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8.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9.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0.xml" ContentType="application/vnd.openxmlformats-officedocument.drawingml.chartshapes+xml"/>
  <Override PartName="/ppt/notesSlides/notesSlide1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3"/>
  </p:notesMasterIdLst>
  <p:handoutMasterIdLst>
    <p:handoutMasterId r:id="rId24"/>
  </p:handoutMasterIdLst>
  <p:sldIdLst>
    <p:sldId id="258" r:id="rId6"/>
    <p:sldId id="298" r:id="rId7"/>
    <p:sldId id="261" r:id="rId8"/>
    <p:sldId id="269" r:id="rId9"/>
    <p:sldId id="281" r:id="rId10"/>
    <p:sldId id="292" r:id="rId11"/>
    <p:sldId id="262" r:id="rId12"/>
    <p:sldId id="270" r:id="rId13"/>
    <p:sldId id="296" r:id="rId14"/>
    <p:sldId id="291" r:id="rId15"/>
    <p:sldId id="268" r:id="rId16"/>
    <p:sldId id="265" r:id="rId17"/>
    <p:sldId id="286" r:id="rId18"/>
    <p:sldId id="289" r:id="rId19"/>
    <p:sldId id="271" r:id="rId20"/>
    <p:sldId id="266" r:id="rId21"/>
    <p:sldId id="285"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4" userDrawn="1">
          <p15:clr>
            <a:srgbClr val="A4A3A4"/>
          </p15:clr>
        </p15:guide>
        <p15:guide id="2" pos="2880">
          <p15:clr>
            <a:srgbClr val="A4A3A4"/>
          </p15:clr>
        </p15:guide>
        <p15:guide id="3" pos="5524">
          <p15:clr>
            <a:srgbClr val="A4A3A4"/>
          </p15:clr>
        </p15:guide>
        <p15:guide id="4" pos="26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416C0C-3838-52C2-8111-078ECEB83421}" name="Johannesson, Petra" initials="PJ" userId="S::kbbp832@astrazeneca.net::00f3ff27-9d2e-49a3-b2ad-a0e63c679711" providerId="AD"/>
  <p188:author id="{DE693F1B-26C4-B373-CD1E-F43C1D643D28}" name="Meera Kodukulla" initials="MK" userId="+koces4gNeiRFDrFXDCARmxdu4W1UtRmExacQGgV37A=" providerId="None"/>
  <p188:author id="{448F89B3-EF09-FF6A-B690-1D5CF11F7EA3}" name="Patricia Ely Pizzato" initials="PP" userId="TslWPkM8+hlNMFtwuofyoqQYwHts28a0i+x1JiLcu7E=" providerId="None"/>
  <p188:author id="{7F4611E4-959D-EFEF-EFF6-0DFF486FE284}" name="Kodukulla, Meera" initials="MK" userId="S::kgwl499@astrazeneca.net::b93e02a3-89a3-4753-83d6-2b68de335e3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Kodukulla, Meera" initials="MK" lastIdx="1" clrIdx="6">
    <p:extLst>
      <p:ext uri="{19B8F6BF-5375-455C-9EA6-DF929625EA0E}">
        <p15:presenceInfo xmlns:p15="http://schemas.microsoft.com/office/powerpoint/2012/main" userId="S::kgwl499@astrazeneca.net::b93e02a3-89a3-4753-83d6-2b68de335e31" providerId="AD"/>
      </p:ext>
    </p:extLst>
  </p:cmAuthor>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8" name="Stéphane Pintat" initials="SP" lastIdx="1" clrIdx="7">
    <p:extLst>
      <p:ext uri="{19B8F6BF-5375-455C-9EA6-DF929625EA0E}">
        <p15:presenceInfo xmlns:p15="http://schemas.microsoft.com/office/powerpoint/2012/main" userId="Stéphane Pintat" providerId="None"/>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 id="9" name="Januzzi, James L.,JR,MD" initials="JJ" lastIdx="1" clrIdx="8">
    <p:extLst>
      <p:ext uri="{19B8F6BF-5375-455C-9EA6-DF929625EA0E}">
        <p15:presenceInfo xmlns:p15="http://schemas.microsoft.com/office/powerpoint/2012/main" userId="S::jjanuzzi@mgb.org::dfa0dfc7-ca56-4a33-b5eb-2f3d2f94dfe4" providerId="AD"/>
      </p:ext>
    </p:extLst>
  </p:cmAuthor>
  <p:cmAuthor id="3" name="Medical Writer" initials="MW" lastIdx="9" clrIdx="2">
    <p:extLst>
      <p:ext uri="{19B8F6BF-5375-455C-9EA6-DF929625EA0E}">
        <p15:presenceInfo xmlns:p15="http://schemas.microsoft.com/office/powerpoint/2012/main" userId="Medical Writer" providerId="None"/>
      </p:ext>
    </p:extLst>
  </p:cmAuthor>
  <p:cmAuthor id="4" name="Chan, Melanie" initials="MC" lastIdx="4" clrIdx="3">
    <p:extLst>
      <p:ext uri="{19B8F6BF-5375-455C-9EA6-DF929625EA0E}">
        <p15:presenceInfo xmlns:p15="http://schemas.microsoft.com/office/powerpoint/2012/main" userId="S::kddf499@astrazeneca.net::1dcd719b-11a6-47eb-8c7c-c7508a1eb8e7" providerId="AD"/>
      </p:ext>
    </p:extLst>
  </p:cmAuthor>
  <p:cmAuthor id="5" name="Ely Pizzato, Patricia" initials="EP" lastIdx="6" clrIdx="4">
    <p:extLst>
      <p:ext uri="{19B8F6BF-5375-455C-9EA6-DF929625EA0E}">
        <p15:presenceInfo xmlns:p15="http://schemas.microsoft.com/office/powerpoint/2012/main" userId="S::kqpt699@astrazeneca.net::c421ee18-b019-4a76-99b9-20e848a29c97" providerId="AD"/>
      </p:ext>
    </p:extLst>
  </p:cmAuthor>
  <p:cmAuthor id="6" name="Fredriksson, Martin" initials="FM" lastIdx="1" clrIdx="5">
    <p:extLst>
      <p:ext uri="{19B8F6BF-5375-455C-9EA6-DF929625EA0E}">
        <p15:presenceInfo xmlns:p15="http://schemas.microsoft.com/office/powerpoint/2012/main" userId="S::kshj596@astrazeneca.net::1d8d5ae1-c564-487e-981f-4b1c74f858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92"/>
    <a:srgbClr val="AE1021"/>
    <a:srgbClr val="293475"/>
    <a:srgbClr val="FAFAFA"/>
    <a:srgbClr val="FF00FF"/>
    <a:srgbClr val="F3808D"/>
    <a:srgbClr val="AE1022"/>
    <a:srgbClr val="2BBCC6"/>
    <a:srgbClr val="E3CCCC"/>
    <a:srgbClr val="F2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52086E-F431-4579-B42E-8214B34093FD}" v="168" dt="2026-08-20T20:25:42.600"/>
    <p1510:client id="{A5A5EBDD-BBE1-40D0-B444-822D59C8F859}" v="6" dt="2026-08-20T12:53:40.206"/>
    <p1510:client id="{BCAD794E-33D9-4F6F-A203-8747C87CEDB6}" v="52" dt="2026-08-19T22:18:24.413"/>
    <p1510:client id="{F5983688-3DA6-4398-9426-0FD0F2EAFE7E}" v="12" dt="2026-08-19T21:20:26.43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14"/>
      </p:cViewPr>
      <p:guideLst>
        <p:guide orient="horz" pos="1644"/>
        <p:guide pos="2880"/>
        <p:guide pos="5524"/>
        <p:guide pos="26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134029909370453"/>
          <c:y val="4.5837720460606579E-2"/>
          <c:w val="0.73262583908117285"/>
          <c:h val="0.81201607300179779"/>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26</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6-5530-429E-9ABE-1328D60C9DD4}"/>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1">
                    <c:v>4.4320000000000004</c:v>
                  </c:pt>
                  <c:pt idx="2">
                    <c:v>4.5200000000000005</c:v>
                  </c:pt>
                </c:numCache>
              </c:numRef>
            </c:plus>
            <c:minus>
              <c:numRef>
                <c:f>Sheet1!$Q$3:$Q$21</c:f>
                <c:numCache>
                  <c:formatCode>General</c:formatCode>
                  <c:ptCount val="19"/>
                  <c:pt idx="1">
                    <c:v>4.4329999999999998</c:v>
                  </c:pt>
                  <c:pt idx="2">
                    <c:v>4.5209999999999999</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13</c:v>
                </c:pt>
                <c:pt idx="2">
                  <c:v>25</c:v>
                </c:pt>
              </c:numCache>
            </c:numRef>
          </c:xVal>
          <c:yVal>
            <c:numRef>
              <c:f>Sheet1!$J$3:$J$21</c:f>
              <c:numCache>
                <c:formatCode>General</c:formatCode>
                <c:ptCount val="19"/>
                <c:pt idx="0">
                  <c:v>0</c:v>
                </c:pt>
                <c:pt idx="1">
                  <c:v>-1.401</c:v>
                </c:pt>
                <c:pt idx="2">
                  <c:v>-1.8360000000000001</c:v>
                </c:pt>
              </c:numCache>
            </c:numRef>
          </c:yVal>
          <c:smooth val="0"/>
          <c:extLst>
            <c:ext xmlns:c16="http://schemas.microsoft.com/office/drawing/2014/chart" uri="{C3380CC4-5D6E-409C-BE32-E72D297353CC}">
              <c16:uniqueId val="{00000003-5530-429E-9ABE-1328D60C9DD4}"/>
            </c:ext>
          </c:extLst>
        </c:ser>
        <c:ser>
          <c:idx val="0"/>
          <c:order val="2"/>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1">
                    <c:v>4.335</c:v>
                  </c:pt>
                  <c:pt idx="2">
                    <c:v>4.3630000000000004</c:v>
                  </c:pt>
                </c:numCache>
              </c:numRef>
            </c:plus>
            <c:minus>
              <c:numRef>
                <c:f>Sheet1!$N$3:$N$21</c:f>
                <c:numCache>
                  <c:formatCode>General</c:formatCode>
                  <c:ptCount val="19"/>
                  <c:pt idx="1">
                    <c:v>4.3350000000000009</c:v>
                  </c:pt>
                  <c:pt idx="2">
                    <c:v>4.3630000000000004</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12.400000000000002</c:v>
                </c:pt>
                <c:pt idx="2">
                  <c:v>24.400000000000002</c:v>
                </c:pt>
              </c:numCache>
            </c:numRef>
          </c:xVal>
          <c:yVal>
            <c:numRef>
              <c:f>Sheet1!$G$3:$G$21</c:f>
              <c:numCache>
                <c:formatCode>General</c:formatCode>
                <c:ptCount val="19"/>
                <c:pt idx="0">
                  <c:v>0</c:v>
                </c:pt>
                <c:pt idx="1">
                  <c:v>-5.6539999999999999</c:v>
                </c:pt>
                <c:pt idx="2">
                  <c:v>-7.2220000000000004</c:v>
                </c:pt>
              </c:numCache>
            </c:numRef>
          </c:yVal>
          <c:smooth val="0"/>
          <c:extLst>
            <c:ext xmlns:c16="http://schemas.microsoft.com/office/drawing/2014/chart" uri="{C3380CC4-5D6E-409C-BE32-E72D297353CC}">
              <c16:uniqueId val="{00000000-5530-429E-9ABE-1328D60C9DD4}"/>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1">
                    <c:v>4.58</c:v>
                  </c:pt>
                  <c:pt idx="2">
                    <c:v>4.6319999999999997</c:v>
                  </c:pt>
                </c:numCache>
              </c:numRef>
            </c:plus>
            <c:minus>
              <c:numRef>
                <c:f>Sheet1!$O$3:$O$21</c:f>
                <c:numCache>
                  <c:formatCode>General</c:formatCode>
                  <c:ptCount val="19"/>
                  <c:pt idx="1">
                    <c:v>4.58</c:v>
                  </c:pt>
                  <c:pt idx="2">
                    <c:v>4.633</c:v>
                  </c:pt>
                </c:numCache>
              </c:numRef>
            </c:minus>
            <c:spPr>
              <a:noFill/>
              <a:ln w="12700" cap="flat" cmpd="sng" algn="ctr">
                <a:solidFill>
                  <a:schemeClr val="accent1"/>
                </a:solidFill>
                <a:round/>
              </a:ln>
              <a:effectLst/>
            </c:spPr>
          </c:errBars>
          <c:xVal>
            <c:numRef>
              <c:f>Sheet1!$D$3:$D$15</c:f>
              <c:numCache>
                <c:formatCode>General</c:formatCode>
                <c:ptCount val="13"/>
                <c:pt idx="0">
                  <c:v>0.5</c:v>
                </c:pt>
                <c:pt idx="1">
                  <c:v>12.600000000000001</c:v>
                </c:pt>
                <c:pt idx="2">
                  <c:v>24.6</c:v>
                </c:pt>
              </c:numCache>
            </c:numRef>
          </c:xVal>
          <c:yVal>
            <c:numRef>
              <c:f>Sheet1!$H$3:$H$21</c:f>
              <c:numCache>
                <c:formatCode>General</c:formatCode>
                <c:ptCount val="19"/>
                <c:pt idx="0">
                  <c:v>0</c:v>
                </c:pt>
                <c:pt idx="1">
                  <c:v>-4.3879999999999999</c:v>
                </c:pt>
                <c:pt idx="2">
                  <c:v>-6.226</c:v>
                </c:pt>
              </c:numCache>
            </c:numRef>
          </c:yVal>
          <c:smooth val="0"/>
          <c:extLst>
            <c:ext xmlns:c16="http://schemas.microsoft.com/office/drawing/2014/chart" uri="{C3380CC4-5D6E-409C-BE32-E72D297353CC}">
              <c16:uniqueId val="{00000001-5530-429E-9ABE-1328D60C9DD4}"/>
            </c:ext>
          </c:extLst>
        </c:ser>
        <c:ser>
          <c:idx val="2"/>
          <c:order val="4"/>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1">
                    <c:v>4.4939999999999998</c:v>
                  </c:pt>
                  <c:pt idx="2">
                    <c:v>4.5910000000000002</c:v>
                  </c:pt>
                </c:numCache>
              </c:numRef>
            </c:plus>
            <c:minus>
              <c:numRef>
                <c:f>Sheet1!$P$3:$P$21</c:f>
                <c:numCache>
                  <c:formatCode>General</c:formatCode>
                  <c:ptCount val="19"/>
                  <c:pt idx="1">
                    <c:v>4.4939999999999998</c:v>
                  </c:pt>
                  <c:pt idx="2">
                    <c:v>4.59</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12.8</c:v>
                </c:pt>
                <c:pt idx="2">
                  <c:v>24.8</c:v>
                </c:pt>
              </c:numCache>
            </c:numRef>
          </c:xVal>
          <c:yVal>
            <c:numRef>
              <c:f>Sheet1!$I$3:$I$21</c:f>
              <c:numCache>
                <c:formatCode>General</c:formatCode>
                <c:ptCount val="19"/>
                <c:pt idx="0">
                  <c:v>0</c:v>
                </c:pt>
                <c:pt idx="1">
                  <c:v>-0.12</c:v>
                </c:pt>
                <c:pt idx="2">
                  <c:v>-3.1</c:v>
                </c:pt>
              </c:numCache>
            </c:numRef>
          </c:yVal>
          <c:smooth val="0"/>
          <c:extLst>
            <c:ext xmlns:c16="http://schemas.microsoft.com/office/drawing/2014/chart" uri="{C3380CC4-5D6E-409C-BE32-E72D297353CC}">
              <c16:uniqueId val="{00000002-5530-429E-9ABE-1328D60C9DD4}"/>
            </c:ext>
          </c:extLst>
        </c:ser>
        <c:dLbls>
          <c:showLegendKey val="0"/>
          <c:showVal val="0"/>
          <c:showCatName val="0"/>
          <c:showSerName val="0"/>
          <c:showPercent val="0"/>
          <c:showBubbleSize val="0"/>
        </c:dLbls>
        <c:axId val="361792111"/>
        <c:axId val="361792591"/>
      </c:scatterChart>
      <c:valAx>
        <c:axId val="361792111"/>
        <c:scaling>
          <c:orientation val="minMax"/>
          <c:max val="25.3"/>
          <c:min val="0"/>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b="1"/>
              </a:p>
            </c:rich>
          </c:tx>
          <c:layout>
            <c:manualLayout>
              <c:xMode val="edge"/>
              <c:yMode val="edge"/>
              <c:x val="0.44919734012209084"/>
              <c:y val="0.93744881684847881"/>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591"/>
        <c:crossesAt val="-18"/>
        <c:crossBetween val="midCat"/>
        <c:majorUnit val="5"/>
      </c:valAx>
      <c:valAx>
        <c:axId val="361792591"/>
        <c:scaling>
          <c:orientation val="minMax"/>
          <c:max val="6"/>
          <c:min val="-12"/>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000" b="1"/>
                  <a:t>LS mean change from baseline (mL/m</a:t>
                </a:r>
                <a:r>
                  <a:rPr lang="en-US" sz="1000" b="1" baseline="30000"/>
                  <a:t>2</a:t>
                </a:r>
                <a:r>
                  <a:rPr lang="en-US" sz="1000" b="1"/>
                  <a:t>)</a:t>
                </a:r>
              </a:p>
            </c:rich>
          </c:tx>
          <c:layout>
            <c:manualLayout>
              <c:xMode val="edge"/>
              <c:yMode val="edge"/>
              <c:x val="7.0400817862503934E-2"/>
              <c:y val="0.11144168761743772"/>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111"/>
        <c:crossesAt val="-0.4"/>
        <c:crossBetween val="midCat"/>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9.3843656545954682E-2"/>
          <c:w val="0.81946313248257507"/>
          <c:h val="0.75327295007893558"/>
        </c:manualLayout>
      </c:layout>
      <c:scatterChart>
        <c:scatterStyle val="lineMarker"/>
        <c:varyColors val="0"/>
        <c:ser>
          <c:idx val="5"/>
          <c:order val="0"/>
          <c:tx>
            <c:strRef>
              <c:f>Sheet1!$AS$1</c:f>
              <c:strCache>
                <c:ptCount val="1"/>
                <c:pt idx="0">
                  <c:v>End of Tx Line</c:v>
                </c:pt>
              </c:strCache>
            </c:strRef>
          </c:tx>
          <c:spPr>
            <a:ln w="19050" cap="rnd">
              <a:solidFill>
                <a:schemeClr val="bg1">
                  <a:lumMod val="65000"/>
                  <a:alpha val="65000"/>
                </a:schemeClr>
              </a:solidFill>
              <a:prstDash val="sysDash"/>
              <a:round/>
            </a:ln>
            <a:effectLst/>
          </c:spPr>
          <c:marker>
            <c:symbol val="none"/>
          </c:marker>
          <c:xVal>
            <c:numRef>
              <c:f>Sheet1!$AS$2:$AS$4</c:f>
              <c:numCache>
                <c:formatCode>General</c:formatCode>
                <c:ptCount val="3"/>
                <c:pt idx="0">
                  <c:v>25.3</c:v>
                </c:pt>
                <c:pt idx="1">
                  <c:v>25.3</c:v>
                </c:pt>
              </c:numCache>
            </c:numRef>
          </c:xVal>
          <c:yVal>
            <c:numRef>
              <c:f>Sheet1!$AT$2:$AT$5</c:f>
              <c:numCache>
                <c:formatCode>General</c:formatCode>
                <c:ptCount val="4"/>
                <c:pt idx="0">
                  <c:v>-25</c:v>
                </c:pt>
                <c:pt idx="1">
                  <c:v>18</c:v>
                </c:pt>
              </c:numCache>
            </c:numRef>
          </c:yVal>
          <c:smooth val="0"/>
          <c:extLst>
            <c:ext xmlns:c16="http://schemas.microsoft.com/office/drawing/2014/chart" uri="{C3380CC4-5D6E-409C-BE32-E72D297353CC}">
              <c16:uniqueId val="{00000005-07F3-44C7-B0ED-3E3479E3B372}"/>
            </c:ext>
          </c:extLst>
        </c:ser>
        <c:ser>
          <c:idx val="4"/>
          <c:order val="1"/>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07F3-44C7-B0ED-3E3479E3B372}"/>
            </c:ext>
          </c:extLst>
        </c:ser>
        <c:ser>
          <c:idx val="3"/>
          <c:order val="2"/>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10.84</c:v>
                  </c:pt>
                  <c:pt idx="2">
                    <c:v>11.41</c:v>
                  </c:pt>
                  <c:pt idx="3">
                    <c:v>11.26</c:v>
                  </c:pt>
                  <c:pt idx="4">
                    <c:v>10.88</c:v>
                  </c:pt>
                  <c:pt idx="5">
                    <c:v>9.8000000000000007</c:v>
                  </c:pt>
                  <c:pt idx="6">
                    <c:v>9.6999999999999993</c:v>
                  </c:pt>
                  <c:pt idx="7">
                    <c:v>13.6</c:v>
                  </c:pt>
                  <c:pt idx="8">
                    <c:v>11.57</c:v>
                  </c:pt>
                  <c:pt idx="9">
                    <c:v>12.82</c:v>
                  </c:pt>
                  <c:pt idx="10">
                    <c:v>12.42</c:v>
                  </c:pt>
                </c:numCache>
              </c:numRef>
            </c:plus>
            <c:minus>
              <c:numRef>
                <c:f>Sheet1!$Q$3:$Q$21</c:f>
                <c:numCache>
                  <c:formatCode>General</c:formatCode>
                  <c:ptCount val="19"/>
                  <c:pt idx="0">
                    <c:v>0</c:v>
                  </c:pt>
                  <c:pt idx="1">
                    <c:v>10.84</c:v>
                  </c:pt>
                  <c:pt idx="2">
                    <c:v>11.41</c:v>
                  </c:pt>
                  <c:pt idx="3">
                    <c:v>11.26</c:v>
                  </c:pt>
                  <c:pt idx="4">
                    <c:v>10.88</c:v>
                  </c:pt>
                  <c:pt idx="5">
                    <c:v>9.8000000000000007</c:v>
                  </c:pt>
                  <c:pt idx="6">
                    <c:v>9.6999999999999993</c:v>
                  </c:pt>
                  <c:pt idx="7">
                    <c:v>13.6</c:v>
                  </c:pt>
                  <c:pt idx="8">
                    <c:v>11.57</c:v>
                  </c:pt>
                  <c:pt idx="9">
                    <c:v>12.82</c:v>
                  </c:pt>
                  <c:pt idx="10">
                    <c:v>12.42</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3.6000000000000005</c:v>
                </c:pt>
                <c:pt idx="2">
                  <c:v>5.6000000000000005</c:v>
                </c:pt>
                <c:pt idx="3">
                  <c:v>9.5999999999999979</c:v>
                </c:pt>
                <c:pt idx="4">
                  <c:v>13.599999999999998</c:v>
                </c:pt>
                <c:pt idx="5">
                  <c:v>17.599999999999998</c:v>
                </c:pt>
                <c:pt idx="6">
                  <c:v>21.599999999999998</c:v>
                </c:pt>
                <c:pt idx="7">
                  <c:v>25.599999999999998</c:v>
                </c:pt>
                <c:pt idx="8">
                  <c:v>26.599999999999998</c:v>
                </c:pt>
                <c:pt idx="9">
                  <c:v>27.599999999999998</c:v>
                </c:pt>
                <c:pt idx="10">
                  <c:v>29.599999999999998</c:v>
                </c:pt>
              </c:numCache>
            </c:numRef>
          </c:xVal>
          <c:yVal>
            <c:numRef>
              <c:f>Sheet1!$J$3:$J$21</c:f>
              <c:numCache>
                <c:formatCode>General</c:formatCode>
                <c:ptCount val="19"/>
                <c:pt idx="0">
                  <c:v>0</c:v>
                </c:pt>
                <c:pt idx="1">
                  <c:v>-0.56999999999999995</c:v>
                </c:pt>
                <c:pt idx="2">
                  <c:v>-1.95</c:v>
                </c:pt>
                <c:pt idx="3">
                  <c:v>-2.66</c:v>
                </c:pt>
                <c:pt idx="4">
                  <c:v>-0.19</c:v>
                </c:pt>
                <c:pt idx="5">
                  <c:v>-1.1499999999999999</c:v>
                </c:pt>
                <c:pt idx="6">
                  <c:v>-0.97</c:v>
                </c:pt>
                <c:pt idx="7">
                  <c:v>-1.1200000000000001</c:v>
                </c:pt>
                <c:pt idx="8">
                  <c:v>-0.1</c:v>
                </c:pt>
                <c:pt idx="9">
                  <c:v>-0.98</c:v>
                </c:pt>
                <c:pt idx="10">
                  <c:v>-1.45</c:v>
                </c:pt>
              </c:numCache>
            </c:numRef>
          </c:yVal>
          <c:smooth val="0"/>
          <c:extLst>
            <c:ext xmlns:c16="http://schemas.microsoft.com/office/drawing/2014/chart" uri="{C3380CC4-5D6E-409C-BE32-E72D297353CC}">
              <c16:uniqueId val="{00000001-07F3-44C7-B0ED-3E3479E3B372}"/>
            </c:ext>
          </c:extLst>
        </c:ser>
        <c:ser>
          <c:idx val="2"/>
          <c:order val="3"/>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9.86</c:v>
                  </c:pt>
                  <c:pt idx="2">
                    <c:v>11.23</c:v>
                  </c:pt>
                  <c:pt idx="3">
                    <c:v>10.83</c:v>
                  </c:pt>
                  <c:pt idx="4">
                    <c:v>12.35</c:v>
                  </c:pt>
                  <c:pt idx="5">
                    <c:v>13.08</c:v>
                  </c:pt>
                  <c:pt idx="6">
                    <c:v>11.22</c:v>
                  </c:pt>
                  <c:pt idx="7">
                    <c:v>12.52</c:v>
                  </c:pt>
                  <c:pt idx="8">
                    <c:v>12.36</c:v>
                  </c:pt>
                  <c:pt idx="9">
                    <c:v>14.36</c:v>
                  </c:pt>
                  <c:pt idx="10">
                    <c:v>13.33</c:v>
                  </c:pt>
                </c:numCache>
              </c:numRef>
            </c:plus>
            <c:minus>
              <c:numRef>
                <c:f>Sheet1!$P$3:$P$21</c:f>
                <c:numCache>
                  <c:formatCode>General</c:formatCode>
                  <c:ptCount val="19"/>
                  <c:pt idx="0">
                    <c:v>0</c:v>
                  </c:pt>
                  <c:pt idx="1">
                    <c:v>9.86</c:v>
                  </c:pt>
                  <c:pt idx="2">
                    <c:v>11.23</c:v>
                  </c:pt>
                  <c:pt idx="3">
                    <c:v>10.83</c:v>
                  </c:pt>
                  <c:pt idx="4">
                    <c:v>12.35</c:v>
                  </c:pt>
                  <c:pt idx="5">
                    <c:v>13.08</c:v>
                  </c:pt>
                  <c:pt idx="6">
                    <c:v>11.22</c:v>
                  </c:pt>
                  <c:pt idx="7">
                    <c:v>12.52</c:v>
                  </c:pt>
                  <c:pt idx="8">
                    <c:v>12.36</c:v>
                  </c:pt>
                  <c:pt idx="9">
                    <c:v>14.36</c:v>
                  </c:pt>
                  <c:pt idx="10">
                    <c:v>13.33</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3.4000000000000004</c:v>
                </c:pt>
                <c:pt idx="2">
                  <c:v>5.4</c:v>
                </c:pt>
                <c:pt idx="3">
                  <c:v>9.3999999999999986</c:v>
                </c:pt>
                <c:pt idx="4">
                  <c:v>13.399999999999999</c:v>
                </c:pt>
                <c:pt idx="5">
                  <c:v>17.399999999999999</c:v>
                </c:pt>
                <c:pt idx="6">
                  <c:v>21.4</c:v>
                </c:pt>
                <c:pt idx="7">
                  <c:v>25.4</c:v>
                </c:pt>
                <c:pt idx="8">
                  <c:v>26.4</c:v>
                </c:pt>
                <c:pt idx="9">
                  <c:v>27.4</c:v>
                </c:pt>
                <c:pt idx="10">
                  <c:v>29.4</c:v>
                </c:pt>
              </c:numCache>
            </c:numRef>
          </c:xVal>
          <c:yVal>
            <c:numRef>
              <c:f>Sheet1!$I$3:$I$21</c:f>
              <c:numCache>
                <c:formatCode>General</c:formatCode>
                <c:ptCount val="19"/>
                <c:pt idx="0">
                  <c:v>0</c:v>
                </c:pt>
                <c:pt idx="1">
                  <c:v>-1.87</c:v>
                </c:pt>
                <c:pt idx="2">
                  <c:v>-2.74</c:v>
                </c:pt>
                <c:pt idx="3">
                  <c:v>-3.47</c:v>
                </c:pt>
                <c:pt idx="4">
                  <c:v>-3.84</c:v>
                </c:pt>
                <c:pt idx="5">
                  <c:v>-5.26</c:v>
                </c:pt>
                <c:pt idx="6">
                  <c:v>-3.06</c:v>
                </c:pt>
                <c:pt idx="7">
                  <c:v>-2.11</c:v>
                </c:pt>
                <c:pt idx="8">
                  <c:v>0.77</c:v>
                </c:pt>
                <c:pt idx="9">
                  <c:v>1.85</c:v>
                </c:pt>
                <c:pt idx="10">
                  <c:v>-1.31</c:v>
                </c:pt>
              </c:numCache>
            </c:numRef>
          </c:yVal>
          <c:smooth val="0"/>
          <c:extLst>
            <c:ext xmlns:c16="http://schemas.microsoft.com/office/drawing/2014/chart" uri="{C3380CC4-5D6E-409C-BE32-E72D297353CC}">
              <c16:uniqueId val="{00000004-07F3-44C7-B0ED-3E3479E3B372}"/>
            </c:ext>
          </c:extLst>
        </c:ser>
        <c:ser>
          <c:idx val="1"/>
          <c:order val="4"/>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12.23</c:v>
                  </c:pt>
                  <c:pt idx="2">
                    <c:v>13.92</c:v>
                  </c:pt>
                  <c:pt idx="3">
                    <c:v>10.69</c:v>
                  </c:pt>
                  <c:pt idx="4">
                    <c:v>10.45</c:v>
                  </c:pt>
                  <c:pt idx="5">
                    <c:v>12.24</c:v>
                  </c:pt>
                  <c:pt idx="6">
                    <c:v>12.52</c:v>
                  </c:pt>
                  <c:pt idx="7">
                    <c:v>11.22</c:v>
                  </c:pt>
                  <c:pt idx="8">
                    <c:v>12.02</c:v>
                  </c:pt>
                  <c:pt idx="9">
                    <c:v>11.07</c:v>
                  </c:pt>
                  <c:pt idx="10">
                    <c:v>14.41</c:v>
                  </c:pt>
                </c:numCache>
              </c:numRef>
            </c:plus>
            <c:minus>
              <c:numRef>
                <c:f>Sheet1!$O$3:$O$21</c:f>
                <c:numCache>
                  <c:formatCode>General</c:formatCode>
                  <c:ptCount val="19"/>
                  <c:pt idx="0">
                    <c:v>0</c:v>
                  </c:pt>
                  <c:pt idx="1">
                    <c:v>12.23</c:v>
                  </c:pt>
                  <c:pt idx="2">
                    <c:v>13.92</c:v>
                  </c:pt>
                  <c:pt idx="3">
                    <c:v>10.69</c:v>
                  </c:pt>
                  <c:pt idx="4">
                    <c:v>10.45</c:v>
                  </c:pt>
                  <c:pt idx="5">
                    <c:v>12.24</c:v>
                  </c:pt>
                  <c:pt idx="6">
                    <c:v>12.52</c:v>
                  </c:pt>
                  <c:pt idx="7">
                    <c:v>11.22</c:v>
                  </c:pt>
                  <c:pt idx="8">
                    <c:v>12.02</c:v>
                  </c:pt>
                  <c:pt idx="9">
                    <c:v>11.07</c:v>
                  </c:pt>
                  <c:pt idx="10">
                    <c:v>14.41</c:v>
                  </c:pt>
                </c:numCache>
              </c:numRef>
            </c:minus>
            <c:spPr>
              <a:noFill/>
              <a:ln w="12700" cap="flat" cmpd="sng" algn="ctr">
                <a:solidFill>
                  <a:schemeClr val="accent1"/>
                </a:solidFill>
                <a:round/>
              </a:ln>
              <a:effectLst/>
            </c:spPr>
          </c:errBars>
          <c:xVal>
            <c:numRef>
              <c:f>Sheet1!$D$3:$D$15</c:f>
              <c:numCache>
                <c:formatCode>General</c:formatCode>
                <c:ptCount val="13"/>
                <c:pt idx="0">
                  <c:v>0.5</c:v>
                </c:pt>
                <c:pt idx="1">
                  <c:v>3.2</c:v>
                </c:pt>
                <c:pt idx="2">
                  <c:v>5.2</c:v>
                </c:pt>
                <c:pt idx="3">
                  <c:v>9.1999999999999993</c:v>
                </c:pt>
                <c:pt idx="4">
                  <c:v>13.2</c:v>
                </c:pt>
                <c:pt idx="5">
                  <c:v>17.2</c:v>
                </c:pt>
                <c:pt idx="6">
                  <c:v>21.2</c:v>
                </c:pt>
                <c:pt idx="7">
                  <c:v>25.2</c:v>
                </c:pt>
                <c:pt idx="8">
                  <c:v>26.2</c:v>
                </c:pt>
                <c:pt idx="9">
                  <c:v>27.2</c:v>
                </c:pt>
                <c:pt idx="10">
                  <c:v>29.2</c:v>
                </c:pt>
              </c:numCache>
            </c:numRef>
          </c:xVal>
          <c:yVal>
            <c:numRef>
              <c:f>Sheet1!$H$3:$H$21</c:f>
              <c:numCache>
                <c:formatCode>General</c:formatCode>
                <c:ptCount val="19"/>
                <c:pt idx="0">
                  <c:v>0</c:v>
                </c:pt>
                <c:pt idx="1">
                  <c:v>-0.78</c:v>
                </c:pt>
                <c:pt idx="2">
                  <c:v>-2.87</c:v>
                </c:pt>
                <c:pt idx="3">
                  <c:v>-2.7</c:v>
                </c:pt>
                <c:pt idx="4">
                  <c:v>-2.2799999999999998</c:v>
                </c:pt>
                <c:pt idx="5">
                  <c:v>-1.1599999999999999</c:v>
                </c:pt>
                <c:pt idx="6">
                  <c:v>-1.6</c:v>
                </c:pt>
                <c:pt idx="7">
                  <c:v>-2.1800000000000002</c:v>
                </c:pt>
                <c:pt idx="8">
                  <c:v>1.62</c:v>
                </c:pt>
                <c:pt idx="9">
                  <c:v>0.87</c:v>
                </c:pt>
                <c:pt idx="10">
                  <c:v>0.39</c:v>
                </c:pt>
              </c:numCache>
            </c:numRef>
          </c:yVal>
          <c:smooth val="0"/>
          <c:extLst>
            <c:ext xmlns:c16="http://schemas.microsoft.com/office/drawing/2014/chart" uri="{C3380CC4-5D6E-409C-BE32-E72D297353CC}">
              <c16:uniqueId val="{00000003-07F3-44C7-B0ED-3E3479E3B372}"/>
            </c:ext>
          </c:extLst>
        </c:ser>
        <c:ser>
          <c:idx val="0"/>
          <c:order val="5"/>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10.65</c:v>
                  </c:pt>
                  <c:pt idx="2">
                    <c:v>10.14</c:v>
                  </c:pt>
                  <c:pt idx="3">
                    <c:v>11.06</c:v>
                  </c:pt>
                  <c:pt idx="4">
                    <c:v>12.95</c:v>
                  </c:pt>
                  <c:pt idx="5">
                    <c:v>12.42</c:v>
                  </c:pt>
                  <c:pt idx="6">
                    <c:v>13.27</c:v>
                  </c:pt>
                  <c:pt idx="7">
                    <c:v>12.01</c:v>
                  </c:pt>
                  <c:pt idx="8">
                    <c:v>16.670000000000002</c:v>
                  </c:pt>
                  <c:pt idx="9">
                    <c:v>16.68</c:v>
                  </c:pt>
                  <c:pt idx="10">
                    <c:v>15.74</c:v>
                  </c:pt>
                </c:numCache>
              </c:numRef>
            </c:plus>
            <c:minus>
              <c:numRef>
                <c:f>Sheet1!$N$3:$N$21</c:f>
                <c:numCache>
                  <c:formatCode>General</c:formatCode>
                  <c:ptCount val="19"/>
                  <c:pt idx="0">
                    <c:v>0</c:v>
                  </c:pt>
                  <c:pt idx="1">
                    <c:v>10.65</c:v>
                  </c:pt>
                  <c:pt idx="2">
                    <c:v>10.14</c:v>
                  </c:pt>
                  <c:pt idx="3">
                    <c:v>11.06</c:v>
                  </c:pt>
                  <c:pt idx="4">
                    <c:v>12.95</c:v>
                  </c:pt>
                  <c:pt idx="5">
                    <c:v>12.42</c:v>
                  </c:pt>
                  <c:pt idx="6">
                    <c:v>13.27</c:v>
                  </c:pt>
                  <c:pt idx="7">
                    <c:v>12.01</c:v>
                  </c:pt>
                  <c:pt idx="8">
                    <c:v>16.670000000000002</c:v>
                  </c:pt>
                  <c:pt idx="9">
                    <c:v>16.68</c:v>
                  </c:pt>
                  <c:pt idx="10">
                    <c:v>15.74</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3</c:v>
                </c:pt>
                <c:pt idx="2">
                  <c:v>5</c:v>
                </c:pt>
                <c:pt idx="3">
                  <c:v>9</c:v>
                </c:pt>
                <c:pt idx="4">
                  <c:v>13</c:v>
                </c:pt>
                <c:pt idx="5">
                  <c:v>17</c:v>
                </c:pt>
                <c:pt idx="6">
                  <c:v>21</c:v>
                </c:pt>
                <c:pt idx="7">
                  <c:v>25</c:v>
                </c:pt>
                <c:pt idx="8">
                  <c:v>26</c:v>
                </c:pt>
                <c:pt idx="9">
                  <c:v>27</c:v>
                </c:pt>
                <c:pt idx="10">
                  <c:v>29</c:v>
                </c:pt>
              </c:numCache>
            </c:numRef>
          </c:xVal>
          <c:yVal>
            <c:numRef>
              <c:f>Sheet1!$G$3:$G$21</c:f>
              <c:numCache>
                <c:formatCode>General</c:formatCode>
                <c:ptCount val="19"/>
                <c:pt idx="0">
                  <c:v>0</c:v>
                </c:pt>
                <c:pt idx="1">
                  <c:v>-3.54</c:v>
                </c:pt>
                <c:pt idx="2">
                  <c:v>-3.87</c:v>
                </c:pt>
                <c:pt idx="3">
                  <c:v>-6.01</c:v>
                </c:pt>
                <c:pt idx="4">
                  <c:v>-5.22</c:v>
                </c:pt>
                <c:pt idx="5">
                  <c:v>-5.42</c:v>
                </c:pt>
                <c:pt idx="6">
                  <c:v>-5.24</c:v>
                </c:pt>
                <c:pt idx="7">
                  <c:v>-2.93</c:v>
                </c:pt>
                <c:pt idx="8">
                  <c:v>-2.12</c:v>
                </c:pt>
                <c:pt idx="9">
                  <c:v>-4.3099999999999996</c:v>
                </c:pt>
                <c:pt idx="10">
                  <c:v>-2.69</c:v>
                </c:pt>
              </c:numCache>
            </c:numRef>
          </c:yVal>
          <c:smooth val="0"/>
          <c:extLst>
            <c:ext xmlns:c16="http://schemas.microsoft.com/office/drawing/2014/chart" uri="{C3380CC4-5D6E-409C-BE32-E72D297353CC}">
              <c16:uniqueId val="{00000002-07F3-44C7-B0ED-3E3479E3B372}"/>
            </c:ext>
          </c:extLst>
        </c:ser>
        <c:dLbls>
          <c:showLegendKey val="0"/>
          <c:showVal val="0"/>
          <c:showCatName val="0"/>
          <c:showSerName val="0"/>
          <c:showPercent val="0"/>
          <c:showBubbleSize val="0"/>
        </c:dLbls>
        <c:axId val="361792111"/>
        <c:axId val="361792591"/>
      </c:scatterChart>
      <c:valAx>
        <c:axId val="361792111"/>
        <c:scaling>
          <c:orientation val="minMax"/>
          <c:max val="29.9"/>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900" b="1"/>
                  <a:t>Time (week)</a:t>
                </a:r>
              </a:p>
            </c:rich>
          </c:tx>
          <c:layout>
            <c:manualLayout>
              <c:xMode val="edge"/>
              <c:yMode val="edge"/>
              <c:x val="0.4690725873920511"/>
              <c:y val="0.906628331764083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20"/>
          <c:min val="-25"/>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Mean</a:t>
                </a:r>
                <a:r>
                  <a:rPr lang="en-US" sz="800" b="1" baseline="0"/>
                  <a:t> change from</a:t>
                </a:r>
              </a:p>
              <a:p>
                <a:pPr>
                  <a:lnSpc>
                    <a:spcPct val="85000"/>
                  </a:lnSpc>
                  <a:defRPr sz="800"/>
                </a:pPr>
                <a:r>
                  <a:rPr lang="en-US" sz="800" b="1" baseline="0"/>
                  <a:t>baseline (SD), mmHg</a:t>
                </a:r>
                <a:endParaRPr lang="en-US" sz="800" b="1"/>
              </a:p>
            </c:rich>
          </c:tx>
          <c:layout>
            <c:manualLayout>
              <c:xMode val="edge"/>
              <c:yMode val="edge"/>
              <c:x val="1.742157899127238E-2"/>
              <c:y val="0.19680578190627079"/>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134029909370453"/>
          <c:y val="4.5837720460606579E-2"/>
          <c:w val="0.73262583908117285"/>
          <c:h val="0.81201607300179779"/>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26</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9E0F-4351-B985-F580F286FE2F}"/>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1">
                    <c:v>0.18500000000000005</c:v>
                  </c:pt>
                  <c:pt idx="2">
                    <c:v>0.18799999999999994</c:v>
                  </c:pt>
                </c:numCache>
              </c:numRef>
            </c:plus>
            <c:minus>
              <c:numRef>
                <c:f>Sheet1!$Q$3:$Q$21</c:f>
                <c:numCache>
                  <c:formatCode>General</c:formatCode>
                  <c:ptCount val="19"/>
                  <c:pt idx="1">
                    <c:v>0.15900000000000003</c:v>
                  </c:pt>
                  <c:pt idx="2">
                    <c:v>0.16100000000000003</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13</c:v>
                </c:pt>
                <c:pt idx="2">
                  <c:v>25</c:v>
                </c:pt>
              </c:numCache>
            </c:numRef>
          </c:xVal>
          <c:yVal>
            <c:numRef>
              <c:f>Sheet1!$J$3:$J$21</c:f>
              <c:numCache>
                <c:formatCode>General</c:formatCode>
                <c:ptCount val="19"/>
                <c:pt idx="0">
                  <c:v>1</c:v>
                </c:pt>
                <c:pt idx="1">
                  <c:v>1.143</c:v>
                </c:pt>
                <c:pt idx="2">
                  <c:v>1.0820000000000001</c:v>
                </c:pt>
              </c:numCache>
            </c:numRef>
          </c:yVal>
          <c:smooth val="0"/>
          <c:extLst>
            <c:ext xmlns:c16="http://schemas.microsoft.com/office/drawing/2014/chart" uri="{C3380CC4-5D6E-409C-BE32-E72D297353CC}">
              <c16:uniqueId val="{00000001-9E0F-4351-B985-F580F286FE2F}"/>
            </c:ext>
          </c:extLst>
        </c:ser>
        <c:ser>
          <c:idx val="0"/>
          <c:order val="2"/>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1">
                    <c:v>0.23100000000000009</c:v>
                  </c:pt>
                  <c:pt idx="2">
                    <c:v>0.25900000000000012</c:v>
                  </c:pt>
                </c:numCache>
              </c:numRef>
            </c:plus>
            <c:minus>
              <c:numRef>
                <c:f>Sheet1!$N$3:$N$21</c:f>
                <c:numCache>
                  <c:formatCode>General</c:formatCode>
                  <c:ptCount val="19"/>
                  <c:pt idx="1">
                    <c:v>0.19899999999999984</c:v>
                  </c:pt>
                  <c:pt idx="2">
                    <c:v>0.22099999999999986</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12.400000000000002</c:v>
                </c:pt>
                <c:pt idx="2">
                  <c:v>24.400000000000002</c:v>
                </c:pt>
              </c:numCache>
            </c:numRef>
          </c:xVal>
          <c:yVal>
            <c:numRef>
              <c:f>Sheet1!$G$3:$G$21</c:f>
              <c:numCache>
                <c:formatCode>General</c:formatCode>
                <c:ptCount val="19"/>
                <c:pt idx="0">
                  <c:v>1</c:v>
                </c:pt>
                <c:pt idx="1">
                  <c:v>1.4319999999999999</c:v>
                </c:pt>
                <c:pt idx="2">
                  <c:v>1.5149999999999999</c:v>
                </c:pt>
              </c:numCache>
            </c:numRef>
          </c:yVal>
          <c:smooth val="0"/>
          <c:extLst>
            <c:ext xmlns:c16="http://schemas.microsoft.com/office/drawing/2014/chart" uri="{C3380CC4-5D6E-409C-BE32-E72D297353CC}">
              <c16:uniqueId val="{00000002-9E0F-4351-B985-F580F286FE2F}"/>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1">
                    <c:v>0.29000000000000004</c:v>
                  </c:pt>
                  <c:pt idx="2">
                    <c:v>0.33099999999999996</c:v>
                  </c:pt>
                </c:numCache>
              </c:numRef>
            </c:plus>
            <c:minus>
              <c:numRef>
                <c:f>Sheet1!$O$3:$O$21</c:f>
                <c:numCache>
                  <c:formatCode>General</c:formatCode>
                  <c:ptCount val="19"/>
                  <c:pt idx="1">
                    <c:v>0.24899999999999989</c:v>
                  </c:pt>
                  <c:pt idx="2">
                    <c:v>0.28100000000000014</c:v>
                  </c:pt>
                </c:numCache>
              </c:numRef>
            </c:minus>
            <c:spPr>
              <a:noFill/>
              <a:ln w="12700" cap="flat" cmpd="sng" algn="ctr">
                <a:solidFill>
                  <a:schemeClr val="accent1"/>
                </a:solidFill>
                <a:round/>
              </a:ln>
              <a:effectLst/>
            </c:spPr>
          </c:errBars>
          <c:xVal>
            <c:numRef>
              <c:f>Sheet1!$D$3:$D$15</c:f>
              <c:numCache>
                <c:formatCode>General</c:formatCode>
                <c:ptCount val="13"/>
                <c:pt idx="0">
                  <c:v>0.5</c:v>
                </c:pt>
                <c:pt idx="1">
                  <c:v>12.600000000000001</c:v>
                </c:pt>
                <c:pt idx="2">
                  <c:v>24.6</c:v>
                </c:pt>
              </c:numCache>
            </c:numRef>
          </c:xVal>
          <c:yVal>
            <c:numRef>
              <c:f>Sheet1!$H$3:$H$21</c:f>
              <c:numCache>
                <c:formatCode>General</c:formatCode>
                <c:ptCount val="19"/>
                <c:pt idx="0">
                  <c:v>1</c:v>
                </c:pt>
                <c:pt idx="1">
                  <c:v>1.73</c:v>
                </c:pt>
                <c:pt idx="2">
                  <c:v>1.8460000000000001</c:v>
                </c:pt>
              </c:numCache>
            </c:numRef>
          </c:yVal>
          <c:smooth val="0"/>
          <c:extLst>
            <c:ext xmlns:c16="http://schemas.microsoft.com/office/drawing/2014/chart" uri="{C3380CC4-5D6E-409C-BE32-E72D297353CC}">
              <c16:uniqueId val="{00000003-9E0F-4351-B985-F580F286FE2F}"/>
            </c:ext>
          </c:extLst>
        </c:ser>
        <c:ser>
          <c:idx val="2"/>
          <c:order val="4"/>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1">
                    <c:v>0.30900000000000016</c:v>
                  </c:pt>
                  <c:pt idx="2">
                    <c:v>0.32400000000000007</c:v>
                  </c:pt>
                </c:numCache>
              </c:numRef>
            </c:plus>
            <c:minus>
              <c:numRef>
                <c:f>Sheet1!$P$3:$P$21</c:f>
                <c:numCache>
                  <c:formatCode>General</c:formatCode>
                  <c:ptCount val="19"/>
                  <c:pt idx="1">
                    <c:v>0.26600000000000001</c:v>
                  </c:pt>
                  <c:pt idx="2">
                    <c:v>0.27500000000000013</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12.8</c:v>
                </c:pt>
                <c:pt idx="2">
                  <c:v>24.8</c:v>
                </c:pt>
              </c:numCache>
            </c:numRef>
          </c:xVal>
          <c:yVal>
            <c:numRef>
              <c:f>Sheet1!$I$3:$I$21</c:f>
              <c:numCache>
                <c:formatCode>General</c:formatCode>
                <c:ptCount val="19"/>
                <c:pt idx="0">
                  <c:v>1</c:v>
                </c:pt>
                <c:pt idx="1">
                  <c:v>1.899</c:v>
                </c:pt>
                <c:pt idx="2">
                  <c:v>1.8440000000000001</c:v>
                </c:pt>
              </c:numCache>
            </c:numRef>
          </c:yVal>
          <c:smooth val="0"/>
          <c:extLst>
            <c:ext xmlns:c16="http://schemas.microsoft.com/office/drawing/2014/chart" uri="{C3380CC4-5D6E-409C-BE32-E72D297353CC}">
              <c16:uniqueId val="{00000004-9E0F-4351-B985-F580F286FE2F}"/>
            </c:ext>
          </c:extLst>
        </c:ser>
        <c:dLbls>
          <c:showLegendKey val="0"/>
          <c:showVal val="0"/>
          <c:showCatName val="0"/>
          <c:showSerName val="0"/>
          <c:showPercent val="0"/>
          <c:showBubbleSize val="0"/>
        </c:dLbls>
        <c:axId val="361792111"/>
        <c:axId val="361792591"/>
      </c:scatterChart>
      <c:valAx>
        <c:axId val="361792111"/>
        <c:scaling>
          <c:orientation val="minMax"/>
          <c:max val="25.3"/>
          <c:min val="0"/>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b="1"/>
              </a:p>
            </c:rich>
          </c:tx>
          <c:layout>
            <c:manualLayout>
              <c:xMode val="edge"/>
              <c:yMode val="edge"/>
              <c:x val="0.44919734012209084"/>
              <c:y val="0.93744881684847881"/>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591"/>
        <c:crossesAt val="-18"/>
        <c:crossBetween val="midCat"/>
        <c:majorUnit val="5"/>
      </c:valAx>
      <c:valAx>
        <c:axId val="361792591"/>
        <c:scaling>
          <c:orientation val="minMax"/>
          <c:max val="2.8"/>
          <c:min val="0.8"/>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000" b="1"/>
                  <a:t>Geometric LS mean ratio of relative</a:t>
                </a:r>
              </a:p>
              <a:p>
                <a:pPr>
                  <a:defRPr/>
                </a:pPr>
                <a:r>
                  <a:rPr lang="en-US" sz="1000" b="1"/>
                  <a:t>change from baseline (95% CI)</a:t>
                </a:r>
              </a:p>
            </c:rich>
          </c:tx>
          <c:layout>
            <c:manualLayout>
              <c:xMode val="edge"/>
              <c:yMode val="edge"/>
              <c:x val="2.4051626430078982E-2"/>
              <c:y val="0.1190221660351591"/>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111"/>
        <c:crossesAt val="-0.4"/>
        <c:crossBetween val="midCat"/>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134029909370453"/>
          <c:y val="4.5837720460606579E-2"/>
          <c:w val="0.73262583908117285"/>
          <c:h val="0.81201607300179779"/>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26</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2727-4CA6-B404-F25127A4B347}"/>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1">
                    <c:v>0.23499999999999988</c:v>
                  </c:pt>
                  <c:pt idx="2">
                    <c:v>0.30499999999999994</c:v>
                  </c:pt>
                </c:numCache>
              </c:numRef>
            </c:plus>
            <c:minus>
              <c:numRef>
                <c:f>Sheet1!$Q$3:$Q$21</c:f>
                <c:numCache>
                  <c:formatCode>General</c:formatCode>
                  <c:ptCount val="19"/>
                  <c:pt idx="1">
                    <c:v>0.19200000000000006</c:v>
                  </c:pt>
                  <c:pt idx="2">
                    <c:v>0.24299999999999999</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13</c:v>
                </c:pt>
                <c:pt idx="2">
                  <c:v>25</c:v>
                </c:pt>
              </c:numCache>
            </c:numRef>
          </c:xVal>
          <c:yVal>
            <c:numRef>
              <c:f>Sheet1!$J$3:$J$21</c:f>
              <c:numCache>
                <c:formatCode>General</c:formatCode>
                <c:ptCount val="19"/>
                <c:pt idx="0">
                  <c:v>1</c:v>
                </c:pt>
                <c:pt idx="1">
                  <c:v>1.0680000000000001</c:v>
                </c:pt>
                <c:pt idx="2">
                  <c:v>1.198</c:v>
                </c:pt>
              </c:numCache>
            </c:numRef>
          </c:yVal>
          <c:smooth val="0"/>
          <c:extLst>
            <c:ext xmlns:c16="http://schemas.microsoft.com/office/drawing/2014/chart" uri="{C3380CC4-5D6E-409C-BE32-E72D297353CC}">
              <c16:uniqueId val="{00000001-2727-4CA6-B404-F25127A4B347}"/>
            </c:ext>
          </c:extLst>
        </c:ser>
        <c:ser>
          <c:idx val="0"/>
          <c:order val="2"/>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1">
                    <c:v>0.2589999999999999</c:v>
                  </c:pt>
                  <c:pt idx="2">
                    <c:v>0.31800000000000006</c:v>
                  </c:pt>
                </c:numCache>
              </c:numRef>
            </c:plus>
            <c:minus>
              <c:numRef>
                <c:f>Sheet1!$N$3:$N$21</c:f>
                <c:numCache>
                  <c:formatCode>General</c:formatCode>
                  <c:ptCount val="19"/>
                  <c:pt idx="1">
                    <c:v>0.21300000000000008</c:v>
                  </c:pt>
                  <c:pt idx="2">
                    <c:v>0.251</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12.400000000000002</c:v>
                </c:pt>
                <c:pt idx="2">
                  <c:v>24.400000000000002</c:v>
                </c:pt>
              </c:numCache>
            </c:numRef>
          </c:xVal>
          <c:yVal>
            <c:numRef>
              <c:f>Sheet1!$G$3:$G$21</c:f>
              <c:numCache>
                <c:formatCode>General</c:formatCode>
                <c:ptCount val="19"/>
                <c:pt idx="0">
                  <c:v>1</c:v>
                </c:pt>
                <c:pt idx="1">
                  <c:v>1.175</c:v>
                </c:pt>
                <c:pt idx="2">
                  <c:v>1.216</c:v>
                </c:pt>
              </c:numCache>
            </c:numRef>
          </c:yVal>
          <c:smooth val="0"/>
          <c:extLst>
            <c:ext xmlns:c16="http://schemas.microsoft.com/office/drawing/2014/chart" uri="{C3380CC4-5D6E-409C-BE32-E72D297353CC}">
              <c16:uniqueId val="{00000002-2727-4CA6-B404-F25127A4B347}"/>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1">
                    <c:v>0.39800000000000013</c:v>
                  </c:pt>
                  <c:pt idx="2">
                    <c:v>0.44400000000000017</c:v>
                  </c:pt>
                </c:numCache>
              </c:numRef>
            </c:plus>
            <c:minus>
              <c:numRef>
                <c:f>Sheet1!$O$3:$O$21</c:f>
                <c:numCache>
                  <c:formatCode>General</c:formatCode>
                  <c:ptCount val="19"/>
                  <c:pt idx="1">
                    <c:v>0.32599999999999985</c:v>
                  </c:pt>
                  <c:pt idx="2">
                    <c:v>0.35399999999999987</c:v>
                  </c:pt>
                </c:numCache>
              </c:numRef>
            </c:minus>
            <c:spPr>
              <a:noFill/>
              <a:ln w="12700" cap="flat" cmpd="sng" algn="ctr">
                <a:solidFill>
                  <a:schemeClr val="accent1"/>
                </a:solidFill>
                <a:round/>
              </a:ln>
              <a:effectLst/>
            </c:spPr>
          </c:errBars>
          <c:xVal>
            <c:numRef>
              <c:f>Sheet1!$D$3:$D$15</c:f>
              <c:numCache>
                <c:formatCode>General</c:formatCode>
                <c:ptCount val="13"/>
                <c:pt idx="0">
                  <c:v>0.5</c:v>
                </c:pt>
                <c:pt idx="1">
                  <c:v>12.600000000000001</c:v>
                </c:pt>
                <c:pt idx="2">
                  <c:v>24.6</c:v>
                </c:pt>
              </c:numCache>
            </c:numRef>
          </c:xVal>
          <c:yVal>
            <c:numRef>
              <c:f>Sheet1!$H$3:$H$21</c:f>
              <c:numCache>
                <c:formatCode>General</c:formatCode>
                <c:ptCount val="19"/>
                <c:pt idx="0">
                  <c:v>1</c:v>
                </c:pt>
                <c:pt idx="1">
                  <c:v>1.8109999999999999</c:v>
                </c:pt>
                <c:pt idx="2">
                  <c:v>1.7569999999999999</c:v>
                </c:pt>
              </c:numCache>
            </c:numRef>
          </c:yVal>
          <c:smooth val="0"/>
          <c:extLst>
            <c:ext xmlns:c16="http://schemas.microsoft.com/office/drawing/2014/chart" uri="{C3380CC4-5D6E-409C-BE32-E72D297353CC}">
              <c16:uniqueId val="{00000003-2727-4CA6-B404-F25127A4B347}"/>
            </c:ext>
          </c:extLst>
        </c:ser>
        <c:ser>
          <c:idx val="2"/>
          <c:order val="4"/>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1">
                    <c:v>0.4610000000000003</c:v>
                  </c:pt>
                  <c:pt idx="2">
                    <c:v>0.51600000000000001</c:v>
                  </c:pt>
                </c:numCache>
              </c:numRef>
            </c:plus>
            <c:minus>
              <c:numRef>
                <c:f>Sheet1!$P$3:$P$21</c:f>
                <c:numCache>
                  <c:formatCode>General</c:formatCode>
                  <c:ptCount val="19"/>
                  <c:pt idx="1">
                    <c:v>0.38099999999999978</c:v>
                  </c:pt>
                  <c:pt idx="2">
                    <c:v>0.41200000000000014</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12.8</c:v>
                </c:pt>
                <c:pt idx="2">
                  <c:v>24.8</c:v>
                </c:pt>
              </c:numCache>
            </c:numRef>
          </c:xVal>
          <c:yVal>
            <c:numRef>
              <c:f>Sheet1!$I$3:$I$21</c:f>
              <c:numCache>
                <c:formatCode>General</c:formatCode>
                <c:ptCount val="19"/>
                <c:pt idx="0">
                  <c:v>1</c:v>
                </c:pt>
                <c:pt idx="1">
                  <c:v>2.1589999999999998</c:v>
                </c:pt>
                <c:pt idx="2">
                  <c:v>2.0640000000000001</c:v>
                </c:pt>
              </c:numCache>
            </c:numRef>
          </c:yVal>
          <c:smooth val="0"/>
          <c:extLst>
            <c:ext xmlns:c16="http://schemas.microsoft.com/office/drawing/2014/chart" uri="{C3380CC4-5D6E-409C-BE32-E72D297353CC}">
              <c16:uniqueId val="{00000004-2727-4CA6-B404-F25127A4B347}"/>
            </c:ext>
          </c:extLst>
        </c:ser>
        <c:dLbls>
          <c:showLegendKey val="0"/>
          <c:showVal val="0"/>
          <c:showCatName val="0"/>
          <c:showSerName val="0"/>
          <c:showPercent val="0"/>
          <c:showBubbleSize val="0"/>
        </c:dLbls>
        <c:axId val="361792111"/>
        <c:axId val="361792591"/>
      </c:scatterChart>
      <c:valAx>
        <c:axId val="361792111"/>
        <c:scaling>
          <c:orientation val="minMax"/>
          <c:max val="25.3"/>
          <c:min val="0"/>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b="1"/>
              </a:p>
            </c:rich>
          </c:tx>
          <c:layout>
            <c:manualLayout>
              <c:xMode val="edge"/>
              <c:yMode val="edge"/>
              <c:x val="0.44919734012209084"/>
              <c:y val="0.93744881684847881"/>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591"/>
        <c:crossesAt val="-18"/>
        <c:crossBetween val="midCat"/>
        <c:majorUnit val="5"/>
      </c:valAx>
      <c:valAx>
        <c:axId val="361792591"/>
        <c:scaling>
          <c:orientation val="minMax"/>
          <c:max val="2.8"/>
          <c:min val="0.8"/>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000" b="1"/>
                  <a:t>Geometric LS mean ratio of relative</a:t>
                </a:r>
              </a:p>
              <a:p>
                <a:pPr>
                  <a:defRPr/>
                </a:pPr>
                <a:r>
                  <a:rPr lang="en-US" sz="1000" b="1"/>
                  <a:t>change from baseline (95% CI)</a:t>
                </a:r>
              </a:p>
            </c:rich>
          </c:tx>
          <c:layout>
            <c:manualLayout>
              <c:xMode val="edge"/>
              <c:yMode val="edge"/>
              <c:x val="2.1154801965552424E-2"/>
              <c:y val="0.10765144840857704"/>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111"/>
        <c:crossesAt val="-0.4"/>
        <c:crossBetween val="midCat"/>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134029909370453"/>
          <c:y val="4.5837720460606579E-2"/>
          <c:w val="0.73262583908117285"/>
          <c:h val="0.81201607300179779"/>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26</c:v>
                </c:pt>
              </c:numCache>
            </c:numRef>
          </c:xVal>
          <c:yVal>
            <c:numRef>
              <c:f>Sheet1!$AQ$2:$AQ$4</c:f>
              <c:numCache>
                <c:formatCode>General</c:formatCode>
                <c:ptCount val="3"/>
                <c:pt idx="0">
                  <c:v>1</c:v>
                </c:pt>
                <c:pt idx="1">
                  <c:v>1</c:v>
                </c:pt>
              </c:numCache>
            </c:numRef>
          </c:yVal>
          <c:smooth val="0"/>
          <c:extLst>
            <c:ext xmlns:c16="http://schemas.microsoft.com/office/drawing/2014/chart" uri="{C3380CC4-5D6E-409C-BE32-E72D297353CC}">
              <c16:uniqueId val="{00000006-5530-429E-9ABE-1328D60C9DD4}"/>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1">
                    <c:v>0.12800000000000011</c:v>
                  </c:pt>
                  <c:pt idx="2">
                    <c:v>0.14700000000000002</c:v>
                  </c:pt>
                </c:numCache>
              </c:numRef>
            </c:plus>
            <c:minus>
              <c:numRef>
                <c:f>Sheet1!$Q$3:$Q$21</c:f>
                <c:numCache>
                  <c:formatCode>General</c:formatCode>
                  <c:ptCount val="19"/>
                  <c:pt idx="1">
                    <c:v>0.11399999999999999</c:v>
                  </c:pt>
                  <c:pt idx="2">
                    <c:v>0.13000000000000012</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13</c:v>
                </c:pt>
                <c:pt idx="2">
                  <c:v>25</c:v>
                </c:pt>
              </c:numCache>
            </c:numRef>
          </c:xVal>
          <c:yVal>
            <c:numRef>
              <c:f>Sheet1!$J$3:$J$21</c:f>
              <c:numCache>
                <c:formatCode>General</c:formatCode>
                <c:ptCount val="19"/>
                <c:pt idx="0">
                  <c:v>1</c:v>
                </c:pt>
                <c:pt idx="1">
                  <c:v>1.0629999999999999</c:v>
                </c:pt>
                <c:pt idx="2">
                  <c:v>1.165</c:v>
                </c:pt>
              </c:numCache>
            </c:numRef>
          </c:yVal>
          <c:smooth val="0"/>
          <c:extLst>
            <c:ext xmlns:c16="http://schemas.microsoft.com/office/drawing/2014/chart" uri="{C3380CC4-5D6E-409C-BE32-E72D297353CC}">
              <c16:uniqueId val="{00000003-5530-429E-9ABE-1328D60C9DD4}"/>
            </c:ext>
          </c:extLst>
        </c:ser>
        <c:ser>
          <c:idx val="0"/>
          <c:order val="2"/>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1">
                    <c:v>0.129</c:v>
                  </c:pt>
                  <c:pt idx="2">
                    <c:v>0.11900000000000011</c:v>
                  </c:pt>
                </c:numCache>
              </c:numRef>
            </c:plus>
            <c:minus>
              <c:numRef>
                <c:f>Sheet1!$N$3:$N$21</c:f>
                <c:numCache>
                  <c:formatCode>General</c:formatCode>
                  <c:ptCount val="19"/>
                  <c:pt idx="1">
                    <c:v>0.11599999999999999</c:v>
                  </c:pt>
                  <c:pt idx="2">
                    <c:v>0.10699999999999998</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12.400000000000002</c:v>
                </c:pt>
                <c:pt idx="2">
                  <c:v>24.400000000000002</c:v>
                </c:pt>
              </c:numCache>
            </c:numRef>
          </c:xVal>
          <c:yVal>
            <c:numRef>
              <c:f>Sheet1!$G$3:$G$21</c:f>
              <c:numCache>
                <c:formatCode>General</c:formatCode>
                <c:ptCount val="19"/>
                <c:pt idx="0">
                  <c:v>1</c:v>
                </c:pt>
                <c:pt idx="1">
                  <c:v>1.04</c:v>
                </c:pt>
                <c:pt idx="2">
                  <c:v>0.94699999999999995</c:v>
                </c:pt>
              </c:numCache>
            </c:numRef>
          </c:yVal>
          <c:smooth val="0"/>
          <c:extLst>
            <c:ext xmlns:c16="http://schemas.microsoft.com/office/drawing/2014/chart" uri="{C3380CC4-5D6E-409C-BE32-E72D297353CC}">
              <c16:uniqueId val="{00000000-5530-429E-9ABE-1328D60C9DD4}"/>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1">
                    <c:v>0.11599999999999999</c:v>
                  </c:pt>
                  <c:pt idx="2">
                    <c:v>0.11299999999999988</c:v>
                  </c:pt>
                </c:numCache>
              </c:numRef>
            </c:plus>
            <c:minus>
              <c:numRef>
                <c:f>Sheet1!$O$3:$O$21</c:f>
                <c:numCache>
                  <c:formatCode>General</c:formatCode>
                  <c:ptCount val="19"/>
                  <c:pt idx="1">
                    <c:v>0.10199999999999998</c:v>
                  </c:pt>
                  <c:pt idx="2">
                    <c:v>0.10000000000000009</c:v>
                  </c:pt>
                </c:numCache>
              </c:numRef>
            </c:minus>
            <c:spPr>
              <a:noFill/>
              <a:ln w="12700" cap="flat" cmpd="sng" algn="ctr">
                <a:solidFill>
                  <a:schemeClr val="accent1"/>
                </a:solidFill>
                <a:round/>
              </a:ln>
              <a:effectLst/>
            </c:spPr>
          </c:errBars>
          <c:xVal>
            <c:numRef>
              <c:f>Sheet1!$D$3:$D$15</c:f>
              <c:numCache>
                <c:formatCode>General</c:formatCode>
                <c:ptCount val="13"/>
                <c:pt idx="0">
                  <c:v>0.5</c:v>
                </c:pt>
                <c:pt idx="1">
                  <c:v>12.600000000000001</c:v>
                </c:pt>
                <c:pt idx="2">
                  <c:v>24.6</c:v>
                </c:pt>
              </c:numCache>
            </c:numRef>
          </c:xVal>
          <c:yVal>
            <c:numRef>
              <c:f>Sheet1!$H$3:$H$21</c:f>
              <c:numCache>
                <c:formatCode>General</c:formatCode>
                <c:ptCount val="19"/>
                <c:pt idx="0">
                  <c:v>1</c:v>
                </c:pt>
                <c:pt idx="1">
                  <c:v>0.94499999999999995</c:v>
                </c:pt>
                <c:pt idx="2">
                  <c:v>0.92</c:v>
                </c:pt>
              </c:numCache>
            </c:numRef>
          </c:yVal>
          <c:smooth val="0"/>
          <c:extLst>
            <c:ext xmlns:c16="http://schemas.microsoft.com/office/drawing/2014/chart" uri="{C3380CC4-5D6E-409C-BE32-E72D297353CC}">
              <c16:uniqueId val="{00000001-5530-429E-9ABE-1328D60C9DD4}"/>
            </c:ext>
          </c:extLst>
        </c:ser>
        <c:ser>
          <c:idx val="2"/>
          <c:order val="4"/>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1">
                    <c:v>0.11199999999999999</c:v>
                  </c:pt>
                  <c:pt idx="2">
                    <c:v>0.11799999999999999</c:v>
                  </c:pt>
                </c:numCache>
              </c:numRef>
            </c:plus>
            <c:minus>
              <c:numRef>
                <c:f>Sheet1!$P$3:$P$21</c:f>
                <c:numCache>
                  <c:formatCode>General</c:formatCode>
                  <c:ptCount val="19"/>
                  <c:pt idx="1">
                    <c:v>0.10099999999999998</c:v>
                  </c:pt>
                  <c:pt idx="2">
                    <c:v>0.10599999999999998</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12.8</c:v>
                </c:pt>
                <c:pt idx="2">
                  <c:v>24.8</c:v>
                </c:pt>
              </c:numCache>
            </c:numRef>
          </c:xVal>
          <c:yVal>
            <c:numRef>
              <c:f>Sheet1!$I$3:$I$21</c:f>
              <c:numCache>
                <c:formatCode>General</c:formatCode>
                <c:ptCount val="19"/>
                <c:pt idx="0">
                  <c:v>1</c:v>
                </c:pt>
                <c:pt idx="1">
                  <c:v>0.94499999999999995</c:v>
                </c:pt>
                <c:pt idx="2">
                  <c:v>0.99299999999999999</c:v>
                </c:pt>
              </c:numCache>
            </c:numRef>
          </c:yVal>
          <c:smooth val="0"/>
          <c:extLst>
            <c:ext xmlns:c16="http://schemas.microsoft.com/office/drawing/2014/chart" uri="{C3380CC4-5D6E-409C-BE32-E72D297353CC}">
              <c16:uniqueId val="{00000002-5530-429E-9ABE-1328D60C9DD4}"/>
            </c:ext>
          </c:extLst>
        </c:ser>
        <c:dLbls>
          <c:showLegendKey val="0"/>
          <c:showVal val="0"/>
          <c:showCatName val="0"/>
          <c:showSerName val="0"/>
          <c:showPercent val="0"/>
          <c:showBubbleSize val="0"/>
        </c:dLbls>
        <c:axId val="361792111"/>
        <c:axId val="361792591"/>
      </c:scatterChart>
      <c:valAx>
        <c:axId val="361792111"/>
        <c:scaling>
          <c:orientation val="minMax"/>
          <c:max val="25.3"/>
          <c:min val="0"/>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b="1"/>
              </a:p>
            </c:rich>
          </c:tx>
          <c:layout>
            <c:manualLayout>
              <c:xMode val="edge"/>
              <c:yMode val="edge"/>
              <c:x val="0.44919734012209084"/>
              <c:y val="0.93744881684847881"/>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591"/>
        <c:crossesAt val="-18"/>
        <c:crossBetween val="midCat"/>
        <c:majorUnit val="5"/>
      </c:valAx>
      <c:valAx>
        <c:axId val="361792591"/>
        <c:scaling>
          <c:orientation val="minMax"/>
          <c:max val="1.4"/>
          <c:min val="0.8"/>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1000" b="1" dirty="0"/>
                  <a:t>Geometric LS mean ratio of </a:t>
                </a:r>
                <a:br>
                  <a:rPr lang="en-US" sz="1000" b="1" dirty="0"/>
                </a:br>
                <a:r>
                  <a:rPr lang="en-US" sz="1000" b="1" dirty="0"/>
                  <a:t>relative change</a:t>
                </a:r>
                <a:r>
                  <a:rPr lang="en-US" sz="1000" b="1" baseline="0" dirty="0"/>
                  <a:t> </a:t>
                </a:r>
                <a:r>
                  <a:rPr lang="en-US" sz="1000" b="1" dirty="0"/>
                  <a:t>from baseline</a:t>
                </a:r>
              </a:p>
            </c:rich>
          </c:tx>
          <c:layout>
            <c:manualLayout>
              <c:xMode val="edge"/>
              <c:yMode val="edge"/>
              <c:x val="2.9845275359132103E-2"/>
              <c:y val="0.16071479733262661"/>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61792111"/>
        <c:crossesAt val="-0.4"/>
        <c:crossBetween val="midCat"/>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0.16791232654076896"/>
          <c:w val="0.81946313248257507"/>
          <c:h val="0.67920394411978557"/>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Sheet1!$AP$2:$AP$3</c:f>
              <c:numCache>
                <c:formatCode>General</c:formatCode>
                <c:ptCount val="2"/>
                <c:pt idx="0">
                  <c:v>0</c:v>
                </c:pt>
                <c:pt idx="1">
                  <c:v>30</c:v>
                </c:pt>
              </c:numCache>
            </c:numRef>
          </c:xVal>
          <c:yVal>
            <c:numRef>
              <c:f>Sheet1!$AQ$2:$AQ$3</c:f>
              <c:numCache>
                <c:formatCode>General</c:formatCode>
                <c:ptCount val="2"/>
                <c:pt idx="0">
                  <c:v>0</c:v>
                </c:pt>
                <c:pt idx="1">
                  <c:v>0</c:v>
                </c:pt>
              </c:numCache>
            </c:numRef>
          </c:yVal>
          <c:smooth val="0"/>
          <c:extLst>
            <c:ext xmlns:c16="http://schemas.microsoft.com/office/drawing/2014/chart" uri="{C3380CC4-5D6E-409C-BE32-E72D297353CC}">
              <c16:uniqueId val="{00000001-8C47-468F-9352-7AEB3808B72F}"/>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Sheet1!$X$3:$X$20</c:f>
                <c:numCache>
                  <c:formatCode>General</c:formatCode>
                  <c:ptCount val="18"/>
                  <c:pt idx="0">
                    <c:v>0</c:v>
                  </c:pt>
                  <c:pt idx="1">
                    <c:v>-1.748</c:v>
                  </c:pt>
                  <c:pt idx="2">
                    <c:v>-2.109</c:v>
                  </c:pt>
                </c:numCache>
              </c:numRef>
            </c:plus>
            <c:minus>
              <c:numRef>
                <c:f>Sheet1!$Q$3:$Q$20</c:f>
                <c:numCache>
                  <c:formatCode>General</c:formatCode>
                  <c:ptCount val="18"/>
                  <c:pt idx="0">
                    <c:v>0</c:v>
                  </c:pt>
                  <c:pt idx="1">
                    <c:v>-1.748</c:v>
                  </c:pt>
                  <c:pt idx="2">
                    <c:v>-2.109</c:v>
                  </c:pt>
                </c:numCache>
              </c:numRef>
            </c:minus>
            <c:spPr>
              <a:noFill/>
              <a:ln w="12700" cap="flat" cmpd="sng" algn="ctr">
                <a:solidFill>
                  <a:schemeClr val="tx2"/>
                </a:solidFill>
                <a:round/>
              </a:ln>
              <a:effectLst/>
            </c:spPr>
          </c:errBars>
          <c:xVal>
            <c:numRef>
              <c:f>Sheet1!$F$3:$F$20</c:f>
              <c:numCache>
                <c:formatCode>General</c:formatCode>
                <c:ptCount val="18"/>
                <c:pt idx="0">
                  <c:v>0.89999999999999991</c:v>
                </c:pt>
                <c:pt idx="1">
                  <c:v>13.599999999999998</c:v>
                </c:pt>
                <c:pt idx="2">
                  <c:v>25.599999999999998</c:v>
                </c:pt>
              </c:numCache>
            </c:numRef>
          </c:xVal>
          <c:yVal>
            <c:numRef>
              <c:f>Sheet1!$J$3:$J$20</c:f>
              <c:numCache>
                <c:formatCode>General</c:formatCode>
                <c:ptCount val="18"/>
                <c:pt idx="0">
                  <c:v>0</c:v>
                </c:pt>
                <c:pt idx="1">
                  <c:v>-0.14899999999999999</c:v>
                </c:pt>
                <c:pt idx="2">
                  <c:v>-0.33900000000000002</c:v>
                </c:pt>
              </c:numCache>
            </c:numRef>
          </c:yVal>
          <c:smooth val="0"/>
          <c:extLst>
            <c:ext xmlns:c16="http://schemas.microsoft.com/office/drawing/2014/chart" uri="{C3380CC4-5D6E-409C-BE32-E72D297353CC}">
              <c16:uniqueId val="{00000002-8C47-468F-9352-7AEB3808B72F}"/>
            </c:ext>
          </c:extLst>
        </c:ser>
        <c:ser>
          <c:idx val="2"/>
          <c:order val="2"/>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Sheet1!$W$3:$W$20</c:f>
                <c:numCache>
                  <c:formatCode>General</c:formatCode>
                  <c:ptCount val="18"/>
                  <c:pt idx="0">
                    <c:v>0</c:v>
                  </c:pt>
                  <c:pt idx="1">
                    <c:v>-1.7299999999999998</c:v>
                  </c:pt>
                  <c:pt idx="2">
                    <c:v>-2.0540000000000003</c:v>
                  </c:pt>
                </c:numCache>
              </c:numRef>
            </c:plus>
            <c:minus>
              <c:numRef>
                <c:f>Sheet1!$P$3:$P$20</c:f>
                <c:numCache>
                  <c:formatCode>General</c:formatCode>
                  <c:ptCount val="18"/>
                  <c:pt idx="0">
                    <c:v>0</c:v>
                  </c:pt>
                  <c:pt idx="1">
                    <c:v>-1.7290000000000001</c:v>
                  </c:pt>
                  <c:pt idx="2">
                    <c:v>-2.0539999999999998</c:v>
                  </c:pt>
                </c:numCache>
              </c:numRef>
            </c:minus>
            <c:spPr>
              <a:noFill/>
              <a:ln w="12700" cap="flat" cmpd="sng" algn="ctr">
                <a:solidFill>
                  <a:schemeClr val="accent1">
                    <a:lumMod val="50000"/>
                  </a:schemeClr>
                </a:solidFill>
                <a:round/>
              </a:ln>
              <a:effectLst/>
            </c:spPr>
          </c:errBars>
          <c:xVal>
            <c:numRef>
              <c:f>Sheet1!$E$3:$E$20</c:f>
              <c:numCache>
                <c:formatCode>General</c:formatCode>
                <c:ptCount val="18"/>
                <c:pt idx="0">
                  <c:v>0.7</c:v>
                </c:pt>
                <c:pt idx="1">
                  <c:v>13.399999999999999</c:v>
                </c:pt>
                <c:pt idx="2">
                  <c:v>25.4</c:v>
                </c:pt>
              </c:numCache>
            </c:numRef>
          </c:xVal>
          <c:yVal>
            <c:numRef>
              <c:f>Sheet1!$I$3:$I$20</c:f>
              <c:numCache>
                <c:formatCode>General</c:formatCode>
                <c:ptCount val="18"/>
                <c:pt idx="0">
                  <c:v>0</c:v>
                </c:pt>
                <c:pt idx="1">
                  <c:v>2.8479999999999999</c:v>
                </c:pt>
                <c:pt idx="2">
                  <c:v>2.8820000000000001</c:v>
                </c:pt>
              </c:numCache>
            </c:numRef>
          </c:yVal>
          <c:smooth val="0"/>
          <c:extLst>
            <c:ext xmlns:c16="http://schemas.microsoft.com/office/drawing/2014/chart" uri="{C3380CC4-5D6E-409C-BE32-E72D297353CC}">
              <c16:uniqueId val="{00000003-8C47-468F-9352-7AEB3808B72F}"/>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Sheet1!$V$3:$V$20</c:f>
                <c:numCache>
                  <c:formatCode>General</c:formatCode>
                  <c:ptCount val="18"/>
                  <c:pt idx="0">
                    <c:v>0</c:v>
                  </c:pt>
                  <c:pt idx="1">
                    <c:v>-1.7600000000000002</c:v>
                  </c:pt>
                  <c:pt idx="2">
                    <c:v>-2.069</c:v>
                  </c:pt>
                </c:numCache>
              </c:numRef>
            </c:plus>
            <c:minus>
              <c:numRef>
                <c:f>Sheet1!$O$3:$O$20</c:f>
                <c:numCache>
                  <c:formatCode>General</c:formatCode>
                  <c:ptCount val="18"/>
                  <c:pt idx="0">
                    <c:v>0</c:v>
                  </c:pt>
                  <c:pt idx="1">
                    <c:v>-1.7609999999999997</c:v>
                  </c:pt>
                  <c:pt idx="2">
                    <c:v>-2.069</c:v>
                  </c:pt>
                </c:numCache>
              </c:numRef>
            </c:minus>
            <c:spPr>
              <a:noFill/>
              <a:ln w="12700" cap="flat" cmpd="sng" algn="ctr">
                <a:solidFill>
                  <a:schemeClr val="accent1"/>
                </a:solidFill>
                <a:round/>
              </a:ln>
              <a:effectLst/>
            </c:spPr>
          </c:errBars>
          <c:xVal>
            <c:numRef>
              <c:f>Sheet1!$D$3:$D$14</c:f>
              <c:numCache>
                <c:formatCode>General</c:formatCode>
                <c:ptCount val="12"/>
                <c:pt idx="0">
                  <c:v>0.5</c:v>
                </c:pt>
                <c:pt idx="1">
                  <c:v>13.2</c:v>
                </c:pt>
                <c:pt idx="2">
                  <c:v>25.2</c:v>
                </c:pt>
              </c:numCache>
            </c:numRef>
          </c:xVal>
          <c:yVal>
            <c:numRef>
              <c:f>Sheet1!$H$3:$H$20</c:f>
              <c:numCache>
                <c:formatCode>General</c:formatCode>
                <c:ptCount val="18"/>
                <c:pt idx="0">
                  <c:v>0</c:v>
                </c:pt>
                <c:pt idx="1">
                  <c:v>2.5710000000000002</c:v>
                </c:pt>
                <c:pt idx="2">
                  <c:v>3.51</c:v>
                </c:pt>
              </c:numCache>
            </c:numRef>
          </c:yVal>
          <c:smooth val="0"/>
          <c:extLst>
            <c:ext xmlns:c16="http://schemas.microsoft.com/office/drawing/2014/chart" uri="{C3380CC4-5D6E-409C-BE32-E72D297353CC}">
              <c16:uniqueId val="{00000004-8C47-468F-9352-7AEB3808B72F}"/>
            </c:ext>
          </c:extLst>
        </c:ser>
        <c:ser>
          <c:idx val="0"/>
          <c:order val="4"/>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Sheet1!$U$3:$U$20</c:f>
                <c:numCache>
                  <c:formatCode>General</c:formatCode>
                  <c:ptCount val="18"/>
                  <c:pt idx="0">
                    <c:v>0</c:v>
                  </c:pt>
                  <c:pt idx="1">
                    <c:v>-1.8089999999999999</c:v>
                  </c:pt>
                  <c:pt idx="2">
                    <c:v>-2.1579999999999999</c:v>
                  </c:pt>
                </c:numCache>
              </c:numRef>
            </c:plus>
            <c:minus>
              <c:numRef>
                <c:f>Sheet1!$N$3:$N$20</c:f>
                <c:numCache>
                  <c:formatCode>General</c:formatCode>
                  <c:ptCount val="18"/>
                  <c:pt idx="0">
                    <c:v>0</c:v>
                  </c:pt>
                  <c:pt idx="1">
                    <c:v>-1.8079999999999998</c:v>
                  </c:pt>
                  <c:pt idx="2">
                    <c:v>-2.1590000000000003</c:v>
                  </c:pt>
                </c:numCache>
              </c:numRef>
            </c:minus>
            <c:spPr>
              <a:noFill/>
              <a:ln w="12700" cap="sq" cmpd="sng" algn="ctr">
                <a:solidFill>
                  <a:schemeClr val="accent1">
                    <a:lumMod val="60000"/>
                    <a:lumOff val="40000"/>
                  </a:schemeClr>
                </a:solidFill>
                <a:miter lim="800000"/>
              </a:ln>
              <a:effectLst/>
            </c:spPr>
          </c:errBars>
          <c:xVal>
            <c:numRef>
              <c:f>Sheet1!$C$3:$C$13</c:f>
              <c:numCache>
                <c:formatCode>General</c:formatCode>
                <c:ptCount val="11"/>
                <c:pt idx="0">
                  <c:v>0.3</c:v>
                </c:pt>
                <c:pt idx="1">
                  <c:v>13</c:v>
                </c:pt>
                <c:pt idx="2">
                  <c:v>25</c:v>
                </c:pt>
              </c:numCache>
            </c:numRef>
          </c:xVal>
          <c:yVal>
            <c:numRef>
              <c:f>Sheet1!$G$3:$G$20</c:f>
              <c:numCache>
                <c:formatCode>General</c:formatCode>
                <c:ptCount val="18"/>
                <c:pt idx="0">
                  <c:v>0</c:v>
                </c:pt>
                <c:pt idx="1">
                  <c:v>2.109</c:v>
                </c:pt>
                <c:pt idx="2">
                  <c:v>3.61</c:v>
                </c:pt>
              </c:numCache>
            </c:numRef>
          </c:yVal>
          <c:smooth val="0"/>
          <c:extLst>
            <c:ext xmlns:c16="http://schemas.microsoft.com/office/drawing/2014/chart" uri="{C3380CC4-5D6E-409C-BE32-E72D297353CC}">
              <c16:uniqueId val="{00000005-8C47-468F-9352-7AEB3808B72F}"/>
            </c:ext>
          </c:extLst>
        </c:ser>
        <c:dLbls>
          <c:showLegendKey val="0"/>
          <c:showVal val="0"/>
          <c:showCatName val="0"/>
          <c:showSerName val="0"/>
          <c:showPercent val="0"/>
          <c:showBubbleSize val="0"/>
        </c:dLbls>
        <c:axId val="361792111"/>
        <c:axId val="361792591"/>
      </c:scatterChart>
      <c:valAx>
        <c:axId val="361792111"/>
        <c:scaling>
          <c:orientation val="minMax"/>
          <c:max val="25.9"/>
          <c:min val="0"/>
        </c:scaling>
        <c:delete val="0"/>
        <c:axPos val="b"/>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6"/>
          <c:min val="-4"/>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LS mean change from </a:t>
                </a:r>
                <a:br>
                  <a:rPr lang="en-US" sz="800" b="1"/>
                </a:br>
                <a:r>
                  <a:rPr lang="en-US" sz="800" b="1"/>
                  <a:t>baseline (95% CI), %</a:t>
                </a:r>
              </a:p>
            </c:rich>
          </c:tx>
          <c:layout>
            <c:manualLayout>
              <c:xMode val="edge"/>
              <c:yMode val="edge"/>
              <c:x val="1.4323910730566767E-2"/>
              <c:y val="0.24001285027197475"/>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0.16791232654076896"/>
          <c:w val="0.81946313248257507"/>
          <c:h val="0.67920394411978557"/>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1-8C47-468F-9352-7AEB3808B72F}"/>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1.95</c:v>
                  </c:pt>
                  <c:pt idx="2">
                    <c:v>2.194</c:v>
                  </c:pt>
                </c:numCache>
              </c:numRef>
            </c:plus>
            <c:minus>
              <c:numRef>
                <c:f>Sheet1!$Q$3:$Q$21</c:f>
                <c:numCache>
                  <c:formatCode>General</c:formatCode>
                  <c:ptCount val="19"/>
                  <c:pt idx="0">
                    <c:v>0</c:v>
                  </c:pt>
                  <c:pt idx="1">
                    <c:v>1.9510000000000001</c:v>
                  </c:pt>
                  <c:pt idx="2">
                    <c:v>2.1949999999999998</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13.599999999999998</c:v>
                </c:pt>
                <c:pt idx="2">
                  <c:v>25.599999999999998</c:v>
                </c:pt>
              </c:numCache>
            </c:numRef>
          </c:xVal>
          <c:yVal>
            <c:numRef>
              <c:f>Sheet1!$J$3:$J$21</c:f>
              <c:numCache>
                <c:formatCode>General</c:formatCode>
                <c:ptCount val="19"/>
                <c:pt idx="0">
                  <c:v>0</c:v>
                </c:pt>
                <c:pt idx="1">
                  <c:v>0.159</c:v>
                </c:pt>
                <c:pt idx="2">
                  <c:v>0.50700000000000001</c:v>
                </c:pt>
              </c:numCache>
            </c:numRef>
          </c:yVal>
          <c:smooth val="0"/>
          <c:extLst>
            <c:ext xmlns:c16="http://schemas.microsoft.com/office/drawing/2014/chart" uri="{C3380CC4-5D6E-409C-BE32-E72D297353CC}">
              <c16:uniqueId val="{00000002-8C47-468F-9352-7AEB3808B72F}"/>
            </c:ext>
          </c:extLst>
        </c:ser>
        <c:ser>
          <c:idx val="2"/>
          <c:order val="2"/>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1.9719999999999998</c:v>
                  </c:pt>
                  <c:pt idx="2">
                    <c:v>2.2330000000000001</c:v>
                  </c:pt>
                </c:numCache>
              </c:numRef>
            </c:plus>
            <c:minus>
              <c:numRef>
                <c:f>Sheet1!$P$3:$P$21</c:f>
                <c:numCache>
                  <c:formatCode>General</c:formatCode>
                  <c:ptCount val="19"/>
                  <c:pt idx="0">
                    <c:v>0</c:v>
                  </c:pt>
                  <c:pt idx="1">
                    <c:v>1.972</c:v>
                  </c:pt>
                  <c:pt idx="2">
                    <c:v>2.234</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13.399999999999999</c:v>
                </c:pt>
                <c:pt idx="2">
                  <c:v>25.4</c:v>
                </c:pt>
              </c:numCache>
            </c:numRef>
          </c:xVal>
          <c:yVal>
            <c:numRef>
              <c:f>Sheet1!$I$3:$I$21</c:f>
              <c:numCache>
                <c:formatCode>General</c:formatCode>
                <c:ptCount val="19"/>
                <c:pt idx="0">
                  <c:v>0</c:v>
                </c:pt>
                <c:pt idx="1">
                  <c:v>1.5780000000000001</c:v>
                </c:pt>
                <c:pt idx="2">
                  <c:v>1.3740000000000001</c:v>
                </c:pt>
              </c:numCache>
            </c:numRef>
          </c:yVal>
          <c:smooth val="0"/>
          <c:extLst>
            <c:ext xmlns:c16="http://schemas.microsoft.com/office/drawing/2014/chart" uri="{C3380CC4-5D6E-409C-BE32-E72D297353CC}">
              <c16:uniqueId val="{00000003-8C47-468F-9352-7AEB3808B72F}"/>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2.0099999999999998</c:v>
                  </c:pt>
                  <c:pt idx="2">
                    <c:v>2.2519999999999998</c:v>
                  </c:pt>
                </c:numCache>
              </c:numRef>
            </c:plus>
            <c:minus>
              <c:numRef>
                <c:f>Sheet1!$O$3:$O$21</c:f>
                <c:numCache>
                  <c:formatCode>General</c:formatCode>
                  <c:ptCount val="19"/>
                  <c:pt idx="0">
                    <c:v>0</c:v>
                  </c:pt>
                  <c:pt idx="1">
                    <c:v>2.0100000000000002</c:v>
                  </c:pt>
                  <c:pt idx="2">
                    <c:v>2.2509999999999999</c:v>
                  </c:pt>
                </c:numCache>
              </c:numRef>
            </c:minus>
            <c:spPr>
              <a:noFill/>
              <a:ln w="12700" cap="flat" cmpd="sng" algn="ctr">
                <a:solidFill>
                  <a:schemeClr val="accent1"/>
                </a:solidFill>
                <a:round/>
              </a:ln>
              <a:effectLst/>
            </c:spPr>
          </c:errBars>
          <c:xVal>
            <c:numRef>
              <c:f>Sheet1!$D$3:$D$15</c:f>
              <c:numCache>
                <c:formatCode>General</c:formatCode>
                <c:ptCount val="13"/>
                <c:pt idx="0">
                  <c:v>0.5</c:v>
                </c:pt>
                <c:pt idx="1">
                  <c:v>13.2</c:v>
                </c:pt>
                <c:pt idx="2">
                  <c:v>25.2</c:v>
                </c:pt>
              </c:numCache>
            </c:numRef>
          </c:xVal>
          <c:yVal>
            <c:numRef>
              <c:f>Sheet1!$H$3:$H$21</c:f>
              <c:numCache>
                <c:formatCode>General</c:formatCode>
                <c:ptCount val="19"/>
                <c:pt idx="0">
                  <c:v>0</c:v>
                </c:pt>
                <c:pt idx="1">
                  <c:v>1.62</c:v>
                </c:pt>
                <c:pt idx="2">
                  <c:v>0.46300000000000002</c:v>
                </c:pt>
              </c:numCache>
            </c:numRef>
          </c:yVal>
          <c:smooth val="0"/>
          <c:extLst>
            <c:ext xmlns:c16="http://schemas.microsoft.com/office/drawing/2014/chart" uri="{C3380CC4-5D6E-409C-BE32-E72D297353CC}">
              <c16:uniqueId val="{00000004-8C47-468F-9352-7AEB3808B72F}"/>
            </c:ext>
          </c:extLst>
        </c:ser>
        <c:ser>
          <c:idx val="0"/>
          <c:order val="4"/>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1.8980000000000001</c:v>
                  </c:pt>
                  <c:pt idx="2">
                    <c:v>2.0989999999999998</c:v>
                  </c:pt>
                </c:numCache>
              </c:numRef>
            </c:plus>
            <c:minus>
              <c:numRef>
                <c:f>Sheet1!$N$3:$N$21</c:f>
                <c:numCache>
                  <c:formatCode>General</c:formatCode>
                  <c:ptCount val="19"/>
                  <c:pt idx="0">
                    <c:v>0</c:v>
                  </c:pt>
                  <c:pt idx="1">
                    <c:v>1.8979999999999999</c:v>
                  </c:pt>
                  <c:pt idx="2">
                    <c:v>2.1</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13</c:v>
                </c:pt>
                <c:pt idx="2">
                  <c:v>25</c:v>
                </c:pt>
              </c:numCache>
            </c:numRef>
          </c:xVal>
          <c:yVal>
            <c:numRef>
              <c:f>Sheet1!$G$3:$G$21</c:f>
              <c:numCache>
                <c:formatCode>General</c:formatCode>
                <c:ptCount val="19"/>
                <c:pt idx="0">
                  <c:v>0</c:v>
                </c:pt>
                <c:pt idx="1">
                  <c:v>2.2669999999999999</c:v>
                </c:pt>
                <c:pt idx="2">
                  <c:v>2.581</c:v>
                </c:pt>
              </c:numCache>
            </c:numRef>
          </c:yVal>
          <c:smooth val="0"/>
          <c:extLst>
            <c:ext xmlns:c16="http://schemas.microsoft.com/office/drawing/2014/chart" uri="{C3380CC4-5D6E-409C-BE32-E72D297353CC}">
              <c16:uniqueId val="{00000005-8C47-468F-9352-7AEB3808B72F}"/>
            </c:ext>
          </c:extLst>
        </c:ser>
        <c:dLbls>
          <c:showLegendKey val="0"/>
          <c:showVal val="0"/>
          <c:showCatName val="0"/>
          <c:showSerName val="0"/>
          <c:showPercent val="0"/>
          <c:showBubbleSize val="0"/>
        </c:dLbls>
        <c:axId val="361792111"/>
        <c:axId val="361792591"/>
      </c:scatterChart>
      <c:valAx>
        <c:axId val="361792111"/>
        <c:scaling>
          <c:orientation val="minMax"/>
          <c:max val="25.9"/>
          <c:min val="0"/>
        </c:scaling>
        <c:delete val="0"/>
        <c:axPos val="b"/>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6"/>
          <c:min val="-4"/>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i="0" u="none" strike="noStrike" kern="1200" baseline="0">
                    <a:solidFill>
                      <a:srgbClr val="000000"/>
                    </a:solidFill>
                  </a:rPr>
                  <a:t>LS mean change from </a:t>
                </a:r>
                <a:br>
                  <a:rPr lang="en-US" sz="800" b="1" i="0" u="none" strike="noStrike" kern="1200" baseline="0">
                    <a:solidFill>
                      <a:srgbClr val="000000"/>
                    </a:solidFill>
                  </a:rPr>
                </a:br>
                <a:r>
                  <a:rPr lang="en-US" sz="800" b="1" i="0" u="none" strike="noStrike" kern="1200" baseline="0">
                    <a:solidFill>
                      <a:srgbClr val="000000"/>
                    </a:solidFill>
                  </a:rPr>
                  <a:t>baseline (95% CI), %</a:t>
                </a:r>
              </a:p>
            </c:rich>
          </c:tx>
          <c:layout>
            <c:manualLayout>
              <c:xMode val="edge"/>
              <c:yMode val="edge"/>
              <c:x val="1.4323910730566767E-2"/>
              <c:y val="0.24618525776362502"/>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0.16791232654076896"/>
          <c:w val="0.81946313248257507"/>
          <c:h val="0.67920394411978557"/>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1</c:v>
                </c:pt>
                <c:pt idx="1">
                  <c:v>1</c:v>
                </c:pt>
              </c:numCache>
            </c:numRef>
          </c:yVal>
          <c:smooth val="0"/>
          <c:extLst>
            <c:ext xmlns:c16="http://schemas.microsoft.com/office/drawing/2014/chart" uri="{C3380CC4-5D6E-409C-BE32-E72D297353CC}">
              <c16:uniqueId val="{00000001-8C47-468F-9352-7AEB3808B72F}"/>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0.34100000000000019</c:v>
                  </c:pt>
                  <c:pt idx="2">
                    <c:v>-0.21999999999999997</c:v>
                  </c:pt>
                  <c:pt idx="3">
                    <c:v>0.38500000000000001</c:v>
                  </c:pt>
                </c:numCache>
              </c:numRef>
            </c:plus>
            <c:minus>
              <c:numRef>
                <c:f>Sheet1!$Q$3:$Q$21</c:f>
                <c:numCache>
                  <c:formatCode>General</c:formatCode>
                  <c:ptCount val="19"/>
                  <c:pt idx="0">
                    <c:v>0</c:v>
                  </c:pt>
                  <c:pt idx="1">
                    <c:v>0.25599999999999989</c:v>
                  </c:pt>
                  <c:pt idx="2">
                    <c:v>-0.29100000000000004</c:v>
                  </c:pt>
                  <c:pt idx="3">
                    <c:v>0.27799999999999991</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5.6000000000000005</c:v>
                </c:pt>
                <c:pt idx="2">
                  <c:v>13.599999999999998</c:v>
                </c:pt>
                <c:pt idx="3">
                  <c:v>25.599999999999998</c:v>
                </c:pt>
              </c:numCache>
            </c:numRef>
          </c:xVal>
          <c:yVal>
            <c:numRef>
              <c:f>Sheet1!$J$3:$J$21</c:f>
              <c:numCache>
                <c:formatCode>General</c:formatCode>
                <c:ptCount val="19"/>
                <c:pt idx="0">
                  <c:v>1</c:v>
                </c:pt>
                <c:pt idx="1">
                  <c:v>1.0329999999999999</c:v>
                </c:pt>
                <c:pt idx="2">
                  <c:v>0.90400000000000003</c:v>
                </c:pt>
                <c:pt idx="3">
                  <c:v>1.0089999999999999</c:v>
                </c:pt>
              </c:numCache>
            </c:numRef>
          </c:yVal>
          <c:smooth val="0"/>
          <c:extLst>
            <c:ext xmlns:c16="http://schemas.microsoft.com/office/drawing/2014/chart" uri="{C3380CC4-5D6E-409C-BE32-E72D297353CC}">
              <c16:uniqueId val="{00000002-8C47-468F-9352-7AEB3808B72F}"/>
            </c:ext>
          </c:extLst>
        </c:ser>
        <c:ser>
          <c:idx val="2"/>
          <c:order val="2"/>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0.28600000000000003</c:v>
                  </c:pt>
                  <c:pt idx="2">
                    <c:v>0.26800000000000013</c:v>
                  </c:pt>
                  <c:pt idx="3">
                    <c:v>0.28500000000000003</c:v>
                  </c:pt>
                </c:numCache>
              </c:numRef>
            </c:plus>
            <c:minus>
              <c:numRef>
                <c:f>Sheet1!$P$3:$P$21</c:f>
                <c:numCache>
                  <c:formatCode>General</c:formatCode>
                  <c:ptCount val="19"/>
                  <c:pt idx="0">
                    <c:v>0</c:v>
                  </c:pt>
                  <c:pt idx="1">
                    <c:v>0.21599999999999997</c:v>
                  </c:pt>
                  <c:pt idx="2">
                    <c:v>0.20399999999999996</c:v>
                  </c:pt>
                  <c:pt idx="3">
                    <c:v>0.20799999999999996</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5.4</c:v>
                </c:pt>
                <c:pt idx="2">
                  <c:v>13.399999999999999</c:v>
                </c:pt>
                <c:pt idx="3">
                  <c:v>25.4</c:v>
                </c:pt>
              </c:numCache>
            </c:numRef>
          </c:xVal>
          <c:yVal>
            <c:numRef>
              <c:f>Sheet1!$I$3:$I$21</c:f>
              <c:numCache>
                <c:formatCode>General</c:formatCode>
                <c:ptCount val="19"/>
                <c:pt idx="0">
                  <c:v>1</c:v>
                </c:pt>
                <c:pt idx="1">
                  <c:v>0.88500000000000001</c:v>
                </c:pt>
                <c:pt idx="2">
                  <c:v>0.85199999999999998</c:v>
                </c:pt>
                <c:pt idx="3">
                  <c:v>0.76500000000000001</c:v>
                </c:pt>
              </c:numCache>
            </c:numRef>
          </c:yVal>
          <c:smooth val="0"/>
          <c:extLst>
            <c:ext xmlns:c16="http://schemas.microsoft.com/office/drawing/2014/chart" uri="{C3380CC4-5D6E-409C-BE32-E72D297353CC}">
              <c16:uniqueId val="{00000003-8C47-468F-9352-7AEB3808B72F}"/>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0.33299999999999996</c:v>
                  </c:pt>
                  <c:pt idx="2">
                    <c:v>0.30600000000000005</c:v>
                  </c:pt>
                  <c:pt idx="3">
                    <c:v>0.3630000000000001</c:v>
                  </c:pt>
                </c:numCache>
              </c:numRef>
            </c:plus>
            <c:minus>
              <c:numRef>
                <c:f>Sheet1!$O$3:$O$21</c:f>
                <c:numCache>
                  <c:formatCode>General</c:formatCode>
                  <c:ptCount val="19"/>
                  <c:pt idx="0">
                    <c:v>0</c:v>
                  </c:pt>
                  <c:pt idx="1">
                    <c:v>0.249</c:v>
                  </c:pt>
                  <c:pt idx="2">
                    <c:v>0.22999999999999998</c:v>
                  </c:pt>
                  <c:pt idx="3">
                    <c:v>0.26300000000000001</c:v>
                  </c:pt>
                </c:numCache>
              </c:numRef>
            </c:minus>
            <c:spPr>
              <a:noFill/>
              <a:ln w="12700" cap="flat" cmpd="sng" algn="ctr">
                <a:solidFill>
                  <a:schemeClr val="accent1"/>
                </a:solidFill>
                <a:round/>
              </a:ln>
              <a:effectLst/>
            </c:spPr>
          </c:errBars>
          <c:xVal>
            <c:numRef>
              <c:f>Sheet1!$D$3:$D$15</c:f>
              <c:numCache>
                <c:formatCode>General</c:formatCode>
                <c:ptCount val="13"/>
                <c:pt idx="0">
                  <c:v>0.5</c:v>
                </c:pt>
                <c:pt idx="1">
                  <c:v>5.2</c:v>
                </c:pt>
                <c:pt idx="2">
                  <c:v>13.2</c:v>
                </c:pt>
                <c:pt idx="3">
                  <c:v>25.2</c:v>
                </c:pt>
              </c:numCache>
            </c:numRef>
          </c:xVal>
          <c:yVal>
            <c:numRef>
              <c:f>Sheet1!$H$3:$H$21</c:f>
              <c:numCache>
                <c:formatCode>General</c:formatCode>
                <c:ptCount val="19"/>
                <c:pt idx="0">
                  <c:v>1</c:v>
                </c:pt>
                <c:pt idx="1">
                  <c:v>0.98599999999999999</c:v>
                </c:pt>
                <c:pt idx="2">
                  <c:v>0.93799999999999994</c:v>
                </c:pt>
                <c:pt idx="3">
                  <c:v>0.95699999999999996</c:v>
                </c:pt>
              </c:numCache>
            </c:numRef>
          </c:yVal>
          <c:smooth val="0"/>
          <c:extLst>
            <c:ext xmlns:c16="http://schemas.microsoft.com/office/drawing/2014/chart" uri="{C3380CC4-5D6E-409C-BE32-E72D297353CC}">
              <c16:uniqueId val="{00000004-8C47-468F-9352-7AEB3808B72F}"/>
            </c:ext>
          </c:extLst>
        </c:ser>
        <c:ser>
          <c:idx val="0"/>
          <c:order val="4"/>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0.29799999999999993</c:v>
                  </c:pt>
                  <c:pt idx="2">
                    <c:v>0.26800000000000013</c:v>
                  </c:pt>
                  <c:pt idx="3">
                    <c:v>0.31200000000000006</c:v>
                  </c:pt>
                </c:numCache>
              </c:numRef>
            </c:plus>
            <c:minus>
              <c:numRef>
                <c:f>Sheet1!$N$3:$N$21</c:f>
                <c:numCache>
                  <c:formatCode>General</c:formatCode>
                  <c:ptCount val="19"/>
                  <c:pt idx="0">
                    <c:v>0</c:v>
                  </c:pt>
                  <c:pt idx="1">
                    <c:v>0.22399999999999998</c:v>
                  </c:pt>
                  <c:pt idx="2">
                    <c:v>0.20299999999999996</c:v>
                  </c:pt>
                  <c:pt idx="3">
                    <c:v>0.22600000000000009</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5</c:v>
                </c:pt>
                <c:pt idx="2">
                  <c:v>13</c:v>
                </c:pt>
                <c:pt idx="3">
                  <c:v>25</c:v>
                </c:pt>
              </c:numCache>
            </c:numRef>
          </c:xVal>
          <c:yVal>
            <c:numRef>
              <c:f>Sheet1!$G$3:$G$21</c:f>
              <c:numCache>
                <c:formatCode>General</c:formatCode>
                <c:ptCount val="19"/>
                <c:pt idx="0">
                  <c:v>1</c:v>
                </c:pt>
                <c:pt idx="1">
                  <c:v>0.90800000000000003</c:v>
                </c:pt>
                <c:pt idx="2">
                  <c:v>0.83799999999999997</c:v>
                </c:pt>
                <c:pt idx="3">
                  <c:v>0.81200000000000006</c:v>
                </c:pt>
              </c:numCache>
            </c:numRef>
          </c:yVal>
          <c:smooth val="0"/>
          <c:extLst>
            <c:ext xmlns:c16="http://schemas.microsoft.com/office/drawing/2014/chart" uri="{C3380CC4-5D6E-409C-BE32-E72D297353CC}">
              <c16:uniqueId val="{00000005-8C47-468F-9352-7AEB3808B72F}"/>
            </c:ext>
          </c:extLst>
        </c:ser>
        <c:dLbls>
          <c:showLegendKey val="0"/>
          <c:showVal val="0"/>
          <c:showCatName val="0"/>
          <c:showSerName val="0"/>
          <c:showPercent val="0"/>
          <c:showBubbleSize val="0"/>
        </c:dLbls>
        <c:axId val="361792111"/>
        <c:axId val="361792591"/>
      </c:scatterChart>
      <c:valAx>
        <c:axId val="361792111"/>
        <c:scaling>
          <c:orientation val="minMax"/>
          <c:max val="25.9"/>
          <c:min val="0"/>
        </c:scaling>
        <c:delete val="0"/>
        <c:axPos val="b"/>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1.4"/>
          <c:min val="0.4"/>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Geometric LS mean ratio</a:t>
                </a:r>
                <a:r>
                  <a:rPr lang="en-US" sz="800" b="1" baseline="0"/>
                  <a:t> </a:t>
                </a:r>
                <a:r>
                  <a:rPr lang="en-US" sz="800" b="1"/>
                  <a:t>of change from baseline (95% CI)</a:t>
                </a:r>
              </a:p>
            </c:rich>
          </c:tx>
          <c:layout>
            <c:manualLayout>
              <c:xMode val="edge"/>
              <c:yMode val="edge"/>
              <c:x val="1.4323910730566767E-2"/>
              <c:y val="0.14125433040557092"/>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0.16791232654076896"/>
          <c:w val="0.81946313248257507"/>
          <c:h val="0.67920394411978557"/>
        </c:manualLayout>
      </c:layout>
      <c:scatterChart>
        <c:scatterStyle val="lineMarker"/>
        <c:varyColors val="0"/>
        <c:ser>
          <c:idx val="4"/>
          <c:order val="0"/>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1</c:v>
                </c:pt>
                <c:pt idx="1">
                  <c:v>1</c:v>
                </c:pt>
              </c:numCache>
            </c:numRef>
          </c:yVal>
          <c:smooth val="0"/>
          <c:extLst>
            <c:ext xmlns:c16="http://schemas.microsoft.com/office/drawing/2014/chart" uri="{C3380CC4-5D6E-409C-BE32-E72D297353CC}">
              <c16:uniqueId val="{00000001-8C47-468F-9352-7AEB3808B72F}"/>
            </c:ext>
          </c:extLst>
        </c:ser>
        <c:ser>
          <c:idx val="3"/>
          <c:order val="1"/>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0.13900000000000001</c:v>
                  </c:pt>
                  <c:pt idx="2">
                    <c:v>0.15700000000000003</c:v>
                  </c:pt>
                  <c:pt idx="3">
                    <c:v>0.17200000000000004</c:v>
                  </c:pt>
                </c:numCache>
              </c:numRef>
            </c:plus>
            <c:minus>
              <c:numRef>
                <c:f>Sheet1!$Q$3:$Q$21</c:f>
                <c:numCache>
                  <c:formatCode>General</c:formatCode>
                  <c:ptCount val="19"/>
                  <c:pt idx="0">
                    <c:v>0</c:v>
                  </c:pt>
                  <c:pt idx="1">
                    <c:v>0.122</c:v>
                  </c:pt>
                  <c:pt idx="2">
                    <c:v>0.13400000000000001</c:v>
                  </c:pt>
                  <c:pt idx="3">
                    <c:v>0.14500000000000002</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5.6000000000000005</c:v>
                </c:pt>
                <c:pt idx="2">
                  <c:v>13.599999999999998</c:v>
                </c:pt>
                <c:pt idx="3">
                  <c:v>25.599999999999998</c:v>
                </c:pt>
              </c:numCache>
            </c:numRef>
          </c:xVal>
          <c:yVal>
            <c:numRef>
              <c:f>Sheet1!$J$3:$J$21</c:f>
              <c:numCache>
                <c:formatCode>General</c:formatCode>
                <c:ptCount val="19"/>
                <c:pt idx="0">
                  <c:v>1</c:v>
                </c:pt>
                <c:pt idx="1">
                  <c:v>0.96599999999999997</c:v>
                </c:pt>
                <c:pt idx="2">
                  <c:v>0.92100000000000004</c:v>
                </c:pt>
                <c:pt idx="3">
                  <c:v>0.92800000000000005</c:v>
                </c:pt>
              </c:numCache>
            </c:numRef>
          </c:yVal>
          <c:smooth val="0"/>
          <c:extLst>
            <c:ext xmlns:c16="http://schemas.microsoft.com/office/drawing/2014/chart" uri="{C3380CC4-5D6E-409C-BE32-E72D297353CC}">
              <c16:uniqueId val="{00000002-8C47-468F-9352-7AEB3808B72F}"/>
            </c:ext>
          </c:extLst>
        </c:ser>
        <c:ser>
          <c:idx val="2"/>
          <c:order val="2"/>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0.13900000000000012</c:v>
                  </c:pt>
                  <c:pt idx="2">
                    <c:v>0.17399999999999993</c:v>
                  </c:pt>
                  <c:pt idx="3">
                    <c:v>0.17700000000000005</c:v>
                  </c:pt>
                </c:numCache>
              </c:numRef>
            </c:plus>
            <c:minus>
              <c:numRef>
                <c:f>Sheet1!$P$3:$P$21</c:f>
                <c:numCache>
                  <c:formatCode>General</c:formatCode>
                  <c:ptCount val="19"/>
                  <c:pt idx="0">
                    <c:v>0</c:v>
                  </c:pt>
                  <c:pt idx="1">
                    <c:v>0.121</c:v>
                  </c:pt>
                  <c:pt idx="2">
                    <c:v>0.14800000000000002</c:v>
                  </c:pt>
                  <c:pt idx="3">
                    <c:v>0.14800000000000002</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5.4</c:v>
                </c:pt>
                <c:pt idx="2">
                  <c:v>13.399999999999999</c:v>
                </c:pt>
                <c:pt idx="3">
                  <c:v>25.4</c:v>
                </c:pt>
              </c:numCache>
            </c:numRef>
          </c:xVal>
          <c:yVal>
            <c:numRef>
              <c:f>Sheet1!$I$3:$I$21</c:f>
              <c:numCache>
                <c:formatCode>General</c:formatCode>
                <c:ptCount val="19"/>
                <c:pt idx="0">
                  <c:v>1</c:v>
                </c:pt>
                <c:pt idx="1">
                  <c:v>0.97299999999999998</c:v>
                </c:pt>
                <c:pt idx="2">
                  <c:v>1</c:v>
                </c:pt>
                <c:pt idx="3">
                  <c:v>0.93500000000000005</c:v>
                </c:pt>
              </c:numCache>
            </c:numRef>
          </c:yVal>
          <c:smooth val="0"/>
          <c:extLst>
            <c:ext xmlns:c16="http://schemas.microsoft.com/office/drawing/2014/chart" uri="{C3380CC4-5D6E-409C-BE32-E72D297353CC}">
              <c16:uniqueId val="{00000003-8C47-468F-9352-7AEB3808B72F}"/>
            </c:ext>
          </c:extLst>
        </c:ser>
        <c:ser>
          <c:idx val="1"/>
          <c:order val="3"/>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0.127</c:v>
                  </c:pt>
                  <c:pt idx="2">
                    <c:v>0.13700000000000001</c:v>
                  </c:pt>
                  <c:pt idx="3">
                    <c:v>0.15500000000000003</c:v>
                  </c:pt>
                </c:numCache>
              </c:numRef>
            </c:plus>
            <c:minus>
              <c:numRef>
                <c:f>Sheet1!$O$3:$O$21</c:f>
                <c:numCache>
                  <c:formatCode>General</c:formatCode>
                  <c:ptCount val="19"/>
                  <c:pt idx="0">
                    <c:v>0</c:v>
                  </c:pt>
                  <c:pt idx="1">
                    <c:v>0.11099999999999999</c:v>
                  </c:pt>
                  <c:pt idx="2">
                    <c:v>0.11599999999999999</c:v>
                  </c:pt>
                  <c:pt idx="3">
                    <c:v>0.13</c:v>
                  </c:pt>
                </c:numCache>
              </c:numRef>
            </c:minus>
            <c:spPr>
              <a:noFill/>
              <a:ln w="12700" cap="flat" cmpd="sng" algn="ctr">
                <a:solidFill>
                  <a:schemeClr val="accent1"/>
                </a:solidFill>
                <a:round/>
              </a:ln>
              <a:effectLst/>
            </c:spPr>
          </c:errBars>
          <c:xVal>
            <c:numRef>
              <c:f>Sheet1!$D$3:$D$15</c:f>
              <c:numCache>
                <c:formatCode>General</c:formatCode>
                <c:ptCount val="13"/>
                <c:pt idx="0">
                  <c:v>0.5</c:v>
                </c:pt>
                <c:pt idx="1">
                  <c:v>5.2</c:v>
                </c:pt>
                <c:pt idx="2">
                  <c:v>13.2</c:v>
                </c:pt>
                <c:pt idx="3">
                  <c:v>25.2</c:v>
                </c:pt>
              </c:numCache>
            </c:numRef>
          </c:xVal>
          <c:yVal>
            <c:numRef>
              <c:f>Sheet1!$H$3:$H$21</c:f>
              <c:numCache>
                <c:formatCode>General</c:formatCode>
                <c:ptCount val="19"/>
                <c:pt idx="0">
                  <c:v>1</c:v>
                </c:pt>
                <c:pt idx="1">
                  <c:v>0.88100000000000001</c:v>
                </c:pt>
                <c:pt idx="2">
                  <c:v>0.78200000000000003</c:v>
                </c:pt>
                <c:pt idx="3">
                  <c:v>0.82</c:v>
                </c:pt>
              </c:numCache>
            </c:numRef>
          </c:yVal>
          <c:smooth val="0"/>
          <c:extLst>
            <c:ext xmlns:c16="http://schemas.microsoft.com/office/drawing/2014/chart" uri="{C3380CC4-5D6E-409C-BE32-E72D297353CC}">
              <c16:uniqueId val="{00000004-8C47-468F-9352-7AEB3808B72F}"/>
            </c:ext>
          </c:extLst>
        </c:ser>
        <c:ser>
          <c:idx val="0"/>
          <c:order val="4"/>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0.11399999999999999</c:v>
                  </c:pt>
                  <c:pt idx="2">
                    <c:v>0.13300000000000001</c:v>
                  </c:pt>
                  <c:pt idx="3">
                    <c:v>0.14000000000000001</c:v>
                  </c:pt>
                </c:numCache>
              </c:numRef>
            </c:plus>
            <c:minus>
              <c:numRef>
                <c:f>Sheet1!$N$3:$N$21</c:f>
                <c:numCache>
                  <c:formatCode>General</c:formatCode>
                  <c:ptCount val="19"/>
                  <c:pt idx="0">
                    <c:v>0</c:v>
                  </c:pt>
                  <c:pt idx="1">
                    <c:v>0.10000000000000009</c:v>
                  </c:pt>
                  <c:pt idx="2">
                    <c:v>0.11299999999999999</c:v>
                  </c:pt>
                  <c:pt idx="3">
                    <c:v>0.11799999999999999</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5</c:v>
                </c:pt>
                <c:pt idx="2">
                  <c:v>13</c:v>
                </c:pt>
                <c:pt idx="3">
                  <c:v>25</c:v>
                </c:pt>
              </c:numCache>
            </c:numRef>
          </c:xVal>
          <c:yVal>
            <c:numRef>
              <c:f>Sheet1!$G$3:$G$21</c:f>
              <c:numCache>
                <c:formatCode>General</c:formatCode>
                <c:ptCount val="19"/>
                <c:pt idx="0">
                  <c:v>1</c:v>
                </c:pt>
                <c:pt idx="1">
                  <c:v>0.80900000000000005</c:v>
                </c:pt>
                <c:pt idx="2">
                  <c:v>0.78700000000000003</c:v>
                </c:pt>
                <c:pt idx="3">
                  <c:v>0.78200000000000003</c:v>
                </c:pt>
              </c:numCache>
            </c:numRef>
          </c:yVal>
          <c:smooth val="0"/>
          <c:extLst>
            <c:ext xmlns:c16="http://schemas.microsoft.com/office/drawing/2014/chart" uri="{C3380CC4-5D6E-409C-BE32-E72D297353CC}">
              <c16:uniqueId val="{00000005-8C47-468F-9352-7AEB3808B72F}"/>
            </c:ext>
          </c:extLst>
        </c:ser>
        <c:dLbls>
          <c:showLegendKey val="0"/>
          <c:showVal val="0"/>
          <c:showCatName val="0"/>
          <c:showSerName val="0"/>
          <c:showPercent val="0"/>
          <c:showBubbleSize val="0"/>
        </c:dLbls>
        <c:axId val="361792111"/>
        <c:axId val="361792591"/>
      </c:scatterChart>
      <c:valAx>
        <c:axId val="361792111"/>
        <c:scaling>
          <c:orientation val="minMax"/>
          <c:max val="25.9"/>
          <c:min val="0"/>
        </c:scaling>
        <c:delete val="0"/>
        <c:axPos val="b"/>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1.4"/>
          <c:min val="0.4"/>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Geometric LS mean ratio</a:t>
                </a:r>
                <a:r>
                  <a:rPr lang="en-US" sz="800" b="1" baseline="0"/>
                  <a:t> </a:t>
                </a:r>
                <a:r>
                  <a:rPr lang="en-US" sz="800" b="1"/>
                  <a:t>of change from baseline (95% CI)</a:t>
                </a:r>
              </a:p>
            </c:rich>
          </c:tx>
          <c:layout>
            <c:manualLayout>
              <c:xMode val="edge"/>
              <c:yMode val="edge"/>
              <c:x val="1.4323910730566767E-2"/>
              <c:y val="0.14125433040557092"/>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9.3843656545954682E-2"/>
          <c:w val="0.81946313248257507"/>
          <c:h val="0.75327295007893558"/>
        </c:manualLayout>
      </c:layout>
      <c:scatterChart>
        <c:scatterStyle val="lineMarker"/>
        <c:varyColors val="0"/>
        <c:ser>
          <c:idx val="5"/>
          <c:order val="0"/>
          <c:tx>
            <c:strRef>
              <c:f>Sheet1!$AS$1</c:f>
              <c:strCache>
                <c:ptCount val="1"/>
                <c:pt idx="0">
                  <c:v>End of Tx Line</c:v>
                </c:pt>
              </c:strCache>
            </c:strRef>
          </c:tx>
          <c:spPr>
            <a:ln w="19050" cap="rnd">
              <a:solidFill>
                <a:schemeClr val="bg1">
                  <a:lumMod val="65000"/>
                  <a:alpha val="65000"/>
                </a:schemeClr>
              </a:solidFill>
              <a:prstDash val="sysDash"/>
              <a:round/>
            </a:ln>
            <a:effectLst/>
          </c:spPr>
          <c:marker>
            <c:symbol val="none"/>
          </c:marker>
          <c:xVal>
            <c:numRef>
              <c:f>Sheet1!$AS$2:$AS$4</c:f>
              <c:numCache>
                <c:formatCode>General</c:formatCode>
                <c:ptCount val="3"/>
                <c:pt idx="0">
                  <c:v>25.3</c:v>
                </c:pt>
                <c:pt idx="1">
                  <c:v>25.3</c:v>
                </c:pt>
              </c:numCache>
            </c:numRef>
          </c:xVal>
          <c:yVal>
            <c:numRef>
              <c:f>Sheet1!$AT$2:$AT$5</c:f>
              <c:numCache>
                <c:formatCode>General</c:formatCode>
                <c:ptCount val="4"/>
                <c:pt idx="0">
                  <c:v>-25</c:v>
                </c:pt>
                <c:pt idx="1">
                  <c:v>18</c:v>
                </c:pt>
              </c:numCache>
            </c:numRef>
          </c:yVal>
          <c:smooth val="0"/>
          <c:extLst>
            <c:ext xmlns:c16="http://schemas.microsoft.com/office/drawing/2014/chart" uri="{C3380CC4-5D6E-409C-BE32-E72D297353CC}">
              <c16:uniqueId val="{00000005-07F3-44C7-B0ED-3E3479E3B372}"/>
            </c:ext>
          </c:extLst>
        </c:ser>
        <c:ser>
          <c:idx val="4"/>
          <c:order val="1"/>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07F3-44C7-B0ED-3E3479E3B372}"/>
            </c:ext>
          </c:extLst>
        </c:ser>
        <c:ser>
          <c:idx val="3"/>
          <c:order val="2"/>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9.5399999999999991</c:v>
                  </c:pt>
                  <c:pt idx="2">
                    <c:v>8.27</c:v>
                  </c:pt>
                  <c:pt idx="3">
                    <c:v>7.5</c:v>
                  </c:pt>
                  <c:pt idx="4">
                    <c:v>8.49</c:v>
                  </c:pt>
                  <c:pt idx="5">
                    <c:v>8.8800000000000008</c:v>
                  </c:pt>
                  <c:pt idx="6">
                    <c:v>9.33</c:v>
                  </c:pt>
                  <c:pt idx="7">
                    <c:v>9.1</c:v>
                  </c:pt>
                  <c:pt idx="8">
                    <c:v>9.11</c:v>
                  </c:pt>
                  <c:pt idx="9">
                    <c:v>8.8800000000000008</c:v>
                  </c:pt>
                  <c:pt idx="10">
                    <c:v>8.6300000000000008</c:v>
                  </c:pt>
                </c:numCache>
              </c:numRef>
            </c:plus>
            <c:minus>
              <c:numRef>
                <c:f>Sheet1!$Q$3:$Q$21</c:f>
                <c:numCache>
                  <c:formatCode>General</c:formatCode>
                  <c:ptCount val="19"/>
                  <c:pt idx="0">
                    <c:v>0</c:v>
                  </c:pt>
                  <c:pt idx="1">
                    <c:v>9.5399999999999991</c:v>
                  </c:pt>
                  <c:pt idx="2">
                    <c:v>8.27</c:v>
                  </c:pt>
                  <c:pt idx="3">
                    <c:v>7.5</c:v>
                  </c:pt>
                  <c:pt idx="4">
                    <c:v>8.49</c:v>
                  </c:pt>
                  <c:pt idx="5">
                    <c:v>8.8800000000000008</c:v>
                  </c:pt>
                  <c:pt idx="6">
                    <c:v>9.33</c:v>
                  </c:pt>
                  <c:pt idx="7">
                    <c:v>9.1</c:v>
                  </c:pt>
                  <c:pt idx="8">
                    <c:v>9.11</c:v>
                  </c:pt>
                  <c:pt idx="9">
                    <c:v>8.8800000000000008</c:v>
                  </c:pt>
                  <c:pt idx="10">
                    <c:v>8.6300000000000008</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3.6000000000000005</c:v>
                </c:pt>
                <c:pt idx="2">
                  <c:v>5.6000000000000005</c:v>
                </c:pt>
                <c:pt idx="3">
                  <c:v>9.5999999999999979</c:v>
                </c:pt>
                <c:pt idx="4">
                  <c:v>13.599999999999998</c:v>
                </c:pt>
                <c:pt idx="5">
                  <c:v>17.599999999999998</c:v>
                </c:pt>
                <c:pt idx="6">
                  <c:v>21.599999999999998</c:v>
                </c:pt>
                <c:pt idx="7">
                  <c:v>25.599999999999998</c:v>
                </c:pt>
                <c:pt idx="8">
                  <c:v>26.599999999999998</c:v>
                </c:pt>
                <c:pt idx="9">
                  <c:v>27.599999999999998</c:v>
                </c:pt>
                <c:pt idx="10">
                  <c:v>29.599999999999998</c:v>
                </c:pt>
              </c:numCache>
            </c:numRef>
          </c:xVal>
          <c:yVal>
            <c:numRef>
              <c:f>Sheet1!$J$3:$J$21</c:f>
              <c:numCache>
                <c:formatCode>General</c:formatCode>
                <c:ptCount val="19"/>
                <c:pt idx="0">
                  <c:v>0</c:v>
                </c:pt>
                <c:pt idx="1">
                  <c:v>0.51</c:v>
                </c:pt>
                <c:pt idx="2">
                  <c:v>-3.84</c:v>
                </c:pt>
                <c:pt idx="3">
                  <c:v>-3.73</c:v>
                </c:pt>
                <c:pt idx="4">
                  <c:v>-4.91</c:v>
                </c:pt>
                <c:pt idx="5">
                  <c:v>-5.19</c:v>
                </c:pt>
                <c:pt idx="6">
                  <c:v>-5.13</c:v>
                </c:pt>
                <c:pt idx="7">
                  <c:v>-4.6500000000000004</c:v>
                </c:pt>
                <c:pt idx="8">
                  <c:v>-4.9400000000000004</c:v>
                </c:pt>
                <c:pt idx="9">
                  <c:v>-2.5</c:v>
                </c:pt>
                <c:pt idx="10">
                  <c:v>-3.07</c:v>
                </c:pt>
              </c:numCache>
            </c:numRef>
          </c:yVal>
          <c:smooth val="0"/>
          <c:extLst>
            <c:ext xmlns:c16="http://schemas.microsoft.com/office/drawing/2014/chart" uri="{C3380CC4-5D6E-409C-BE32-E72D297353CC}">
              <c16:uniqueId val="{00000001-07F3-44C7-B0ED-3E3479E3B372}"/>
            </c:ext>
          </c:extLst>
        </c:ser>
        <c:ser>
          <c:idx val="2"/>
          <c:order val="3"/>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7.24</c:v>
                  </c:pt>
                  <c:pt idx="2">
                    <c:v>9.2899999999999991</c:v>
                  </c:pt>
                  <c:pt idx="3">
                    <c:v>7.75</c:v>
                  </c:pt>
                  <c:pt idx="4">
                    <c:v>7.04</c:v>
                  </c:pt>
                  <c:pt idx="5">
                    <c:v>6.91</c:v>
                  </c:pt>
                  <c:pt idx="6">
                    <c:v>7.62</c:v>
                  </c:pt>
                  <c:pt idx="7">
                    <c:v>7.35</c:v>
                  </c:pt>
                  <c:pt idx="8">
                    <c:v>7.2</c:v>
                  </c:pt>
                  <c:pt idx="9">
                    <c:v>8.58</c:v>
                  </c:pt>
                  <c:pt idx="10">
                    <c:v>7.13</c:v>
                  </c:pt>
                </c:numCache>
              </c:numRef>
            </c:plus>
            <c:minus>
              <c:numRef>
                <c:f>Sheet1!$P$3:$P$21</c:f>
                <c:numCache>
                  <c:formatCode>General</c:formatCode>
                  <c:ptCount val="19"/>
                  <c:pt idx="0">
                    <c:v>0</c:v>
                  </c:pt>
                  <c:pt idx="1">
                    <c:v>7.24</c:v>
                  </c:pt>
                  <c:pt idx="2">
                    <c:v>9.2899999999999991</c:v>
                  </c:pt>
                  <c:pt idx="3">
                    <c:v>7.75</c:v>
                  </c:pt>
                  <c:pt idx="4">
                    <c:v>7.04</c:v>
                  </c:pt>
                  <c:pt idx="5">
                    <c:v>6.91</c:v>
                  </c:pt>
                  <c:pt idx="6">
                    <c:v>7.62</c:v>
                  </c:pt>
                  <c:pt idx="7">
                    <c:v>7.35</c:v>
                  </c:pt>
                  <c:pt idx="8">
                    <c:v>7.2</c:v>
                  </c:pt>
                  <c:pt idx="9">
                    <c:v>8.58</c:v>
                  </c:pt>
                  <c:pt idx="10">
                    <c:v>7.13</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3.4000000000000004</c:v>
                </c:pt>
                <c:pt idx="2">
                  <c:v>5.4</c:v>
                </c:pt>
                <c:pt idx="3">
                  <c:v>9.3999999999999986</c:v>
                </c:pt>
                <c:pt idx="4">
                  <c:v>13.399999999999999</c:v>
                </c:pt>
                <c:pt idx="5">
                  <c:v>17.399999999999999</c:v>
                </c:pt>
                <c:pt idx="6">
                  <c:v>21.4</c:v>
                </c:pt>
                <c:pt idx="7">
                  <c:v>25.4</c:v>
                </c:pt>
                <c:pt idx="8">
                  <c:v>26.4</c:v>
                </c:pt>
                <c:pt idx="9">
                  <c:v>27.4</c:v>
                </c:pt>
                <c:pt idx="10">
                  <c:v>29.4</c:v>
                </c:pt>
              </c:numCache>
            </c:numRef>
          </c:xVal>
          <c:yVal>
            <c:numRef>
              <c:f>Sheet1!$I$3:$I$21</c:f>
              <c:numCache>
                <c:formatCode>General</c:formatCode>
                <c:ptCount val="19"/>
                <c:pt idx="0">
                  <c:v>0</c:v>
                </c:pt>
                <c:pt idx="1">
                  <c:v>-4.71</c:v>
                </c:pt>
                <c:pt idx="2">
                  <c:v>-2.42</c:v>
                </c:pt>
                <c:pt idx="3">
                  <c:v>-3.47</c:v>
                </c:pt>
                <c:pt idx="4">
                  <c:v>-2.52</c:v>
                </c:pt>
                <c:pt idx="5">
                  <c:v>-4.3899999999999997</c:v>
                </c:pt>
                <c:pt idx="6">
                  <c:v>-3.76</c:v>
                </c:pt>
                <c:pt idx="7">
                  <c:v>-3.43</c:v>
                </c:pt>
                <c:pt idx="8">
                  <c:v>-2.11</c:v>
                </c:pt>
                <c:pt idx="9">
                  <c:v>-0.39</c:v>
                </c:pt>
                <c:pt idx="10">
                  <c:v>-1.65</c:v>
                </c:pt>
              </c:numCache>
            </c:numRef>
          </c:yVal>
          <c:smooth val="0"/>
          <c:extLst>
            <c:ext xmlns:c16="http://schemas.microsoft.com/office/drawing/2014/chart" uri="{C3380CC4-5D6E-409C-BE32-E72D297353CC}">
              <c16:uniqueId val="{00000004-07F3-44C7-B0ED-3E3479E3B372}"/>
            </c:ext>
          </c:extLst>
        </c:ser>
        <c:ser>
          <c:idx val="1"/>
          <c:order val="4"/>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8.64</c:v>
                  </c:pt>
                  <c:pt idx="2">
                    <c:v>8.35</c:v>
                  </c:pt>
                  <c:pt idx="3">
                    <c:v>8.24</c:v>
                  </c:pt>
                  <c:pt idx="4">
                    <c:v>8.82</c:v>
                  </c:pt>
                  <c:pt idx="5">
                    <c:v>8.36</c:v>
                  </c:pt>
                  <c:pt idx="6">
                    <c:v>10.029999999999999</c:v>
                  </c:pt>
                  <c:pt idx="7">
                    <c:v>9.33</c:v>
                  </c:pt>
                  <c:pt idx="8">
                    <c:v>9.57</c:v>
                  </c:pt>
                  <c:pt idx="9">
                    <c:v>6.97</c:v>
                  </c:pt>
                  <c:pt idx="10">
                    <c:v>9.69</c:v>
                  </c:pt>
                </c:numCache>
              </c:numRef>
            </c:plus>
            <c:minus>
              <c:numRef>
                <c:f>Sheet1!$O$3:$O$21</c:f>
                <c:numCache>
                  <c:formatCode>General</c:formatCode>
                  <c:ptCount val="19"/>
                  <c:pt idx="0">
                    <c:v>0</c:v>
                  </c:pt>
                  <c:pt idx="1">
                    <c:v>8.64</c:v>
                  </c:pt>
                  <c:pt idx="2">
                    <c:v>8.35</c:v>
                  </c:pt>
                  <c:pt idx="3">
                    <c:v>8.24</c:v>
                  </c:pt>
                  <c:pt idx="4">
                    <c:v>8.82</c:v>
                  </c:pt>
                  <c:pt idx="5">
                    <c:v>8.36</c:v>
                  </c:pt>
                  <c:pt idx="6">
                    <c:v>10.029999999999999</c:v>
                  </c:pt>
                  <c:pt idx="7">
                    <c:v>9.33</c:v>
                  </c:pt>
                  <c:pt idx="8">
                    <c:v>9.57</c:v>
                  </c:pt>
                  <c:pt idx="9">
                    <c:v>6.97</c:v>
                  </c:pt>
                  <c:pt idx="10">
                    <c:v>9.69</c:v>
                  </c:pt>
                </c:numCache>
              </c:numRef>
            </c:minus>
            <c:spPr>
              <a:noFill/>
              <a:ln w="12700" cap="flat" cmpd="sng" algn="ctr">
                <a:solidFill>
                  <a:schemeClr val="accent1"/>
                </a:solidFill>
                <a:round/>
              </a:ln>
              <a:effectLst/>
            </c:spPr>
          </c:errBars>
          <c:xVal>
            <c:numRef>
              <c:f>Sheet1!$D$3:$D$15</c:f>
              <c:numCache>
                <c:formatCode>General</c:formatCode>
                <c:ptCount val="13"/>
                <c:pt idx="0">
                  <c:v>0.5</c:v>
                </c:pt>
                <c:pt idx="1">
                  <c:v>3.2</c:v>
                </c:pt>
                <c:pt idx="2">
                  <c:v>5.2</c:v>
                </c:pt>
                <c:pt idx="3">
                  <c:v>9.1999999999999993</c:v>
                </c:pt>
                <c:pt idx="4">
                  <c:v>13.2</c:v>
                </c:pt>
                <c:pt idx="5">
                  <c:v>17.2</c:v>
                </c:pt>
                <c:pt idx="6">
                  <c:v>21.2</c:v>
                </c:pt>
                <c:pt idx="7">
                  <c:v>25.2</c:v>
                </c:pt>
                <c:pt idx="8">
                  <c:v>26.2</c:v>
                </c:pt>
                <c:pt idx="9">
                  <c:v>27.2</c:v>
                </c:pt>
                <c:pt idx="10">
                  <c:v>29.2</c:v>
                </c:pt>
              </c:numCache>
            </c:numRef>
          </c:xVal>
          <c:yVal>
            <c:numRef>
              <c:f>Sheet1!$H$3:$H$21</c:f>
              <c:numCache>
                <c:formatCode>General</c:formatCode>
                <c:ptCount val="19"/>
                <c:pt idx="0">
                  <c:v>0</c:v>
                </c:pt>
                <c:pt idx="1">
                  <c:v>-3.75</c:v>
                </c:pt>
                <c:pt idx="2">
                  <c:v>-2.98</c:v>
                </c:pt>
                <c:pt idx="3">
                  <c:v>-1.78</c:v>
                </c:pt>
                <c:pt idx="4">
                  <c:v>-4.91</c:v>
                </c:pt>
                <c:pt idx="5">
                  <c:v>-5.49</c:v>
                </c:pt>
                <c:pt idx="6">
                  <c:v>-3.17</c:v>
                </c:pt>
                <c:pt idx="7">
                  <c:v>-3.86</c:v>
                </c:pt>
                <c:pt idx="8">
                  <c:v>-3.19</c:v>
                </c:pt>
                <c:pt idx="9">
                  <c:v>-2.68</c:v>
                </c:pt>
                <c:pt idx="10">
                  <c:v>-3.39</c:v>
                </c:pt>
              </c:numCache>
            </c:numRef>
          </c:yVal>
          <c:smooth val="0"/>
          <c:extLst>
            <c:ext xmlns:c16="http://schemas.microsoft.com/office/drawing/2014/chart" uri="{C3380CC4-5D6E-409C-BE32-E72D297353CC}">
              <c16:uniqueId val="{00000003-07F3-44C7-B0ED-3E3479E3B372}"/>
            </c:ext>
          </c:extLst>
        </c:ser>
        <c:ser>
          <c:idx val="0"/>
          <c:order val="5"/>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6.28</c:v>
                  </c:pt>
                  <c:pt idx="2">
                    <c:v>5.89</c:v>
                  </c:pt>
                  <c:pt idx="3">
                    <c:v>8.49</c:v>
                  </c:pt>
                  <c:pt idx="4">
                    <c:v>8.1</c:v>
                  </c:pt>
                  <c:pt idx="5">
                    <c:v>7.81</c:v>
                  </c:pt>
                  <c:pt idx="6">
                    <c:v>8.6999999999999993</c:v>
                  </c:pt>
                  <c:pt idx="7">
                    <c:v>8.44</c:v>
                  </c:pt>
                  <c:pt idx="8">
                    <c:v>7.35</c:v>
                  </c:pt>
                  <c:pt idx="9">
                    <c:v>7.5</c:v>
                  </c:pt>
                  <c:pt idx="10">
                    <c:v>8.33</c:v>
                  </c:pt>
                </c:numCache>
              </c:numRef>
            </c:plus>
            <c:minus>
              <c:numRef>
                <c:f>Sheet1!$N$3:$N$21</c:f>
                <c:numCache>
                  <c:formatCode>General</c:formatCode>
                  <c:ptCount val="19"/>
                  <c:pt idx="0">
                    <c:v>0</c:v>
                  </c:pt>
                  <c:pt idx="1">
                    <c:v>6.28</c:v>
                  </c:pt>
                  <c:pt idx="2">
                    <c:v>5.89</c:v>
                  </c:pt>
                  <c:pt idx="3">
                    <c:v>8.49</c:v>
                  </c:pt>
                  <c:pt idx="4">
                    <c:v>8.1</c:v>
                  </c:pt>
                  <c:pt idx="5">
                    <c:v>7.81</c:v>
                  </c:pt>
                  <c:pt idx="6">
                    <c:v>8.6999999999999993</c:v>
                  </c:pt>
                  <c:pt idx="7">
                    <c:v>8.44</c:v>
                  </c:pt>
                  <c:pt idx="8">
                    <c:v>7.35</c:v>
                  </c:pt>
                  <c:pt idx="9">
                    <c:v>7.5</c:v>
                  </c:pt>
                  <c:pt idx="10">
                    <c:v>8.33</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3</c:v>
                </c:pt>
                <c:pt idx="2">
                  <c:v>5</c:v>
                </c:pt>
                <c:pt idx="3">
                  <c:v>9</c:v>
                </c:pt>
                <c:pt idx="4">
                  <c:v>13</c:v>
                </c:pt>
                <c:pt idx="5">
                  <c:v>17</c:v>
                </c:pt>
                <c:pt idx="6">
                  <c:v>21</c:v>
                </c:pt>
                <c:pt idx="7">
                  <c:v>25</c:v>
                </c:pt>
                <c:pt idx="8">
                  <c:v>26</c:v>
                </c:pt>
                <c:pt idx="9">
                  <c:v>27</c:v>
                </c:pt>
                <c:pt idx="10">
                  <c:v>29</c:v>
                </c:pt>
              </c:numCache>
            </c:numRef>
          </c:xVal>
          <c:yVal>
            <c:numRef>
              <c:f>Sheet1!$G$3:$G$21</c:f>
              <c:numCache>
                <c:formatCode>General</c:formatCode>
                <c:ptCount val="19"/>
                <c:pt idx="0">
                  <c:v>0</c:v>
                </c:pt>
                <c:pt idx="1">
                  <c:v>-2.3199999999999998</c:v>
                </c:pt>
                <c:pt idx="2">
                  <c:v>-2.3199999999999998</c:v>
                </c:pt>
                <c:pt idx="3">
                  <c:v>0.2</c:v>
                </c:pt>
                <c:pt idx="4">
                  <c:v>0.45</c:v>
                </c:pt>
                <c:pt idx="5">
                  <c:v>-2.11</c:v>
                </c:pt>
                <c:pt idx="6">
                  <c:v>-2.74</c:v>
                </c:pt>
                <c:pt idx="7">
                  <c:v>-2.6</c:v>
                </c:pt>
                <c:pt idx="8">
                  <c:v>-0.94</c:v>
                </c:pt>
                <c:pt idx="9">
                  <c:v>-0.08</c:v>
                </c:pt>
                <c:pt idx="10">
                  <c:v>1.02</c:v>
                </c:pt>
              </c:numCache>
            </c:numRef>
          </c:yVal>
          <c:smooth val="0"/>
          <c:extLst>
            <c:ext xmlns:c16="http://schemas.microsoft.com/office/drawing/2014/chart" uri="{C3380CC4-5D6E-409C-BE32-E72D297353CC}">
              <c16:uniqueId val="{00000002-07F3-44C7-B0ED-3E3479E3B372}"/>
            </c:ext>
          </c:extLst>
        </c:ser>
        <c:dLbls>
          <c:showLegendKey val="0"/>
          <c:showVal val="0"/>
          <c:showCatName val="0"/>
          <c:showSerName val="0"/>
          <c:showPercent val="0"/>
          <c:showBubbleSize val="0"/>
        </c:dLbls>
        <c:axId val="361792111"/>
        <c:axId val="361792591"/>
      </c:scatterChart>
      <c:valAx>
        <c:axId val="361792111"/>
        <c:scaling>
          <c:orientation val="minMax"/>
          <c:max val="29.9"/>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900" b="1"/>
                  <a:t>Time (week)</a:t>
                </a:r>
              </a:p>
            </c:rich>
          </c:tx>
          <c:layout>
            <c:manualLayout>
              <c:xMode val="edge"/>
              <c:yMode val="edge"/>
              <c:x val="0.4690725873920511"/>
              <c:y val="0.906628331764083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20"/>
          <c:min val="-25"/>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Mean</a:t>
                </a:r>
                <a:r>
                  <a:rPr lang="en-US" sz="800" b="1" baseline="0"/>
                  <a:t> change from</a:t>
                </a:r>
              </a:p>
              <a:p>
                <a:pPr>
                  <a:lnSpc>
                    <a:spcPct val="85000"/>
                  </a:lnSpc>
                  <a:defRPr sz="800"/>
                </a:pPr>
                <a:r>
                  <a:rPr lang="en-US" sz="800" b="1" baseline="0"/>
                  <a:t>baseline (SD), mmHg</a:t>
                </a:r>
                <a:endParaRPr lang="en-US" sz="800" b="1"/>
              </a:p>
            </c:rich>
          </c:tx>
          <c:layout>
            <c:manualLayout>
              <c:xMode val="edge"/>
              <c:yMode val="edge"/>
              <c:x val="1.742157899127238E-2"/>
              <c:y val="0.19680578190627079"/>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9.3843656545954682E-2"/>
          <c:w val="0.81946313248257507"/>
          <c:h val="0.75327295007893558"/>
        </c:manualLayout>
      </c:layout>
      <c:scatterChart>
        <c:scatterStyle val="lineMarker"/>
        <c:varyColors val="0"/>
        <c:ser>
          <c:idx val="5"/>
          <c:order val="0"/>
          <c:tx>
            <c:strRef>
              <c:f>Sheet1!$AS$1</c:f>
              <c:strCache>
                <c:ptCount val="1"/>
                <c:pt idx="0">
                  <c:v>End of Tx Line</c:v>
                </c:pt>
              </c:strCache>
            </c:strRef>
          </c:tx>
          <c:spPr>
            <a:ln w="19050" cap="rnd">
              <a:solidFill>
                <a:schemeClr val="bg1">
                  <a:lumMod val="65000"/>
                  <a:alpha val="65000"/>
                </a:schemeClr>
              </a:solidFill>
              <a:prstDash val="sysDash"/>
              <a:round/>
            </a:ln>
            <a:effectLst/>
          </c:spPr>
          <c:marker>
            <c:symbol val="none"/>
          </c:marker>
          <c:xVal>
            <c:numRef>
              <c:f>Sheet1!$AS$2:$AS$4</c:f>
              <c:numCache>
                <c:formatCode>General</c:formatCode>
                <c:ptCount val="3"/>
                <c:pt idx="0">
                  <c:v>25.3</c:v>
                </c:pt>
                <c:pt idx="1">
                  <c:v>25.3</c:v>
                </c:pt>
              </c:numCache>
            </c:numRef>
          </c:xVal>
          <c:yVal>
            <c:numRef>
              <c:f>Sheet1!$AT$2:$AT$5</c:f>
              <c:numCache>
                <c:formatCode>General</c:formatCode>
                <c:ptCount val="4"/>
                <c:pt idx="0">
                  <c:v>-25</c:v>
                </c:pt>
                <c:pt idx="1">
                  <c:v>18</c:v>
                </c:pt>
              </c:numCache>
            </c:numRef>
          </c:yVal>
          <c:smooth val="0"/>
          <c:extLst>
            <c:ext xmlns:c16="http://schemas.microsoft.com/office/drawing/2014/chart" uri="{C3380CC4-5D6E-409C-BE32-E72D297353CC}">
              <c16:uniqueId val="{00000005-07F3-44C7-B0ED-3E3479E3B372}"/>
            </c:ext>
          </c:extLst>
        </c:ser>
        <c:ser>
          <c:idx val="4"/>
          <c:order val="1"/>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07F3-44C7-B0ED-3E3479E3B372}"/>
            </c:ext>
          </c:extLst>
        </c:ser>
        <c:ser>
          <c:idx val="3"/>
          <c:order val="2"/>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1">
                    <c:v>11.58</c:v>
                  </c:pt>
                  <c:pt idx="2">
                    <c:v>12.6</c:v>
                  </c:pt>
                  <c:pt idx="3">
                    <c:v>11.66</c:v>
                  </c:pt>
                  <c:pt idx="4">
                    <c:v>15.25</c:v>
                  </c:pt>
                  <c:pt idx="5">
                    <c:v>12.79</c:v>
                  </c:pt>
                  <c:pt idx="6">
                    <c:v>12.4</c:v>
                  </c:pt>
                  <c:pt idx="7">
                    <c:v>15.94</c:v>
                  </c:pt>
                  <c:pt idx="8">
                    <c:v>14.46</c:v>
                  </c:pt>
                  <c:pt idx="9">
                    <c:v>11.68</c:v>
                  </c:pt>
                  <c:pt idx="10">
                    <c:v>13.62</c:v>
                  </c:pt>
                </c:numCache>
              </c:numRef>
            </c:plus>
            <c:minus>
              <c:numRef>
                <c:f>Sheet1!$Q$3:$Q$21</c:f>
                <c:numCache>
                  <c:formatCode>General</c:formatCode>
                  <c:ptCount val="19"/>
                  <c:pt idx="1">
                    <c:v>11.58</c:v>
                  </c:pt>
                  <c:pt idx="2">
                    <c:v>12.6</c:v>
                  </c:pt>
                  <c:pt idx="3">
                    <c:v>11.66</c:v>
                  </c:pt>
                  <c:pt idx="4">
                    <c:v>15.25</c:v>
                  </c:pt>
                  <c:pt idx="5">
                    <c:v>12.79</c:v>
                  </c:pt>
                  <c:pt idx="6">
                    <c:v>12.4</c:v>
                  </c:pt>
                  <c:pt idx="7">
                    <c:v>15.94</c:v>
                  </c:pt>
                  <c:pt idx="8">
                    <c:v>14.46</c:v>
                  </c:pt>
                  <c:pt idx="9">
                    <c:v>11.68</c:v>
                  </c:pt>
                  <c:pt idx="10">
                    <c:v>13.62</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3.6000000000000005</c:v>
                </c:pt>
                <c:pt idx="2">
                  <c:v>5.6000000000000005</c:v>
                </c:pt>
                <c:pt idx="3">
                  <c:v>9.5999999999999979</c:v>
                </c:pt>
                <c:pt idx="4">
                  <c:v>13.599999999999998</c:v>
                </c:pt>
                <c:pt idx="5">
                  <c:v>17.599999999999998</c:v>
                </c:pt>
                <c:pt idx="6">
                  <c:v>21.599999999999998</c:v>
                </c:pt>
                <c:pt idx="7">
                  <c:v>25.599999999999998</c:v>
                </c:pt>
                <c:pt idx="8">
                  <c:v>26.599999999999998</c:v>
                </c:pt>
                <c:pt idx="9">
                  <c:v>27.599999999999998</c:v>
                </c:pt>
                <c:pt idx="10">
                  <c:v>29.599999999999998</c:v>
                </c:pt>
              </c:numCache>
            </c:numRef>
          </c:xVal>
          <c:yVal>
            <c:numRef>
              <c:f>Sheet1!$J$3:$J$21</c:f>
              <c:numCache>
                <c:formatCode>General</c:formatCode>
                <c:ptCount val="19"/>
                <c:pt idx="0">
                  <c:v>0</c:v>
                </c:pt>
                <c:pt idx="1">
                  <c:v>-0.33</c:v>
                </c:pt>
                <c:pt idx="2">
                  <c:v>-3.29</c:v>
                </c:pt>
                <c:pt idx="3">
                  <c:v>-4.3</c:v>
                </c:pt>
                <c:pt idx="4">
                  <c:v>-6.92</c:v>
                </c:pt>
                <c:pt idx="5">
                  <c:v>-6.71</c:v>
                </c:pt>
                <c:pt idx="6">
                  <c:v>-4.0199999999999996</c:v>
                </c:pt>
                <c:pt idx="7">
                  <c:v>-6.94</c:v>
                </c:pt>
                <c:pt idx="8">
                  <c:v>-8.2100000000000009</c:v>
                </c:pt>
                <c:pt idx="9">
                  <c:v>-2.75</c:v>
                </c:pt>
                <c:pt idx="10">
                  <c:v>-4.6100000000000003</c:v>
                </c:pt>
              </c:numCache>
            </c:numRef>
          </c:yVal>
          <c:smooth val="0"/>
          <c:extLst>
            <c:ext xmlns:c16="http://schemas.microsoft.com/office/drawing/2014/chart" uri="{C3380CC4-5D6E-409C-BE32-E72D297353CC}">
              <c16:uniqueId val="{00000001-07F3-44C7-B0ED-3E3479E3B372}"/>
            </c:ext>
          </c:extLst>
        </c:ser>
        <c:ser>
          <c:idx val="2"/>
          <c:order val="3"/>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1">
                    <c:v>9.2799999999999994</c:v>
                  </c:pt>
                  <c:pt idx="2">
                    <c:v>11.45</c:v>
                  </c:pt>
                  <c:pt idx="3">
                    <c:v>9.99</c:v>
                  </c:pt>
                  <c:pt idx="4">
                    <c:v>10.78</c:v>
                  </c:pt>
                  <c:pt idx="5">
                    <c:v>11.93</c:v>
                  </c:pt>
                  <c:pt idx="6">
                    <c:v>12.47</c:v>
                  </c:pt>
                  <c:pt idx="7">
                    <c:v>11.99</c:v>
                  </c:pt>
                  <c:pt idx="8">
                    <c:v>13.41</c:v>
                  </c:pt>
                  <c:pt idx="9">
                    <c:v>11.78</c:v>
                  </c:pt>
                  <c:pt idx="10">
                    <c:v>10.49</c:v>
                  </c:pt>
                </c:numCache>
              </c:numRef>
            </c:plus>
            <c:minus>
              <c:numRef>
                <c:f>Sheet1!$P$3:$P$21</c:f>
                <c:numCache>
                  <c:formatCode>General</c:formatCode>
                  <c:ptCount val="19"/>
                  <c:pt idx="1">
                    <c:v>9.2799999999999994</c:v>
                  </c:pt>
                  <c:pt idx="2">
                    <c:v>11.45</c:v>
                  </c:pt>
                  <c:pt idx="3">
                    <c:v>9.99</c:v>
                  </c:pt>
                  <c:pt idx="4">
                    <c:v>10.78</c:v>
                  </c:pt>
                  <c:pt idx="5">
                    <c:v>11.93</c:v>
                  </c:pt>
                  <c:pt idx="6">
                    <c:v>12.47</c:v>
                  </c:pt>
                  <c:pt idx="7">
                    <c:v>11.99</c:v>
                  </c:pt>
                  <c:pt idx="8">
                    <c:v>13.41</c:v>
                  </c:pt>
                  <c:pt idx="9">
                    <c:v>11.78</c:v>
                  </c:pt>
                  <c:pt idx="10">
                    <c:v>10.49</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3.4000000000000004</c:v>
                </c:pt>
                <c:pt idx="2">
                  <c:v>5.4</c:v>
                </c:pt>
                <c:pt idx="3">
                  <c:v>9.3999999999999986</c:v>
                </c:pt>
                <c:pt idx="4">
                  <c:v>13.399999999999999</c:v>
                </c:pt>
                <c:pt idx="5">
                  <c:v>17.399999999999999</c:v>
                </c:pt>
                <c:pt idx="6">
                  <c:v>21.4</c:v>
                </c:pt>
                <c:pt idx="7">
                  <c:v>25.4</c:v>
                </c:pt>
                <c:pt idx="8">
                  <c:v>26.4</c:v>
                </c:pt>
                <c:pt idx="9">
                  <c:v>27.4</c:v>
                </c:pt>
                <c:pt idx="10">
                  <c:v>29.4</c:v>
                </c:pt>
              </c:numCache>
            </c:numRef>
          </c:xVal>
          <c:yVal>
            <c:numRef>
              <c:f>Sheet1!$I$3:$I$21</c:f>
              <c:numCache>
                <c:formatCode>General</c:formatCode>
                <c:ptCount val="19"/>
                <c:pt idx="0">
                  <c:v>0</c:v>
                </c:pt>
                <c:pt idx="1">
                  <c:v>-3.92</c:v>
                </c:pt>
                <c:pt idx="2">
                  <c:v>-2.16</c:v>
                </c:pt>
                <c:pt idx="3">
                  <c:v>-5.16</c:v>
                </c:pt>
                <c:pt idx="4">
                  <c:v>-0.55000000000000004</c:v>
                </c:pt>
                <c:pt idx="5">
                  <c:v>-5.01</c:v>
                </c:pt>
                <c:pt idx="6">
                  <c:v>-2.98</c:v>
                </c:pt>
                <c:pt idx="7">
                  <c:v>-3.98</c:v>
                </c:pt>
                <c:pt idx="8">
                  <c:v>-2.2599999999999998</c:v>
                </c:pt>
                <c:pt idx="9">
                  <c:v>-1.25</c:v>
                </c:pt>
                <c:pt idx="10">
                  <c:v>-1.77</c:v>
                </c:pt>
              </c:numCache>
            </c:numRef>
          </c:yVal>
          <c:smooth val="0"/>
          <c:extLst>
            <c:ext xmlns:c16="http://schemas.microsoft.com/office/drawing/2014/chart" uri="{C3380CC4-5D6E-409C-BE32-E72D297353CC}">
              <c16:uniqueId val="{00000004-07F3-44C7-B0ED-3E3479E3B372}"/>
            </c:ext>
          </c:extLst>
        </c:ser>
        <c:ser>
          <c:idx val="1"/>
          <c:order val="4"/>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1">
                    <c:v>11.63</c:v>
                  </c:pt>
                  <c:pt idx="2">
                    <c:v>11.75</c:v>
                  </c:pt>
                  <c:pt idx="3">
                    <c:v>11.44</c:v>
                  </c:pt>
                  <c:pt idx="4">
                    <c:v>11.82</c:v>
                  </c:pt>
                  <c:pt idx="5">
                    <c:v>13.72</c:v>
                  </c:pt>
                  <c:pt idx="6">
                    <c:v>14.86</c:v>
                  </c:pt>
                  <c:pt idx="7">
                    <c:v>10.88</c:v>
                  </c:pt>
                  <c:pt idx="8">
                    <c:v>12.71</c:v>
                  </c:pt>
                  <c:pt idx="9">
                    <c:v>10.28</c:v>
                  </c:pt>
                  <c:pt idx="10">
                    <c:v>13.42</c:v>
                  </c:pt>
                </c:numCache>
              </c:numRef>
            </c:plus>
            <c:minus>
              <c:numRef>
                <c:f>Sheet1!$O$3:$O$21</c:f>
                <c:numCache>
                  <c:formatCode>General</c:formatCode>
                  <c:ptCount val="19"/>
                  <c:pt idx="1">
                    <c:v>11.63</c:v>
                  </c:pt>
                  <c:pt idx="2">
                    <c:v>11.75</c:v>
                  </c:pt>
                  <c:pt idx="3">
                    <c:v>11.44</c:v>
                  </c:pt>
                  <c:pt idx="4">
                    <c:v>11.82</c:v>
                  </c:pt>
                  <c:pt idx="5">
                    <c:v>13.72</c:v>
                  </c:pt>
                  <c:pt idx="6">
                    <c:v>14.86</c:v>
                  </c:pt>
                  <c:pt idx="7">
                    <c:v>10.88</c:v>
                  </c:pt>
                  <c:pt idx="8">
                    <c:v>12.71</c:v>
                  </c:pt>
                  <c:pt idx="9">
                    <c:v>10.28</c:v>
                  </c:pt>
                  <c:pt idx="10">
                    <c:v>13.42</c:v>
                  </c:pt>
                </c:numCache>
              </c:numRef>
            </c:minus>
            <c:spPr>
              <a:noFill/>
              <a:ln w="12700" cap="flat" cmpd="sng" algn="ctr">
                <a:solidFill>
                  <a:schemeClr val="accent1"/>
                </a:solidFill>
                <a:round/>
              </a:ln>
              <a:effectLst/>
            </c:spPr>
          </c:errBars>
          <c:xVal>
            <c:numRef>
              <c:f>Sheet1!$D$3:$D$15</c:f>
              <c:numCache>
                <c:formatCode>General</c:formatCode>
                <c:ptCount val="13"/>
                <c:pt idx="0">
                  <c:v>0.5</c:v>
                </c:pt>
                <c:pt idx="1">
                  <c:v>3.2</c:v>
                </c:pt>
                <c:pt idx="2">
                  <c:v>5.2</c:v>
                </c:pt>
                <c:pt idx="3">
                  <c:v>9.1999999999999993</c:v>
                </c:pt>
                <c:pt idx="4">
                  <c:v>13.2</c:v>
                </c:pt>
                <c:pt idx="5">
                  <c:v>17.2</c:v>
                </c:pt>
                <c:pt idx="6">
                  <c:v>21.2</c:v>
                </c:pt>
                <c:pt idx="7">
                  <c:v>25.2</c:v>
                </c:pt>
                <c:pt idx="8">
                  <c:v>26.2</c:v>
                </c:pt>
                <c:pt idx="9">
                  <c:v>27.2</c:v>
                </c:pt>
                <c:pt idx="10">
                  <c:v>29.2</c:v>
                </c:pt>
              </c:numCache>
            </c:numRef>
          </c:xVal>
          <c:yVal>
            <c:numRef>
              <c:f>Sheet1!$H$3:$H$21</c:f>
              <c:numCache>
                <c:formatCode>General</c:formatCode>
                <c:ptCount val="19"/>
                <c:pt idx="0">
                  <c:v>0</c:v>
                </c:pt>
                <c:pt idx="1">
                  <c:v>-2.99</c:v>
                </c:pt>
                <c:pt idx="2">
                  <c:v>-2.46</c:v>
                </c:pt>
                <c:pt idx="3">
                  <c:v>-3.76</c:v>
                </c:pt>
                <c:pt idx="4">
                  <c:v>-5.1100000000000003</c:v>
                </c:pt>
                <c:pt idx="5">
                  <c:v>-6.37</c:v>
                </c:pt>
                <c:pt idx="6">
                  <c:v>-6.16</c:v>
                </c:pt>
                <c:pt idx="7">
                  <c:v>-6.1</c:v>
                </c:pt>
                <c:pt idx="8">
                  <c:v>-3.7</c:v>
                </c:pt>
                <c:pt idx="9">
                  <c:v>-4.18</c:v>
                </c:pt>
                <c:pt idx="10">
                  <c:v>-4.68</c:v>
                </c:pt>
              </c:numCache>
            </c:numRef>
          </c:yVal>
          <c:smooth val="0"/>
          <c:extLst>
            <c:ext xmlns:c16="http://schemas.microsoft.com/office/drawing/2014/chart" uri="{C3380CC4-5D6E-409C-BE32-E72D297353CC}">
              <c16:uniqueId val="{00000003-07F3-44C7-B0ED-3E3479E3B372}"/>
            </c:ext>
          </c:extLst>
        </c:ser>
        <c:ser>
          <c:idx val="0"/>
          <c:order val="5"/>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1">
                    <c:v>8.02</c:v>
                  </c:pt>
                  <c:pt idx="2">
                    <c:v>8.92</c:v>
                  </c:pt>
                  <c:pt idx="3">
                    <c:v>8.6999999999999993</c:v>
                  </c:pt>
                  <c:pt idx="4">
                    <c:v>11.72</c:v>
                  </c:pt>
                  <c:pt idx="5">
                    <c:v>11</c:v>
                  </c:pt>
                  <c:pt idx="6">
                    <c:v>11.59</c:v>
                  </c:pt>
                  <c:pt idx="7">
                    <c:v>11.79</c:v>
                  </c:pt>
                  <c:pt idx="8">
                    <c:v>10.69</c:v>
                  </c:pt>
                  <c:pt idx="9">
                    <c:v>13.57</c:v>
                  </c:pt>
                  <c:pt idx="10">
                    <c:v>10.85</c:v>
                  </c:pt>
                </c:numCache>
              </c:numRef>
            </c:plus>
            <c:minus>
              <c:numRef>
                <c:f>Sheet1!$N$3:$N$21</c:f>
                <c:numCache>
                  <c:formatCode>General</c:formatCode>
                  <c:ptCount val="19"/>
                  <c:pt idx="1">
                    <c:v>8.02</c:v>
                  </c:pt>
                  <c:pt idx="2">
                    <c:v>8.92</c:v>
                  </c:pt>
                  <c:pt idx="3">
                    <c:v>8.6999999999999993</c:v>
                  </c:pt>
                  <c:pt idx="4">
                    <c:v>11.72</c:v>
                  </c:pt>
                  <c:pt idx="5">
                    <c:v>11</c:v>
                  </c:pt>
                  <c:pt idx="6">
                    <c:v>11.59</c:v>
                  </c:pt>
                  <c:pt idx="7">
                    <c:v>11.79</c:v>
                  </c:pt>
                  <c:pt idx="8">
                    <c:v>10.69</c:v>
                  </c:pt>
                  <c:pt idx="9">
                    <c:v>13.57</c:v>
                  </c:pt>
                  <c:pt idx="10">
                    <c:v>10.85</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3</c:v>
                </c:pt>
                <c:pt idx="2">
                  <c:v>5</c:v>
                </c:pt>
                <c:pt idx="3">
                  <c:v>9</c:v>
                </c:pt>
                <c:pt idx="4">
                  <c:v>13</c:v>
                </c:pt>
                <c:pt idx="5">
                  <c:v>17</c:v>
                </c:pt>
                <c:pt idx="6">
                  <c:v>21</c:v>
                </c:pt>
                <c:pt idx="7">
                  <c:v>25</c:v>
                </c:pt>
                <c:pt idx="8">
                  <c:v>26</c:v>
                </c:pt>
                <c:pt idx="9">
                  <c:v>27</c:v>
                </c:pt>
                <c:pt idx="10">
                  <c:v>29</c:v>
                </c:pt>
              </c:numCache>
            </c:numRef>
          </c:xVal>
          <c:yVal>
            <c:numRef>
              <c:f>Sheet1!$G$3:$G$21</c:f>
              <c:numCache>
                <c:formatCode>General</c:formatCode>
                <c:ptCount val="19"/>
                <c:pt idx="0">
                  <c:v>0</c:v>
                </c:pt>
                <c:pt idx="1">
                  <c:v>-2.85</c:v>
                </c:pt>
                <c:pt idx="2">
                  <c:v>-5.33</c:v>
                </c:pt>
                <c:pt idx="3">
                  <c:v>-2.83</c:v>
                </c:pt>
                <c:pt idx="4">
                  <c:v>-0.99</c:v>
                </c:pt>
                <c:pt idx="5">
                  <c:v>-4.82</c:v>
                </c:pt>
                <c:pt idx="6">
                  <c:v>-4.2699999999999996</c:v>
                </c:pt>
                <c:pt idx="7">
                  <c:v>-5.12</c:v>
                </c:pt>
                <c:pt idx="8">
                  <c:v>-5.39</c:v>
                </c:pt>
                <c:pt idx="9">
                  <c:v>-0.92</c:v>
                </c:pt>
                <c:pt idx="10">
                  <c:v>-0.42</c:v>
                </c:pt>
              </c:numCache>
            </c:numRef>
          </c:yVal>
          <c:smooth val="0"/>
          <c:extLst>
            <c:ext xmlns:c16="http://schemas.microsoft.com/office/drawing/2014/chart" uri="{C3380CC4-5D6E-409C-BE32-E72D297353CC}">
              <c16:uniqueId val="{00000002-07F3-44C7-B0ED-3E3479E3B372}"/>
            </c:ext>
          </c:extLst>
        </c:ser>
        <c:dLbls>
          <c:showLegendKey val="0"/>
          <c:showVal val="0"/>
          <c:showCatName val="0"/>
          <c:showSerName val="0"/>
          <c:showPercent val="0"/>
          <c:showBubbleSize val="0"/>
        </c:dLbls>
        <c:axId val="361792111"/>
        <c:axId val="361792591"/>
      </c:scatterChart>
      <c:valAx>
        <c:axId val="361792111"/>
        <c:scaling>
          <c:orientation val="minMax"/>
          <c:max val="29.9"/>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900" b="1"/>
                  <a:t>Time (week)</a:t>
                </a:r>
              </a:p>
            </c:rich>
          </c:tx>
          <c:layout>
            <c:manualLayout>
              <c:xMode val="edge"/>
              <c:yMode val="edge"/>
              <c:x val="0.4690725873920511"/>
              <c:y val="0.906628331764083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20"/>
          <c:min val="-25"/>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Mean</a:t>
                </a:r>
                <a:r>
                  <a:rPr lang="en-US" sz="800" b="1" baseline="0"/>
                  <a:t> change from</a:t>
                </a:r>
              </a:p>
              <a:p>
                <a:pPr>
                  <a:lnSpc>
                    <a:spcPct val="85000"/>
                  </a:lnSpc>
                  <a:defRPr sz="800"/>
                </a:pPr>
                <a:r>
                  <a:rPr lang="en-US" sz="800" b="1" baseline="0"/>
                  <a:t>baseline (SD), mmHg</a:t>
                </a:r>
                <a:endParaRPr lang="en-US" sz="800" b="1"/>
              </a:p>
            </c:rich>
          </c:tx>
          <c:layout>
            <c:manualLayout>
              <c:xMode val="edge"/>
              <c:yMode val="edge"/>
              <c:x val="1.742157899127238E-2"/>
              <c:y val="0.19680578190627079"/>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412425991339212"/>
          <c:y val="9.3843656545954682E-2"/>
          <c:w val="0.81946313248257507"/>
          <c:h val="0.75327295007893558"/>
        </c:manualLayout>
      </c:layout>
      <c:scatterChart>
        <c:scatterStyle val="lineMarker"/>
        <c:varyColors val="0"/>
        <c:ser>
          <c:idx val="5"/>
          <c:order val="0"/>
          <c:tx>
            <c:strRef>
              <c:f>Sheet1!$AS$1</c:f>
              <c:strCache>
                <c:ptCount val="1"/>
                <c:pt idx="0">
                  <c:v>End of Tx Line</c:v>
                </c:pt>
              </c:strCache>
            </c:strRef>
          </c:tx>
          <c:spPr>
            <a:ln w="19050" cap="rnd">
              <a:solidFill>
                <a:schemeClr val="bg1">
                  <a:lumMod val="65000"/>
                  <a:alpha val="65000"/>
                </a:schemeClr>
              </a:solidFill>
              <a:prstDash val="sysDash"/>
              <a:round/>
            </a:ln>
            <a:effectLst/>
          </c:spPr>
          <c:marker>
            <c:symbol val="none"/>
          </c:marker>
          <c:xVal>
            <c:numRef>
              <c:f>Sheet1!$AS$2:$AS$4</c:f>
              <c:numCache>
                <c:formatCode>General</c:formatCode>
                <c:ptCount val="3"/>
                <c:pt idx="0">
                  <c:v>25.3</c:v>
                </c:pt>
                <c:pt idx="1">
                  <c:v>25.3</c:v>
                </c:pt>
              </c:numCache>
            </c:numRef>
          </c:xVal>
          <c:yVal>
            <c:numRef>
              <c:f>Sheet1!$AT$2:$AT$5</c:f>
              <c:numCache>
                <c:formatCode>General</c:formatCode>
                <c:ptCount val="4"/>
                <c:pt idx="0">
                  <c:v>-25</c:v>
                </c:pt>
                <c:pt idx="1">
                  <c:v>18</c:v>
                </c:pt>
              </c:numCache>
            </c:numRef>
          </c:yVal>
          <c:smooth val="0"/>
          <c:extLst>
            <c:ext xmlns:c16="http://schemas.microsoft.com/office/drawing/2014/chart" uri="{C3380CC4-5D6E-409C-BE32-E72D297353CC}">
              <c16:uniqueId val="{00000005-07F3-44C7-B0ED-3E3479E3B372}"/>
            </c:ext>
          </c:extLst>
        </c:ser>
        <c:ser>
          <c:idx val="4"/>
          <c:order val="1"/>
          <c:tx>
            <c:strRef>
              <c:f>Sheet1!$AO$1</c:f>
              <c:strCache>
                <c:ptCount val="1"/>
                <c:pt idx="0">
                  <c:v>Ref Line</c:v>
                </c:pt>
              </c:strCache>
            </c:strRef>
          </c:tx>
          <c:spPr>
            <a:ln w="19050" cap="rnd">
              <a:solidFill>
                <a:schemeClr val="bg1">
                  <a:lumMod val="65000"/>
                  <a:alpha val="65000"/>
                </a:schemeClr>
              </a:solidFill>
              <a:prstDash val="sysDash"/>
              <a:round/>
            </a:ln>
            <a:effectLst/>
          </c:spPr>
          <c:marker>
            <c:symbol val="none"/>
          </c:marker>
          <c:xVal>
            <c:numRef>
              <c:f>Sheet1!$AP$2:$AP$4</c:f>
              <c:numCache>
                <c:formatCode>General</c:formatCode>
                <c:ptCount val="3"/>
                <c:pt idx="0">
                  <c:v>0</c:v>
                </c:pt>
                <c:pt idx="1">
                  <c:v>30</c:v>
                </c:pt>
              </c:numCache>
            </c:numRef>
          </c:xVal>
          <c:yVal>
            <c:numRef>
              <c:f>Sheet1!$AQ$2:$AQ$4</c:f>
              <c:numCache>
                <c:formatCode>General</c:formatCode>
                <c:ptCount val="3"/>
                <c:pt idx="0">
                  <c:v>0</c:v>
                </c:pt>
                <c:pt idx="1">
                  <c:v>0</c:v>
                </c:pt>
              </c:numCache>
            </c:numRef>
          </c:yVal>
          <c:smooth val="0"/>
          <c:extLst>
            <c:ext xmlns:c16="http://schemas.microsoft.com/office/drawing/2014/chart" uri="{C3380CC4-5D6E-409C-BE32-E72D297353CC}">
              <c16:uniqueId val="{00000000-07F3-44C7-B0ED-3E3479E3B372}"/>
            </c:ext>
          </c:extLst>
        </c:ser>
        <c:ser>
          <c:idx val="3"/>
          <c:order val="2"/>
          <c:tx>
            <c:strRef>
              <c:f>Sheet1!$J$1:$J$2</c:f>
              <c:strCache>
                <c:ptCount val="2"/>
                <c:pt idx="0">
                  <c:v>Placebo</c:v>
                </c:pt>
                <c:pt idx="1">
                  <c:v>Mean</c:v>
                </c:pt>
              </c:strCache>
            </c:strRef>
          </c:tx>
          <c:spPr>
            <a:ln w="19050" cap="rnd">
              <a:solidFill>
                <a:schemeClr val="tx2"/>
              </a:solidFill>
              <a:round/>
            </a:ln>
            <a:effectLst/>
          </c:spPr>
          <c:marker>
            <c:symbol val="diamond"/>
            <c:size val="7"/>
            <c:spPr>
              <a:solidFill>
                <a:schemeClr val="tx2"/>
              </a:solidFill>
              <a:ln w="19050">
                <a:noFill/>
              </a:ln>
              <a:effectLst/>
            </c:spPr>
          </c:marker>
          <c:errBars>
            <c:errDir val="y"/>
            <c:errBarType val="both"/>
            <c:errValType val="cust"/>
            <c:noEndCap val="0"/>
            <c:plus>
              <c:numRef>
                <c:f>Sheet1!$X$3:$X$21</c:f>
                <c:numCache>
                  <c:formatCode>General</c:formatCode>
                  <c:ptCount val="19"/>
                  <c:pt idx="0">
                    <c:v>0</c:v>
                  </c:pt>
                  <c:pt idx="1">
                    <c:v>7.43</c:v>
                  </c:pt>
                  <c:pt idx="2">
                    <c:v>8.18</c:v>
                  </c:pt>
                  <c:pt idx="3">
                    <c:v>7.91</c:v>
                  </c:pt>
                  <c:pt idx="4">
                    <c:v>6.87</c:v>
                  </c:pt>
                  <c:pt idx="5">
                    <c:v>7.03</c:v>
                  </c:pt>
                  <c:pt idx="6">
                    <c:v>6.2</c:v>
                  </c:pt>
                  <c:pt idx="7">
                    <c:v>7.85</c:v>
                  </c:pt>
                  <c:pt idx="8">
                    <c:v>7.82</c:v>
                  </c:pt>
                  <c:pt idx="9">
                    <c:v>7.07</c:v>
                  </c:pt>
                  <c:pt idx="10">
                    <c:v>7.29</c:v>
                  </c:pt>
                </c:numCache>
              </c:numRef>
            </c:plus>
            <c:minus>
              <c:numRef>
                <c:f>Sheet1!$Q$3:$Q$21</c:f>
                <c:numCache>
                  <c:formatCode>General</c:formatCode>
                  <c:ptCount val="19"/>
                  <c:pt idx="0">
                    <c:v>0</c:v>
                  </c:pt>
                  <c:pt idx="1">
                    <c:v>7.43</c:v>
                  </c:pt>
                  <c:pt idx="2">
                    <c:v>8.18</c:v>
                  </c:pt>
                  <c:pt idx="3">
                    <c:v>7.91</c:v>
                  </c:pt>
                  <c:pt idx="4">
                    <c:v>6.87</c:v>
                  </c:pt>
                  <c:pt idx="5">
                    <c:v>7.03</c:v>
                  </c:pt>
                  <c:pt idx="6">
                    <c:v>6.2</c:v>
                  </c:pt>
                  <c:pt idx="7">
                    <c:v>7.85</c:v>
                  </c:pt>
                  <c:pt idx="8">
                    <c:v>7.82</c:v>
                  </c:pt>
                  <c:pt idx="9">
                    <c:v>7.07</c:v>
                  </c:pt>
                  <c:pt idx="10">
                    <c:v>7.29</c:v>
                  </c:pt>
                </c:numCache>
              </c:numRef>
            </c:minus>
            <c:spPr>
              <a:noFill/>
              <a:ln w="12700" cap="flat" cmpd="sng" algn="ctr">
                <a:solidFill>
                  <a:schemeClr val="tx2"/>
                </a:solidFill>
                <a:round/>
              </a:ln>
              <a:effectLst/>
            </c:spPr>
          </c:errBars>
          <c:xVal>
            <c:numRef>
              <c:f>Sheet1!$F$3:$F$21</c:f>
              <c:numCache>
                <c:formatCode>General</c:formatCode>
                <c:ptCount val="19"/>
                <c:pt idx="0">
                  <c:v>0.89999999999999991</c:v>
                </c:pt>
                <c:pt idx="1">
                  <c:v>3.6000000000000005</c:v>
                </c:pt>
                <c:pt idx="2">
                  <c:v>5.6000000000000005</c:v>
                </c:pt>
                <c:pt idx="3">
                  <c:v>9.5999999999999979</c:v>
                </c:pt>
                <c:pt idx="4">
                  <c:v>13.599999999999998</c:v>
                </c:pt>
                <c:pt idx="5">
                  <c:v>17.599999999999998</c:v>
                </c:pt>
                <c:pt idx="6">
                  <c:v>21.599999999999998</c:v>
                </c:pt>
                <c:pt idx="7">
                  <c:v>25.599999999999998</c:v>
                </c:pt>
                <c:pt idx="8">
                  <c:v>26.599999999999998</c:v>
                </c:pt>
                <c:pt idx="9">
                  <c:v>27.599999999999998</c:v>
                </c:pt>
                <c:pt idx="10">
                  <c:v>29.599999999999998</c:v>
                </c:pt>
              </c:numCache>
            </c:numRef>
          </c:xVal>
          <c:yVal>
            <c:numRef>
              <c:f>Sheet1!$J$3:$J$21</c:f>
              <c:numCache>
                <c:formatCode>General</c:formatCode>
                <c:ptCount val="19"/>
                <c:pt idx="0">
                  <c:v>0</c:v>
                </c:pt>
                <c:pt idx="1">
                  <c:v>-1.25</c:v>
                </c:pt>
                <c:pt idx="2">
                  <c:v>-0.98</c:v>
                </c:pt>
                <c:pt idx="3">
                  <c:v>-1.05</c:v>
                </c:pt>
                <c:pt idx="4">
                  <c:v>-0.38</c:v>
                </c:pt>
                <c:pt idx="5">
                  <c:v>-1.29</c:v>
                </c:pt>
                <c:pt idx="6">
                  <c:v>-1.35</c:v>
                </c:pt>
                <c:pt idx="7">
                  <c:v>-0.74</c:v>
                </c:pt>
                <c:pt idx="8">
                  <c:v>-1.52</c:v>
                </c:pt>
                <c:pt idx="9">
                  <c:v>-2.34</c:v>
                </c:pt>
                <c:pt idx="10">
                  <c:v>-1.89</c:v>
                </c:pt>
              </c:numCache>
            </c:numRef>
          </c:yVal>
          <c:smooth val="0"/>
          <c:extLst>
            <c:ext xmlns:c16="http://schemas.microsoft.com/office/drawing/2014/chart" uri="{C3380CC4-5D6E-409C-BE32-E72D297353CC}">
              <c16:uniqueId val="{00000001-07F3-44C7-B0ED-3E3479E3B372}"/>
            </c:ext>
          </c:extLst>
        </c:ser>
        <c:ser>
          <c:idx val="2"/>
          <c:order val="3"/>
          <c:tx>
            <c:strRef>
              <c:f>Sheet1!$I$1:$I$2</c:f>
              <c:strCache>
                <c:ptCount val="2"/>
                <c:pt idx="0">
                  <c:v>AZD5462 360 mg</c:v>
                </c:pt>
                <c:pt idx="1">
                  <c:v>Mean</c:v>
                </c:pt>
              </c:strCache>
            </c:strRef>
          </c:tx>
          <c:spPr>
            <a:ln w="19050" cap="rnd">
              <a:solidFill>
                <a:schemeClr val="accent1">
                  <a:lumMod val="50000"/>
                </a:schemeClr>
              </a:solidFill>
              <a:round/>
            </a:ln>
            <a:effectLst/>
          </c:spPr>
          <c:marker>
            <c:symbol val="triangle"/>
            <c:size val="6"/>
            <c:spPr>
              <a:solidFill>
                <a:schemeClr val="accent1">
                  <a:lumMod val="50000"/>
                </a:schemeClr>
              </a:solidFill>
              <a:ln w="15875" cap="sq">
                <a:noFill/>
                <a:miter lim="800000"/>
              </a:ln>
              <a:effectLst/>
            </c:spPr>
          </c:marker>
          <c:errBars>
            <c:errDir val="y"/>
            <c:errBarType val="both"/>
            <c:errValType val="cust"/>
            <c:noEndCap val="0"/>
            <c:plus>
              <c:numRef>
                <c:f>Sheet1!$W$3:$W$21</c:f>
                <c:numCache>
                  <c:formatCode>General</c:formatCode>
                  <c:ptCount val="19"/>
                  <c:pt idx="0">
                    <c:v>0</c:v>
                  </c:pt>
                  <c:pt idx="1">
                    <c:v>7.47</c:v>
                  </c:pt>
                  <c:pt idx="2">
                    <c:v>8.84</c:v>
                  </c:pt>
                  <c:pt idx="3">
                    <c:v>8.31</c:v>
                  </c:pt>
                  <c:pt idx="4">
                    <c:v>10.01</c:v>
                  </c:pt>
                  <c:pt idx="5">
                    <c:v>9.1</c:v>
                  </c:pt>
                  <c:pt idx="6">
                    <c:v>8.93</c:v>
                  </c:pt>
                  <c:pt idx="7">
                    <c:v>8.7100000000000009</c:v>
                  </c:pt>
                  <c:pt idx="8">
                    <c:v>8.52</c:v>
                  </c:pt>
                  <c:pt idx="9">
                    <c:v>9.5399999999999991</c:v>
                  </c:pt>
                  <c:pt idx="10">
                    <c:v>9.49</c:v>
                  </c:pt>
                </c:numCache>
              </c:numRef>
            </c:plus>
            <c:minus>
              <c:numRef>
                <c:f>Sheet1!$P$3:$P$21</c:f>
                <c:numCache>
                  <c:formatCode>General</c:formatCode>
                  <c:ptCount val="19"/>
                  <c:pt idx="0">
                    <c:v>0</c:v>
                  </c:pt>
                  <c:pt idx="1">
                    <c:v>7.47</c:v>
                  </c:pt>
                  <c:pt idx="2">
                    <c:v>8.84</c:v>
                  </c:pt>
                  <c:pt idx="3">
                    <c:v>8.31</c:v>
                  </c:pt>
                  <c:pt idx="4">
                    <c:v>10.01</c:v>
                  </c:pt>
                  <c:pt idx="5">
                    <c:v>9.1</c:v>
                  </c:pt>
                  <c:pt idx="6">
                    <c:v>8.93</c:v>
                  </c:pt>
                  <c:pt idx="7">
                    <c:v>8.7100000000000009</c:v>
                  </c:pt>
                  <c:pt idx="8">
                    <c:v>8.52</c:v>
                  </c:pt>
                  <c:pt idx="9">
                    <c:v>9.5399999999999991</c:v>
                  </c:pt>
                  <c:pt idx="10">
                    <c:v>9.49</c:v>
                  </c:pt>
                </c:numCache>
              </c:numRef>
            </c:minus>
            <c:spPr>
              <a:noFill/>
              <a:ln w="12700" cap="flat" cmpd="sng" algn="ctr">
                <a:solidFill>
                  <a:schemeClr val="accent1">
                    <a:lumMod val="50000"/>
                  </a:schemeClr>
                </a:solidFill>
                <a:round/>
              </a:ln>
              <a:effectLst/>
            </c:spPr>
          </c:errBars>
          <c:xVal>
            <c:numRef>
              <c:f>Sheet1!$E$3:$E$21</c:f>
              <c:numCache>
                <c:formatCode>General</c:formatCode>
                <c:ptCount val="19"/>
                <c:pt idx="0">
                  <c:v>0.7</c:v>
                </c:pt>
                <c:pt idx="1">
                  <c:v>3.4000000000000004</c:v>
                </c:pt>
                <c:pt idx="2">
                  <c:v>5.4</c:v>
                </c:pt>
                <c:pt idx="3">
                  <c:v>9.3999999999999986</c:v>
                </c:pt>
                <c:pt idx="4">
                  <c:v>13.399999999999999</c:v>
                </c:pt>
                <c:pt idx="5">
                  <c:v>17.399999999999999</c:v>
                </c:pt>
                <c:pt idx="6">
                  <c:v>21.4</c:v>
                </c:pt>
                <c:pt idx="7">
                  <c:v>25.4</c:v>
                </c:pt>
                <c:pt idx="8">
                  <c:v>26.4</c:v>
                </c:pt>
                <c:pt idx="9">
                  <c:v>27.4</c:v>
                </c:pt>
                <c:pt idx="10">
                  <c:v>29.4</c:v>
                </c:pt>
              </c:numCache>
            </c:numRef>
          </c:xVal>
          <c:yVal>
            <c:numRef>
              <c:f>Sheet1!$I$3:$I$21</c:f>
              <c:numCache>
                <c:formatCode>General</c:formatCode>
                <c:ptCount val="19"/>
                <c:pt idx="0">
                  <c:v>0</c:v>
                </c:pt>
                <c:pt idx="1">
                  <c:v>-0.54</c:v>
                </c:pt>
                <c:pt idx="2">
                  <c:v>-3.05</c:v>
                </c:pt>
                <c:pt idx="3">
                  <c:v>-1.9</c:v>
                </c:pt>
                <c:pt idx="4">
                  <c:v>-2.12</c:v>
                </c:pt>
                <c:pt idx="5">
                  <c:v>-2.56</c:v>
                </c:pt>
                <c:pt idx="6">
                  <c:v>-2.25</c:v>
                </c:pt>
                <c:pt idx="7">
                  <c:v>0.4</c:v>
                </c:pt>
                <c:pt idx="8">
                  <c:v>2.34</c:v>
                </c:pt>
                <c:pt idx="9">
                  <c:v>0.08</c:v>
                </c:pt>
                <c:pt idx="10">
                  <c:v>-0.28000000000000003</c:v>
                </c:pt>
              </c:numCache>
            </c:numRef>
          </c:yVal>
          <c:smooth val="0"/>
          <c:extLst>
            <c:ext xmlns:c16="http://schemas.microsoft.com/office/drawing/2014/chart" uri="{C3380CC4-5D6E-409C-BE32-E72D297353CC}">
              <c16:uniqueId val="{00000004-07F3-44C7-B0ED-3E3479E3B372}"/>
            </c:ext>
          </c:extLst>
        </c:ser>
        <c:ser>
          <c:idx val="1"/>
          <c:order val="4"/>
          <c:tx>
            <c:strRef>
              <c:f>Sheet1!$H$1:$H$2</c:f>
              <c:strCache>
                <c:ptCount val="2"/>
                <c:pt idx="0">
                  <c:v>AZD5462 80 mg</c:v>
                </c:pt>
                <c:pt idx="1">
                  <c:v>Mean</c:v>
                </c:pt>
              </c:strCache>
            </c:strRef>
          </c:tx>
          <c:spPr>
            <a:ln w="19050" cap="rnd">
              <a:solidFill>
                <a:schemeClr val="accent1"/>
              </a:solidFill>
              <a:round/>
            </a:ln>
            <a:effectLst/>
          </c:spPr>
          <c:marker>
            <c:symbol val="square"/>
            <c:size val="6"/>
            <c:spPr>
              <a:solidFill>
                <a:schemeClr val="accent1"/>
              </a:solidFill>
              <a:ln w="28575" cap="sq">
                <a:noFill/>
                <a:miter lim="800000"/>
              </a:ln>
              <a:effectLst/>
            </c:spPr>
          </c:marker>
          <c:errBars>
            <c:errDir val="y"/>
            <c:errBarType val="both"/>
            <c:errValType val="cust"/>
            <c:noEndCap val="0"/>
            <c:plus>
              <c:numRef>
                <c:f>Sheet1!$V$3:$V$21</c:f>
                <c:numCache>
                  <c:formatCode>General</c:formatCode>
                  <c:ptCount val="19"/>
                  <c:pt idx="0">
                    <c:v>0</c:v>
                  </c:pt>
                  <c:pt idx="1">
                    <c:v>8.16</c:v>
                  </c:pt>
                  <c:pt idx="2">
                    <c:v>8.27</c:v>
                  </c:pt>
                  <c:pt idx="3">
                    <c:v>7.36</c:v>
                  </c:pt>
                  <c:pt idx="4">
                    <c:v>7.37</c:v>
                  </c:pt>
                  <c:pt idx="5">
                    <c:v>7.16</c:v>
                  </c:pt>
                  <c:pt idx="6">
                    <c:v>7.39</c:v>
                  </c:pt>
                  <c:pt idx="7">
                    <c:v>7.43</c:v>
                  </c:pt>
                  <c:pt idx="8">
                    <c:v>8.91</c:v>
                  </c:pt>
                  <c:pt idx="9">
                    <c:v>8.0299999999999994</c:v>
                  </c:pt>
                  <c:pt idx="10">
                    <c:v>8.8699999999999992</c:v>
                  </c:pt>
                </c:numCache>
              </c:numRef>
            </c:plus>
            <c:minus>
              <c:numRef>
                <c:f>Sheet1!$O$3:$O$21</c:f>
                <c:numCache>
                  <c:formatCode>General</c:formatCode>
                  <c:ptCount val="19"/>
                  <c:pt idx="0">
                    <c:v>0</c:v>
                  </c:pt>
                  <c:pt idx="1">
                    <c:v>8.16</c:v>
                  </c:pt>
                  <c:pt idx="2">
                    <c:v>8.27</c:v>
                  </c:pt>
                  <c:pt idx="3">
                    <c:v>7.36</c:v>
                  </c:pt>
                  <c:pt idx="4">
                    <c:v>7.37</c:v>
                  </c:pt>
                  <c:pt idx="5">
                    <c:v>7.16</c:v>
                  </c:pt>
                  <c:pt idx="6">
                    <c:v>7.39</c:v>
                  </c:pt>
                  <c:pt idx="7">
                    <c:v>7.43</c:v>
                  </c:pt>
                  <c:pt idx="8">
                    <c:v>8.91</c:v>
                  </c:pt>
                  <c:pt idx="9">
                    <c:v>8.0299999999999994</c:v>
                  </c:pt>
                  <c:pt idx="10">
                    <c:v>8.8699999999999992</c:v>
                  </c:pt>
                </c:numCache>
              </c:numRef>
            </c:minus>
            <c:spPr>
              <a:noFill/>
              <a:ln w="12700" cap="flat" cmpd="sng" algn="ctr">
                <a:solidFill>
                  <a:schemeClr val="accent1"/>
                </a:solidFill>
                <a:round/>
              </a:ln>
              <a:effectLst/>
            </c:spPr>
          </c:errBars>
          <c:xVal>
            <c:numRef>
              <c:f>Sheet1!$D$3:$D$15</c:f>
              <c:numCache>
                <c:formatCode>General</c:formatCode>
                <c:ptCount val="13"/>
                <c:pt idx="0">
                  <c:v>0.5</c:v>
                </c:pt>
                <c:pt idx="1">
                  <c:v>3.2</c:v>
                </c:pt>
                <c:pt idx="2">
                  <c:v>5.2</c:v>
                </c:pt>
                <c:pt idx="3">
                  <c:v>9.1999999999999993</c:v>
                </c:pt>
                <c:pt idx="4">
                  <c:v>13.2</c:v>
                </c:pt>
                <c:pt idx="5">
                  <c:v>17.2</c:v>
                </c:pt>
                <c:pt idx="6">
                  <c:v>21.2</c:v>
                </c:pt>
                <c:pt idx="7">
                  <c:v>25.2</c:v>
                </c:pt>
                <c:pt idx="8">
                  <c:v>26.2</c:v>
                </c:pt>
                <c:pt idx="9">
                  <c:v>27.2</c:v>
                </c:pt>
                <c:pt idx="10">
                  <c:v>29.2</c:v>
                </c:pt>
              </c:numCache>
            </c:numRef>
          </c:xVal>
          <c:yVal>
            <c:numRef>
              <c:f>Sheet1!$H$3:$H$21</c:f>
              <c:numCache>
                <c:formatCode>General</c:formatCode>
                <c:ptCount val="19"/>
                <c:pt idx="0">
                  <c:v>0</c:v>
                </c:pt>
                <c:pt idx="1">
                  <c:v>-0.33</c:v>
                </c:pt>
                <c:pt idx="2">
                  <c:v>-1.42</c:v>
                </c:pt>
                <c:pt idx="3">
                  <c:v>0.03</c:v>
                </c:pt>
                <c:pt idx="4">
                  <c:v>-1.62</c:v>
                </c:pt>
                <c:pt idx="5">
                  <c:v>-1.99</c:v>
                </c:pt>
                <c:pt idx="6">
                  <c:v>-1.65</c:v>
                </c:pt>
                <c:pt idx="7">
                  <c:v>-1.74</c:v>
                </c:pt>
                <c:pt idx="8">
                  <c:v>0.79</c:v>
                </c:pt>
                <c:pt idx="9">
                  <c:v>0.82</c:v>
                </c:pt>
                <c:pt idx="10">
                  <c:v>-0.52</c:v>
                </c:pt>
              </c:numCache>
            </c:numRef>
          </c:yVal>
          <c:smooth val="0"/>
          <c:extLst>
            <c:ext xmlns:c16="http://schemas.microsoft.com/office/drawing/2014/chart" uri="{C3380CC4-5D6E-409C-BE32-E72D297353CC}">
              <c16:uniqueId val="{00000003-07F3-44C7-B0ED-3E3479E3B372}"/>
            </c:ext>
          </c:extLst>
        </c:ser>
        <c:ser>
          <c:idx val="0"/>
          <c:order val="5"/>
          <c:tx>
            <c:strRef>
              <c:f>Sheet1!$G$1:$G$2</c:f>
              <c:strCache>
                <c:ptCount val="2"/>
                <c:pt idx="0">
                  <c:v>AZD5462 20 mg</c:v>
                </c:pt>
                <c:pt idx="1">
                  <c:v>Mean</c:v>
                </c:pt>
              </c:strCache>
            </c:strRef>
          </c:tx>
          <c:spPr>
            <a:ln w="19050" cap="rnd">
              <a:solidFill>
                <a:schemeClr val="accent1">
                  <a:lumMod val="60000"/>
                  <a:lumOff val="40000"/>
                </a:schemeClr>
              </a:solidFill>
              <a:round/>
            </a:ln>
            <a:effectLst/>
          </c:spPr>
          <c:marker>
            <c:symbol val="circle"/>
            <c:size val="6"/>
            <c:spPr>
              <a:solidFill>
                <a:schemeClr val="accent1">
                  <a:lumMod val="60000"/>
                  <a:lumOff val="40000"/>
                </a:schemeClr>
              </a:solidFill>
              <a:ln w="28575">
                <a:noFill/>
              </a:ln>
              <a:effectLst/>
            </c:spPr>
          </c:marker>
          <c:errBars>
            <c:errDir val="y"/>
            <c:errBarType val="both"/>
            <c:errValType val="cust"/>
            <c:noEndCap val="0"/>
            <c:plus>
              <c:numRef>
                <c:f>Sheet1!$U$3:$U$21</c:f>
                <c:numCache>
                  <c:formatCode>General</c:formatCode>
                  <c:ptCount val="19"/>
                  <c:pt idx="0">
                    <c:v>0</c:v>
                  </c:pt>
                  <c:pt idx="1">
                    <c:v>7.11</c:v>
                  </c:pt>
                  <c:pt idx="2">
                    <c:v>6.88</c:v>
                  </c:pt>
                  <c:pt idx="3">
                    <c:v>6.75</c:v>
                  </c:pt>
                  <c:pt idx="4">
                    <c:v>8.64</c:v>
                  </c:pt>
                  <c:pt idx="5">
                    <c:v>8.15</c:v>
                  </c:pt>
                  <c:pt idx="6">
                    <c:v>7.07</c:v>
                  </c:pt>
                  <c:pt idx="7">
                    <c:v>7.39</c:v>
                  </c:pt>
                  <c:pt idx="8">
                    <c:v>9.4700000000000006</c:v>
                  </c:pt>
                  <c:pt idx="9">
                    <c:v>10.24</c:v>
                  </c:pt>
                  <c:pt idx="10">
                    <c:v>7.91</c:v>
                  </c:pt>
                </c:numCache>
              </c:numRef>
            </c:plus>
            <c:minus>
              <c:numRef>
                <c:f>Sheet1!$N$3:$N$21</c:f>
                <c:numCache>
                  <c:formatCode>General</c:formatCode>
                  <c:ptCount val="19"/>
                  <c:pt idx="0">
                    <c:v>0</c:v>
                  </c:pt>
                  <c:pt idx="1">
                    <c:v>7.11</c:v>
                  </c:pt>
                  <c:pt idx="2">
                    <c:v>6.88</c:v>
                  </c:pt>
                  <c:pt idx="3">
                    <c:v>6.75</c:v>
                  </c:pt>
                  <c:pt idx="4">
                    <c:v>8.64</c:v>
                  </c:pt>
                  <c:pt idx="5">
                    <c:v>8.15</c:v>
                  </c:pt>
                  <c:pt idx="6">
                    <c:v>7.07</c:v>
                  </c:pt>
                  <c:pt idx="7">
                    <c:v>7.39</c:v>
                  </c:pt>
                  <c:pt idx="8">
                    <c:v>9.4700000000000006</c:v>
                  </c:pt>
                  <c:pt idx="9">
                    <c:v>10.24</c:v>
                  </c:pt>
                  <c:pt idx="10">
                    <c:v>7.91</c:v>
                  </c:pt>
                </c:numCache>
              </c:numRef>
            </c:minus>
            <c:spPr>
              <a:noFill/>
              <a:ln w="12700" cap="sq" cmpd="sng" algn="ctr">
                <a:solidFill>
                  <a:schemeClr val="accent1">
                    <a:lumMod val="60000"/>
                    <a:lumOff val="40000"/>
                  </a:schemeClr>
                </a:solidFill>
                <a:miter lim="800000"/>
              </a:ln>
              <a:effectLst/>
            </c:spPr>
          </c:errBars>
          <c:xVal>
            <c:numRef>
              <c:f>Sheet1!$C$3:$C$14</c:f>
              <c:numCache>
                <c:formatCode>General</c:formatCode>
                <c:ptCount val="12"/>
                <c:pt idx="0">
                  <c:v>0.3</c:v>
                </c:pt>
                <c:pt idx="1">
                  <c:v>3</c:v>
                </c:pt>
                <c:pt idx="2">
                  <c:v>5</c:v>
                </c:pt>
                <c:pt idx="3">
                  <c:v>9</c:v>
                </c:pt>
                <c:pt idx="4">
                  <c:v>13</c:v>
                </c:pt>
                <c:pt idx="5">
                  <c:v>17</c:v>
                </c:pt>
                <c:pt idx="6">
                  <c:v>21</c:v>
                </c:pt>
                <c:pt idx="7">
                  <c:v>25</c:v>
                </c:pt>
                <c:pt idx="8">
                  <c:v>26</c:v>
                </c:pt>
                <c:pt idx="9">
                  <c:v>27</c:v>
                </c:pt>
                <c:pt idx="10">
                  <c:v>29</c:v>
                </c:pt>
              </c:numCache>
            </c:numRef>
          </c:xVal>
          <c:yVal>
            <c:numRef>
              <c:f>Sheet1!$G$3:$G$21</c:f>
              <c:numCache>
                <c:formatCode>General</c:formatCode>
                <c:ptCount val="19"/>
                <c:pt idx="0">
                  <c:v>0</c:v>
                </c:pt>
                <c:pt idx="1">
                  <c:v>-2.37</c:v>
                </c:pt>
                <c:pt idx="2">
                  <c:v>-2.36</c:v>
                </c:pt>
                <c:pt idx="3">
                  <c:v>-2.75</c:v>
                </c:pt>
                <c:pt idx="4">
                  <c:v>-2.88</c:v>
                </c:pt>
                <c:pt idx="5">
                  <c:v>-2.62</c:v>
                </c:pt>
                <c:pt idx="6">
                  <c:v>-3.36</c:v>
                </c:pt>
                <c:pt idx="7">
                  <c:v>-1.08</c:v>
                </c:pt>
                <c:pt idx="8">
                  <c:v>-1.29</c:v>
                </c:pt>
                <c:pt idx="9">
                  <c:v>-1.67</c:v>
                </c:pt>
                <c:pt idx="10">
                  <c:v>-1.3</c:v>
                </c:pt>
              </c:numCache>
            </c:numRef>
          </c:yVal>
          <c:smooth val="0"/>
          <c:extLst>
            <c:ext xmlns:c16="http://schemas.microsoft.com/office/drawing/2014/chart" uri="{C3380CC4-5D6E-409C-BE32-E72D297353CC}">
              <c16:uniqueId val="{00000002-07F3-44C7-B0ED-3E3479E3B372}"/>
            </c:ext>
          </c:extLst>
        </c:ser>
        <c:dLbls>
          <c:showLegendKey val="0"/>
          <c:showVal val="0"/>
          <c:showCatName val="0"/>
          <c:showSerName val="0"/>
          <c:showPercent val="0"/>
          <c:showBubbleSize val="0"/>
        </c:dLbls>
        <c:axId val="361792111"/>
        <c:axId val="361792591"/>
      </c:scatterChart>
      <c:valAx>
        <c:axId val="361792111"/>
        <c:scaling>
          <c:orientation val="minMax"/>
          <c:max val="29.9"/>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US" sz="900" b="1"/>
                  <a:t>Time (week)</a:t>
                </a:r>
              </a:p>
            </c:rich>
          </c:tx>
          <c:layout>
            <c:manualLayout>
              <c:xMode val="edge"/>
              <c:yMode val="edge"/>
              <c:x val="0.4690725873920511"/>
              <c:y val="0.906628331764083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one"/>
        <c:spPr>
          <a:noFill/>
          <a:ln w="6350" cap="flat" cmpd="sng" algn="ctr">
            <a:solidFill>
              <a:schemeClr val="tx1"/>
            </a:solidFill>
            <a:round/>
          </a:ln>
          <a:effectLst/>
        </c:spPr>
        <c:txPr>
          <a:bodyPr rot="-60000000" spcFirstLastPara="1" vertOverflow="ellipsis" vert="horz" wrap="square" anchor="ctr" anchorCtr="1"/>
          <a:lstStyle/>
          <a:p>
            <a:pPr>
              <a:lnSpc>
                <a:spcPct val="70000"/>
              </a:lnSpc>
              <a:defRPr sz="900" b="0" i="0" u="none" strike="noStrike" kern="1200" baseline="0">
                <a:solidFill>
                  <a:schemeClr val="tx1"/>
                </a:solidFill>
                <a:latin typeface="+mn-lt"/>
                <a:ea typeface="+mn-ea"/>
                <a:cs typeface="+mn-cs"/>
              </a:defRPr>
            </a:pPr>
            <a:endParaRPr lang="en-US"/>
          </a:p>
        </c:txPr>
        <c:crossAx val="361792591"/>
        <c:crossesAt val="-25"/>
        <c:crossBetween val="midCat"/>
        <c:majorUnit val="3"/>
      </c:valAx>
      <c:valAx>
        <c:axId val="361792591"/>
        <c:scaling>
          <c:orientation val="minMax"/>
          <c:max val="20"/>
          <c:min val="-25"/>
        </c:scaling>
        <c:delete val="0"/>
        <c:axPos val="l"/>
        <c:title>
          <c:tx>
            <c:rich>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r>
                  <a:rPr lang="en-US" sz="800" b="1"/>
                  <a:t>Mean</a:t>
                </a:r>
                <a:r>
                  <a:rPr lang="en-US" sz="800" b="1" baseline="0"/>
                  <a:t> change from</a:t>
                </a:r>
              </a:p>
              <a:p>
                <a:pPr>
                  <a:lnSpc>
                    <a:spcPct val="85000"/>
                  </a:lnSpc>
                  <a:defRPr sz="800"/>
                </a:pPr>
                <a:r>
                  <a:rPr lang="en-US" sz="800" b="1" baseline="0"/>
                  <a:t>baseline (SD), mmHg</a:t>
                </a:r>
                <a:endParaRPr lang="en-US" sz="800" b="1"/>
              </a:p>
            </c:rich>
          </c:tx>
          <c:layout>
            <c:manualLayout>
              <c:xMode val="edge"/>
              <c:yMode val="edge"/>
              <c:x val="1.742157899127238E-2"/>
              <c:y val="0.19680578190627079"/>
            </c:manualLayout>
          </c:layout>
          <c:overlay val="0"/>
          <c:spPr>
            <a:noFill/>
            <a:ln>
              <a:noFill/>
            </a:ln>
            <a:effectLst/>
          </c:spPr>
          <c:txPr>
            <a:bodyPr rot="-5400000" spcFirstLastPara="1" vertOverflow="ellipsis" vert="horz" wrap="square" anchor="ctr" anchorCtr="1"/>
            <a:lstStyle/>
            <a:p>
              <a:pPr>
                <a:lnSpc>
                  <a:spcPct val="85000"/>
                </a:lnSpc>
                <a:defRPr sz="8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61792111"/>
        <c:crossesAt val="-0.4"/>
        <c:crossBetween val="midCat"/>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0.14398</cdr:x>
      <cdr:y>0.85829</cdr:y>
    </cdr:from>
    <cdr:to>
      <cdr:x>0.96284</cdr:x>
      <cdr:y>0.92841</cdr:y>
    </cdr:to>
    <cdr:grpSp>
      <cdr:nvGrpSpPr>
        <cdr:cNvPr id="16" name="Group 15">
          <a:extLst xmlns:a="http://schemas.openxmlformats.org/drawingml/2006/main">
            <a:ext uri="{FF2B5EF4-FFF2-40B4-BE49-F238E27FC236}">
              <a16:creationId xmlns:a16="http://schemas.microsoft.com/office/drawing/2014/main" id="{14E28BB4-6F58-F7B8-45E2-179D1DBACDA7}"/>
            </a:ext>
          </a:extLst>
        </cdr:cNvPr>
        <cdr:cNvGrpSpPr/>
      </cdr:nvGrpSpPr>
      <cdr:grpSpPr>
        <a:xfrm xmlns:a="http://schemas.openxmlformats.org/drawingml/2006/main">
          <a:off x="631224" y="2875883"/>
          <a:ext cx="3589973" cy="234952"/>
          <a:chOff x="636854" y="2881250"/>
          <a:chExt cx="3589944" cy="1533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210826" y="2881250"/>
            <a:ext cx="442493" cy="153325"/>
            <a:chOff x="1210826" y="2881250"/>
            <a:chExt cx="442493" cy="153325"/>
          </a:xfrm>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10826" y="2910060"/>
              <a:ext cx="442493"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636854" y="2881250"/>
            <a:ext cx="514628" cy="153325"/>
            <a:chOff x="1270128" y="2881250"/>
            <a:chExt cx="514628" cy="153325"/>
          </a:xfrm>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0128" y="2910060"/>
              <a:ext cx="514628"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715376" y="2881250"/>
            <a:ext cx="511422" cy="153325"/>
            <a:chOff x="1176363" y="2881250"/>
            <a:chExt cx="511422" cy="153325"/>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76363"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78285" y="2881250"/>
            <a:ext cx="511422" cy="153325"/>
            <a:chOff x="1468072" y="2881250"/>
            <a:chExt cx="511422" cy="153325"/>
          </a:xfrm>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68072"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userShapes>
</file>

<file path=ppt/drawings/drawing10.xml><?xml version="1.0" encoding="utf-8"?>
<c:userShapes xmlns:c="http://schemas.openxmlformats.org/drawingml/2006/chart">
  <cdr:relSizeAnchor xmlns:cdr="http://schemas.openxmlformats.org/drawingml/2006/chartDrawing">
    <cdr:from>
      <cdr:x>0.13893</cdr:x>
      <cdr:y>0.8477</cdr:y>
    </cdr:from>
    <cdr:to>
      <cdr:x>0.97113</cdr:x>
      <cdr:y>0.94911</cdr:y>
    </cdr:to>
    <cdr:grpSp>
      <cdr:nvGrpSpPr>
        <cdr:cNvPr id="37" name="Group 36">
          <a:extLst xmlns:a="http://schemas.openxmlformats.org/drawingml/2006/main">
            <a:ext uri="{FF2B5EF4-FFF2-40B4-BE49-F238E27FC236}">
              <a16:creationId xmlns:a16="http://schemas.microsoft.com/office/drawing/2014/main" id="{BB3D13A4-5FE7-C652-567C-01E07F749D1B}"/>
            </a:ext>
          </a:extLst>
        </cdr:cNvPr>
        <cdr:cNvGrpSpPr/>
      </cdr:nvGrpSpPr>
      <cdr:grpSpPr>
        <a:xfrm xmlns:a="http://schemas.openxmlformats.org/drawingml/2006/main">
          <a:off x="569593" y="1612481"/>
          <a:ext cx="3411902" cy="192900"/>
          <a:chOff x="569589" y="1722050"/>
          <a:chExt cx="3411926" cy="2021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45003" y="1724613"/>
            <a:ext cx="91504" cy="199562"/>
            <a:chOff x="1240615" y="2881250"/>
            <a:chExt cx="97847" cy="121828"/>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40615" y="2910060"/>
              <a:ext cx="97847"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86831"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569589" y="1724613"/>
            <a:ext cx="152965" cy="199562"/>
            <a:chOff x="1445655" y="2881250"/>
            <a:chExt cx="163569" cy="121828"/>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445655" y="2910060"/>
              <a:ext cx="163569"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BL</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356912" y="1722050"/>
            <a:ext cx="158762" cy="199561"/>
            <a:chOff x="1347189" y="2881250"/>
            <a:chExt cx="169768" cy="121828"/>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035654" y="1724613"/>
            <a:ext cx="148468" cy="199562"/>
            <a:chOff x="1644401" y="2881250"/>
            <a:chExt cx="158760" cy="121828"/>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644401" y="2910060"/>
              <a:ext cx="15876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901266" y="1724613"/>
            <a:ext cx="97847" cy="199562"/>
            <a:chOff x="1379758" y="2881250"/>
            <a:chExt cx="104630" cy="121828"/>
          </a:xfrm>
          <a:noFill xmlns:a="http://schemas.openxmlformats.org/drawingml/2006/main"/>
        </cdr:grpSpPr>
        <cdr:sp macro="" textlink="">
          <cdr:nvSpPr>
            <cdr:cNvPr id="4" name="TextBox 23">
              <a:extLst xmlns:a="http://schemas.openxmlformats.org/drawingml/2006/main">
                <a:ext uri="{FF2B5EF4-FFF2-40B4-BE49-F238E27FC236}">
                  <a16:creationId xmlns:a16="http://schemas.microsoft.com/office/drawing/2014/main" id="{245E8E5E-D53E-85D5-3AD8-28D58CFA7EBB}"/>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3</a:t>
              </a:r>
            </a:p>
          </cdr:txBody>
        </cdr:sp>
        <cdr:cxnSp macro="">
          <cdr:nvCxnSpPr>
            <cdr:cNvPr id="17" name="Straight Connector 16">
              <a:extLst xmlns:a="http://schemas.openxmlformats.org/drawingml/2006/main">
                <a:ext uri="{FF2B5EF4-FFF2-40B4-BE49-F238E27FC236}">
                  <a16:creationId xmlns:a16="http://schemas.microsoft.com/office/drawing/2014/main" id="{6E15CDBF-5AE6-A0DB-55A5-6111CB3B0641}"/>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8" name="Group 17">
            <a:extLst xmlns:a="http://schemas.openxmlformats.org/drawingml/2006/main">
              <a:ext uri="{FF2B5EF4-FFF2-40B4-BE49-F238E27FC236}">
                <a16:creationId xmlns:a16="http://schemas.microsoft.com/office/drawing/2014/main" id="{1F448786-B1A6-67F2-9F35-035E34C027EA}"/>
              </a:ext>
            </a:extLst>
          </cdr:cNvPr>
          <cdr:cNvGrpSpPr/>
        </cdr:nvGrpSpPr>
        <cdr:grpSpPr>
          <a:xfrm xmlns:a="http://schemas.openxmlformats.org/drawingml/2006/main">
            <a:off x="1615641" y="1724613"/>
            <a:ext cx="97847" cy="199562"/>
            <a:chOff x="1379758" y="2881250"/>
            <a:chExt cx="104630" cy="121828"/>
          </a:xfrm>
          <a:noFill xmlns:a="http://schemas.openxmlformats.org/drawingml/2006/main"/>
        </cdr:grpSpPr>
        <cdr:sp macro="" textlink="">
          <cdr:nvSpPr>
            <cdr:cNvPr id="19" name="TextBox 23">
              <a:extLst xmlns:a="http://schemas.openxmlformats.org/drawingml/2006/main">
                <a:ext uri="{FF2B5EF4-FFF2-40B4-BE49-F238E27FC236}">
                  <a16:creationId xmlns:a16="http://schemas.microsoft.com/office/drawing/2014/main" id="{1B41943C-33E6-0ADA-AB72-97399575EEFA}"/>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9</a:t>
              </a:r>
            </a:p>
          </cdr:txBody>
        </cdr:sp>
        <cdr:cxnSp macro="">
          <cdr:nvCxnSpPr>
            <cdr:cNvPr id="20" name="Straight Connector 19">
              <a:extLst xmlns:a="http://schemas.openxmlformats.org/drawingml/2006/main">
                <a:ext uri="{FF2B5EF4-FFF2-40B4-BE49-F238E27FC236}">
                  <a16:creationId xmlns:a16="http://schemas.microsoft.com/office/drawing/2014/main" id="{981C8DCA-08E1-3B01-9983-4FBCDC3151FA}"/>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1" name="Group 20">
            <a:extLst xmlns:a="http://schemas.openxmlformats.org/drawingml/2006/main">
              <a:ext uri="{FF2B5EF4-FFF2-40B4-BE49-F238E27FC236}">
                <a16:creationId xmlns:a16="http://schemas.microsoft.com/office/drawing/2014/main" id="{FF28A595-4325-7042-3AAA-93B38CDEC623}"/>
              </a:ext>
            </a:extLst>
          </cdr:cNvPr>
          <cdr:cNvGrpSpPr/>
        </cdr:nvGrpSpPr>
        <cdr:grpSpPr>
          <a:xfrm xmlns:a="http://schemas.openxmlformats.org/drawingml/2006/main">
            <a:off x="2478179" y="1724613"/>
            <a:ext cx="158762" cy="199562"/>
            <a:chOff x="1638898" y="2881250"/>
            <a:chExt cx="169768" cy="121828"/>
          </a:xfrm>
          <a:noFill xmlns:a="http://schemas.openxmlformats.org/drawingml/2006/main"/>
        </cdr:grpSpPr>
        <cdr:sp macro="" textlink="">
          <cdr:nvSpPr>
            <cdr:cNvPr id="22" name="TextBox 23">
              <a:extLst xmlns:a="http://schemas.openxmlformats.org/drawingml/2006/main">
                <a:ext uri="{FF2B5EF4-FFF2-40B4-BE49-F238E27FC236}">
                  <a16:creationId xmlns:a16="http://schemas.microsoft.com/office/drawing/2014/main" id="{B0FE251A-0671-12FA-FAAE-6ADE43E4B136}"/>
                </a:ext>
              </a:extLst>
            </cdr:cNvPr>
            <cdr:cNvSpPr txBox="1"/>
          </cdr:nvSpPr>
          <cdr:spPr>
            <a:xfrm xmlns:a="http://schemas.openxmlformats.org/drawingml/2006/main">
              <a:off x="1638898" y="2910060"/>
              <a:ext cx="169768"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17</a:t>
              </a:r>
            </a:p>
          </cdr:txBody>
        </cdr:sp>
        <cdr:cxnSp macro="">
          <cdr:nvCxnSpPr>
            <cdr:cNvPr id="23" name="Straight Connector 22">
              <a:extLst xmlns:a="http://schemas.openxmlformats.org/drawingml/2006/main">
                <a:ext uri="{FF2B5EF4-FFF2-40B4-BE49-F238E27FC236}">
                  <a16:creationId xmlns:a16="http://schemas.microsoft.com/office/drawing/2014/main" id="{1F15CD7A-7D96-20CE-31AC-D709D5B3654F}"/>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4" name="Group 23">
            <a:extLst xmlns:a="http://schemas.openxmlformats.org/drawingml/2006/main">
              <a:ext uri="{FF2B5EF4-FFF2-40B4-BE49-F238E27FC236}">
                <a16:creationId xmlns:a16="http://schemas.microsoft.com/office/drawing/2014/main" id="{FB1558F1-024E-3A8B-F316-D1F6A236E48F}"/>
              </a:ext>
            </a:extLst>
          </cdr:cNvPr>
          <cdr:cNvGrpSpPr/>
        </cdr:nvGrpSpPr>
        <cdr:grpSpPr>
          <a:xfrm xmlns:a="http://schemas.openxmlformats.org/drawingml/2006/main">
            <a:off x="2928236" y="1724613"/>
            <a:ext cx="158762" cy="199562"/>
            <a:chOff x="1638898" y="2881250"/>
            <a:chExt cx="169768" cy="121828"/>
          </a:xfrm>
        </cdr:grpSpPr>
        <cdr:sp macro="" textlink="">
          <cdr:nvSpPr>
            <cdr:cNvPr id="25" name="TextBox 23">
              <a:extLst xmlns:a="http://schemas.openxmlformats.org/drawingml/2006/main">
                <a:ext uri="{FF2B5EF4-FFF2-40B4-BE49-F238E27FC236}">
                  <a16:creationId xmlns:a16="http://schemas.microsoft.com/office/drawing/2014/main" id="{B172A4E0-E961-F0F5-3397-32048059ACF2}"/>
                </a:ext>
              </a:extLst>
            </cdr:cNvPr>
            <cdr:cNvSpPr txBox="1"/>
          </cdr:nvSpPr>
          <cdr:spPr>
            <a:xfrm xmlns:a="http://schemas.openxmlformats.org/drawingml/2006/main">
              <a:off x="1638898"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21</a:t>
              </a:r>
            </a:p>
          </cdr:txBody>
        </cdr:sp>
        <cdr:cxnSp macro="">
          <cdr:nvCxnSpPr>
            <cdr:cNvPr id="26" name="Straight Connector 25">
              <a:extLst xmlns:a="http://schemas.openxmlformats.org/drawingml/2006/main">
                <a:ext uri="{FF2B5EF4-FFF2-40B4-BE49-F238E27FC236}">
                  <a16:creationId xmlns:a16="http://schemas.microsoft.com/office/drawing/2014/main" id="{C672DB1F-4C06-BC3B-B5CA-CA0B41C21412}"/>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7" name="Group 26">
            <a:extLst xmlns:a="http://schemas.openxmlformats.org/drawingml/2006/main">
              <a:ext uri="{FF2B5EF4-FFF2-40B4-BE49-F238E27FC236}">
                <a16:creationId xmlns:a16="http://schemas.microsoft.com/office/drawing/2014/main" id="{6E9A43F4-5469-A848-5FFE-C94033665D94}"/>
              </a:ext>
            </a:extLst>
          </cdr:cNvPr>
          <cdr:cNvGrpSpPr/>
        </cdr:nvGrpSpPr>
        <cdr:grpSpPr>
          <a:xfrm xmlns:a="http://schemas.openxmlformats.org/drawingml/2006/main">
            <a:off x="3510810" y="1722050"/>
            <a:ext cx="158762" cy="199562"/>
            <a:chOff x="1347189" y="2881250"/>
            <a:chExt cx="169768" cy="121828"/>
          </a:xfrm>
        </cdr:grpSpPr>
        <cdr:sp macro="" textlink="">
          <cdr:nvSpPr>
            <cdr:cNvPr id="28" name="TextBox 23">
              <a:extLst xmlns:a="http://schemas.openxmlformats.org/drawingml/2006/main">
                <a:ext uri="{FF2B5EF4-FFF2-40B4-BE49-F238E27FC236}">
                  <a16:creationId xmlns:a16="http://schemas.microsoft.com/office/drawing/2014/main" id="{DC355EAC-EDE3-1C08-664E-C321CAC82AFA}"/>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26</a:t>
              </a:r>
            </a:p>
          </cdr:txBody>
        </cdr:sp>
        <cdr:cxnSp macro="">
          <cdr:nvCxnSpPr>
            <cdr:cNvPr id="29" name="Straight Connector 28">
              <a:extLst xmlns:a="http://schemas.openxmlformats.org/drawingml/2006/main">
                <a:ext uri="{FF2B5EF4-FFF2-40B4-BE49-F238E27FC236}">
                  <a16:creationId xmlns:a16="http://schemas.microsoft.com/office/drawing/2014/main" id="{D683B270-FB4F-B639-19D7-B49BF6E45E0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0" name="Group 29">
            <a:extLst xmlns:a="http://schemas.openxmlformats.org/drawingml/2006/main">
              <a:ext uri="{FF2B5EF4-FFF2-40B4-BE49-F238E27FC236}">
                <a16:creationId xmlns:a16="http://schemas.microsoft.com/office/drawing/2014/main" id="{B0DB3925-232F-6E7F-700B-3BB3ADE8874E}"/>
              </a:ext>
            </a:extLst>
          </cdr:cNvPr>
          <cdr:cNvGrpSpPr/>
        </cdr:nvGrpSpPr>
        <cdr:grpSpPr>
          <a:xfrm xmlns:a="http://schemas.openxmlformats.org/drawingml/2006/main">
            <a:off x="3641778" y="1722050"/>
            <a:ext cx="158762" cy="199562"/>
            <a:chOff x="1347189" y="2881250"/>
            <a:chExt cx="169768" cy="121828"/>
          </a:xfrm>
        </cdr:grpSpPr>
        <cdr:sp macro="" textlink="">
          <cdr:nvSpPr>
            <cdr:cNvPr id="31" name="TextBox 23">
              <a:extLst xmlns:a="http://schemas.openxmlformats.org/drawingml/2006/main">
                <a:ext uri="{FF2B5EF4-FFF2-40B4-BE49-F238E27FC236}">
                  <a16:creationId xmlns:a16="http://schemas.microsoft.com/office/drawing/2014/main" id="{F35ABE0E-E740-7C2C-0BF3-AF6668990B0E}"/>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27</a:t>
              </a:r>
            </a:p>
          </cdr:txBody>
        </cdr:sp>
        <cdr:cxnSp macro="">
          <cdr:nvCxnSpPr>
            <cdr:cNvPr id="32" name="Straight Connector 31">
              <a:extLst xmlns:a="http://schemas.openxmlformats.org/drawingml/2006/main">
                <a:ext uri="{FF2B5EF4-FFF2-40B4-BE49-F238E27FC236}">
                  <a16:creationId xmlns:a16="http://schemas.microsoft.com/office/drawing/2014/main" id="{CF64A0A8-D6F9-0D67-4385-EDC451673DD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3" name="Group 32">
            <a:extLst xmlns:a="http://schemas.openxmlformats.org/drawingml/2006/main">
              <a:ext uri="{FF2B5EF4-FFF2-40B4-BE49-F238E27FC236}">
                <a16:creationId xmlns:a16="http://schemas.microsoft.com/office/drawing/2014/main" id="{24F4EFBB-2001-BDCD-AD35-B26ED3C3C3CE}"/>
              </a:ext>
            </a:extLst>
          </cdr:cNvPr>
          <cdr:cNvGrpSpPr/>
        </cdr:nvGrpSpPr>
        <cdr:grpSpPr>
          <a:xfrm xmlns:a="http://schemas.openxmlformats.org/drawingml/2006/main">
            <a:off x="3822753" y="1722050"/>
            <a:ext cx="158762" cy="199562"/>
            <a:chOff x="1347189" y="2881250"/>
            <a:chExt cx="169768" cy="121828"/>
          </a:xfrm>
        </cdr:grpSpPr>
        <cdr:sp macro="" textlink="">
          <cdr:nvSpPr>
            <cdr:cNvPr id="34" name="TextBox 23">
              <a:extLst xmlns:a="http://schemas.openxmlformats.org/drawingml/2006/main">
                <a:ext uri="{FF2B5EF4-FFF2-40B4-BE49-F238E27FC236}">
                  <a16:creationId xmlns:a16="http://schemas.microsoft.com/office/drawing/2014/main" id="{B070BAF6-F9F2-00BD-C75A-093287FE1B20}"/>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29</a:t>
              </a:r>
            </a:p>
          </cdr:txBody>
        </cdr:sp>
        <cdr:cxnSp macro="">
          <cdr:nvCxnSpPr>
            <cdr:cNvPr id="35" name="Straight Connector 34">
              <a:extLst xmlns:a="http://schemas.openxmlformats.org/drawingml/2006/main">
                <a:ext uri="{FF2B5EF4-FFF2-40B4-BE49-F238E27FC236}">
                  <a16:creationId xmlns:a16="http://schemas.microsoft.com/office/drawing/2014/main" id="{AFDE30D1-5726-34B1-E7B6-B551B00E046E}"/>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dr:relSizeAnchor xmlns:cdr="http://schemas.openxmlformats.org/drawingml/2006/chartDrawing">
    <cdr:from>
      <cdr:x>0.758</cdr:x>
      <cdr:y>0.08783</cdr:y>
    </cdr:from>
    <cdr:to>
      <cdr:x>0.92536</cdr:x>
      <cdr:y>0.15171</cdr:y>
    </cdr:to>
    <cdr:sp macro="" textlink="">
      <cdr:nvSpPr>
        <cdr:cNvPr id="36" name="TextBox 23">
          <a:extLst xmlns:a="http://schemas.openxmlformats.org/drawingml/2006/main">
            <a:ext uri="{FF2B5EF4-FFF2-40B4-BE49-F238E27FC236}">
              <a16:creationId xmlns:a16="http://schemas.microsoft.com/office/drawing/2014/main" id="{EBC81C07-4CDB-168E-BC7A-CA849622265C}"/>
            </a:ext>
          </a:extLst>
        </cdr:cNvPr>
        <cdr:cNvSpPr txBox="1"/>
      </cdr:nvSpPr>
      <cdr:spPr>
        <a:xfrm xmlns:a="http://schemas.openxmlformats.org/drawingml/2006/main">
          <a:off x="3107685" y="162647"/>
          <a:ext cx="686149" cy="118302"/>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700" i="1" dirty="0">
              <a:solidFill>
                <a:schemeClr val="bg1">
                  <a:lumMod val="50000"/>
                </a:schemeClr>
              </a:solidFill>
            </a:rPr>
            <a:t>End of treatment</a:t>
          </a:r>
        </a:p>
      </cdr:txBody>
    </cdr:sp>
  </cdr:relSizeAnchor>
</c:userShapes>
</file>

<file path=ppt/drawings/drawing11.xml><?xml version="1.0" encoding="utf-8"?>
<c:userShapes xmlns:c="http://schemas.openxmlformats.org/drawingml/2006/chart">
  <cdr:relSizeAnchor xmlns:cdr="http://schemas.openxmlformats.org/drawingml/2006/chartDrawing">
    <cdr:from>
      <cdr:x>0.14398</cdr:x>
      <cdr:y>0.85829</cdr:y>
    </cdr:from>
    <cdr:to>
      <cdr:x>0.96284</cdr:x>
      <cdr:y>0.92841</cdr:y>
    </cdr:to>
    <cdr:grpSp>
      <cdr:nvGrpSpPr>
        <cdr:cNvPr id="16" name="Group 15">
          <a:extLst xmlns:a="http://schemas.openxmlformats.org/drawingml/2006/main">
            <a:ext uri="{FF2B5EF4-FFF2-40B4-BE49-F238E27FC236}">
              <a16:creationId xmlns:a16="http://schemas.microsoft.com/office/drawing/2014/main" id="{14E28BB4-6F58-F7B8-45E2-179D1DBACDA7}"/>
            </a:ext>
          </a:extLst>
        </cdr:cNvPr>
        <cdr:cNvGrpSpPr/>
      </cdr:nvGrpSpPr>
      <cdr:grpSpPr>
        <a:xfrm xmlns:a="http://schemas.openxmlformats.org/drawingml/2006/main">
          <a:off x="631224" y="2875883"/>
          <a:ext cx="3589973" cy="234952"/>
          <a:chOff x="636854" y="2881250"/>
          <a:chExt cx="3589944" cy="1533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210826" y="2881250"/>
            <a:ext cx="442493" cy="153325"/>
            <a:chOff x="1210826" y="2881250"/>
            <a:chExt cx="442493" cy="153325"/>
          </a:xfrm>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10826" y="2910060"/>
              <a:ext cx="442493"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636854" y="2881250"/>
            <a:ext cx="514628" cy="153325"/>
            <a:chOff x="1270128" y="2881250"/>
            <a:chExt cx="514628" cy="153325"/>
          </a:xfrm>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0128" y="2910060"/>
              <a:ext cx="514628"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715376" y="2881250"/>
            <a:ext cx="511422" cy="153325"/>
            <a:chOff x="1176363" y="2881250"/>
            <a:chExt cx="511422" cy="153325"/>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76363"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78285" y="2881250"/>
            <a:ext cx="511422" cy="153325"/>
            <a:chOff x="1468072" y="2881250"/>
            <a:chExt cx="511422" cy="153325"/>
          </a:xfrm>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68072"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userShapes>
</file>

<file path=ppt/drawings/drawing12.xml><?xml version="1.0" encoding="utf-8"?>
<c:userShapes xmlns:c="http://schemas.openxmlformats.org/drawingml/2006/chart">
  <cdr:relSizeAnchor xmlns:cdr="http://schemas.openxmlformats.org/drawingml/2006/chartDrawing">
    <cdr:from>
      <cdr:x>0.14398</cdr:x>
      <cdr:y>0.85829</cdr:y>
    </cdr:from>
    <cdr:to>
      <cdr:x>0.96284</cdr:x>
      <cdr:y>0.92841</cdr:y>
    </cdr:to>
    <cdr:grpSp>
      <cdr:nvGrpSpPr>
        <cdr:cNvPr id="16" name="Group 15">
          <a:extLst xmlns:a="http://schemas.openxmlformats.org/drawingml/2006/main">
            <a:ext uri="{FF2B5EF4-FFF2-40B4-BE49-F238E27FC236}">
              <a16:creationId xmlns:a16="http://schemas.microsoft.com/office/drawing/2014/main" id="{14E28BB4-6F58-F7B8-45E2-179D1DBACDA7}"/>
            </a:ext>
          </a:extLst>
        </cdr:cNvPr>
        <cdr:cNvGrpSpPr/>
      </cdr:nvGrpSpPr>
      <cdr:grpSpPr>
        <a:xfrm xmlns:a="http://schemas.openxmlformats.org/drawingml/2006/main">
          <a:off x="631224" y="2875883"/>
          <a:ext cx="3589973" cy="234952"/>
          <a:chOff x="636854" y="2881250"/>
          <a:chExt cx="3589944" cy="1533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210826" y="2881250"/>
            <a:ext cx="442493" cy="153325"/>
            <a:chOff x="1210826" y="2881250"/>
            <a:chExt cx="442493" cy="153325"/>
          </a:xfrm>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10826" y="2910060"/>
              <a:ext cx="442493"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636854" y="2881250"/>
            <a:ext cx="514628" cy="153325"/>
            <a:chOff x="1270128" y="2881250"/>
            <a:chExt cx="514628" cy="153325"/>
          </a:xfrm>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0128" y="2910060"/>
              <a:ext cx="514628"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715376" y="2881250"/>
            <a:ext cx="511422" cy="153325"/>
            <a:chOff x="1176363" y="2881250"/>
            <a:chExt cx="511422" cy="153325"/>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76363"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78285" y="2881250"/>
            <a:ext cx="511422" cy="153325"/>
            <a:chOff x="1468072" y="2881250"/>
            <a:chExt cx="511422" cy="153325"/>
          </a:xfrm>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68072"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userShapes>
</file>

<file path=ppt/drawings/drawing2.xml><?xml version="1.0" encoding="utf-8"?>
<c:userShapes xmlns:c="http://schemas.openxmlformats.org/drawingml/2006/chart">
  <cdr:relSizeAnchor xmlns:cdr="http://schemas.openxmlformats.org/drawingml/2006/chartDrawing">
    <cdr:from>
      <cdr:x>0.14398</cdr:x>
      <cdr:y>0.85829</cdr:y>
    </cdr:from>
    <cdr:to>
      <cdr:x>0.96284</cdr:x>
      <cdr:y>0.92841</cdr:y>
    </cdr:to>
    <cdr:grpSp>
      <cdr:nvGrpSpPr>
        <cdr:cNvPr id="16" name="Group 15">
          <a:extLst xmlns:a="http://schemas.openxmlformats.org/drawingml/2006/main">
            <a:ext uri="{FF2B5EF4-FFF2-40B4-BE49-F238E27FC236}">
              <a16:creationId xmlns:a16="http://schemas.microsoft.com/office/drawing/2014/main" id="{14E28BB4-6F58-F7B8-45E2-179D1DBACDA7}"/>
            </a:ext>
          </a:extLst>
        </cdr:cNvPr>
        <cdr:cNvGrpSpPr/>
      </cdr:nvGrpSpPr>
      <cdr:grpSpPr>
        <a:xfrm xmlns:a="http://schemas.openxmlformats.org/drawingml/2006/main">
          <a:off x="631224" y="2875883"/>
          <a:ext cx="3589973" cy="234952"/>
          <a:chOff x="636854" y="2881250"/>
          <a:chExt cx="3589944" cy="1533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210826" y="2881250"/>
            <a:ext cx="442493" cy="153325"/>
            <a:chOff x="1210826" y="2881250"/>
            <a:chExt cx="442493" cy="153325"/>
          </a:xfrm>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10826" y="2910060"/>
              <a:ext cx="442493"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636854" y="2881250"/>
            <a:ext cx="514628" cy="153325"/>
            <a:chOff x="1270128" y="2881250"/>
            <a:chExt cx="514628" cy="153325"/>
          </a:xfrm>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0128" y="2910060"/>
              <a:ext cx="514628"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715376" y="2881250"/>
            <a:ext cx="511422" cy="153325"/>
            <a:chOff x="1176363" y="2881250"/>
            <a:chExt cx="511422" cy="153325"/>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76363"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78285" y="2881250"/>
            <a:ext cx="511422" cy="153325"/>
            <a:chOff x="1468072" y="2881250"/>
            <a:chExt cx="511422" cy="153325"/>
          </a:xfrm>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68072" y="2910060"/>
              <a:ext cx="511422" cy="124515"/>
            </a:xfrm>
            <a:prstGeom xmlns:a="http://schemas.openxmlformats.org/drawingml/2006/main" prst="rect">
              <a:avLst/>
            </a:prstGeom>
            <a:solidFill xmlns:a="http://schemas.openxmlformats.org/drawingml/2006/main">
              <a:schemeClr val="bg1"/>
            </a:solidFill>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0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userShapes>
</file>

<file path=ppt/drawings/drawing3.xml><?xml version="1.0" encoding="utf-8"?>
<c:userShapes xmlns:c="http://schemas.openxmlformats.org/drawingml/2006/chart">
  <cdr:relSizeAnchor xmlns:cdr="http://schemas.openxmlformats.org/drawingml/2006/chartDrawing">
    <cdr:from>
      <cdr:x>0.10069</cdr:x>
      <cdr:y>0.84899</cdr:y>
    </cdr:from>
    <cdr:to>
      <cdr:x>0.21448</cdr:x>
      <cdr:y>0.94709</cdr:y>
    </cdr:to>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412815" y="1746834"/>
          <a:ext cx="466523" cy="201845"/>
          <a:chOff x="1278002" y="2881250"/>
          <a:chExt cx="498882" cy="119373"/>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8002" y="2910060"/>
            <a:ext cx="498882"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0.88699</cdr:x>
      <cdr:y>0.8477</cdr:y>
    </cdr:from>
    <cdr:to>
      <cdr:x>1</cdr:x>
      <cdr:y>0.9458</cdr:y>
    </cdr:to>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636533" y="1744180"/>
          <a:ext cx="463325" cy="201845"/>
          <a:chOff x="1184347" y="2881250"/>
          <a:chExt cx="495455" cy="119373"/>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84347" y="2910060"/>
            <a:ext cx="495455" cy="90563"/>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0.52212</cdr:x>
      <cdr:y>0.84899</cdr:y>
    </cdr:from>
    <cdr:to>
      <cdr:x>0.63513</cdr:x>
      <cdr:y>0.94709</cdr:y>
    </cdr:to>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40618" y="1746834"/>
          <a:ext cx="463325" cy="201845"/>
          <a:chOff x="1476056" y="2881250"/>
          <a:chExt cx="495454" cy="119373"/>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76056" y="2910060"/>
            <a:ext cx="495454"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cdr:x>
      <cdr:y>0</cdr:y>
    </cdr:from>
    <cdr:to>
      <cdr:x>0</cdr:x>
      <cdr:y>0</cdr:y>
    </cdr:to>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0" y="0"/>
          <a:ext cx="0" cy="0"/>
          <a:chOff x="0" y="0"/>
          <a:chExt cx="0" cy="0"/>
        </a:xfrm>
        <a:noFill xmlns:a="http://schemas.openxmlformats.org/drawingml/2006/main"/>
      </cdr:grpSpPr>
    </cdr:grpSp>
  </cdr:relSizeAnchor>
</c:userShapes>
</file>

<file path=ppt/drawings/drawing4.xml><?xml version="1.0" encoding="utf-8"?>
<c:userShapes xmlns:c="http://schemas.openxmlformats.org/drawingml/2006/chart">
  <cdr:relSizeAnchor xmlns:cdr="http://schemas.openxmlformats.org/drawingml/2006/chartDrawing">
    <cdr:from>
      <cdr:x>0.10069</cdr:x>
      <cdr:y>0.84899</cdr:y>
    </cdr:from>
    <cdr:to>
      <cdr:x>0.21448</cdr:x>
      <cdr:y>0.94709</cdr:y>
    </cdr:to>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412815" y="1746834"/>
          <a:ext cx="466523" cy="201845"/>
          <a:chOff x="1278002" y="2881250"/>
          <a:chExt cx="498882" cy="119373"/>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8002" y="2910060"/>
            <a:ext cx="498882"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0.88699</cdr:x>
      <cdr:y>0.8477</cdr:y>
    </cdr:from>
    <cdr:to>
      <cdr:x>1</cdr:x>
      <cdr:y>0.9458</cdr:y>
    </cdr:to>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636533" y="1744180"/>
          <a:ext cx="463325" cy="201845"/>
          <a:chOff x="1184347" y="2881250"/>
          <a:chExt cx="495455" cy="119373"/>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84347" y="2910060"/>
            <a:ext cx="495455" cy="90563"/>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0.52212</cdr:x>
      <cdr:y>0.84899</cdr:y>
    </cdr:from>
    <cdr:to>
      <cdr:x>0.63513</cdr:x>
      <cdr:y>0.94709</cdr:y>
    </cdr:to>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40618" y="1746834"/>
          <a:ext cx="463325" cy="201845"/>
          <a:chOff x="1476056" y="2881250"/>
          <a:chExt cx="495454" cy="119373"/>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76056" y="2910060"/>
            <a:ext cx="495454"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cdr:x>
      <cdr:y>0</cdr:y>
    </cdr:from>
    <cdr:to>
      <cdr:x>0</cdr:x>
      <cdr:y>0</cdr:y>
    </cdr:to>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0" y="0"/>
          <a:ext cx="0" cy="0"/>
          <a:chOff x="0" y="0"/>
          <a:chExt cx="0" cy="0"/>
        </a:xfrm>
        <a:noFill xmlns:a="http://schemas.openxmlformats.org/drawingml/2006/main"/>
      </cdr:grpSpPr>
    </cdr:grpSp>
  </cdr:relSizeAnchor>
</c:userShapes>
</file>

<file path=ppt/drawings/drawing5.xml><?xml version="1.0" encoding="utf-8"?>
<c:userShapes xmlns:c="http://schemas.openxmlformats.org/drawingml/2006/chart">
  <cdr:relSizeAnchor xmlns:cdr="http://schemas.openxmlformats.org/drawingml/2006/chartDrawing">
    <cdr:from>
      <cdr:x>0.27627</cdr:x>
      <cdr:y>0.84899</cdr:y>
    </cdr:from>
    <cdr:to>
      <cdr:x>0.37442</cdr:x>
      <cdr:y>0.94709</cdr:y>
    </cdr:to>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32668" y="1746834"/>
          <a:ext cx="402401" cy="201845"/>
          <a:chOff x="1074381" y="2881250"/>
          <a:chExt cx="430318" cy="119373"/>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074381" y="2910060"/>
            <a:ext cx="430318"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86831"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0.10069</cdr:x>
      <cdr:y>0.84899</cdr:y>
    </cdr:from>
    <cdr:to>
      <cdr:x>0.21448</cdr:x>
      <cdr:y>0.94709</cdr:y>
    </cdr:to>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412815" y="1746834"/>
          <a:ext cx="466523" cy="201845"/>
          <a:chOff x="1278002" y="2881250"/>
          <a:chExt cx="498882" cy="119373"/>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8002" y="2910060"/>
            <a:ext cx="498882"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0.88699</cdr:x>
      <cdr:y>0.8477</cdr:y>
    </cdr:from>
    <cdr:to>
      <cdr:x>1</cdr:x>
      <cdr:y>0.9458</cdr:y>
    </cdr:to>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636533" y="1744180"/>
          <a:ext cx="463325" cy="201845"/>
          <a:chOff x="1184347" y="2881250"/>
          <a:chExt cx="495455" cy="119373"/>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84347" y="2910060"/>
            <a:ext cx="495455" cy="90563"/>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0.52212</cdr:x>
      <cdr:y>0.84899</cdr:y>
    </cdr:from>
    <cdr:to>
      <cdr:x>0.63513</cdr:x>
      <cdr:y>0.94709</cdr:y>
    </cdr:to>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40618" y="1746834"/>
          <a:ext cx="463325" cy="201845"/>
          <a:chOff x="1476056" y="2881250"/>
          <a:chExt cx="495454" cy="119373"/>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76056" y="2910060"/>
            <a:ext cx="495454"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cdr:x>
      <cdr:y>0</cdr:y>
    </cdr:from>
    <cdr:to>
      <cdr:x>0</cdr:x>
      <cdr:y>0</cdr:y>
    </cdr:to>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0" y="0"/>
          <a:ext cx="0" cy="0"/>
          <a:chOff x="0" y="0"/>
          <a:chExt cx="0" cy="0"/>
        </a:xfrm>
        <a:noFill xmlns:a="http://schemas.openxmlformats.org/drawingml/2006/main"/>
      </cdr:grpSpPr>
    </cdr:grpSp>
  </cdr:relSizeAnchor>
</c:userShapes>
</file>

<file path=ppt/drawings/drawing6.xml><?xml version="1.0" encoding="utf-8"?>
<c:userShapes xmlns:c="http://schemas.openxmlformats.org/drawingml/2006/chart">
  <cdr:relSizeAnchor xmlns:cdr="http://schemas.openxmlformats.org/drawingml/2006/chartDrawing">
    <cdr:from>
      <cdr:x>0.27627</cdr:x>
      <cdr:y>0.84899</cdr:y>
    </cdr:from>
    <cdr:to>
      <cdr:x>0.37442</cdr:x>
      <cdr:y>0.94709</cdr:y>
    </cdr:to>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32668" y="1746834"/>
          <a:ext cx="402401" cy="201845"/>
          <a:chOff x="1074381" y="2881250"/>
          <a:chExt cx="430318" cy="119373"/>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074381" y="2910060"/>
            <a:ext cx="430318"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86831"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0.10069</cdr:x>
      <cdr:y>0.84899</cdr:y>
    </cdr:from>
    <cdr:to>
      <cdr:x>0.21448</cdr:x>
      <cdr:y>0.94709</cdr:y>
    </cdr:to>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412815" y="1746834"/>
          <a:ext cx="466523" cy="201845"/>
          <a:chOff x="1278002" y="2881250"/>
          <a:chExt cx="498882" cy="119373"/>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278002" y="2910060"/>
            <a:ext cx="498882"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Baseline</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0.88699</cdr:x>
      <cdr:y>0.8477</cdr:y>
    </cdr:from>
    <cdr:to>
      <cdr:x>1</cdr:x>
      <cdr:y>0.9458</cdr:y>
    </cdr:to>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636533" y="1744180"/>
          <a:ext cx="463325" cy="201845"/>
          <a:chOff x="1184347" y="2881250"/>
          <a:chExt cx="495455" cy="119373"/>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184347" y="2910060"/>
            <a:ext cx="495455" cy="90563"/>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0.52212</cdr:x>
      <cdr:y>0.84899</cdr:y>
    </cdr:from>
    <cdr:to>
      <cdr:x>0.63513</cdr:x>
      <cdr:y>0.94709</cdr:y>
    </cdr:to>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140618" y="1746834"/>
          <a:ext cx="463325" cy="201845"/>
          <a:chOff x="1476056" y="2881250"/>
          <a:chExt cx="495454" cy="119373"/>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476056" y="2910060"/>
            <a:ext cx="495454" cy="90563"/>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Week 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cdr:x>
      <cdr:y>0</cdr:y>
    </cdr:from>
    <cdr:to>
      <cdr:x>0</cdr:x>
      <cdr:y>0</cdr:y>
    </cdr:to>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0" y="0"/>
          <a:ext cx="0" cy="0"/>
          <a:chOff x="0" y="0"/>
          <a:chExt cx="0" cy="0"/>
        </a:xfrm>
        <a:noFill xmlns:a="http://schemas.openxmlformats.org/drawingml/2006/main"/>
      </cdr:grpSpPr>
    </cdr:grpSp>
  </cdr:relSizeAnchor>
</c:userShapes>
</file>

<file path=ppt/drawings/drawing7.xml><?xml version="1.0" encoding="utf-8"?>
<c:userShapes xmlns:c="http://schemas.openxmlformats.org/drawingml/2006/chart">
  <cdr:relSizeAnchor xmlns:cdr="http://schemas.openxmlformats.org/drawingml/2006/chartDrawing">
    <cdr:from>
      <cdr:x>0.13893</cdr:x>
      <cdr:y>0.8477</cdr:y>
    </cdr:from>
    <cdr:to>
      <cdr:x>0.97113</cdr:x>
      <cdr:y>0.94911</cdr:y>
    </cdr:to>
    <cdr:grpSp>
      <cdr:nvGrpSpPr>
        <cdr:cNvPr id="37" name="Group 36">
          <a:extLst xmlns:a="http://schemas.openxmlformats.org/drawingml/2006/main">
            <a:ext uri="{FF2B5EF4-FFF2-40B4-BE49-F238E27FC236}">
              <a16:creationId xmlns:a16="http://schemas.microsoft.com/office/drawing/2014/main" id="{BB3D13A4-5FE7-C652-567C-01E07F749D1B}"/>
            </a:ext>
          </a:extLst>
        </cdr:cNvPr>
        <cdr:cNvGrpSpPr/>
      </cdr:nvGrpSpPr>
      <cdr:grpSpPr>
        <a:xfrm xmlns:a="http://schemas.openxmlformats.org/drawingml/2006/main">
          <a:off x="569593" y="1612481"/>
          <a:ext cx="3411902" cy="192900"/>
          <a:chOff x="569589" y="1722050"/>
          <a:chExt cx="3411926" cy="2021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39670" y="1724613"/>
            <a:ext cx="91503" cy="199562"/>
            <a:chOff x="1234914" y="2881250"/>
            <a:chExt cx="97846" cy="121828"/>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34914" y="2910060"/>
              <a:ext cx="97846"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81129"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569589" y="1724613"/>
            <a:ext cx="152965" cy="199562"/>
            <a:chOff x="1445655" y="2881250"/>
            <a:chExt cx="163569" cy="121828"/>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445655" y="2910060"/>
              <a:ext cx="163569"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BL</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356912" y="1722050"/>
            <a:ext cx="158762" cy="199561"/>
            <a:chOff x="1347189" y="2881250"/>
            <a:chExt cx="169768" cy="121828"/>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035654" y="1724613"/>
            <a:ext cx="148468" cy="199562"/>
            <a:chOff x="1644401" y="2881250"/>
            <a:chExt cx="158760" cy="121828"/>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644401" y="2910060"/>
              <a:ext cx="15876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901266" y="1724613"/>
            <a:ext cx="97847" cy="199562"/>
            <a:chOff x="1379758" y="2881250"/>
            <a:chExt cx="104630" cy="121828"/>
          </a:xfrm>
          <a:noFill xmlns:a="http://schemas.openxmlformats.org/drawingml/2006/main"/>
        </cdr:grpSpPr>
        <cdr:sp macro="" textlink="">
          <cdr:nvSpPr>
            <cdr:cNvPr id="4" name="TextBox 23">
              <a:extLst xmlns:a="http://schemas.openxmlformats.org/drawingml/2006/main">
                <a:ext uri="{FF2B5EF4-FFF2-40B4-BE49-F238E27FC236}">
                  <a16:creationId xmlns:a16="http://schemas.microsoft.com/office/drawing/2014/main" id="{245E8E5E-D53E-85D5-3AD8-28D58CFA7EBB}"/>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3</a:t>
              </a:r>
            </a:p>
          </cdr:txBody>
        </cdr:sp>
        <cdr:cxnSp macro="">
          <cdr:nvCxnSpPr>
            <cdr:cNvPr id="17" name="Straight Connector 16">
              <a:extLst xmlns:a="http://schemas.openxmlformats.org/drawingml/2006/main">
                <a:ext uri="{FF2B5EF4-FFF2-40B4-BE49-F238E27FC236}">
                  <a16:creationId xmlns:a16="http://schemas.microsoft.com/office/drawing/2014/main" id="{6E15CDBF-5AE6-A0DB-55A5-6111CB3B0641}"/>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8" name="Group 17">
            <a:extLst xmlns:a="http://schemas.openxmlformats.org/drawingml/2006/main">
              <a:ext uri="{FF2B5EF4-FFF2-40B4-BE49-F238E27FC236}">
                <a16:creationId xmlns:a16="http://schemas.microsoft.com/office/drawing/2014/main" id="{1F448786-B1A6-67F2-9F35-035E34C027EA}"/>
              </a:ext>
            </a:extLst>
          </cdr:cNvPr>
          <cdr:cNvGrpSpPr/>
        </cdr:nvGrpSpPr>
        <cdr:grpSpPr>
          <a:xfrm xmlns:a="http://schemas.openxmlformats.org/drawingml/2006/main">
            <a:off x="1615641" y="1724613"/>
            <a:ext cx="97847" cy="199562"/>
            <a:chOff x="1379758" y="2881250"/>
            <a:chExt cx="104630" cy="121828"/>
          </a:xfrm>
          <a:noFill xmlns:a="http://schemas.openxmlformats.org/drawingml/2006/main"/>
        </cdr:grpSpPr>
        <cdr:sp macro="" textlink="">
          <cdr:nvSpPr>
            <cdr:cNvPr id="19" name="TextBox 23">
              <a:extLst xmlns:a="http://schemas.openxmlformats.org/drawingml/2006/main">
                <a:ext uri="{FF2B5EF4-FFF2-40B4-BE49-F238E27FC236}">
                  <a16:creationId xmlns:a16="http://schemas.microsoft.com/office/drawing/2014/main" id="{1B41943C-33E6-0ADA-AB72-97399575EEFA}"/>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9</a:t>
              </a:r>
            </a:p>
          </cdr:txBody>
        </cdr:sp>
        <cdr:cxnSp macro="">
          <cdr:nvCxnSpPr>
            <cdr:cNvPr id="20" name="Straight Connector 19">
              <a:extLst xmlns:a="http://schemas.openxmlformats.org/drawingml/2006/main">
                <a:ext uri="{FF2B5EF4-FFF2-40B4-BE49-F238E27FC236}">
                  <a16:creationId xmlns:a16="http://schemas.microsoft.com/office/drawing/2014/main" id="{981C8DCA-08E1-3B01-9983-4FBCDC3151FA}"/>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1" name="Group 20">
            <a:extLst xmlns:a="http://schemas.openxmlformats.org/drawingml/2006/main">
              <a:ext uri="{FF2B5EF4-FFF2-40B4-BE49-F238E27FC236}">
                <a16:creationId xmlns:a16="http://schemas.microsoft.com/office/drawing/2014/main" id="{FF28A595-4325-7042-3AAA-93B38CDEC623}"/>
              </a:ext>
            </a:extLst>
          </cdr:cNvPr>
          <cdr:cNvGrpSpPr/>
        </cdr:nvGrpSpPr>
        <cdr:grpSpPr>
          <a:xfrm xmlns:a="http://schemas.openxmlformats.org/drawingml/2006/main">
            <a:off x="2478179" y="1724613"/>
            <a:ext cx="158762" cy="199562"/>
            <a:chOff x="1638898" y="2881250"/>
            <a:chExt cx="169768" cy="121828"/>
          </a:xfrm>
          <a:noFill xmlns:a="http://schemas.openxmlformats.org/drawingml/2006/main"/>
        </cdr:grpSpPr>
        <cdr:sp macro="" textlink="">
          <cdr:nvSpPr>
            <cdr:cNvPr id="22" name="TextBox 23">
              <a:extLst xmlns:a="http://schemas.openxmlformats.org/drawingml/2006/main">
                <a:ext uri="{FF2B5EF4-FFF2-40B4-BE49-F238E27FC236}">
                  <a16:creationId xmlns:a16="http://schemas.microsoft.com/office/drawing/2014/main" id="{B0FE251A-0671-12FA-FAAE-6ADE43E4B136}"/>
                </a:ext>
              </a:extLst>
            </cdr:cNvPr>
            <cdr:cNvSpPr txBox="1"/>
          </cdr:nvSpPr>
          <cdr:spPr>
            <a:xfrm xmlns:a="http://schemas.openxmlformats.org/drawingml/2006/main">
              <a:off x="1638898" y="2910060"/>
              <a:ext cx="169768"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17</a:t>
              </a:r>
            </a:p>
          </cdr:txBody>
        </cdr:sp>
        <cdr:cxnSp macro="">
          <cdr:nvCxnSpPr>
            <cdr:cNvPr id="23" name="Straight Connector 22">
              <a:extLst xmlns:a="http://schemas.openxmlformats.org/drawingml/2006/main">
                <a:ext uri="{FF2B5EF4-FFF2-40B4-BE49-F238E27FC236}">
                  <a16:creationId xmlns:a16="http://schemas.microsoft.com/office/drawing/2014/main" id="{1F15CD7A-7D96-20CE-31AC-D709D5B3654F}"/>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4" name="Group 23">
            <a:extLst xmlns:a="http://schemas.openxmlformats.org/drawingml/2006/main">
              <a:ext uri="{FF2B5EF4-FFF2-40B4-BE49-F238E27FC236}">
                <a16:creationId xmlns:a16="http://schemas.microsoft.com/office/drawing/2014/main" id="{FB1558F1-024E-3A8B-F316-D1F6A236E48F}"/>
              </a:ext>
            </a:extLst>
          </cdr:cNvPr>
          <cdr:cNvGrpSpPr/>
        </cdr:nvGrpSpPr>
        <cdr:grpSpPr>
          <a:xfrm xmlns:a="http://schemas.openxmlformats.org/drawingml/2006/main">
            <a:off x="2928236" y="1724613"/>
            <a:ext cx="158762" cy="199562"/>
            <a:chOff x="1638898" y="2881250"/>
            <a:chExt cx="169768" cy="121828"/>
          </a:xfrm>
        </cdr:grpSpPr>
        <cdr:sp macro="" textlink="">
          <cdr:nvSpPr>
            <cdr:cNvPr id="25" name="TextBox 23">
              <a:extLst xmlns:a="http://schemas.openxmlformats.org/drawingml/2006/main">
                <a:ext uri="{FF2B5EF4-FFF2-40B4-BE49-F238E27FC236}">
                  <a16:creationId xmlns:a16="http://schemas.microsoft.com/office/drawing/2014/main" id="{B172A4E0-E961-F0F5-3397-32048059ACF2}"/>
                </a:ext>
              </a:extLst>
            </cdr:cNvPr>
            <cdr:cNvSpPr txBox="1"/>
          </cdr:nvSpPr>
          <cdr:spPr>
            <a:xfrm xmlns:a="http://schemas.openxmlformats.org/drawingml/2006/main">
              <a:off x="1638898"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21</a:t>
              </a:r>
            </a:p>
          </cdr:txBody>
        </cdr:sp>
        <cdr:cxnSp macro="">
          <cdr:nvCxnSpPr>
            <cdr:cNvPr id="26" name="Straight Connector 25">
              <a:extLst xmlns:a="http://schemas.openxmlformats.org/drawingml/2006/main">
                <a:ext uri="{FF2B5EF4-FFF2-40B4-BE49-F238E27FC236}">
                  <a16:creationId xmlns:a16="http://schemas.microsoft.com/office/drawing/2014/main" id="{C672DB1F-4C06-BC3B-B5CA-CA0B41C21412}"/>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7" name="Group 26">
            <a:extLst xmlns:a="http://schemas.openxmlformats.org/drawingml/2006/main">
              <a:ext uri="{FF2B5EF4-FFF2-40B4-BE49-F238E27FC236}">
                <a16:creationId xmlns:a16="http://schemas.microsoft.com/office/drawing/2014/main" id="{6E9A43F4-5469-A848-5FFE-C94033665D94}"/>
              </a:ext>
            </a:extLst>
          </cdr:cNvPr>
          <cdr:cNvGrpSpPr/>
        </cdr:nvGrpSpPr>
        <cdr:grpSpPr>
          <a:xfrm xmlns:a="http://schemas.openxmlformats.org/drawingml/2006/main">
            <a:off x="3510810" y="1722050"/>
            <a:ext cx="158762" cy="199562"/>
            <a:chOff x="1347189" y="2881250"/>
            <a:chExt cx="169768" cy="121828"/>
          </a:xfrm>
        </cdr:grpSpPr>
        <cdr:sp macro="" textlink="">
          <cdr:nvSpPr>
            <cdr:cNvPr id="28" name="TextBox 23">
              <a:extLst xmlns:a="http://schemas.openxmlformats.org/drawingml/2006/main">
                <a:ext uri="{FF2B5EF4-FFF2-40B4-BE49-F238E27FC236}">
                  <a16:creationId xmlns:a16="http://schemas.microsoft.com/office/drawing/2014/main" id="{DC355EAC-EDE3-1C08-664E-C321CAC82AFA}"/>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26</a:t>
              </a:r>
            </a:p>
          </cdr:txBody>
        </cdr:sp>
        <cdr:cxnSp macro="">
          <cdr:nvCxnSpPr>
            <cdr:cNvPr id="29" name="Straight Connector 28">
              <a:extLst xmlns:a="http://schemas.openxmlformats.org/drawingml/2006/main">
                <a:ext uri="{FF2B5EF4-FFF2-40B4-BE49-F238E27FC236}">
                  <a16:creationId xmlns:a16="http://schemas.microsoft.com/office/drawing/2014/main" id="{D683B270-FB4F-B639-19D7-B49BF6E45E0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0" name="Group 29">
            <a:extLst xmlns:a="http://schemas.openxmlformats.org/drawingml/2006/main">
              <a:ext uri="{FF2B5EF4-FFF2-40B4-BE49-F238E27FC236}">
                <a16:creationId xmlns:a16="http://schemas.microsoft.com/office/drawing/2014/main" id="{B0DB3925-232F-6E7F-700B-3BB3ADE8874E}"/>
              </a:ext>
            </a:extLst>
          </cdr:cNvPr>
          <cdr:cNvGrpSpPr/>
        </cdr:nvGrpSpPr>
        <cdr:grpSpPr>
          <a:xfrm xmlns:a="http://schemas.openxmlformats.org/drawingml/2006/main">
            <a:off x="3641778" y="1722050"/>
            <a:ext cx="158762" cy="199562"/>
            <a:chOff x="1347189" y="2881250"/>
            <a:chExt cx="169768" cy="121828"/>
          </a:xfrm>
        </cdr:grpSpPr>
        <cdr:sp macro="" textlink="">
          <cdr:nvSpPr>
            <cdr:cNvPr id="31" name="TextBox 23">
              <a:extLst xmlns:a="http://schemas.openxmlformats.org/drawingml/2006/main">
                <a:ext uri="{FF2B5EF4-FFF2-40B4-BE49-F238E27FC236}">
                  <a16:creationId xmlns:a16="http://schemas.microsoft.com/office/drawing/2014/main" id="{F35ABE0E-E740-7C2C-0BF3-AF6668990B0E}"/>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27</a:t>
              </a:r>
            </a:p>
          </cdr:txBody>
        </cdr:sp>
        <cdr:cxnSp macro="">
          <cdr:nvCxnSpPr>
            <cdr:cNvPr id="32" name="Straight Connector 31">
              <a:extLst xmlns:a="http://schemas.openxmlformats.org/drawingml/2006/main">
                <a:ext uri="{FF2B5EF4-FFF2-40B4-BE49-F238E27FC236}">
                  <a16:creationId xmlns:a16="http://schemas.microsoft.com/office/drawing/2014/main" id="{CF64A0A8-D6F9-0D67-4385-EDC451673DD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3" name="Group 32">
            <a:extLst xmlns:a="http://schemas.openxmlformats.org/drawingml/2006/main">
              <a:ext uri="{FF2B5EF4-FFF2-40B4-BE49-F238E27FC236}">
                <a16:creationId xmlns:a16="http://schemas.microsoft.com/office/drawing/2014/main" id="{24F4EFBB-2001-BDCD-AD35-B26ED3C3C3CE}"/>
              </a:ext>
            </a:extLst>
          </cdr:cNvPr>
          <cdr:cNvGrpSpPr/>
        </cdr:nvGrpSpPr>
        <cdr:grpSpPr>
          <a:xfrm xmlns:a="http://schemas.openxmlformats.org/drawingml/2006/main">
            <a:off x="3822753" y="1722050"/>
            <a:ext cx="158762" cy="199562"/>
            <a:chOff x="1347189" y="2881250"/>
            <a:chExt cx="169768" cy="121828"/>
          </a:xfrm>
        </cdr:grpSpPr>
        <cdr:sp macro="" textlink="">
          <cdr:nvSpPr>
            <cdr:cNvPr id="34" name="TextBox 23">
              <a:extLst xmlns:a="http://schemas.openxmlformats.org/drawingml/2006/main">
                <a:ext uri="{FF2B5EF4-FFF2-40B4-BE49-F238E27FC236}">
                  <a16:creationId xmlns:a16="http://schemas.microsoft.com/office/drawing/2014/main" id="{B070BAF6-F9F2-00BD-C75A-093287FE1B20}"/>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29</a:t>
              </a:r>
            </a:p>
          </cdr:txBody>
        </cdr:sp>
        <cdr:cxnSp macro="">
          <cdr:nvCxnSpPr>
            <cdr:cNvPr id="35" name="Straight Connector 34">
              <a:extLst xmlns:a="http://schemas.openxmlformats.org/drawingml/2006/main">
                <a:ext uri="{FF2B5EF4-FFF2-40B4-BE49-F238E27FC236}">
                  <a16:creationId xmlns:a16="http://schemas.microsoft.com/office/drawing/2014/main" id="{AFDE30D1-5726-34B1-E7B6-B551B00E046E}"/>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dr:relSizeAnchor xmlns:cdr="http://schemas.openxmlformats.org/drawingml/2006/chartDrawing">
    <cdr:from>
      <cdr:x>0.758</cdr:x>
      <cdr:y>0.08783</cdr:y>
    </cdr:from>
    <cdr:to>
      <cdr:x>0.92536</cdr:x>
      <cdr:y>0.15171</cdr:y>
    </cdr:to>
    <cdr:sp macro="" textlink="">
      <cdr:nvSpPr>
        <cdr:cNvPr id="36" name="TextBox 23">
          <a:extLst xmlns:a="http://schemas.openxmlformats.org/drawingml/2006/main">
            <a:ext uri="{FF2B5EF4-FFF2-40B4-BE49-F238E27FC236}">
              <a16:creationId xmlns:a16="http://schemas.microsoft.com/office/drawing/2014/main" id="{EBC81C07-4CDB-168E-BC7A-CA849622265C}"/>
            </a:ext>
          </a:extLst>
        </cdr:cNvPr>
        <cdr:cNvSpPr txBox="1"/>
      </cdr:nvSpPr>
      <cdr:spPr>
        <a:xfrm xmlns:a="http://schemas.openxmlformats.org/drawingml/2006/main">
          <a:off x="3107685" y="162647"/>
          <a:ext cx="686149" cy="118302"/>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700" i="1" dirty="0">
              <a:solidFill>
                <a:schemeClr val="bg1">
                  <a:lumMod val="50000"/>
                </a:schemeClr>
              </a:solidFill>
            </a:rPr>
            <a:t>End of treatment</a:t>
          </a:r>
        </a:p>
      </cdr:txBody>
    </cdr:sp>
  </cdr:relSizeAnchor>
</c:userShapes>
</file>

<file path=ppt/drawings/drawing8.xml><?xml version="1.0" encoding="utf-8"?>
<c:userShapes xmlns:c="http://schemas.openxmlformats.org/drawingml/2006/chart">
  <cdr:relSizeAnchor xmlns:cdr="http://schemas.openxmlformats.org/drawingml/2006/chartDrawing">
    <cdr:from>
      <cdr:x>0.13893</cdr:x>
      <cdr:y>0.8477</cdr:y>
    </cdr:from>
    <cdr:to>
      <cdr:x>0.97113</cdr:x>
      <cdr:y>0.94911</cdr:y>
    </cdr:to>
    <cdr:grpSp>
      <cdr:nvGrpSpPr>
        <cdr:cNvPr id="37" name="Group 36">
          <a:extLst xmlns:a="http://schemas.openxmlformats.org/drawingml/2006/main">
            <a:ext uri="{FF2B5EF4-FFF2-40B4-BE49-F238E27FC236}">
              <a16:creationId xmlns:a16="http://schemas.microsoft.com/office/drawing/2014/main" id="{BB3D13A4-5FE7-C652-567C-01E07F749D1B}"/>
            </a:ext>
          </a:extLst>
        </cdr:cNvPr>
        <cdr:cNvGrpSpPr/>
      </cdr:nvGrpSpPr>
      <cdr:grpSpPr>
        <a:xfrm xmlns:a="http://schemas.openxmlformats.org/drawingml/2006/main">
          <a:off x="569593" y="1612481"/>
          <a:ext cx="3411902" cy="192900"/>
          <a:chOff x="569589" y="1722050"/>
          <a:chExt cx="3411926" cy="2021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26342" y="1724613"/>
            <a:ext cx="91503" cy="199562"/>
            <a:chOff x="1220661" y="2881250"/>
            <a:chExt cx="97846" cy="121828"/>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20661" y="2910060"/>
              <a:ext cx="97846"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66877"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569589" y="1724613"/>
            <a:ext cx="152965" cy="199562"/>
            <a:chOff x="1445655" y="2881250"/>
            <a:chExt cx="163569" cy="121828"/>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445655" y="2910060"/>
              <a:ext cx="163569"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BL</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356912" y="1722050"/>
            <a:ext cx="158762" cy="199561"/>
            <a:chOff x="1347189" y="2881250"/>
            <a:chExt cx="169768" cy="121828"/>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035654" y="1724613"/>
            <a:ext cx="148468" cy="199562"/>
            <a:chOff x="1644401" y="2881250"/>
            <a:chExt cx="158760" cy="121828"/>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644401" y="2910060"/>
              <a:ext cx="15876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901266" y="1724613"/>
            <a:ext cx="97847" cy="199562"/>
            <a:chOff x="1379758" y="2881250"/>
            <a:chExt cx="104630" cy="121828"/>
          </a:xfrm>
          <a:noFill xmlns:a="http://schemas.openxmlformats.org/drawingml/2006/main"/>
        </cdr:grpSpPr>
        <cdr:sp macro="" textlink="">
          <cdr:nvSpPr>
            <cdr:cNvPr id="4" name="TextBox 23">
              <a:extLst xmlns:a="http://schemas.openxmlformats.org/drawingml/2006/main">
                <a:ext uri="{FF2B5EF4-FFF2-40B4-BE49-F238E27FC236}">
                  <a16:creationId xmlns:a16="http://schemas.microsoft.com/office/drawing/2014/main" id="{245E8E5E-D53E-85D5-3AD8-28D58CFA7EBB}"/>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3</a:t>
              </a:r>
            </a:p>
          </cdr:txBody>
        </cdr:sp>
        <cdr:cxnSp macro="">
          <cdr:nvCxnSpPr>
            <cdr:cNvPr id="17" name="Straight Connector 16">
              <a:extLst xmlns:a="http://schemas.openxmlformats.org/drawingml/2006/main">
                <a:ext uri="{FF2B5EF4-FFF2-40B4-BE49-F238E27FC236}">
                  <a16:creationId xmlns:a16="http://schemas.microsoft.com/office/drawing/2014/main" id="{6E15CDBF-5AE6-A0DB-55A5-6111CB3B0641}"/>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8" name="Group 17">
            <a:extLst xmlns:a="http://schemas.openxmlformats.org/drawingml/2006/main">
              <a:ext uri="{FF2B5EF4-FFF2-40B4-BE49-F238E27FC236}">
                <a16:creationId xmlns:a16="http://schemas.microsoft.com/office/drawing/2014/main" id="{1F448786-B1A6-67F2-9F35-035E34C027EA}"/>
              </a:ext>
            </a:extLst>
          </cdr:cNvPr>
          <cdr:cNvGrpSpPr/>
        </cdr:nvGrpSpPr>
        <cdr:grpSpPr>
          <a:xfrm xmlns:a="http://schemas.openxmlformats.org/drawingml/2006/main">
            <a:off x="1615641" y="1724613"/>
            <a:ext cx="97847" cy="199562"/>
            <a:chOff x="1379758" y="2881250"/>
            <a:chExt cx="104630" cy="121828"/>
          </a:xfrm>
          <a:noFill xmlns:a="http://schemas.openxmlformats.org/drawingml/2006/main"/>
        </cdr:grpSpPr>
        <cdr:sp macro="" textlink="">
          <cdr:nvSpPr>
            <cdr:cNvPr id="19" name="TextBox 23">
              <a:extLst xmlns:a="http://schemas.openxmlformats.org/drawingml/2006/main">
                <a:ext uri="{FF2B5EF4-FFF2-40B4-BE49-F238E27FC236}">
                  <a16:creationId xmlns:a16="http://schemas.microsoft.com/office/drawing/2014/main" id="{1B41943C-33E6-0ADA-AB72-97399575EEFA}"/>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9</a:t>
              </a:r>
            </a:p>
          </cdr:txBody>
        </cdr:sp>
        <cdr:cxnSp macro="">
          <cdr:nvCxnSpPr>
            <cdr:cNvPr id="20" name="Straight Connector 19">
              <a:extLst xmlns:a="http://schemas.openxmlformats.org/drawingml/2006/main">
                <a:ext uri="{FF2B5EF4-FFF2-40B4-BE49-F238E27FC236}">
                  <a16:creationId xmlns:a16="http://schemas.microsoft.com/office/drawing/2014/main" id="{981C8DCA-08E1-3B01-9983-4FBCDC3151FA}"/>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1" name="Group 20">
            <a:extLst xmlns:a="http://schemas.openxmlformats.org/drawingml/2006/main">
              <a:ext uri="{FF2B5EF4-FFF2-40B4-BE49-F238E27FC236}">
                <a16:creationId xmlns:a16="http://schemas.microsoft.com/office/drawing/2014/main" id="{FF28A595-4325-7042-3AAA-93B38CDEC623}"/>
              </a:ext>
            </a:extLst>
          </cdr:cNvPr>
          <cdr:cNvGrpSpPr/>
        </cdr:nvGrpSpPr>
        <cdr:grpSpPr>
          <a:xfrm xmlns:a="http://schemas.openxmlformats.org/drawingml/2006/main">
            <a:off x="2478179" y="1724613"/>
            <a:ext cx="158762" cy="199562"/>
            <a:chOff x="1638898" y="2881250"/>
            <a:chExt cx="169768" cy="121828"/>
          </a:xfrm>
          <a:noFill xmlns:a="http://schemas.openxmlformats.org/drawingml/2006/main"/>
        </cdr:grpSpPr>
        <cdr:sp macro="" textlink="">
          <cdr:nvSpPr>
            <cdr:cNvPr id="22" name="TextBox 23">
              <a:extLst xmlns:a="http://schemas.openxmlformats.org/drawingml/2006/main">
                <a:ext uri="{FF2B5EF4-FFF2-40B4-BE49-F238E27FC236}">
                  <a16:creationId xmlns:a16="http://schemas.microsoft.com/office/drawing/2014/main" id="{B0FE251A-0671-12FA-FAAE-6ADE43E4B136}"/>
                </a:ext>
              </a:extLst>
            </cdr:cNvPr>
            <cdr:cNvSpPr txBox="1"/>
          </cdr:nvSpPr>
          <cdr:spPr>
            <a:xfrm xmlns:a="http://schemas.openxmlformats.org/drawingml/2006/main">
              <a:off x="1638898" y="2910060"/>
              <a:ext cx="169768"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17</a:t>
              </a:r>
            </a:p>
          </cdr:txBody>
        </cdr:sp>
        <cdr:cxnSp macro="">
          <cdr:nvCxnSpPr>
            <cdr:cNvPr id="23" name="Straight Connector 22">
              <a:extLst xmlns:a="http://schemas.openxmlformats.org/drawingml/2006/main">
                <a:ext uri="{FF2B5EF4-FFF2-40B4-BE49-F238E27FC236}">
                  <a16:creationId xmlns:a16="http://schemas.microsoft.com/office/drawing/2014/main" id="{1F15CD7A-7D96-20CE-31AC-D709D5B3654F}"/>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4" name="Group 23">
            <a:extLst xmlns:a="http://schemas.openxmlformats.org/drawingml/2006/main">
              <a:ext uri="{FF2B5EF4-FFF2-40B4-BE49-F238E27FC236}">
                <a16:creationId xmlns:a16="http://schemas.microsoft.com/office/drawing/2014/main" id="{FB1558F1-024E-3A8B-F316-D1F6A236E48F}"/>
              </a:ext>
            </a:extLst>
          </cdr:cNvPr>
          <cdr:cNvGrpSpPr/>
        </cdr:nvGrpSpPr>
        <cdr:grpSpPr>
          <a:xfrm xmlns:a="http://schemas.openxmlformats.org/drawingml/2006/main">
            <a:off x="2928236" y="1724613"/>
            <a:ext cx="158762" cy="199562"/>
            <a:chOff x="1638898" y="2881250"/>
            <a:chExt cx="169768" cy="121828"/>
          </a:xfrm>
        </cdr:grpSpPr>
        <cdr:sp macro="" textlink="">
          <cdr:nvSpPr>
            <cdr:cNvPr id="25" name="TextBox 23">
              <a:extLst xmlns:a="http://schemas.openxmlformats.org/drawingml/2006/main">
                <a:ext uri="{FF2B5EF4-FFF2-40B4-BE49-F238E27FC236}">
                  <a16:creationId xmlns:a16="http://schemas.microsoft.com/office/drawing/2014/main" id="{B172A4E0-E961-F0F5-3397-32048059ACF2}"/>
                </a:ext>
              </a:extLst>
            </cdr:cNvPr>
            <cdr:cNvSpPr txBox="1"/>
          </cdr:nvSpPr>
          <cdr:spPr>
            <a:xfrm xmlns:a="http://schemas.openxmlformats.org/drawingml/2006/main">
              <a:off x="1638898"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21</a:t>
              </a:r>
            </a:p>
          </cdr:txBody>
        </cdr:sp>
        <cdr:cxnSp macro="">
          <cdr:nvCxnSpPr>
            <cdr:cNvPr id="26" name="Straight Connector 25">
              <a:extLst xmlns:a="http://schemas.openxmlformats.org/drawingml/2006/main">
                <a:ext uri="{FF2B5EF4-FFF2-40B4-BE49-F238E27FC236}">
                  <a16:creationId xmlns:a16="http://schemas.microsoft.com/office/drawing/2014/main" id="{C672DB1F-4C06-BC3B-B5CA-CA0B41C21412}"/>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7" name="Group 26">
            <a:extLst xmlns:a="http://schemas.openxmlformats.org/drawingml/2006/main">
              <a:ext uri="{FF2B5EF4-FFF2-40B4-BE49-F238E27FC236}">
                <a16:creationId xmlns:a16="http://schemas.microsoft.com/office/drawing/2014/main" id="{6E9A43F4-5469-A848-5FFE-C94033665D94}"/>
              </a:ext>
            </a:extLst>
          </cdr:cNvPr>
          <cdr:cNvGrpSpPr/>
        </cdr:nvGrpSpPr>
        <cdr:grpSpPr>
          <a:xfrm xmlns:a="http://schemas.openxmlformats.org/drawingml/2006/main">
            <a:off x="3510810" y="1722050"/>
            <a:ext cx="158762" cy="199562"/>
            <a:chOff x="1347189" y="2881250"/>
            <a:chExt cx="169768" cy="121828"/>
          </a:xfrm>
        </cdr:grpSpPr>
        <cdr:sp macro="" textlink="">
          <cdr:nvSpPr>
            <cdr:cNvPr id="28" name="TextBox 23">
              <a:extLst xmlns:a="http://schemas.openxmlformats.org/drawingml/2006/main">
                <a:ext uri="{FF2B5EF4-FFF2-40B4-BE49-F238E27FC236}">
                  <a16:creationId xmlns:a16="http://schemas.microsoft.com/office/drawing/2014/main" id="{DC355EAC-EDE3-1C08-664E-C321CAC82AFA}"/>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26</a:t>
              </a:r>
            </a:p>
          </cdr:txBody>
        </cdr:sp>
        <cdr:cxnSp macro="">
          <cdr:nvCxnSpPr>
            <cdr:cNvPr id="29" name="Straight Connector 28">
              <a:extLst xmlns:a="http://schemas.openxmlformats.org/drawingml/2006/main">
                <a:ext uri="{FF2B5EF4-FFF2-40B4-BE49-F238E27FC236}">
                  <a16:creationId xmlns:a16="http://schemas.microsoft.com/office/drawing/2014/main" id="{D683B270-FB4F-B639-19D7-B49BF6E45E0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0" name="Group 29">
            <a:extLst xmlns:a="http://schemas.openxmlformats.org/drawingml/2006/main">
              <a:ext uri="{FF2B5EF4-FFF2-40B4-BE49-F238E27FC236}">
                <a16:creationId xmlns:a16="http://schemas.microsoft.com/office/drawing/2014/main" id="{B0DB3925-232F-6E7F-700B-3BB3ADE8874E}"/>
              </a:ext>
            </a:extLst>
          </cdr:cNvPr>
          <cdr:cNvGrpSpPr/>
        </cdr:nvGrpSpPr>
        <cdr:grpSpPr>
          <a:xfrm xmlns:a="http://schemas.openxmlformats.org/drawingml/2006/main">
            <a:off x="3641778" y="1722050"/>
            <a:ext cx="158762" cy="199562"/>
            <a:chOff x="1347189" y="2881250"/>
            <a:chExt cx="169768" cy="121828"/>
          </a:xfrm>
        </cdr:grpSpPr>
        <cdr:sp macro="" textlink="">
          <cdr:nvSpPr>
            <cdr:cNvPr id="31" name="TextBox 23">
              <a:extLst xmlns:a="http://schemas.openxmlformats.org/drawingml/2006/main">
                <a:ext uri="{FF2B5EF4-FFF2-40B4-BE49-F238E27FC236}">
                  <a16:creationId xmlns:a16="http://schemas.microsoft.com/office/drawing/2014/main" id="{F35ABE0E-E740-7C2C-0BF3-AF6668990B0E}"/>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27</a:t>
              </a:r>
            </a:p>
          </cdr:txBody>
        </cdr:sp>
        <cdr:cxnSp macro="">
          <cdr:nvCxnSpPr>
            <cdr:cNvPr id="32" name="Straight Connector 31">
              <a:extLst xmlns:a="http://schemas.openxmlformats.org/drawingml/2006/main">
                <a:ext uri="{FF2B5EF4-FFF2-40B4-BE49-F238E27FC236}">
                  <a16:creationId xmlns:a16="http://schemas.microsoft.com/office/drawing/2014/main" id="{CF64A0A8-D6F9-0D67-4385-EDC451673DD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3" name="Group 32">
            <a:extLst xmlns:a="http://schemas.openxmlformats.org/drawingml/2006/main">
              <a:ext uri="{FF2B5EF4-FFF2-40B4-BE49-F238E27FC236}">
                <a16:creationId xmlns:a16="http://schemas.microsoft.com/office/drawing/2014/main" id="{24F4EFBB-2001-BDCD-AD35-B26ED3C3C3CE}"/>
              </a:ext>
            </a:extLst>
          </cdr:cNvPr>
          <cdr:cNvGrpSpPr/>
        </cdr:nvGrpSpPr>
        <cdr:grpSpPr>
          <a:xfrm xmlns:a="http://schemas.openxmlformats.org/drawingml/2006/main">
            <a:off x="3822753" y="1722050"/>
            <a:ext cx="158762" cy="199562"/>
            <a:chOff x="1347189" y="2881250"/>
            <a:chExt cx="169768" cy="121828"/>
          </a:xfrm>
        </cdr:grpSpPr>
        <cdr:sp macro="" textlink="">
          <cdr:nvSpPr>
            <cdr:cNvPr id="34" name="TextBox 23">
              <a:extLst xmlns:a="http://schemas.openxmlformats.org/drawingml/2006/main">
                <a:ext uri="{FF2B5EF4-FFF2-40B4-BE49-F238E27FC236}">
                  <a16:creationId xmlns:a16="http://schemas.microsoft.com/office/drawing/2014/main" id="{B070BAF6-F9F2-00BD-C75A-093287FE1B20}"/>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29</a:t>
              </a:r>
            </a:p>
          </cdr:txBody>
        </cdr:sp>
        <cdr:cxnSp macro="">
          <cdr:nvCxnSpPr>
            <cdr:cNvPr id="35" name="Straight Connector 34">
              <a:extLst xmlns:a="http://schemas.openxmlformats.org/drawingml/2006/main">
                <a:ext uri="{FF2B5EF4-FFF2-40B4-BE49-F238E27FC236}">
                  <a16:creationId xmlns:a16="http://schemas.microsoft.com/office/drawing/2014/main" id="{AFDE30D1-5726-34B1-E7B6-B551B00E046E}"/>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dr:relSizeAnchor xmlns:cdr="http://schemas.openxmlformats.org/drawingml/2006/chartDrawing">
    <cdr:from>
      <cdr:x>0.758</cdr:x>
      <cdr:y>0.08783</cdr:y>
    </cdr:from>
    <cdr:to>
      <cdr:x>0.92536</cdr:x>
      <cdr:y>0.15171</cdr:y>
    </cdr:to>
    <cdr:sp macro="" textlink="">
      <cdr:nvSpPr>
        <cdr:cNvPr id="36" name="TextBox 23">
          <a:extLst xmlns:a="http://schemas.openxmlformats.org/drawingml/2006/main">
            <a:ext uri="{FF2B5EF4-FFF2-40B4-BE49-F238E27FC236}">
              <a16:creationId xmlns:a16="http://schemas.microsoft.com/office/drawing/2014/main" id="{EBC81C07-4CDB-168E-BC7A-CA849622265C}"/>
            </a:ext>
          </a:extLst>
        </cdr:cNvPr>
        <cdr:cNvSpPr txBox="1"/>
      </cdr:nvSpPr>
      <cdr:spPr>
        <a:xfrm xmlns:a="http://schemas.openxmlformats.org/drawingml/2006/main">
          <a:off x="3107685" y="162647"/>
          <a:ext cx="686149" cy="118302"/>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700" i="1" dirty="0">
              <a:solidFill>
                <a:schemeClr val="bg1">
                  <a:lumMod val="50000"/>
                </a:schemeClr>
              </a:solidFill>
            </a:rPr>
            <a:t>End of treatment</a:t>
          </a:r>
        </a:p>
      </cdr:txBody>
    </cdr:sp>
  </cdr:relSizeAnchor>
</c:userShapes>
</file>

<file path=ppt/drawings/drawing9.xml><?xml version="1.0" encoding="utf-8"?>
<c:userShapes xmlns:c="http://schemas.openxmlformats.org/drawingml/2006/chart">
  <cdr:relSizeAnchor xmlns:cdr="http://schemas.openxmlformats.org/drawingml/2006/chartDrawing">
    <cdr:from>
      <cdr:x>0.13893</cdr:x>
      <cdr:y>0.8477</cdr:y>
    </cdr:from>
    <cdr:to>
      <cdr:x>0.97113</cdr:x>
      <cdr:y>0.94911</cdr:y>
    </cdr:to>
    <cdr:grpSp>
      <cdr:nvGrpSpPr>
        <cdr:cNvPr id="37" name="Group 36">
          <a:extLst xmlns:a="http://schemas.openxmlformats.org/drawingml/2006/main">
            <a:ext uri="{FF2B5EF4-FFF2-40B4-BE49-F238E27FC236}">
              <a16:creationId xmlns:a16="http://schemas.microsoft.com/office/drawing/2014/main" id="{BB3D13A4-5FE7-C652-567C-01E07F749D1B}"/>
            </a:ext>
          </a:extLst>
        </cdr:cNvPr>
        <cdr:cNvGrpSpPr/>
      </cdr:nvGrpSpPr>
      <cdr:grpSpPr>
        <a:xfrm xmlns:a="http://schemas.openxmlformats.org/drawingml/2006/main">
          <a:off x="569593" y="1612481"/>
          <a:ext cx="3411902" cy="192900"/>
          <a:chOff x="569589" y="1722050"/>
          <a:chExt cx="3411926" cy="202125"/>
        </a:xfrm>
      </cdr:grpSpPr>
      <cdr:grpSp>
        <cdr:nvGrpSpPr>
          <cdr:cNvPr id="6" name="Group 5">
            <a:extLst xmlns:a="http://schemas.openxmlformats.org/drawingml/2006/main">
              <a:ext uri="{FF2B5EF4-FFF2-40B4-BE49-F238E27FC236}">
                <a16:creationId xmlns:a16="http://schemas.microsoft.com/office/drawing/2014/main" id="{9FC4ACD0-67DB-AF92-5925-ADB1A42BCEEF}"/>
              </a:ext>
            </a:extLst>
          </cdr:cNvPr>
          <cdr:cNvGrpSpPr/>
        </cdr:nvGrpSpPr>
        <cdr:grpSpPr>
          <a:xfrm xmlns:a="http://schemas.openxmlformats.org/drawingml/2006/main">
            <a:off x="1152999" y="1724613"/>
            <a:ext cx="91503" cy="199562"/>
            <a:chOff x="1249167" y="2881250"/>
            <a:chExt cx="97846" cy="121828"/>
          </a:xfrm>
          <a:noFill xmlns:a="http://schemas.openxmlformats.org/drawingml/2006/main"/>
        </cdr:grpSpPr>
        <cdr:sp macro="" textlink="">
          <cdr:nvSpPr>
            <cdr:cNvPr id="3" name="TextBox 23">
              <a:extLst xmlns:a="http://schemas.openxmlformats.org/drawingml/2006/main">
                <a:ext uri="{FF2B5EF4-FFF2-40B4-BE49-F238E27FC236}">
                  <a16:creationId xmlns:a16="http://schemas.microsoft.com/office/drawing/2014/main" id="{1E6A22B1-E04F-975D-CC7F-330B97681C95}"/>
                </a:ext>
              </a:extLst>
            </cdr:cNvPr>
            <cdr:cNvSpPr txBox="1"/>
          </cdr:nvSpPr>
          <cdr:spPr>
            <a:xfrm xmlns:a="http://schemas.openxmlformats.org/drawingml/2006/main">
              <a:off x="1249167" y="2910060"/>
              <a:ext cx="97846"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5</a:t>
              </a:r>
            </a:p>
          </cdr:txBody>
        </cdr:sp>
        <cdr:cxnSp macro="">
          <cdr:nvCxnSpPr>
            <cdr:cNvPr id="5" name="Straight Connector 4">
              <a:extLst xmlns:a="http://schemas.openxmlformats.org/drawingml/2006/main">
                <a:ext uri="{FF2B5EF4-FFF2-40B4-BE49-F238E27FC236}">
                  <a16:creationId xmlns:a16="http://schemas.microsoft.com/office/drawing/2014/main" id="{D6BC531D-4378-465D-B128-E87326F78EA9}"/>
                </a:ext>
              </a:extLst>
            </cdr:cNvPr>
            <cdr:cNvCxnSpPr/>
          </cdr:nvCxnSpPr>
          <cdr:spPr>
            <a:xfrm xmlns:a="http://schemas.openxmlformats.org/drawingml/2006/main">
              <a:off x="1295382"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7" name="Group 6">
            <a:extLst xmlns:a="http://schemas.openxmlformats.org/drawingml/2006/main">
              <a:ext uri="{FF2B5EF4-FFF2-40B4-BE49-F238E27FC236}">
                <a16:creationId xmlns:a16="http://schemas.microsoft.com/office/drawing/2014/main" id="{8F91074C-FFFA-8056-A6F3-FAC4643911A7}"/>
              </a:ext>
            </a:extLst>
          </cdr:cNvPr>
          <cdr:cNvGrpSpPr/>
        </cdr:nvGrpSpPr>
        <cdr:grpSpPr>
          <a:xfrm xmlns:a="http://schemas.openxmlformats.org/drawingml/2006/main">
            <a:off x="569589" y="1724613"/>
            <a:ext cx="152965" cy="199562"/>
            <a:chOff x="1445655" y="2881250"/>
            <a:chExt cx="163569" cy="121828"/>
          </a:xfrm>
          <a:noFill xmlns:a="http://schemas.openxmlformats.org/drawingml/2006/main"/>
        </cdr:grpSpPr>
        <cdr:sp macro="" textlink="">
          <cdr:nvSpPr>
            <cdr:cNvPr id="8" name="TextBox 23">
              <a:extLst xmlns:a="http://schemas.openxmlformats.org/drawingml/2006/main">
                <a:ext uri="{FF2B5EF4-FFF2-40B4-BE49-F238E27FC236}">
                  <a16:creationId xmlns:a16="http://schemas.microsoft.com/office/drawing/2014/main" id="{2BF1AFA7-5D09-767B-8D3B-83CE65ACCD2C}"/>
                </a:ext>
              </a:extLst>
            </cdr:cNvPr>
            <cdr:cNvSpPr txBox="1"/>
          </cdr:nvSpPr>
          <cdr:spPr>
            <a:xfrm xmlns:a="http://schemas.openxmlformats.org/drawingml/2006/main">
              <a:off x="1445655" y="2910060"/>
              <a:ext cx="163569"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BL</a:t>
              </a:r>
            </a:p>
          </cdr:txBody>
        </cdr:sp>
        <cdr:cxnSp macro="">
          <cdr:nvCxnSpPr>
            <cdr:cNvPr id="9" name="Straight Connector 8">
              <a:extLst xmlns:a="http://schemas.openxmlformats.org/drawingml/2006/main">
                <a:ext uri="{FF2B5EF4-FFF2-40B4-BE49-F238E27FC236}">
                  <a16:creationId xmlns:a16="http://schemas.microsoft.com/office/drawing/2014/main" id="{E83A2BAB-82B7-9DD6-0F18-0D744CEE7284}"/>
                </a:ext>
              </a:extLst>
            </cdr:cNvPr>
            <cdr:cNvCxnSpPr/>
          </cdr:nvCxnSpPr>
          <cdr:spPr>
            <a:xfrm xmlns:a="http://schemas.openxmlformats.org/drawingml/2006/main">
              <a:off x="1524733"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0" name="Group 9">
            <a:extLst xmlns:a="http://schemas.openxmlformats.org/drawingml/2006/main">
              <a:ext uri="{FF2B5EF4-FFF2-40B4-BE49-F238E27FC236}">
                <a16:creationId xmlns:a16="http://schemas.microsoft.com/office/drawing/2014/main" id="{2256BD0C-D6F1-6A14-CE75-B0934C6856A6}"/>
              </a:ext>
            </a:extLst>
          </cdr:cNvPr>
          <cdr:cNvGrpSpPr/>
        </cdr:nvGrpSpPr>
        <cdr:grpSpPr>
          <a:xfrm xmlns:a="http://schemas.openxmlformats.org/drawingml/2006/main">
            <a:off x="3356912" y="1722050"/>
            <a:ext cx="158762" cy="199561"/>
            <a:chOff x="1347189" y="2881250"/>
            <a:chExt cx="169768" cy="121828"/>
          </a:xfrm>
        </cdr:grpSpPr>
        <cdr:sp macro="" textlink="">
          <cdr:nvSpPr>
            <cdr:cNvPr id="11" name="TextBox 23">
              <a:extLst xmlns:a="http://schemas.openxmlformats.org/drawingml/2006/main">
                <a:ext uri="{FF2B5EF4-FFF2-40B4-BE49-F238E27FC236}">
                  <a16:creationId xmlns:a16="http://schemas.microsoft.com/office/drawing/2014/main" id="{A7B9DBFD-C260-F894-14B2-B088B3F272E6}"/>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25</a:t>
              </a:r>
            </a:p>
          </cdr:txBody>
        </cdr:sp>
        <cdr:cxnSp macro="">
          <cdr:nvCxnSpPr>
            <cdr:cNvPr id="12" name="Straight Connector 11">
              <a:extLst xmlns:a="http://schemas.openxmlformats.org/drawingml/2006/main">
                <a:ext uri="{FF2B5EF4-FFF2-40B4-BE49-F238E27FC236}">
                  <a16:creationId xmlns:a16="http://schemas.microsoft.com/office/drawing/2014/main" id="{37CCE979-421C-7D79-5F14-D580A0A6FB78}"/>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3" name="Group 12">
            <a:extLst xmlns:a="http://schemas.openxmlformats.org/drawingml/2006/main">
              <a:ext uri="{FF2B5EF4-FFF2-40B4-BE49-F238E27FC236}">
                <a16:creationId xmlns:a16="http://schemas.microsoft.com/office/drawing/2014/main" id="{A1D3C18C-9543-124C-3EA6-1B0C07453A83}"/>
              </a:ext>
            </a:extLst>
          </cdr:cNvPr>
          <cdr:cNvGrpSpPr/>
        </cdr:nvGrpSpPr>
        <cdr:grpSpPr>
          <a:xfrm xmlns:a="http://schemas.openxmlformats.org/drawingml/2006/main">
            <a:off x="2035654" y="1724613"/>
            <a:ext cx="148468" cy="199562"/>
            <a:chOff x="1644401" y="2881250"/>
            <a:chExt cx="158760" cy="121828"/>
          </a:xfrm>
          <a:noFill xmlns:a="http://schemas.openxmlformats.org/drawingml/2006/main"/>
        </cdr:grpSpPr>
        <cdr:sp macro="" textlink="">
          <cdr:nvSpPr>
            <cdr:cNvPr id="14" name="TextBox 23">
              <a:extLst xmlns:a="http://schemas.openxmlformats.org/drawingml/2006/main">
                <a:ext uri="{FF2B5EF4-FFF2-40B4-BE49-F238E27FC236}">
                  <a16:creationId xmlns:a16="http://schemas.microsoft.com/office/drawing/2014/main" id="{E2F2B8F0-E3D5-322C-2A06-6B521AC0789D}"/>
                </a:ext>
              </a:extLst>
            </cdr:cNvPr>
            <cdr:cNvSpPr txBox="1"/>
          </cdr:nvSpPr>
          <cdr:spPr>
            <a:xfrm xmlns:a="http://schemas.openxmlformats.org/drawingml/2006/main">
              <a:off x="1644401" y="2910060"/>
              <a:ext cx="15876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13</a:t>
              </a:r>
            </a:p>
          </cdr:txBody>
        </cdr:sp>
        <cdr:cxnSp macro="">
          <cdr:nvCxnSpPr>
            <cdr:cNvPr id="15" name="Straight Connector 14">
              <a:extLst xmlns:a="http://schemas.openxmlformats.org/drawingml/2006/main">
                <a:ext uri="{FF2B5EF4-FFF2-40B4-BE49-F238E27FC236}">
                  <a16:creationId xmlns:a16="http://schemas.microsoft.com/office/drawing/2014/main" id="{22D9BF04-9AF0-9690-70AA-60DE48FD539B}"/>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 name="Group 1">
            <a:extLst xmlns:a="http://schemas.openxmlformats.org/drawingml/2006/main">
              <a:ext uri="{FF2B5EF4-FFF2-40B4-BE49-F238E27FC236}">
                <a16:creationId xmlns:a16="http://schemas.microsoft.com/office/drawing/2014/main" id="{8AE5C36C-31A2-5B2E-5F0A-B198D44799D4}"/>
              </a:ext>
            </a:extLst>
          </cdr:cNvPr>
          <cdr:cNvGrpSpPr/>
        </cdr:nvGrpSpPr>
        <cdr:grpSpPr>
          <a:xfrm xmlns:a="http://schemas.openxmlformats.org/drawingml/2006/main">
            <a:off x="901266" y="1724613"/>
            <a:ext cx="97847" cy="199562"/>
            <a:chOff x="1379758" y="2881250"/>
            <a:chExt cx="104630" cy="121828"/>
          </a:xfrm>
          <a:noFill xmlns:a="http://schemas.openxmlformats.org/drawingml/2006/main"/>
        </cdr:grpSpPr>
        <cdr:sp macro="" textlink="">
          <cdr:nvSpPr>
            <cdr:cNvPr id="4" name="TextBox 23">
              <a:extLst xmlns:a="http://schemas.openxmlformats.org/drawingml/2006/main">
                <a:ext uri="{FF2B5EF4-FFF2-40B4-BE49-F238E27FC236}">
                  <a16:creationId xmlns:a16="http://schemas.microsoft.com/office/drawing/2014/main" id="{245E8E5E-D53E-85D5-3AD8-28D58CFA7EBB}"/>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3</a:t>
              </a:r>
            </a:p>
          </cdr:txBody>
        </cdr:sp>
        <cdr:cxnSp macro="">
          <cdr:nvCxnSpPr>
            <cdr:cNvPr id="17" name="Straight Connector 16">
              <a:extLst xmlns:a="http://schemas.openxmlformats.org/drawingml/2006/main">
                <a:ext uri="{FF2B5EF4-FFF2-40B4-BE49-F238E27FC236}">
                  <a16:creationId xmlns:a16="http://schemas.microsoft.com/office/drawing/2014/main" id="{6E15CDBF-5AE6-A0DB-55A5-6111CB3B0641}"/>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18" name="Group 17">
            <a:extLst xmlns:a="http://schemas.openxmlformats.org/drawingml/2006/main">
              <a:ext uri="{FF2B5EF4-FFF2-40B4-BE49-F238E27FC236}">
                <a16:creationId xmlns:a16="http://schemas.microsoft.com/office/drawing/2014/main" id="{1F448786-B1A6-67F2-9F35-035E34C027EA}"/>
              </a:ext>
            </a:extLst>
          </cdr:cNvPr>
          <cdr:cNvGrpSpPr/>
        </cdr:nvGrpSpPr>
        <cdr:grpSpPr>
          <a:xfrm xmlns:a="http://schemas.openxmlformats.org/drawingml/2006/main">
            <a:off x="1615641" y="1724613"/>
            <a:ext cx="97847" cy="199562"/>
            <a:chOff x="1379758" y="2881250"/>
            <a:chExt cx="104630" cy="121828"/>
          </a:xfrm>
          <a:noFill xmlns:a="http://schemas.openxmlformats.org/drawingml/2006/main"/>
        </cdr:grpSpPr>
        <cdr:sp macro="" textlink="">
          <cdr:nvSpPr>
            <cdr:cNvPr id="19" name="TextBox 23">
              <a:extLst xmlns:a="http://schemas.openxmlformats.org/drawingml/2006/main">
                <a:ext uri="{FF2B5EF4-FFF2-40B4-BE49-F238E27FC236}">
                  <a16:creationId xmlns:a16="http://schemas.microsoft.com/office/drawing/2014/main" id="{1B41943C-33E6-0ADA-AB72-97399575EEFA}"/>
                </a:ext>
              </a:extLst>
            </cdr:cNvPr>
            <cdr:cNvSpPr txBox="1"/>
          </cdr:nvSpPr>
          <cdr:spPr>
            <a:xfrm xmlns:a="http://schemas.openxmlformats.org/drawingml/2006/main">
              <a:off x="1379758" y="2910060"/>
              <a:ext cx="104630"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9</a:t>
              </a:r>
            </a:p>
          </cdr:txBody>
        </cdr:sp>
        <cdr:cxnSp macro="">
          <cdr:nvCxnSpPr>
            <cdr:cNvPr id="20" name="Straight Connector 19">
              <a:extLst xmlns:a="http://schemas.openxmlformats.org/drawingml/2006/main">
                <a:ext uri="{FF2B5EF4-FFF2-40B4-BE49-F238E27FC236}">
                  <a16:creationId xmlns:a16="http://schemas.microsoft.com/office/drawing/2014/main" id="{981C8DCA-08E1-3B01-9983-4FBCDC3151FA}"/>
                </a:ext>
              </a:extLst>
            </cdr:cNvPr>
            <cdr:cNvCxnSpPr/>
          </cdr:nvCxnSpPr>
          <cdr:spPr>
            <a:xfrm xmlns:a="http://schemas.openxmlformats.org/drawingml/2006/main">
              <a:off x="142936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1" name="Group 20">
            <a:extLst xmlns:a="http://schemas.openxmlformats.org/drawingml/2006/main">
              <a:ext uri="{FF2B5EF4-FFF2-40B4-BE49-F238E27FC236}">
                <a16:creationId xmlns:a16="http://schemas.microsoft.com/office/drawing/2014/main" id="{FF28A595-4325-7042-3AAA-93B38CDEC623}"/>
              </a:ext>
            </a:extLst>
          </cdr:cNvPr>
          <cdr:cNvGrpSpPr/>
        </cdr:nvGrpSpPr>
        <cdr:grpSpPr>
          <a:xfrm xmlns:a="http://schemas.openxmlformats.org/drawingml/2006/main">
            <a:off x="2478179" y="1724613"/>
            <a:ext cx="158762" cy="199562"/>
            <a:chOff x="1638898" y="2881250"/>
            <a:chExt cx="169768" cy="121828"/>
          </a:xfrm>
          <a:noFill xmlns:a="http://schemas.openxmlformats.org/drawingml/2006/main"/>
        </cdr:grpSpPr>
        <cdr:sp macro="" textlink="">
          <cdr:nvSpPr>
            <cdr:cNvPr id="22" name="TextBox 23">
              <a:extLst xmlns:a="http://schemas.openxmlformats.org/drawingml/2006/main">
                <a:ext uri="{FF2B5EF4-FFF2-40B4-BE49-F238E27FC236}">
                  <a16:creationId xmlns:a16="http://schemas.microsoft.com/office/drawing/2014/main" id="{B0FE251A-0671-12FA-FAAE-6ADE43E4B136}"/>
                </a:ext>
              </a:extLst>
            </cdr:cNvPr>
            <cdr:cNvSpPr txBox="1"/>
          </cdr:nvSpPr>
          <cdr:spPr>
            <a:xfrm xmlns:a="http://schemas.openxmlformats.org/drawingml/2006/main">
              <a:off x="1638898" y="2910060"/>
              <a:ext cx="169768" cy="93018"/>
            </a:xfrm>
            <a:prstGeom xmlns:a="http://schemas.openxmlformats.org/drawingml/2006/main" prst="rect">
              <a:avLst/>
            </a:prstGeom>
            <a:grp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17</a:t>
              </a:r>
            </a:p>
          </cdr:txBody>
        </cdr:sp>
        <cdr:cxnSp macro="">
          <cdr:nvCxnSpPr>
            <cdr:cNvPr id="23" name="Straight Connector 22">
              <a:extLst xmlns:a="http://schemas.openxmlformats.org/drawingml/2006/main">
                <a:ext uri="{FF2B5EF4-FFF2-40B4-BE49-F238E27FC236}">
                  <a16:creationId xmlns:a16="http://schemas.microsoft.com/office/drawing/2014/main" id="{1F15CD7A-7D96-20CE-31AC-D709D5B3654F}"/>
                </a:ext>
              </a:extLst>
            </cdr:cNvPr>
            <cdr:cNvCxnSpPr/>
          </cdr:nvCxnSpPr>
          <cdr:spPr>
            <a:xfrm xmlns:a="http://schemas.openxmlformats.org/drawingml/2006/main">
              <a:off x="1721076" y="2881250"/>
              <a:ext cx="0" cy="29592"/>
            </a:xfrm>
            <a:prstGeom xmlns:a="http://schemas.openxmlformats.org/drawingml/2006/main" prst="line">
              <a:avLst/>
            </a:prstGeom>
            <a:grpFill xmlns:a="http://schemas.openxmlformats.org/drawingml/2006/main"/>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4" name="Group 23">
            <a:extLst xmlns:a="http://schemas.openxmlformats.org/drawingml/2006/main">
              <a:ext uri="{FF2B5EF4-FFF2-40B4-BE49-F238E27FC236}">
                <a16:creationId xmlns:a16="http://schemas.microsoft.com/office/drawing/2014/main" id="{FB1558F1-024E-3A8B-F316-D1F6A236E48F}"/>
              </a:ext>
            </a:extLst>
          </cdr:cNvPr>
          <cdr:cNvGrpSpPr/>
        </cdr:nvGrpSpPr>
        <cdr:grpSpPr>
          <a:xfrm xmlns:a="http://schemas.openxmlformats.org/drawingml/2006/main">
            <a:off x="2928236" y="1724613"/>
            <a:ext cx="158762" cy="199562"/>
            <a:chOff x="1638898" y="2881250"/>
            <a:chExt cx="169768" cy="121828"/>
          </a:xfrm>
        </cdr:grpSpPr>
        <cdr:sp macro="" textlink="">
          <cdr:nvSpPr>
            <cdr:cNvPr id="25" name="TextBox 23">
              <a:extLst xmlns:a="http://schemas.openxmlformats.org/drawingml/2006/main">
                <a:ext uri="{FF2B5EF4-FFF2-40B4-BE49-F238E27FC236}">
                  <a16:creationId xmlns:a16="http://schemas.microsoft.com/office/drawing/2014/main" id="{B172A4E0-E961-F0F5-3397-32048059ACF2}"/>
                </a:ext>
              </a:extLst>
            </cdr:cNvPr>
            <cdr:cNvSpPr txBox="1"/>
          </cdr:nvSpPr>
          <cdr:spPr>
            <a:xfrm xmlns:a="http://schemas.openxmlformats.org/drawingml/2006/main">
              <a:off x="1638898"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21</a:t>
              </a:r>
            </a:p>
          </cdr:txBody>
        </cdr:sp>
        <cdr:cxnSp macro="">
          <cdr:nvCxnSpPr>
            <cdr:cNvPr id="26" name="Straight Connector 25">
              <a:extLst xmlns:a="http://schemas.openxmlformats.org/drawingml/2006/main">
                <a:ext uri="{FF2B5EF4-FFF2-40B4-BE49-F238E27FC236}">
                  <a16:creationId xmlns:a16="http://schemas.microsoft.com/office/drawing/2014/main" id="{C672DB1F-4C06-BC3B-B5CA-CA0B41C21412}"/>
                </a:ext>
              </a:extLst>
            </cdr:cNvPr>
            <cdr:cNvCxnSpPr/>
          </cdr:nvCxnSpPr>
          <cdr:spPr>
            <a:xfrm xmlns:a="http://schemas.openxmlformats.org/drawingml/2006/main">
              <a:off x="172107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27" name="Group 26">
            <a:extLst xmlns:a="http://schemas.openxmlformats.org/drawingml/2006/main">
              <a:ext uri="{FF2B5EF4-FFF2-40B4-BE49-F238E27FC236}">
                <a16:creationId xmlns:a16="http://schemas.microsoft.com/office/drawing/2014/main" id="{6E9A43F4-5469-A848-5FFE-C94033665D94}"/>
              </a:ext>
            </a:extLst>
          </cdr:cNvPr>
          <cdr:cNvGrpSpPr/>
        </cdr:nvGrpSpPr>
        <cdr:grpSpPr>
          <a:xfrm xmlns:a="http://schemas.openxmlformats.org/drawingml/2006/main">
            <a:off x="3510810" y="1722050"/>
            <a:ext cx="158762" cy="199562"/>
            <a:chOff x="1347189" y="2881250"/>
            <a:chExt cx="169768" cy="121828"/>
          </a:xfrm>
        </cdr:grpSpPr>
        <cdr:sp macro="" textlink="">
          <cdr:nvSpPr>
            <cdr:cNvPr id="28" name="TextBox 23">
              <a:extLst xmlns:a="http://schemas.openxmlformats.org/drawingml/2006/main">
                <a:ext uri="{FF2B5EF4-FFF2-40B4-BE49-F238E27FC236}">
                  <a16:creationId xmlns:a16="http://schemas.microsoft.com/office/drawing/2014/main" id="{DC355EAC-EDE3-1C08-664E-C321CAC82AFA}"/>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26</a:t>
              </a:r>
            </a:p>
          </cdr:txBody>
        </cdr:sp>
        <cdr:cxnSp macro="">
          <cdr:nvCxnSpPr>
            <cdr:cNvPr id="29" name="Straight Connector 28">
              <a:extLst xmlns:a="http://schemas.openxmlformats.org/drawingml/2006/main">
                <a:ext uri="{FF2B5EF4-FFF2-40B4-BE49-F238E27FC236}">
                  <a16:creationId xmlns:a16="http://schemas.microsoft.com/office/drawing/2014/main" id="{D683B270-FB4F-B639-19D7-B49BF6E45E0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0" name="Group 29">
            <a:extLst xmlns:a="http://schemas.openxmlformats.org/drawingml/2006/main">
              <a:ext uri="{FF2B5EF4-FFF2-40B4-BE49-F238E27FC236}">
                <a16:creationId xmlns:a16="http://schemas.microsoft.com/office/drawing/2014/main" id="{B0DB3925-232F-6E7F-700B-3BB3ADE8874E}"/>
              </a:ext>
            </a:extLst>
          </cdr:cNvPr>
          <cdr:cNvGrpSpPr/>
        </cdr:nvGrpSpPr>
        <cdr:grpSpPr>
          <a:xfrm xmlns:a="http://schemas.openxmlformats.org/drawingml/2006/main">
            <a:off x="3641778" y="1722050"/>
            <a:ext cx="158762" cy="199562"/>
            <a:chOff x="1347189" y="2881250"/>
            <a:chExt cx="169768" cy="121828"/>
          </a:xfrm>
        </cdr:grpSpPr>
        <cdr:sp macro="" textlink="">
          <cdr:nvSpPr>
            <cdr:cNvPr id="31" name="TextBox 23">
              <a:extLst xmlns:a="http://schemas.openxmlformats.org/drawingml/2006/main">
                <a:ext uri="{FF2B5EF4-FFF2-40B4-BE49-F238E27FC236}">
                  <a16:creationId xmlns:a16="http://schemas.microsoft.com/office/drawing/2014/main" id="{F35ABE0E-E740-7C2C-0BF3-AF6668990B0E}"/>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27</a:t>
              </a:r>
            </a:p>
          </cdr:txBody>
        </cdr:sp>
        <cdr:cxnSp macro="">
          <cdr:nvCxnSpPr>
            <cdr:cNvPr id="32" name="Straight Connector 31">
              <a:extLst xmlns:a="http://schemas.openxmlformats.org/drawingml/2006/main">
                <a:ext uri="{FF2B5EF4-FFF2-40B4-BE49-F238E27FC236}">
                  <a16:creationId xmlns:a16="http://schemas.microsoft.com/office/drawing/2014/main" id="{CF64A0A8-D6F9-0D67-4385-EDC451673DD2}"/>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nvGrpSpPr>
          <cdr:cNvPr id="33" name="Group 32">
            <a:extLst xmlns:a="http://schemas.openxmlformats.org/drawingml/2006/main">
              <a:ext uri="{FF2B5EF4-FFF2-40B4-BE49-F238E27FC236}">
                <a16:creationId xmlns:a16="http://schemas.microsoft.com/office/drawing/2014/main" id="{24F4EFBB-2001-BDCD-AD35-B26ED3C3C3CE}"/>
              </a:ext>
            </a:extLst>
          </cdr:cNvPr>
          <cdr:cNvGrpSpPr/>
        </cdr:nvGrpSpPr>
        <cdr:grpSpPr>
          <a:xfrm xmlns:a="http://schemas.openxmlformats.org/drawingml/2006/main">
            <a:off x="3822753" y="1722050"/>
            <a:ext cx="158762" cy="199562"/>
            <a:chOff x="1347189" y="2881250"/>
            <a:chExt cx="169768" cy="121828"/>
          </a:xfrm>
        </cdr:grpSpPr>
        <cdr:sp macro="" textlink="">
          <cdr:nvSpPr>
            <cdr:cNvPr id="34" name="TextBox 23">
              <a:extLst xmlns:a="http://schemas.openxmlformats.org/drawingml/2006/main">
                <a:ext uri="{FF2B5EF4-FFF2-40B4-BE49-F238E27FC236}">
                  <a16:creationId xmlns:a16="http://schemas.microsoft.com/office/drawing/2014/main" id="{B070BAF6-F9F2-00BD-C75A-093287FE1B20}"/>
                </a:ext>
              </a:extLst>
            </cdr:cNvPr>
            <cdr:cNvSpPr txBox="1"/>
          </cdr:nvSpPr>
          <cdr:spPr>
            <a:xfrm xmlns:a="http://schemas.openxmlformats.org/drawingml/2006/main">
              <a:off x="1347189" y="2910060"/>
              <a:ext cx="169768" cy="93018"/>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900" dirty="0"/>
                <a:t>29</a:t>
              </a:r>
            </a:p>
          </cdr:txBody>
        </cdr:sp>
        <cdr:cxnSp macro="">
          <cdr:nvCxnSpPr>
            <cdr:cNvPr id="35" name="Straight Connector 34">
              <a:extLst xmlns:a="http://schemas.openxmlformats.org/drawingml/2006/main">
                <a:ext uri="{FF2B5EF4-FFF2-40B4-BE49-F238E27FC236}">
                  <a16:creationId xmlns:a16="http://schemas.microsoft.com/office/drawing/2014/main" id="{AFDE30D1-5726-34B1-E7B6-B551B00E046E}"/>
                </a:ext>
              </a:extLst>
            </cdr:cNvPr>
            <cdr:cNvCxnSpPr/>
          </cdr:nvCxnSpPr>
          <cdr:spPr>
            <a:xfrm xmlns:a="http://schemas.openxmlformats.org/drawingml/2006/main">
              <a:off x="1429366" y="2881250"/>
              <a:ext cx="0" cy="29592"/>
            </a:xfrm>
            <a:prstGeom xmlns:a="http://schemas.openxmlformats.org/drawingml/2006/main" prst="line">
              <a:avLst/>
            </a:prstGeom>
            <a:ln xmlns:a="http://schemas.openxmlformats.org/drawingml/2006/main" w="635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grpSp>
  </cdr:relSizeAnchor>
  <cdr:relSizeAnchor xmlns:cdr="http://schemas.openxmlformats.org/drawingml/2006/chartDrawing">
    <cdr:from>
      <cdr:x>0.758</cdr:x>
      <cdr:y>0.08783</cdr:y>
    </cdr:from>
    <cdr:to>
      <cdr:x>0.92536</cdr:x>
      <cdr:y>0.15171</cdr:y>
    </cdr:to>
    <cdr:sp macro="" textlink="">
      <cdr:nvSpPr>
        <cdr:cNvPr id="36" name="TextBox 23">
          <a:extLst xmlns:a="http://schemas.openxmlformats.org/drawingml/2006/main">
            <a:ext uri="{FF2B5EF4-FFF2-40B4-BE49-F238E27FC236}">
              <a16:creationId xmlns:a16="http://schemas.microsoft.com/office/drawing/2014/main" id="{EBC81C07-4CDB-168E-BC7A-CA849622265C}"/>
            </a:ext>
          </a:extLst>
        </cdr:cNvPr>
        <cdr:cNvSpPr txBox="1"/>
      </cdr:nvSpPr>
      <cdr:spPr>
        <a:xfrm xmlns:a="http://schemas.openxmlformats.org/drawingml/2006/main">
          <a:off x="3107685" y="162647"/>
          <a:ext cx="686149" cy="118302"/>
        </a:xfrm>
        <a:prstGeom xmlns:a="http://schemas.openxmlformats.org/drawingml/2006/main" prst="rect">
          <a:avLst/>
        </a:prstGeom>
        <a:noFill xmlns:a="http://schemas.openxmlformats.org/drawingml/2006/main"/>
      </cdr:spPr>
      <cdr:txBody>
        <a:bodyPr xmlns:a="http://schemas.openxmlformats.org/drawingml/2006/main" wrap="none" lIns="18288" tIns="18288" rIns="18288" bIns="18288"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70000"/>
            </a:lnSpc>
          </a:pPr>
          <a:r>
            <a:rPr lang="en-US" sz="700" i="1" dirty="0">
              <a:solidFill>
                <a:schemeClr val="bg1">
                  <a:lumMod val="50000"/>
                </a:schemeClr>
              </a:solidFill>
            </a:rPr>
            <a:t>End of treatment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20/08/2026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8/20/2026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Start with: </a:t>
            </a:r>
            <a:r>
              <a:rPr lang="en-US" dirty="0" err="1">
                <a:ea typeface="Calibri"/>
                <a:cs typeface="Calibri"/>
              </a:rPr>
              <a:t>Relaxin</a:t>
            </a:r>
            <a:r>
              <a:rPr lang="en-US" dirty="0">
                <a:ea typeface="Calibri"/>
                <a:cs typeface="Calibri"/>
              </a:rPr>
              <a:t> biology offers a potentially novel approach to improving vascular function and cardiac remodeling.</a:t>
            </a:r>
          </a:p>
          <a:p>
            <a:endParaRPr lang="en-US" dirty="0">
              <a:ea typeface="Calibri"/>
              <a:cs typeface="Calibri"/>
            </a:endParaRPr>
          </a:p>
          <a:p>
            <a:r>
              <a:rPr lang="en-US" dirty="0"/>
              <a:t>Just before the 4th bullet: A key innovation here is the development of an oral therapy suitable for testing chronic activation of the </a:t>
            </a:r>
            <a:r>
              <a:rPr lang="en-US" dirty="0" err="1"/>
              <a:t>relaxin</a:t>
            </a:r>
            <a:r>
              <a:rPr lang="en-US" dirty="0"/>
              <a:t> pathway for long-term HF treatment.</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BA8DCFB2-2FC4-4A48-85D8-914292BD17B8}" type="slidenum">
              <a:rPr lang="en-GB" smtClean="0"/>
              <a:pPr/>
              <a:t>3</a:t>
            </a:fld>
            <a:endParaRPr lang="en-GB"/>
          </a:p>
        </p:txBody>
      </p:sp>
    </p:spTree>
    <p:extLst>
      <p:ext uri="{BB962C8B-B14F-4D97-AF65-F5344CB8AC3E}">
        <p14:creationId xmlns:p14="http://schemas.microsoft.com/office/powerpoint/2010/main" val="2297124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Renin concentrations increased in a dose-dependent manner, confirming biological activity, particularly among those receiving higher doses of AZD5462. These findings are consistent with vasodilatory physiology and compensatory neurohormonal activation. </a:t>
            </a:r>
            <a:r>
              <a:rPr lang="en-US" dirty="0"/>
              <a:t>The renin increases seen at higher doses may help explain why maximal reverse remodeling efficacy was observed with the lowest dose among those with reduced LVEF.</a:t>
            </a:r>
            <a:endParaRPr lang="en-US" dirty="0">
              <a:ea typeface="Calibri"/>
              <a:cs typeface="Calibri"/>
            </a:endParaRPr>
          </a:p>
          <a:p>
            <a:endParaRPr lang="en-US" dirty="0">
              <a:ea typeface="Calibri"/>
              <a:cs typeface="Calibri"/>
            </a:endParaRPr>
          </a:p>
          <a:p>
            <a:r>
              <a:rPr lang="en-US" dirty="0">
                <a:ea typeface="Calibri"/>
                <a:cs typeface="Calibri"/>
              </a:rPr>
              <a:t>With respect to limitations...</a:t>
            </a:r>
          </a:p>
        </p:txBody>
      </p:sp>
      <p:sp>
        <p:nvSpPr>
          <p:cNvPr id="4" name="Slide Number Placeholder 3"/>
          <p:cNvSpPr>
            <a:spLocks noGrp="1"/>
          </p:cNvSpPr>
          <p:nvPr>
            <p:ph type="sldNum" sz="quarter" idx="5"/>
          </p:nvPr>
        </p:nvSpPr>
        <p:spPr/>
        <p:txBody>
          <a:bodyPr/>
          <a:lstStyle/>
          <a:p>
            <a:fld id="{BA8DCFB2-2FC4-4A48-85D8-914292BD17B8}" type="slidenum">
              <a:rPr lang="en-GB" smtClean="0"/>
              <a:pPr/>
              <a:t>14</a:t>
            </a:fld>
            <a:endParaRPr lang="en-GB"/>
          </a:p>
        </p:txBody>
      </p:sp>
    </p:spTree>
    <p:extLst>
      <p:ext uri="{BB962C8B-B14F-4D97-AF65-F5344CB8AC3E}">
        <p14:creationId xmlns:p14="http://schemas.microsoft.com/office/powerpoint/2010/main" val="3878577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was a signal-finding Phase 2 trial with a small sample size and leveraging mechanistic outcomes.</a:t>
            </a:r>
          </a:p>
        </p:txBody>
      </p:sp>
      <p:sp>
        <p:nvSpPr>
          <p:cNvPr id="4" name="Slide Number Placeholder 3"/>
          <p:cNvSpPr>
            <a:spLocks noGrp="1"/>
          </p:cNvSpPr>
          <p:nvPr>
            <p:ph type="sldNum" sz="quarter" idx="5"/>
          </p:nvPr>
        </p:nvSpPr>
        <p:spPr/>
        <p:txBody>
          <a:bodyPr/>
          <a:lstStyle/>
          <a:p>
            <a:fld id="{BA8DCFB2-2FC4-4A48-85D8-914292BD17B8}" type="slidenum">
              <a:rPr lang="en-GB" smtClean="0"/>
              <a:pPr/>
              <a:t>15</a:t>
            </a:fld>
            <a:endParaRPr lang="en-GB"/>
          </a:p>
        </p:txBody>
      </p:sp>
    </p:spTree>
    <p:extLst>
      <p:ext uri="{BB962C8B-B14F-4D97-AF65-F5344CB8AC3E}">
        <p14:creationId xmlns:p14="http://schemas.microsoft.com/office/powerpoint/2010/main" val="2799485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LUMINARA provides the first evidence that chronic oral activation of the </a:t>
            </a:r>
            <a:r>
              <a:rPr lang="en-US" dirty="0" err="1"/>
              <a:t>relaxin</a:t>
            </a:r>
            <a:r>
              <a:rPr lang="en-US" dirty="0"/>
              <a:t> pathway may beneficially modify cardiac structure and vascular function in heart failure...then last bullet</a:t>
            </a:r>
          </a:p>
        </p:txBody>
      </p:sp>
      <p:sp>
        <p:nvSpPr>
          <p:cNvPr id="4" name="Slide Number Placeholder 3"/>
          <p:cNvSpPr>
            <a:spLocks noGrp="1"/>
          </p:cNvSpPr>
          <p:nvPr>
            <p:ph type="sldNum" sz="quarter" idx="5"/>
          </p:nvPr>
        </p:nvSpPr>
        <p:spPr/>
        <p:txBody>
          <a:bodyPr/>
          <a:lstStyle/>
          <a:p>
            <a:fld id="{BA8DCFB2-2FC4-4A48-85D8-914292BD17B8}" type="slidenum">
              <a:rPr lang="en-GB" smtClean="0"/>
              <a:pPr/>
              <a:t>16</a:t>
            </a:fld>
            <a:endParaRPr lang="en-GB"/>
          </a:p>
        </p:txBody>
      </p:sp>
    </p:spTree>
    <p:extLst>
      <p:ext uri="{BB962C8B-B14F-4D97-AF65-F5344CB8AC3E}">
        <p14:creationId xmlns:p14="http://schemas.microsoft.com/office/powerpoint/2010/main" val="3881880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To do so, we randomized study participants with symptomatic HF into two discrete cohorts: Cohort A had reduced LV function, while Cohort B had mildly preserved and preserved ejection fraction.  Both groups were treated with ascending doses of AZD5462 versus placebo for 6 months, and had a cardiac ultrasound interpreted by a blinded core lab at baseline, 3 and 6 months.</a:t>
            </a:r>
            <a:endParaRPr lang="en-US" dirty="0"/>
          </a:p>
          <a:p>
            <a:endParaRPr lang="en-US" dirty="0">
              <a:ea typeface="Calibri"/>
              <a:cs typeface="Calibri"/>
            </a:endParaRPr>
          </a:p>
          <a:p>
            <a:r>
              <a:rPr lang="en-US" dirty="0"/>
              <a:t>We selected endpoints by the 6 months aligned with the predominant biological hypothesis in each population: remodeling in HFrEF and vascular resistance in </a:t>
            </a:r>
            <a:r>
              <a:rPr lang="en-US" dirty="0" err="1"/>
              <a:t>HFmrEF</a:t>
            </a:r>
            <a:r>
              <a:rPr lang="en-US" dirty="0"/>
              <a:t>.</a:t>
            </a:r>
            <a:endParaRPr lang="en-US"/>
          </a:p>
          <a:p>
            <a:endParaRPr lang="en-US" dirty="0">
              <a:ea typeface="Calibri"/>
              <a:cs typeface="Calibri"/>
            </a:endParaRPr>
          </a:p>
          <a:p>
            <a:r>
              <a:rPr lang="en-US" dirty="0">
                <a:ea typeface="Calibri"/>
                <a:cs typeface="Calibri"/>
              </a:rPr>
              <a:t>Cohort A: ESVI</a:t>
            </a:r>
            <a:endParaRPr lang="en-US" dirty="0"/>
          </a:p>
          <a:p>
            <a:r>
              <a:rPr lang="en-US" dirty="0">
                <a:ea typeface="Calibri"/>
                <a:cs typeface="Calibri"/>
              </a:rPr>
              <a:t>Cohort B: SVRI</a:t>
            </a:r>
          </a:p>
        </p:txBody>
      </p:sp>
      <p:sp>
        <p:nvSpPr>
          <p:cNvPr id="4" name="Slide Number Placeholder 3"/>
          <p:cNvSpPr>
            <a:spLocks noGrp="1"/>
          </p:cNvSpPr>
          <p:nvPr>
            <p:ph type="sldNum" sz="quarter" idx="5"/>
          </p:nvPr>
        </p:nvSpPr>
        <p:spPr/>
        <p:txBody>
          <a:bodyPr/>
          <a:lstStyle/>
          <a:p>
            <a:fld id="{BA8DCFB2-2FC4-4A48-85D8-914292BD17B8}" type="slidenum">
              <a:rPr lang="en-GB" smtClean="0"/>
              <a:pPr/>
              <a:t>4</a:t>
            </a:fld>
            <a:endParaRPr lang="en-GB"/>
          </a:p>
        </p:txBody>
      </p:sp>
    </p:spTree>
    <p:extLst>
      <p:ext uri="{BB962C8B-B14F-4D97-AF65-F5344CB8AC3E}">
        <p14:creationId xmlns:p14="http://schemas.microsoft.com/office/powerpoint/2010/main" val="641104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375 participants were randomized; retention and study completion were strong and without obvious dose-related excess discontinuation. </a:t>
            </a:r>
          </a:p>
          <a:p>
            <a:endParaRPr lang="en-US" dirty="0">
              <a:ea typeface="Calibri"/>
              <a:cs typeface="Calibri"/>
            </a:endParaRPr>
          </a:p>
          <a:p>
            <a:r>
              <a:rPr lang="en-US" dirty="0"/>
              <a:t>The key takeaway is that completion rates were generally high and supported robust endpoint assessment.</a:t>
            </a:r>
          </a:p>
        </p:txBody>
      </p:sp>
      <p:sp>
        <p:nvSpPr>
          <p:cNvPr id="4" name="Slide Number Placeholder 3"/>
          <p:cNvSpPr>
            <a:spLocks noGrp="1"/>
          </p:cNvSpPr>
          <p:nvPr>
            <p:ph type="sldNum" sz="quarter" idx="5"/>
          </p:nvPr>
        </p:nvSpPr>
        <p:spPr/>
        <p:txBody>
          <a:bodyPr/>
          <a:lstStyle/>
          <a:p>
            <a:fld id="{BA8DCFB2-2FC4-4A48-85D8-914292BD17B8}" type="slidenum">
              <a:rPr lang="en-GB" smtClean="0"/>
              <a:pPr/>
              <a:t>6</a:t>
            </a:fld>
            <a:endParaRPr lang="en-GB"/>
          </a:p>
        </p:txBody>
      </p:sp>
    </p:spTree>
    <p:extLst>
      <p:ext uri="{BB962C8B-B14F-4D97-AF65-F5344CB8AC3E}">
        <p14:creationId xmlns:p14="http://schemas.microsoft.com/office/powerpoint/2010/main" val="2518122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Randomization achieved generally well-balanced treatment groups.</a:t>
            </a:r>
          </a:p>
          <a:p>
            <a:endParaRPr lang="en-US" dirty="0">
              <a:ea typeface="Calibri"/>
              <a:cs typeface="Calibri"/>
            </a:endParaRPr>
          </a:p>
          <a:p>
            <a:r>
              <a:rPr lang="en-US" dirty="0">
                <a:ea typeface="Calibri"/>
                <a:cs typeface="Calibri"/>
              </a:rPr>
              <a:t>Cohort A was a fairly typical HFrEF population with larger LV chamber size and lower LVEF, while participants Cohort B were slightly older and with more female representation, as would be expected with HFpEF. In both cases, kidney function was well-preserved and health status and symptoms were only mild to moderately impaired.</a:t>
            </a:r>
          </a:p>
          <a:p>
            <a:endParaRPr lang="en-US" dirty="0">
              <a:ea typeface="Calibri"/>
              <a:cs typeface="Calibri"/>
            </a:endParaRPr>
          </a:p>
          <a:p>
            <a:r>
              <a:rPr lang="en-US" dirty="0">
                <a:ea typeface="Calibri"/>
                <a:cs typeface="Calibri"/>
              </a:rPr>
              <a:t>Importantly, patients were also receiving excellent background therapy.</a:t>
            </a:r>
          </a:p>
        </p:txBody>
      </p:sp>
      <p:sp>
        <p:nvSpPr>
          <p:cNvPr id="4" name="Slide Number Placeholder 3"/>
          <p:cNvSpPr>
            <a:spLocks noGrp="1"/>
          </p:cNvSpPr>
          <p:nvPr>
            <p:ph type="sldNum" sz="quarter" idx="5"/>
          </p:nvPr>
        </p:nvSpPr>
        <p:spPr/>
        <p:txBody>
          <a:bodyPr/>
          <a:lstStyle/>
          <a:p>
            <a:fld id="{BA8DCFB2-2FC4-4A48-85D8-914292BD17B8}" type="slidenum">
              <a:rPr lang="en-GB" smtClean="0"/>
              <a:pPr/>
              <a:t>7</a:t>
            </a:fld>
            <a:endParaRPr lang="en-GB"/>
          </a:p>
        </p:txBody>
      </p:sp>
    </p:spTree>
    <p:extLst>
      <p:ext uri="{BB962C8B-B14F-4D97-AF65-F5344CB8AC3E}">
        <p14:creationId xmlns:p14="http://schemas.microsoft.com/office/powerpoint/2010/main" val="3955509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study tested AZD5462 on top of contemporary HF treatment. For both study cohorts, use of GDMT was significant including high prescription rates of ARNI, MRA, beta blockers and SGLT2 inhibitors. Similarly, among those with HFpEF, there was excellent application of GDMT.</a:t>
            </a:r>
          </a:p>
          <a:p>
            <a:endParaRPr lang="en-US" dirty="0">
              <a:ea typeface="Calibri"/>
              <a:cs typeface="Calibri"/>
            </a:endParaRPr>
          </a:p>
          <a:p>
            <a:r>
              <a:rPr lang="en-US" dirty="0"/>
              <a:t>Accordingly, any treatment effect from AZD5462 occurred on top of substantial guideline-directed medical therapy.</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BA8DCFB2-2FC4-4A48-85D8-914292BD17B8}" type="slidenum">
              <a:rPr lang="en-GB" smtClean="0"/>
              <a:pPr/>
              <a:t>8</a:t>
            </a:fld>
            <a:endParaRPr lang="en-GB"/>
          </a:p>
        </p:txBody>
      </p:sp>
    </p:spTree>
    <p:extLst>
      <p:ext uri="{BB962C8B-B14F-4D97-AF65-F5344CB8AC3E}">
        <p14:creationId xmlns:p14="http://schemas.microsoft.com/office/powerpoint/2010/main" val="1295447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Overall, </a:t>
            </a:r>
            <a:r>
              <a:rPr lang="en-US" dirty="0"/>
              <a:t>we observed apparent improvements in ventricular remodeling in HFrEF in Cohort A and systemic vascular resistance in Cohort B.</a:t>
            </a:r>
          </a:p>
          <a:p>
            <a:endParaRPr lang="en-US" dirty="0">
              <a:ea typeface="Calibri"/>
              <a:cs typeface="Calibri"/>
            </a:endParaRPr>
          </a:p>
          <a:p>
            <a:r>
              <a:rPr lang="en-US" dirty="0">
                <a:ea typeface="Calibri"/>
                <a:cs typeface="Calibri"/>
              </a:rPr>
              <a:t>Among those with reduced LVEF, improvement in LVESVI from baseline to 6 months appeared greater with AZD5462. In Cohort B, compared to placebo there was evidence for target engagement and vasodilation.</a:t>
            </a:r>
          </a:p>
          <a:p>
            <a:endParaRPr lang="en-US" dirty="0"/>
          </a:p>
          <a:p>
            <a:r>
              <a:rPr lang="en-US" dirty="0"/>
              <a:t>Interestingly, the highest dose was not consistently associated with greater efficacy, and if anything the lowest dose appeared to have the greatest reverse remodling effects in Cohort A; this is a finding that becomes relevant when we review the pharmacodynamic data.</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BA8DCFB2-2FC4-4A48-85D8-914292BD17B8}" type="slidenum">
              <a:rPr lang="en-GB" smtClean="0"/>
              <a:pPr/>
              <a:t>10</a:t>
            </a:fld>
            <a:endParaRPr lang="en-GB"/>
          </a:p>
        </p:txBody>
      </p:sp>
    </p:spTree>
    <p:extLst>
      <p:ext uri="{BB962C8B-B14F-4D97-AF65-F5344CB8AC3E}">
        <p14:creationId xmlns:p14="http://schemas.microsoft.com/office/powerpoint/2010/main" val="3302162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trends generally favored AZD5462 for ventricular function and biomarker measures, none of these secondary comparisons reached statistical significance.</a:t>
            </a:r>
          </a:p>
          <a:p>
            <a:endParaRPr lang="en-US" dirty="0">
              <a:ea typeface="Calibri"/>
              <a:cs typeface="Calibri"/>
            </a:endParaRPr>
          </a:p>
          <a:p>
            <a:r>
              <a:rPr lang="en-US" dirty="0"/>
              <a:t>Next I'll discuss safety</a:t>
            </a:r>
          </a:p>
        </p:txBody>
      </p:sp>
      <p:sp>
        <p:nvSpPr>
          <p:cNvPr id="4" name="Slide Number Placeholder 3"/>
          <p:cNvSpPr>
            <a:spLocks noGrp="1"/>
          </p:cNvSpPr>
          <p:nvPr>
            <p:ph type="sldNum" sz="quarter" idx="5"/>
          </p:nvPr>
        </p:nvSpPr>
        <p:spPr/>
        <p:txBody>
          <a:bodyPr/>
          <a:lstStyle/>
          <a:p>
            <a:fld id="{BA8DCFB2-2FC4-4A48-85D8-914292BD17B8}" type="slidenum">
              <a:rPr lang="en-GB" smtClean="0"/>
              <a:pPr/>
              <a:t>11</a:t>
            </a:fld>
            <a:endParaRPr lang="en-GB"/>
          </a:p>
        </p:txBody>
      </p:sp>
    </p:spTree>
    <p:extLst>
      <p:ext uri="{BB962C8B-B14F-4D97-AF65-F5344CB8AC3E}">
        <p14:creationId xmlns:p14="http://schemas.microsoft.com/office/powerpoint/2010/main" val="120898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safety findings were reassuring and consistent with the expected pharmacology of the agent. There were no major safety signals noted with comparable rates of adverse events and no excess in discontinuation of the study drug. There was evidence for mild, dose-related hemodilution among those treated with AZD5462, but there was no excess of AE related to volume overload. Although as expected there was mild lowering of blood pressure observed, no meaningful hypotension signal was detected.</a:t>
            </a:r>
            <a:r>
              <a:rPr lang="en-US" dirty="0">
                <a:ea typeface="Calibri"/>
                <a:cs typeface="Calibri"/>
              </a:rPr>
              <a:t> For example...</a:t>
            </a:r>
            <a:endParaRPr lang="en-US" dirty="0"/>
          </a:p>
        </p:txBody>
      </p:sp>
      <p:sp>
        <p:nvSpPr>
          <p:cNvPr id="4" name="Slide Number Placeholder 3"/>
          <p:cNvSpPr>
            <a:spLocks noGrp="1"/>
          </p:cNvSpPr>
          <p:nvPr>
            <p:ph type="sldNum" sz="quarter" idx="5"/>
          </p:nvPr>
        </p:nvSpPr>
        <p:spPr/>
        <p:txBody>
          <a:bodyPr/>
          <a:lstStyle/>
          <a:p>
            <a:fld id="{BA8DCFB2-2FC4-4A48-85D8-914292BD17B8}" type="slidenum">
              <a:rPr lang="en-GB" smtClean="0"/>
              <a:pPr/>
              <a:t>12</a:t>
            </a:fld>
            <a:endParaRPr lang="en-GB"/>
          </a:p>
        </p:txBody>
      </p:sp>
    </p:spTree>
    <p:extLst>
      <p:ext uri="{BB962C8B-B14F-4D97-AF65-F5344CB8AC3E}">
        <p14:creationId xmlns:p14="http://schemas.microsoft.com/office/powerpoint/2010/main" val="2366427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you can see here is a modest reduction in both systolic and diastolic blood pressure across treatment groups. Importantly, these changes were generally small, consistent with the proposed mechanism of action, and were not accompanied by an excess of hypotension-related adverse events. Overall, we observed clear pharmacologic activity without an apparent tolerability penalty. </a:t>
            </a:r>
          </a:p>
          <a:p>
            <a:endParaRPr lang="en-US" dirty="0"/>
          </a:p>
          <a:p>
            <a:r>
              <a:rPr lang="en-US" dirty="0"/>
              <a:t>As the blood pressure findings suggest meaningful vascular engagement, to further explore the biological consequences of this effect, we next evaluated changes in renin, a marker of compensatory neurohormonal activation.</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A8DCFB2-2FC4-4A48-85D8-914292BD17B8}" type="slidenum">
              <a:rPr lang="en-GB" smtClean="0"/>
              <a:pPr/>
              <a:t>13</a:t>
            </a:fld>
            <a:endParaRPr lang="en-GB"/>
          </a:p>
        </p:txBody>
      </p:sp>
    </p:spTree>
    <p:extLst>
      <p:ext uri="{BB962C8B-B14F-4D97-AF65-F5344CB8AC3E}">
        <p14:creationId xmlns:p14="http://schemas.microsoft.com/office/powerpoint/2010/main" val="83412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a:t>Presentation Title</a:t>
            </a: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662354"/>
            <a:ext cx="7632700" cy="4143646"/>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le 1">
            <a:extLst>
              <a:ext uri="{FF2B5EF4-FFF2-40B4-BE49-F238E27FC236}">
                <a16:creationId xmlns:a16="http://schemas.microsoft.com/office/drawing/2014/main" id="{BAD10D0F-8B2D-31CA-033E-5178B8993BC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094638"/>
      </p:ext>
    </p:extLst>
  </p:cSld>
  <p:clrMapOvr>
    <a:masterClrMapping/>
  </p:clrMapOvr>
  <p:transition>
    <p:wipe dir="r"/>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0D39D-619F-2FC6-96D3-B00FEF75A81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2944895"/>
      </p:ext>
    </p:extLst>
  </p:cSld>
  <p:clrMapOvr>
    <a:masterClrMapping/>
  </p:clrMapOvr>
  <p:transition>
    <p:wipe dir="r"/>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a:t>S</a:t>
            </a:r>
            <a:r>
              <a:rPr lang="en-US" err="1"/>
              <a:t>ub</a:t>
            </a:r>
            <a:r>
              <a:rPr lang="en-US"/>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93688749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_VISTA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17B-3F3C-D979-7810-5FC8C3CFCB69}"/>
              </a:ext>
            </a:extLst>
          </p:cNvPr>
          <p:cNvSpPr>
            <a:spLocks noGrp="1"/>
          </p:cNvSpPr>
          <p:nvPr>
            <p:ph type="title" hasCustomPrompt="1"/>
          </p:nvPr>
        </p:nvSpPr>
        <p:spPr/>
        <p:txBody>
          <a:bodyPr/>
          <a:lstStyle/>
          <a:p>
            <a:r>
              <a:rPr lang="en-US"/>
              <a:t>Title</a:t>
            </a:r>
          </a:p>
        </p:txBody>
      </p:sp>
      <p:sp>
        <p:nvSpPr>
          <p:cNvPr id="3" name="Content Placeholder 2">
            <a:extLst>
              <a:ext uri="{FF2B5EF4-FFF2-40B4-BE49-F238E27FC236}">
                <a16:creationId xmlns:a16="http://schemas.microsoft.com/office/drawing/2014/main" id="{36C6C475-5AD1-DEBA-0471-186327C6A598}"/>
              </a:ext>
            </a:extLst>
          </p:cNvPr>
          <p:cNvSpPr>
            <a:spLocks noGrp="1"/>
          </p:cNvSpPr>
          <p:nvPr>
            <p:ph idx="1" hasCustomPrompt="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Sample bullet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1821898"/>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139109"/>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a:t>Modifiez le style du titre</a:t>
            </a:r>
            <a:endParaRPr lang="en-US"/>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703385"/>
            <a:ext cx="7886700" cy="4124215"/>
          </a:xfrm>
          <a:prstGeom prst="rect">
            <a:avLst/>
          </a:prstGeom>
        </p:spPr>
        <p:txBody>
          <a:bodyPr vert="horz" lIns="91440" tIns="45720" rIns="91440" bIns="45720" rtlCol="0">
            <a:normAutofit/>
          </a:bodyPr>
          <a:lstStyle/>
          <a:p>
            <a:pPr marL="266700" lvl="0" indent="-266700"/>
            <a:r>
              <a:rPr lang="fr-FR"/>
              <a:t>Cliquez pour modifier les styles du texte du masque</a:t>
            </a:r>
          </a:p>
          <a:p>
            <a:pPr marL="266700" lvl="1" indent="-266700"/>
            <a:r>
              <a:rPr lang="fr-FR"/>
              <a:t>Deuxième niveau</a:t>
            </a:r>
          </a:p>
          <a:p>
            <a:pPr marL="266700" lvl="2" indent="-266700"/>
            <a:r>
              <a:rPr lang="fr-FR"/>
              <a:t>Troisième niveau</a:t>
            </a:r>
          </a:p>
          <a:p>
            <a:pPr marL="266700" lvl="3" indent="-266700"/>
            <a:r>
              <a:rPr lang="fr-FR"/>
              <a:t>Quatrième niveau</a:t>
            </a:r>
          </a:p>
          <a:p>
            <a:pPr marL="266700" lvl="4" indent="-266700"/>
            <a:r>
              <a:rPr lang="fr-FR"/>
              <a:t>Cinquième niveau</a:t>
            </a:r>
            <a:endParaRPr lang="en-US"/>
          </a:p>
        </p:txBody>
      </p:sp>
      <p:pic>
        <p:nvPicPr>
          <p:cNvPr id="4" name="Picture 3">
            <a:extLst>
              <a:ext uri="{FF2B5EF4-FFF2-40B4-BE49-F238E27FC236}">
                <a16:creationId xmlns:a16="http://schemas.microsoft.com/office/drawing/2014/main" id="{2F7827AD-710C-8D33-D177-44E514F06296}"/>
              </a:ext>
            </a:extLst>
          </p:cNvPr>
          <p:cNvPicPr>
            <a:picLocks noChangeAspect="1"/>
          </p:cNvPicPr>
          <p:nvPr userDrawn="1"/>
        </p:nvPicPr>
        <p:blipFill>
          <a:blip r:embed="rId9"/>
          <a:stretch>
            <a:fillRect/>
          </a:stretch>
        </p:blipFill>
        <p:spPr>
          <a:xfrm>
            <a:off x="8101211" y="57150"/>
            <a:ext cx="949771" cy="44526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 id="2147483670" r:id="rId6"/>
  </p:sldLayoutIdLst>
  <p:transition>
    <p:wipe dir="r"/>
  </p:transition>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chart" Target="../charts/char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DBF8DDC7-53EC-AC09-CE52-CDB1980370EF}"/>
              </a:ext>
            </a:extLst>
          </p:cNvPr>
          <p:cNvSpPr>
            <a:spLocks noGrp="1"/>
          </p:cNvSpPr>
          <p:nvPr>
            <p:ph type="body" sz="quarter" idx="10"/>
          </p:nvPr>
        </p:nvSpPr>
        <p:spPr>
          <a:xfrm>
            <a:off x="683567" y="3002983"/>
            <a:ext cx="7621095" cy="1077218"/>
          </a:xfrm>
        </p:spPr>
        <p:txBody>
          <a:bodyPr/>
          <a:lstStyle/>
          <a:p>
            <a:r>
              <a:rPr lang="en-US" b="1" dirty="0"/>
              <a:t>James L Januzzi</a:t>
            </a:r>
            <a:r>
              <a:rPr lang="en-US" dirty="0"/>
              <a:t>, Patricia Ely Pizzato, Macarena P. </a:t>
            </a:r>
            <a:r>
              <a:rPr lang="en-US" dirty="0" err="1"/>
              <a:t>Quintana</a:t>
            </a:r>
            <a:r>
              <a:rPr lang="en-US" dirty="0"/>
              <a:t>-Hayashi, Melanie Chan, Petra Johannesson, Daniel Aradi, Jeroen Schaap, </a:t>
            </a:r>
            <a:r>
              <a:rPr lang="en-CA" dirty="0"/>
              <a:t>Jiri Vesely​</a:t>
            </a:r>
            <a:r>
              <a:rPr lang="en-US" dirty="0"/>
              <a:t>,  </a:t>
            </a:r>
            <a:r>
              <a:rPr lang="en-CA" dirty="0"/>
              <a:t>Grzegorz Piotrowski​, </a:t>
            </a:r>
            <a:r>
              <a:rPr lang="en-US" dirty="0"/>
              <a:t>Koichiro Kinugawa, Jaya B Rosenmeier, Martin Fredriksson on behalf of the LUMINARA Investigators</a:t>
            </a:r>
          </a:p>
        </p:txBody>
      </p:sp>
      <p:sp>
        <p:nvSpPr>
          <p:cNvPr id="8" name="Text Placeholder 2">
            <a:extLst>
              <a:ext uri="{FF2B5EF4-FFF2-40B4-BE49-F238E27FC236}">
                <a16:creationId xmlns:a16="http://schemas.microsoft.com/office/drawing/2014/main" id="{8F27275F-8B1C-C5D8-4297-FC51F136D6CE}"/>
              </a:ext>
            </a:extLst>
          </p:cNvPr>
          <p:cNvSpPr>
            <a:spLocks noGrp="1"/>
          </p:cNvSpPr>
          <p:nvPr>
            <p:ph type="body" sz="quarter" idx="12"/>
          </p:nvPr>
        </p:nvSpPr>
        <p:spPr>
          <a:xfrm>
            <a:off x="683568" y="4177112"/>
            <a:ext cx="5688626" cy="288032"/>
          </a:xfrm>
        </p:spPr>
        <p:txBody>
          <a:bodyPr/>
          <a:lstStyle/>
          <a:p>
            <a:r>
              <a:rPr lang="en-US" b="1"/>
              <a:t>HOT LINE 6</a:t>
            </a:r>
            <a:r>
              <a:rPr lang="en-US" b="1">
                <a:solidFill>
                  <a:srgbClr val="008996"/>
                </a:solidFill>
                <a:latin typeface="Arial" panose="020B0604020202020204"/>
              </a:rPr>
              <a:t> </a:t>
            </a:r>
            <a:r>
              <a:rPr lang="en-US" b="1">
                <a:solidFill>
                  <a:srgbClr val="C00000"/>
                </a:solidFill>
                <a:latin typeface="Arial" panose="020B0604020202020204"/>
              </a:rPr>
              <a:t>|</a:t>
            </a:r>
            <a:r>
              <a:rPr lang="en-US" b="1"/>
              <a:t> August 30, 2026 </a:t>
            </a:r>
            <a:r>
              <a:rPr lang="en-US" b="1">
                <a:solidFill>
                  <a:srgbClr val="C00000"/>
                </a:solidFill>
                <a:latin typeface="Arial" panose="020B0604020202020204"/>
              </a:rPr>
              <a:t>| 08:15 – 09:50 </a:t>
            </a:r>
            <a:endParaRPr lang="en-US">
              <a:solidFill>
                <a:srgbClr val="C00000"/>
              </a:solidFill>
            </a:endParaRPr>
          </a:p>
        </p:txBody>
      </p:sp>
      <p:sp>
        <p:nvSpPr>
          <p:cNvPr id="12" name="Text Placeholder 4">
            <a:extLst>
              <a:ext uri="{FF2B5EF4-FFF2-40B4-BE49-F238E27FC236}">
                <a16:creationId xmlns:a16="http://schemas.microsoft.com/office/drawing/2014/main" id="{011D07CA-0967-6129-4FF7-A8DF83CC0349}"/>
              </a:ext>
            </a:extLst>
          </p:cNvPr>
          <p:cNvSpPr>
            <a:spLocks noGrp="1"/>
          </p:cNvSpPr>
          <p:nvPr>
            <p:ph type="body" sz="quarter" idx="14"/>
          </p:nvPr>
        </p:nvSpPr>
        <p:spPr>
          <a:xfrm>
            <a:off x="683568" y="321370"/>
            <a:ext cx="5832648" cy="2556727"/>
          </a:xfrm>
        </p:spPr>
        <p:txBody>
          <a:bodyPr/>
          <a:lstStyle/>
          <a:p>
            <a:r>
              <a:rPr lang="en-US" sz="3200"/>
              <a:t>Efficacy and safety of AZD5462, an oral relaxin in participants with chronic heart failure: Results of the phase 2b LUMINARA trial</a:t>
            </a:r>
          </a:p>
        </p:txBody>
      </p:sp>
      <p:pic>
        <p:nvPicPr>
          <p:cNvPr id="3" name="Picture 2">
            <a:extLst>
              <a:ext uri="{FF2B5EF4-FFF2-40B4-BE49-F238E27FC236}">
                <a16:creationId xmlns:a16="http://schemas.microsoft.com/office/drawing/2014/main" id="{7AB3F71D-740F-C3F4-299D-B4A5454CF3D1}"/>
              </a:ext>
            </a:extLst>
          </p:cNvPr>
          <p:cNvPicPr>
            <a:picLocks noChangeAspect="1"/>
          </p:cNvPicPr>
          <p:nvPr/>
        </p:nvPicPr>
        <p:blipFill>
          <a:blip r:embed="rId2"/>
          <a:stretch>
            <a:fillRect/>
          </a:stretch>
        </p:blipFill>
        <p:spPr>
          <a:xfrm>
            <a:off x="6228184" y="123478"/>
            <a:ext cx="2720903" cy="1275606"/>
          </a:xfrm>
          <a:prstGeom prst="rect">
            <a:avLst/>
          </a:prstGeom>
        </p:spPr>
      </p:pic>
    </p:spTree>
    <p:extLst>
      <p:ext uri="{BB962C8B-B14F-4D97-AF65-F5344CB8AC3E}">
        <p14:creationId xmlns:p14="http://schemas.microsoft.com/office/powerpoint/2010/main" val="2707366901"/>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CFF1-A7BD-BFE4-6934-2A1D49786903}"/>
            </a:ext>
          </a:extLst>
        </p:cNvPr>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B8796302-09AC-DC73-E3D7-0D5E21BD433C}"/>
              </a:ext>
            </a:extLst>
          </p:cNvPr>
          <p:cNvGraphicFramePr/>
          <p:nvPr>
            <p:extLst>
              <p:ext uri="{D42A27DB-BD31-4B8C-83A1-F6EECF244321}">
                <p14:modId xmlns:p14="http://schemas.microsoft.com/office/powerpoint/2010/main" val="3054804815"/>
              </p:ext>
            </p:extLst>
          </p:nvPr>
        </p:nvGraphicFramePr>
        <p:xfrm>
          <a:off x="-86712" y="933189"/>
          <a:ext cx="4384111" cy="3350712"/>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a:extLst>
              <a:ext uri="{FF2B5EF4-FFF2-40B4-BE49-F238E27FC236}">
                <a16:creationId xmlns:a16="http://schemas.microsoft.com/office/drawing/2014/main" id="{65FCE92A-C5F3-CBFA-D2D4-B2B9510420F9}"/>
              </a:ext>
            </a:extLst>
          </p:cNvPr>
          <p:cNvSpPr>
            <a:spLocks noGrp="1"/>
          </p:cNvSpPr>
          <p:nvPr>
            <p:ph type="title"/>
          </p:nvPr>
        </p:nvSpPr>
        <p:spPr/>
        <p:txBody>
          <a:bodyPr/>
          <a:lstStyle/>
          <a:p>
            <a:r>
              <a:rPr lang="en-GB"/>
              <a:t>Primary endpoints</a:t>
            </a:r>
            <a:br>
              <a:rPr lang="en-GB"/>
            </a:br>
            <a:endParaRPr lang="en-US"/>
          </a:p>
        </p:txBody>
      </p:sp>
      <p:sp>
        <p:nvSpPr>
          <p:cNvPr id="4" name="TextBox 3">
            <a:extLst>
              <a:ext uri="{FF2B5EF4-FFF2-40B4-BE49-F238E27FC236}">
                <a16:creationId xmlns:a16="http://schemas.microsoft.com/office/drawing/2014/main" id="{F92805AF-01A3-6212-4DD4-04F9E791149C}"/>
              </a:ext>
            </a:extLst>
          </p:cNvPr>
          <p:cNvSpPr txBox="1"/>
          <p:nvPr/>
        </p:nvSpPr>
        <p:spPr>
          <a:xfrm>
            <a:off x="1613860" y="4779467"/>
            <a:ext cx="3072440" cy="215444"/>
          </a:xfrm>
          <a:prstGeom prst="rect">
            <a:avLst/>
          </a:prstGeom>
          <a:noFill/>
        </p:spPr>
        <p:txBody>
          <a:bodyPr wrap="square" lIns="0" tIns="0" rIns="0" bIns="0" rtlCol="0" anchor="t">
            <a:spAutoFit/>
          </a:bodyPr>
          <a:lstStyle/>
          <a:p>
            <a:pPr defTabSz="360000">
              <a:spcBef>
                <a:spcPct val="20000"/>
              </a:spcBef>
              <a:buClr>
                <a:srgbClr val="C00000"/>
              </a:buClr>
            </a:pPr>
            <a:r>
              <a:rPr lang="en-GB" sz="700"/>
              <a:t>ESVI, end-systolic volume index; SVRI, systemic vascular resistance index.</a:t>
            </a:r>
          </a:p>
          <a:p>
            <a:pPr defTabSz="360000"/>
            <a:r>
              <a:rPr lang="en-GB" sz="700"/>
              <a:t>p,  p-value each AZD5462 dose vs. Placebo without multiplicity adjustment.</a:t>
            </a:r>
            <a:r>
              <a:rPr lang="en-US" sz="700"/>
              <a:t> </a:t>
            </a:r>
            <a:endParaRPr lang="en-GB" sz="700"/>
          </a:p>
        </p:txBody>
      </p:sp>
      <p:sp>
        <p:nvSpPr>
          <p:cNvPr id="7" name="Rectangle: Rounded Corners 6">
            <a:extLst>
              <a:ext uri="{FF2B5EF4-FFF2-40B4-BE49-F238E27FC236}">
                <a16:creationId xmlns:a16="http://schemas.microsoft.com/office/drawing/2014/main" id="{4F6931D3-9039-CF1D-965E-CCBB88CE1F07}"/>
              </a:ext>
            </a:extLst>
          </p:cNvPr>
          <p:cNvSpPr/>
          <p:nvPr/>
        </p:nvSpPr>
        <p:spPr>
          <a:xfrm>
            <a:off x="338157" y="688167"/>
            <a:ext cx="3930650"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A: </a:t>
            </a:r>
            <a:r>
              <a:rPr lang="en-GB" sz="1400">
                <a:solidFill>
                  <a:schemeClr val="tx1"/>
                </a:solidFill>
              </a:rPr>
              <a:t>LVEF ≤ 35%</a:t>
            </a:r>
            <a:endParaRPr lang="en-GB" sz="1400" b="1">
              <a:solidFill>
                <a:schemeClr val="tx1"/>
              </a:solidFill>
            </a:endParaRPr>
          </a:p>
        </p:txBody>
      </p:sp>
      <p:sp>
        <p:nvSpPr>
          <p:cNvPr id="13" name="Rectangle: Rounded Corners 12">
            <a:extLst>
              <a:ext uri="{FF2B5EF4-FFF2-40B4-BE49-F238E27FC236}">
                <a16:creationId xmlns:a16="http://schemas.microsoft.com/office/drawing/2014/main" id="{667A8473-3E78-4BA1-5062-529908C8B6DB}"/>
              </a:ext>
            </a:extLst>
          </p:cNvPr>
          <p:cNvSpPr/>
          <p:nvPr/>
        </p:nvSpPr>
        <p:spPr>
          <a:xfrm>
            <a:off x="1725009" y="955891"/>
            <a:ext cx="11569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ESVI (ml/m</a:t>
            </a:r>
            <a:r>
              <a:rPr lang="en-GB" sz="1100" b="1" baseline="30000">
                <a:solidFill>
                  <a:schemeClr val="accent1"/>
                </a:solidFill>
              </a:rPr>
              <a:t>2</a:t>
            </a:r>
            <a:r>
              <a:rPr lang="en-GB" sz="1100" b="1">
                <a:solidFill>
                  <a:schemeClr val="accent1"/>
                </a:solidFill>
              </a:rPr>
              <a:t>)</a:t>
            </a:r>
          </a:p>
        </p:txBody>
      </p:sp>
      <p:grpSp>
        <p:nvGrpSpPr>
          <p:cNvPr id="24" name="Group 23">
            <a:extLst>
              <a:ext uri="{FF2B5EF4-FFF2-40B4-BE49-F238E27FC236}">
                <a16:creationId xmlns:a16="http://schemas.microsoft.com/office/drawing/2014/main" id="{9B2CEB69-EFAF-482F-FA45-83DCFB3B2EBD}"/>
              </a:ext>
            </a:extLst>
          </p:cNvPr>
          <p:cNvGrpSpPr/>
          <p:nvPr/>
        </p:nvGrpSpPr>
        <p:grpSpPr>
          <a:xfrm>
            <a:off x="4753566" y="689733"/>
            <a:ext cx="3930650" cy="472318"/>
            <a:chOff x="4946749" y="689733"/>
            <a:chExt cx="3930650" cy="472318"/>
          </a:xfrm>
        </p:grpSpPr>
        <p:sp>
          <p:nvSpPr>
            <p:cNvPr id="11" name="Rectangle: Rounded Corners 10">
              <a:extLst>
                <a:ext uri="{FF2B5EF4-FFF2-40B4-BE49-F238E27FC236}">
                  <a16:creationId xmlns:a16="http://schemas.microsoft.com/office/drawing/2014/main" id="{0F59625D-1668-401E-232D-F2DBBC3D86D5}"/>
                </a:ext>
              </a:extLst>
            </p:cNvPr>
            <p:cNvSpPr/>
            <p:nvPr/>
          </p:nvSpPr>
          <p:spPr>
            <a:xfrm>
              <a:off x="4946749" y="689733"/>
              <a:ext cx="3930650"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B: </a:t>
              </a:r>
              <a:r>
                <a:rPr lang="en-GB" sz="1400">
                  <a:solidFill>
                    <a:schemeClr val="tx1"/>
                  </a:solidFill>
                </a:rPr>
                <a:t>LVEF 41 to 55%</a:t>
              </a:r>
            </a:p>
          </p:txBody>
        </p:sp>
        <p:sp>
          <p:nvSpPr>
            <p:cNvPr id="15" name="Rectangle: Rounded Corners 14">
              <a:extLst>
                <a:ext uri="{FF2B5EF4-FFF2-40B4-BE49-F238E27FC236}">
                  <a16:creationId xmlns:a16="http://schemas.microsoft.com/office/drawing/2014/main" id="{DF95B486-CDA7-7752-90FF-A7665E5BBF75}"/>
                </a:ext>
              </a:extLst>
            </p:cNvPr>
            <p:cNvSpPr/>
            <p:nvPr/>
          </p:nvSpPr>
          <p:spPr>
            <a:xfrm>
              <a:off x="6031282" y="955891"/>
              <a:ext cx="1761586"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SVRI (dynes/s/cm</a:t>
              </a:r>
              <a:r>
                <a:rPr lang="en-GB" sz="1100" b="1" baseline="30000">
                  <a:solidFill>
                    <a:schemeClr val="accent1"/>
                  </a:solidFill>
                </a:rPr>
                <a:t>5</a:t>
              </a:r>
              <a:r>
                <a:rPr lang="en-GB" sz="1100" b="1">
                  <a:solidFill>
                    <a:schemeClr val="accent1"/>
                  </a:solidFill>
                </a:rPr>
                <a:t>/m</a:t>
              </a:r>
              <a:r>
                <a:rPr lang="en-GB" sz="1100" b="1" baseline="30000">
                  <a:solidFill>
                    <a:schemeClr val="accent1"/>
                  </a:solidFill>
                </a:rPr>
                <a:t>2</a:t>
              </a:r>
              <a:r>
                <a:rPr lang="en-GB" sz="1100" b="1">
                  <a:solidFill>
                    <a:schemeClr val="accent1"/>
                  </a:solidFill>
                </a:rPr>
                <a:t>)</a:t>
              </a:r>
            </a:p>
          </p:txBody>
        </p:sp>
      </p:grpSp>
      <p:grpSp>
        <p:nvGrpSpPr>
          <p:cNvPr id="31" name="Group 30">
            <a:extLst>
              <a:ext uri="{FF2B5EF4-FFF2-40B4-BE49-F238E27FC236}">
                <a16:creationId xmlns:a16="http://schemas.microsoft.com/office/drawing/2014/main" id="{9999F19A-1794-891F-CC16-FF0D6E580DAB}"/>
              </a:ext>
            </a:extLst>
          </p:cNvPr>
          <p:cNvGrpSpPr/>
          <p:nvPr/>
        </p:nvGrpSpPr>
        <p:grpSpPr>
          <a:xfrm>
            <a:off x="2647718" y="4597514"/>
            <a:ext cx="3524597" cy="82296"/>
            <a:chOff x="2527068" y="4702924"/>
            <a:chExt cx="3524597" cy="82296"/>
          </a:xfrm>
        </p:grpSpPr>
        <p:grpSp>
          <p:nvGrpSpPr>
            <p:cNvPr id="32" name="Group 31">
              <a:extLst>
                <a:ext uri="{FF2B5EF4-FFF2-40B4-BE49-F238E27FC236}">
                  <a16:creationId xmlns:a16="http://schemas.microsoft.com/office/drawing/2014/main" id="{91897AF7-8888-8FBD-1676-6431BE9F7D9F}"/>
                </a:ext>
              </a:extLst>
            </p:cNvPr>
            <p:cNvGrpSpPr/>
            <p:nvPr/>
          </p:nvGrpSpPr>
          <p:grpSpPr>
            <a:xfrm>
              <a:off x="2527068" y="4718717"/>
              <a:ext cx="137160" cy="66503"/>
              <a:chOff x="2265218" y="4655126"/>
              <a:chExt cx="137160" cy="66503"/>
            </a:xfrm>
          </p:grpSpPr>
          <p:cxnSp>
            <p:nvCxnSpPr>
              <p:cNvPr id="42" name="Straight Connector 41">
                <a:extLst>
                  <a:ext uri="{FF2B5EF4-FFF2-40B4-BE49-F238E27FC236}">
                    <a16:creationId xmlns:a16="http://schemas.microsoft.com/office/drawing/2014/main" id="{B52566C4-4F63-21DA-A98E-DBD3BE49926A}"/>
                  </a:ext>
                </a:extLst>
              </p:cNvPr>
              <p:cNvCxnSpPr>
                <a:cxnSpLocks/>
              </p:cNvCxnSpPr>
              <p:nvPr/>
            </p:nvCxnSpPr>
            <p:spPr>
              <a:xfrm>
                <a:off x="2265218" y="4688377"/>
                <a:ext cx="137160"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757FEBA2-3570-3B42-9BFD-627C20D5FFCD}"/>
                  </a:ext>
                </a:extLst>
              </p:cNvPr>
              <p:cNvSpPr/>
              <p:nvPr/>
            </p:nvSpPr>
            <p:spPr>
              <a:xfrm>
                <a:off x="2300547" y="4655126"/>
                <a:ext cx="66503" cy="66503"/>
              </a:xfrm>
              <a:prstGeom prst="ellipse">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20 mg</a:t>
                </a:r>
              </a:p>
            </p:txBody>
          </p:sp>
        </p:grpSp>
        <p:grpSp>
          <p:nvGrpSpPr>
            <p:cNvPr id="33" name="Group 32">
              <a:extLst>
                <a:ext uri="{FF2B5EF4-FFF2-40B4-BE49-F238E27FC236}">
                  <a16:creationId xmlns:a16="http://schemas.microsoft.com/office/drawing/2014/main" id="{AD09CE9C-3DD3-5B6A-2BEB-BDEF0758AC04}"/>
                </a:ext>
              </a:extLst>
            </p:cNvPr>
            <p:cNvGrpSpPr/>
            <p:nvPr/>
          </p:nvGrpSpPr>
          <p:grpSpPr>
            <a:xfrm>
              <a:off x="3640974" y="4718717"/>
              <a:ext cx="137160" cy="66503"/>
              <a:chOff x="2265218" y="4655126"/>
              <a:chExt cx="137160" cy="66503"/>
            </a:xfrm>
          </p:grpSpPr>
          <p:cxnSp>
            <p:nvCxnSpPr>
              <p:cNvPr id="40" name="Straight Connector 39">
                <a:extLst>
                  <a:ext uri="{FF2B5EF4-FFF2-40B4-BE49-F238E27FC236}">
                    <a16:creationId xmlns:a16="http://schemas.microsoft.com/office/drawing/2014/main" id="{6F0F48A7-B6EC-F04A-D148-8443FFAE18D9}"/>
                  </a:ext>
                </a:extLst>
              </p:cNvPr>
              <p:cNvCxnSpPr>
                <a:cxnSpLocks/>
              </p:cNvCxnSpPr>
              <p:nvPr/>
            </p:nvCxnSpPr>
            <p:spPr>
              <a:xfrm>
                <a:off x="2265218" y="4688377"/>
                <a:ext cx="137160" cy="0"/>
              </a:xfrm>
              <a:prstGeom prst="line">
                <a:avLst/>
              </a:prstGeom>
              <a:ln w="19050">
                <a:solidFill>
                  <a:srgbClr val="AE1022"/>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A1703571-FD03-6781-9323-F9C41359E6F7}"/>
                  </a:ext>
                </a:extLst>
              </p:cNvPr>
              <p:cNvSpPr/>
              <p:nvPr/>
            </p:nvSpPr>
            <p:spPr>
              <a:xfrm>
                <a:off x="2300547" y="4655126"/>
                <a:ext cx="66503" cy="66503"/>
              </a:xfrm>
              <a:prstGeom prst="rect">
                <a:avLst/>
              </a:prstGeom>
              <a:solidFill>
                <a:srgbClr val="AE102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80 mg</a:t>
                </a:r>
              </a:p>
            </p:txBody>
          </p:sp>
        </p:grpSp>
        <p:grpSp>
          <p:nvGrpSpPr>
            <p:cNvPr id="34" name="Group 33">
              <a:extLst>
                <a:ext uri="{FF2B5EF4-FFF2-40B4-BE49-F238E27FC236}">
                  <a16:creationId xmlns:a16="http://schemas.microsoft.com/office/drawing/2014/main" id="{77A3A830-E7B5-ABC4-B3C5-CC1A04143FF1}"/>
                </a:ext>
              </a:extLst>
            </p:cNvPr>
            <p:cNvGrpSpPr/>
            <p:nvPr/>
          </p:nvGrpSpPr>
          <p:grpSpPr>
            <a:xfrm>
              <a:off x="4759036" y="4702924"/>
              <a:ext cx="137160" cy="82296"/>
              <a:chOff x="2265218" y="4642657"/>
              <a:chExt cx="137160" cy="82296"/>
            </a:xfrm>
          </p:grpSpPr>
          <p:cxnSp>
            <p:nvCxnSpPr>
              <p:cNvPr id="38" name="Straight Connector 37">
                <a:extLst>
                  <a:ext uri="{FF2B5EF4-FFF2-40B4-BE49-F238E27FC236}">
                    <a16:creationId xmlns:a16="http://schemas.microsoft.com/office/drawing/2014/main" id="{DE9DA8C7-E899-A006-894B-3B781267CA32}"/>
                  </a:ext>
                </a:extLst>
              </p:cNvPr>
              <p:cNvCxnSpPr>
                <a:cxnSpLocks/>
              </p:cNvCxnSpPr>
              <p:nvPr/>
            </p:nvCxnSpPr>
            <p:spPr>
              <a:xfrm>
                <a:off x="2265218" y="4688377"/>
                <a:ext cx="13716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Isosceles Triangle 38">
                <a:extLst>
                  <a:ext uri="{FF2B5EF4-FFF2-40B4-BE49-F238E27FC236}">
                    <a16:creationId xmlns:a16="http://schemas.microsoft.com/office/drawing/2014/main" id="{2FF47543-1C91-463C-7DD9-A193BCF816C4}"/>
                  </a:ext>
                </a:extLst>
              </p:cNvPr>
              <p:cNvSpPr/>
              <p:nvPr/>
            </p:nvSpPr>
            <p:spPr>
              <a:xfrm>
                <a:off x="2300546" y="4642657"/>
                <a:ext cx="82296" cy="82296"/>
              </a:xfrm>
              <a:prstGeom prst="triangle">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27432" rtlCol="0" anchor="ctr"/>
              <a:lstStyle/>
              <a:p>
                <a:r>
                  <a:rPr lang="en-US" sz="900"/>
                  <a:t>AZD5462 360 mg</a:t>
                </a:r>
              </a:p>
            </p:txBody>
          </p:sp>
        </p:grpSp>
        <p:grpSp>
          <p:nvGrpSpPr>
            <p:cNvPr id="35" name="Group 34">
              <a:extLst>
                <a:ext uri="{FF2B5EF4-FFF2-40B4-BE49-F238E27FC236}">
                  <a16:creationId xmlns:a16="http://schemas.microsoft.com/office/drawing/2014/main" id="{D4C88F65-B69C-8DE1-09F8-9AFC100291BE}"/>
                </a:ext>
              </a:extLst>
            </p:cNvPr>
            <p:cNvGrpSpPr/>
            <p:nvPr/>
          </p:nvGrpSpPr>
          <p:grpSpPr>
            <a:xfrm>
              <a:off x="5914505" y="4702924"/>
              <a:ext cx="137160" cy="82296"/>
              <a:chOff x="2265218" y="4646813"/>
              <a:chExt cx="137160" cy="82296"/>
            </a:xfrm>
          </p:grpSpPr>
          <p:cxnSp>
            <p:nvCxnSpPr>
              <p:cNvPr id="36" name="Straight Connector 35">
                <a:extLst>
                  <a:ext uri="{FF2B5EF4-FFF2-40B4-BE49-F238E27FC236}">
                    <a16:creationId xmlns:a16="http://schemas.microsoft.com/office/drawing/2014/main" id="{3F937A86-C5F4-F627-1B25-9B6BF22C4C0F}"/>
                  </a:ext>
                </a:extLst>
              </p:cNvPr>
              <p:cNvCxnSpPr>
                <a:cxnSpLocks/>
              </p:cNvCxnSpPr>
              <p:nvPr/>
            </p:nvCxnSpPr>
            <p:spPr>
              <a:xfrm>
                <a:off x="2265218" y="4687961"/>
                <a:ext cx="13716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Diamond 36">
                <a:extLst>
                  <a:ext uri="{FF2B5EF4-FFF2-40B4-BE49-F238E27FC236}">
                    <a16:creationId xmlns:a16="http://schemas.microsoft.com/office/drawing/2014/main" id="{496330E6-3FC5-9CDC-8A39-9594B54AB87E}"/>
                  </a:ext>
                </a:extLst>
              </p:cNvPr>
              <p:cNvSpPr/>
              <p:nvPr/>
            </p:nvSpPr>
            <p:spPr>
              <a:xfrm>
                <a:off x="2292650" y="4646813"/>
                <a:ext cx="82296" cy="82296"/>
              </a:xfrm>
              <a:prstGeom prst="diamond">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Placebo</a:t>
                </a:r>
              </a:p>
            </p:txBody>
          </p:sp>
        </p:grpSp>
      </p:grpSp>
      <p:sp>
        <p:nvSpPr>
          <p:cNvPr id="9" name="TextBox 8">
            <a:extLst>
              <a:ext uri="{FF2B5EF4-FFF2-40B4-BE49-F238E27FC236}">
                <a16:creationId xmlns:a16="http://schemas.microsoft.com/office/drawing/2014/main" id="{A7550D9F-6800-24AC-8435-35F3184A5572}"/>
              </a:ext>
            </a:extLst>
          </p:cNvPr>
          <p:cNvSpPr txBox="1"/>
          <p:nvPr/>
        </p:nvSpPr>
        <p:spPr>
          <a:xfrm>
            <a:off x="3800247" y="2977813"/>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indent="0" algn="l" defTabSz="360000" rtl="0" eaLnBrk="1" latinLnBrk="0" hangingPunct="1">
              <a:spcBef>
                <a:spcPct val="20000"/>
              </a:spcBef>
              <a:buClr>
                <a:srgbClr val="C00000"/>
              </a:buClr>
              <a:buFont typeface="Arial" panose="020B0604020202020204" pitchFamily="34" charset="0"/>
              <a:buNone/>
            </a:pPr>
            <a:r>
              <a:rPr lang="en-US" sz="800" b="1">
                <a:solidFill>
                  <a:schemeClr val="accent1">
                    <a:lumMod val="60000"/>
                    <a:lumOff val="40000"/>
                  </a:schemeClr>
                </a:solidFill>
              </a:rPr>
              <a:t>p=0.054</a:t>
            </a:r>
            <a:endParaRPr lang="en-US" sz="800" b="1" i="0" kern="1200">
              <a:solidFill>
                <a:schemeClr val="accent1">
                  <a:lumMod val="60000"/>
                  <a:lumOff val="40000"/>
                </a:schemeClr>
              </a:solidFill>
              <a:latin typeface="+mn-lt"/>
            </a:endParaRPr>
          </a:p>
        </p:txBody>
      </p:sp>
      <p:sp>
        <p:nvSpPr>
          <p:cNvPr id="10" name="TextBox 9">
            <a:extLst>
              <a:ext uri="{FF2B5EF4-FFF2-40B4-BE49-F238E27FC236}">
                <a16:creationId xmlns:a16="http://schemas.microsoft.com/office/drawing/2014/main" id="{0B9DE0F0-8998-F010-3DB0-E47FDDE7C246}"/>
              </a:ext>
            </a:extLst>
          </p:cNvPr>
          <p:cNvSpPr txBox="1"/>
          <p:nvPr/>
        </p:nvSpPr>
        <p:spPr>
          <a:xfrm>
            <a:off x="3800247" y="2820650"/>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indent="0" algn="l" defTabSz="360000" rtl="0" eaLnBrk="1" latinLnBrk="0" hangingPunct="1">
              <a:spcBef>
                <a:spcPct val="20000"/>
              </a:spcBef>
              <a:buClr>
                <a:srgbClr val="C00000"/>
              </a:buClr>
              <a:buFont typeface="Arial" panose="020B0604020202020204" pitchFamily="34" charset="0"/>
              <a:buNone/>
            </a:pPr>
            <a:r>
              <a:rPr lang="en-US" sz="800" b="1">
                <a:solidFill>
                  <a:schemeClr val="accent1"/>
                </a:solidFill>
              </a:rPr>
              <a:t>p=0.132</a:t>
            </a:r>
            <a:endParaRPr lang="en-US" sz="800" b="1" i="0" kern="1200">
              <a:solidFill>
                <a:schemeClr val="accent1"/>
              </a:solidFill>
              <a:latin typeface="+mn-lt"/>
            </a:endParaRPr>
          </a:p>
        </p:txBody>
      </p:sp>
      <p:sp>
        <p:nvSpPr>
          <p:cNvPr id="12" name="TextBox 11">
            <a:extLst>
              <a:ext uri="{FF2B5EF4-FFF2-40B4-BE49-F238E27FC236}">
                <a16:creationId xmlns:a16="http://schemas.microsoft.com/office/drawing/2014/main" id="{24CA44F1-6C4D-A198-C881-D61440D18769}"/>
              </a:ext>
            </a:extLst>
          </p:cNvPr>
          <p:cNvSpPr txBox="1"/>
          <p:nvPr/>
        </p:nvSpPr>
        <p:spPr>
          <a:xfrm>
            <a:off x="3800247" y="2356306"/>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indent="0" algn="l" defTabSz="360000" rtl="0" eaLnBrk="1" latinLnBrk="0" hangingPunct="1">
              <a:spcBef>
                <a:spcPct val="20000"/>
              </a:spcBef>
              <a:buClr>
                <a:srgbClr val="C00000"/>
              </a:buClr>
              <a:buFont typeface="Arial" panose="020B0604020202020204" pitchFamily="34" charset="0"/>
              <a:buNone/>
            </a:pPr>
            <a:r>
              <a:rPr lang="en-US" sz="800" b="1" dirty="0">
                <a:solidFill>
                  <a:schemeClr val="accent1">
                    <a:lumMod val="50000"/>
                  </a:schemeClr>
                </a:solidFill>
              </a:rPr>
              <a:t>p=0.662</a:t>
            </a:r>
            <a:endParaRPr lang="en-US" sz="800" b="1" i="0" kern="1200" dirty="0">
              <a:solidFill>
                <a:schemeClr val="accent1">
                  <a:lumMod val="50000"/>
                </a:schemeClr>
              </a:solidFill>
              <a:latin typeface="+mn-lt"/>
            </a:endParaRPr>
          </a:p>
        </p:txBody>
      </p:sp>
      <p:graphicFrame>
        <p:nvGraphicFramePr>
          <p:cNvPr id="18" name="Chart 17">
            <a:extLst>
              <a:ext uri="{FF2B5EF4-FFF2-40B4-BE49-F238E27FC236}">
                <a16:creationId xmlns:a16="http://schemas.microsoft.com/office/drawing/2014/main" id="{C5A50C5D-0788-3BFE-5C90-48E2101AB243}"/>
              </a:ext>
            </a:extLst>
          </p:cNvPr>
          <p:cNvGraphicFramePr/>
          <p:nvPr>
            <p:extLst>
              <p:ext uri="{D42A27DB-BD31-4B8C-83A1-F6EECF244321}">
                <p14:modId xmlns:p14="http://schemas.microsoft.com/office/powerpoint/2010/main" val="3581947004"/>
              </p:ext>
            </p:extLst>
          </p:nvPr>
        </p:nvGraphicFramePr>
        <p:xfrm>
          <a:off x="4466238" y="933189"/>
          <a:ext cx="4384111" cy="3350712"/>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id="{395F6A06-C809-2BC8-E86A-3B3EB01AE2B6}"/>
              </a:ext>
            </a:extLst>
          </p:cNvPr>
          <p:cNvSpPr txBox="1"/>
          <p:nvPr/>
        </p:nvSpPr>
        <p:spPr>
          <a:xfrm>
            <a:off x="8337248" y="3036292"/>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lumMod val="60000"/>
                    <a:lumOff val="40000"/>
                  </a:schemeClr>
                </a:solidFill>
              </a:rPr>
              <a:t>p=0.004</a:t>
            </a:r>
          </a:p>
        </p:txBody>
      </p:sp>
      <p:sp>
        <p:nvSpPr>
          <p:cNvPr id="20" name="TextBox 19">
            <a:extLst>
              <a:ext uri="{FF2B5EF4-FFF2-40B4-BE49-F238E27FC236}">
                <a16:creationId xmlns:a16="http://schemas.microsoft.com/office/drawing/2014/main" id="{9D1A3F2F-8979-8EFB-BBF3-34D53F61E10A}"/>
              </a:ext>
            </a:extLst>
          </p:cNvPr>
          <p:cNvSpPr txBox="1"/>
          <p:nvPr/>
        </p:nvSpPr>
        <p:spPr>
          <a:xfrm>
            <a:off x="8337248" y="3139626"/>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solidFill>
              </a:rPr>
              <a:t>p&lt;0.001</a:t>
            </a:r>
          </a:p>
        </p:txBody>
      </p:sp>
      <p:sp>
        <p:nvSpPr>
          <p:cNvPr id="21" name="TextBox 20">
            <a:extLst>
              <a:ext uri="{FF2B5EF4-FFF2-40B4-BE49-F238E27FC236}">
                <a16:creationId xmlns:a16="http://schemas.microsoft.com/office/drawing/2014/main" id="{90F362FF-C529-947D-869D-DA9E679FDA72}"/>
              </a:ext>
            </a:extLst>
          </p:cNvPr>
          <p:cNvSpPr txBox="1"/>
          <p:nvPr/>
        </p:nvSpPr>
        <p:spPr>
          <a:xfrm>
            <a:off x="8337248" y="2834772"/>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dirty="0">
                <a:solidFill>
                  <a:schemeClr val="accent1">
                    <a:lumMod val="50000"/>
                  </a:schemeClr>
                </a:solidFill>
              </a:rPr>
              <a:t>p=0.021</a:t>
            </a:r>
          </a:p>
        </p:txBody>
      </p:sp>
    </p:spTree>
    <p:extLst>
      <p:ext uri="{BB962C8B-B14F-4D97-AF65-F5344CB8AC3E}">
        <p14:creationId xmlns:p14="http://schemas.microsoft.com/office/powerpoint/2010/main" val="12625807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graphicEl>
                                              <a:chart seriesIdx="1" categoryIdx="-4" bldStep="series"/>
                                            </p:graphicEl>
                                          </p:spTgt>
                                        </p:tgtEl>
                                        <p:attrNameLst>
                                          <p:attrName>style.visibility</p:attrName>
                                        </p:attrNameLst>
                                      </p:cBhvr>
                                      <p:to>
                                        <p:strVal val="visible"/>
                                      </p:to>
                                    </p:set>
                                    <p:animEffect transition="in" filter="wipe(left)">
                                      <p:cBhvr>
                                        <p:cTn id="7" dur="250"/>
                                        <p:tgtEl>
                                          <p:spTgt spid="14">
                                            <p:graphicEl>
                                              <a:chart seriesIdx="1" categoryIdx="-4" bldStep="series"/>
                                            </p:graphicEl>
                                          </p:spTgt>
                                        </p:tgtEl>
                                      </p:cBhvr>
                                    </p:animEffect>
                                  </p:childTnLst>
                                </p:cTn>
                              </p:par>
                            </p:childTnLst>
                          </p:cTn>
                        </p:par>
                        <p:par>
                          <p:cTn id="8" fill="hold">
                            <p:stCondLst>
                              <p:cond delay="250"/>
                            </p:stCondLst>
                            <p:childTnLst>
                              <p:par>
                                <p:cTn id="9" presetID="22" presetClass="entr" presetSubtype="8" fill="hold" grpId="0" nodeType="afterEffect">
                                  <p:stCondLst>
                                    <p:cond delay="250"/>
                                  </p:stCondLst>
                                  <p:childTnLst>
                                    <p:set>
                                      <p:cBhvr>
                                        <p:cTn id="10" dur="1" fill="hold">
                                          <p:stCondLst>
                                            <p:cond delay="0"/>
                                          </p:stCondLst>
                                        </p:cTn>
                                        <p:tgtEl>
                                          <p:spTgt spid="14">
                                            <p:graphicEl>
                                              <a:chart seriesIdx="2" categoryIdx="-4" bldStep="series"/>
                                            </p:graphicEl>
                                          </p:spTgt>
                                        </p:tgtEl>
                                        <p:attrNameLst>
                                          <p:attrName>style.visibility</p:attrName>
                                        </p:attrNameLst>
                                      </p:cBhvr>
                                      <p:to>
                                        <p:strVal val="visible"/>
                                      </p:to>
                                    </p:set>
                                    <p:animEffect transition="in" filter="wipe(left)">
                                      <p:cBhvr>
                                        <p:cTn id="11" dur="500"/>
                                        <p:tgtEl>
                                          <p:spTgt spid="14">
                                            <p:graphicEl>
                                              <a:chart seriesIdx="2" categoryIdx="-4" bldStep="series"/>
                                            </p:graphicEl>
                                          </p:spTgt>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1000"/>
                            </p:stCondLst>
                            <p:childTnLst>
                              <p:par>
                                <p:cTn id="16" presetID="22" presetClass="entr" presetSubtype="8" fill="hold" grpId="0" nodeType="afterEffect">
                                  <p:stCondLst>
                                    <p:cond delay="250"/>
                                  </p:stCondLst>
                                  <p:childTnLst>
                                    <p:set>
                                      <p:cBhvr>
                                        <p:cTn id="17" dur="1" fill="hold">
                                          <p:stCondLst>
                                            <p:cond delay="0"/>
                                          </p:stCondLst>
                                        </p:cTn>
                                        <p:tgtEl>
                                          <p:spTgt spid="14">
                                            <p:graphicEl>
                                              <a:chart seriesIdx="3" categoryIdx="-4" bldStep="series"/>
                                            </p:graphicEl>
                                          </p:spTgt>
                                        </p:tgtEl>
                                        <p:attrNameLst>
                                          <p:attrName>style.visibility</p:attrName>
                                        </p:attrNameLst>
                                      </p:cBhvr>
                                      <p:to>
                                        <p:strVal val="visible"/>
                                      </p:to>
                                    </p:set>
                                    <p:animEffect transition="in" filter="wipe(left)">
                                      <p:cBhvr>
                                        <p:cTn id="18" dur="500"/>
                                        <p:tgtEl>
                                          <p:spTgt spid="14">
                                            <p:graphicEl>
                                              <a:chart seriesIdx="3" categoryIdx="-4" bldStep="series"/>
                                            </p:graphicEl>
                                          </p:spTgt>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1750"/>
                            </p:stCondLst>
                            <p:childTnLst>
                              <p:par>
                                <p:cTn id="23" presetID="22" presetClass="entr" presetSubtype="8" fill="hold" grpId="0" nodeType="afterEffect">
                                  <p:stCondLst>
                                    <p:cond delay="250"/>
                                  </p:stCondLst>
                                  <p:childTnLst>
                                    <p:set>
                                      <p:cBhvr>
                                        <p:cTn id="24" dur="1" fill="hold">
                                          <p:stCondLst>
                                            <p:cond delay="0"/>
                                          </p:stCondLst>
                                        </p:cTn>
                                        <p:tgtEl>
                                          <p:spTgt spid="14">
                                            <p:graphicEl>
                                              <a:chart seriesIdx="4" categoryIdx="-4" bldStep="series"/>
                                            </p:graphicEl>
                                          </p:spTgt>
                                        </p:tgtEl>
                                        <p:attrNameLst>
                                          <p:attrName>style.visibility</p:attrName>
                                        </p:attrNameLst>
                                      </p:cBhvr>
                                      <p:to>
                                        <p:strVal val="visible"/>
                                      </p:to>
                                    </p:set>
                                    <p:animEffect transition="in" filter="wipe(left)">
                                      <p:cBhvr>
                                        <p:cTn id="25" dur="500"/>
                                        <p:tgtEl>
                                          <p:spTgt spid="14">
                                            <p:graphicEl>
                                              <a:chart seriesIdx="4" categoryIdx="-4" bldStep="series"/>
                                            </p:graphicEl>
                                          </p:spTgt>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25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250"/>
                                        <p:tgtEl>
                                          <p:spTgt spid="24"/>
                                        </p:tgtEl>
                                      </p:cBhvr>
                                    </p:animEffect>
                                  </p:childTnLst>
                                </p:cTn>
                              </p:par>
                              <p:par>
                                <p:cTn id="34" presetID="22" presetClass="entr" presetSubtype="8" fill="hold" grpId="0" nodeType="withEffect">
                                  <p:stCondLst>
                                    <p:cond delay="250"/>
                                  </p:stCondLst>
                                  <p:childTnLst>
                                    <p:set>
                                      <p:cBhvr>
                                        <p:cTn id="35"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left)">
                                      <p:cBhvr>
                                        <p:cTn id="36" dur="250"/>
                                        <p:tgtEl>
                                          <p:spTgt spid="18">
                                            <p:graphicEl>
                                              <a:chart seriesIdx="-3" categoryIdx="-3" bldStep="gridLegend"/>
                                            </p:graphicEl>
                                          </p:spTgt>
                                        </p:tgtEl>
                                      </p:cBhvr>
                                    </p:animEffect>
                                  </p:childTnLst>
                                </p:cTn>
                              </p:par>
                              <p:par>
                                <p:cTn id="37" presetID="22" presetClass="entr" presetSubtype="8" fill="hold" grpId="0" nodeType="withEffect">
                                  <p:stCondLst>
                                    <p:cond delay="250"/>
                                  </p:stCondLst>
                                  <p:childTnLst>
                                    <p:set>
                                      <p:cBhvr>
                                        <p:cTn id="38"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39" dur="250"/>
                                        <p:tgtEl>
                                          <p:spTgt spid="18">
                                            <p:graphicEl>
                                              <a:chart seriesIdx="0" categoryIdx="-4" bldStep="series"/>
                                            </p:graphicEl>
                                          </p:spTgt>
                                        </p:tgtEl>
                                      </p:cBhvr>
                                    </p:animEffect>
                                  </p:childTnLst>
                                </p:cTn>
                              </p:par>
                            </p:childTnLst>
                          </p:cTn>
                        </p:par>
                        <p:par>
                          <p:cTn id="40" fill="hold">
                            <p:stCondLst>
                              <p:cond delay="500"/>
                            </p:stCondLst>
                            <p:childTnLst>
                              <p:par>
                                <p:cTn id="41" presetID="22" presetClass="entr" presetSubtype="8" fill="hold" grpId="0" nodeType="afterEffect">
                                  <p:stCondLst>
                                    <p:cond delay="250"/>
                                  </p:stCondLst>
                                  <p:childTnLst>
                                    <p:set>
                                      <p:cBhvr>
                                        <p:cTn id="42"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43" dur="250"/>
                                        <p:tgtEl>
                                          <p:spTgt spid="18">
                                            <p:graphicEl>
                                              <a:chart seriesIdx="1" categoryIdx="-4" bldStep="series"/>
                                            </p:graphicEl>
                                          </p:spTgt>
                                        </p:tgtEl>
                                      </p:cBhvr>
                                    </p:animEffect>
                                  </p:childTnLst>
                                </p:cTn>
                              </p:par>
                            </p:childTnLst>
                          </p:cTn>
                        </p:par>
                        <p:par>
                          <p:cTn id="44" fill="hold">
                            <p:stCondLst>
                              <p:cond delay="1000"/>
                            </p:stCondLst>
                            <p:childTnLst>
                              <p:par>
                                <p:cTn id="45" presetID="22" presetClass="entr" presetSubtype="8" fill="hold" grpId="0" nodeType="afterEffect">
                                  <p:stCondLst>
                                    <p:cond delay="250"/>
                                  </p:stCondLst>
                                  <p:childTnLst>
                                    <p:set>
                                      <p:cBhvr>
                                        <p:cTn id="46" dur="1" fill="hold">
                                          <p:stCondLst>
                                            <p:cond delay="0"/>
                                          </p:stCondLst>
                                        </p:cTn>
                                        <p:tgtEl>
                                          <p:spTgt spid="18">
                                            <p:graphicEl>
                                              <a:chart seriesIdx="2" categoryIdx="-4" bldStep="series"/>
                                            </p:graphicEl>
                                          </p:spTgt>
                                        </p:tgtEl>
                                        <p:attrNameLst>
                                          <p:attrName>style.visibility</p:attrName>
                                        </p:attrNameLst>
                                      </p:cBhvr>
                                      <p:to>
                                        <p:strVal val="visible"/>
                                      </p:to>
                                    </p:set>
                                    <p:animEffect transition="in" filter="wipe(left)">
                                      <p:cBhvr>
                                        <p:cTn id="47" dur="250"/>
                                        <p:tgtEl>
                                          <p:spTgt spid="18">
                                            <p:graphicEl>
                                              <a:chart seriesIdx="2" categoryIdx="-4" bldStep="series"/>
                                            </p:graphicEl>
                                          </p:spTgt>
                                        </p:tgtEl>
                                      </p:cBhvr>
                                    </p:animEffect>
                                  </p:childTnLst>
                                </p:cTn>
                              </p:par>
                              <p:par>
                                <p:cTn id="48" presetID="22" presetClass="entr" presetSubtype="8" fill="hold" grpId="0" nodeType="withEffect">
                                  <p:stCondLst>
                                    <p:cond delay="25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250"/>
                                        <p:tgtEl>
                                          <p:spTgt spid="19"/>
                                        </p:tgtEl>
                                      </p:cBhvr>
                                    </p:animEffect>
                                  </p:childTnLst>
                                </p:cTn>
                              </p:par>
                            </p:childTnLst>
                          </p:cTn>
                        </p:par>
                        <p:par>
                          <p:cTn id="51" fill="hold">
                            <p:stCondLst>
                              <p:cond delay="1500"/>
                            </p:stCondLst>
                            <p:childTnLst>
                              <p:par>
                                <p:cTn id="52" presetID="22" presetClass="entr" presetSubtype="8" fill="hold" grpId="0" nodeType="afterEffect">
                                  <p:stCondLst>
                                    <p:cond delay="250"/>
                                  </p:stCondLst>
                                  <p:childTnLst>
                                    <p:set>
                                      <p:cBhvr>
                                        <p:cTn id="53" dur="1" fill="hold">
                                          <p:stCondLst>
                                            <p:cond delay="0"/>
                                          </p:stCondLst>
                                        </p:cTn>
                                        <p:tgtEl>
                                          <p:spTgt spid="18">
                                            <p:graphicEl>
                                              <a:chart seriesIdx="3" categoryIdx="-4" bldStep="series"/>
                                            </p:graphicEl>
                                          </p:spTgt>
                                        </p:tgtEl>
                                        <p:attrNameLst>
                                          <p:attrName>style.visibility</p:attrName>
                                        </p:attrNameLst>
                                      </p:cBhvr>
                                      <p:to>
                                        <p:strVal val="visible"/>
                                      </p:to>
                                    </p:set>
                                    <p:animEffect transition="in" filter="wipe(left)">
                                      <p:cBhvr>
                                        <p:cTn id="54" dur="250"/>
                                        <p:tgtEl>
                                          <p:spTgt spid="18">
                                            <p:graphicEl>
                                              <a:chart seriesIdx="3" categoryIdx="-4" bldStep="series"/>
                                            </p:graphicEl>
                                          </p:spTgt>
                                        </p:tgtEl>
                                      </p:cBhvr>
                                    </p:animEffect>
                                  </p:childTnLst>
                                </p:cTn>
                              </p:par>
                              <p:par>
                                <p:cTn id="55" presetID="22" presetClass="entr" presetSubtype="8" fill="hold" grpId="0" nodeType="withEffect">
                                  <p:stCondLst>
                                    <p:cond delay="250"/>
                                  </p:stCondLst>
                                  <p:childTnLst>
                                    <p:set>
                                      <p:cBhvr>
                                        <p:cTn id="56" dur="1" fill="hold">
                                          <p:stCondLst>
                                            <p:cond delay="0"/>
                                          </p:stCondLst>
                                        </p:cTn>
                                        <p:tgtEl>
                                          <p:spTgt spid="20"/>
                                        </p:tgtEl>
                                        <p:attrNameLst>
                                          <p:attrName>style.visibility</p:attrName>
                                        </p:attrNameLst>
                                      </p:cBhvr>
                                      <p:to>
                                        <p:strVal val="visible"/>
                                      </p:to>
                                    </p:set>
                                    <p:animEffect transition="in" filter="wipe(left)">
                                      <p:cBhvr>
                                        <p:cTn id="57" dur="250"/>
                                        <p:tgtEl>
                                          <p:spTgt spid="20"/>
                                        </p:tgtEl>
                                      </p:cBhvr>
                                    </p:animEffect>
                                  </p:childTnLst>
                                </p:cTn>
                              </p:par>
                            </p:childTnLst>
                          </p:cTn>
                        </p:par>
                        <p:par>
                          <p:cTn id="58" fill="hold">
                            <p:stCondLst>
                              <p:cond delay="2000"/>
                            </p:stCondLst>
                            <p:childTnLst>
                              <p:par>
                                <p:cTn id="59" presetID="22" presetClass="entr" presetSubtype="8" fill="hold" grpId="0" nodeType="afterEffect">
                                  <p:stCondLst>
                                    <p:cond delay="250"/>
                                  </p:stCondLst>
                                  <p:childTnLst>
                                    <p:set>
                                      <p:cBhvr>
                                        <p:cTn id="60" dur="1" fill="hold">
                                          <p:stCondLst>
                                            <p:cond delay="0"/>
                                          </p:stCondLst>
                                        </p:cTn>
                                        <p:tgtEl>
                                          <p:spTgt spid="18">
                                            <p:graphicEl>
                                              <a:chart seriesIdx="4" categoryIdx="-4" bldStep="series"/>
                                            </p:graphicEl>
                                          </p:spTgt>
                                        </p:tgtEl>
                                        <p:attrNameLst>
                                          <p:attrName>style.visibility</p:attrName>
                                        </p:attrNameLst>
                                      </p:cBhvr>
                                      <p:to>
                                        <p:strVal val="visible"/>
                                      </p:to>
                                    </p:set>
                                    <p:animEffect transition="in" filter="wipe(left)">
                                      <p:cBhvr>
                                        <p:cTn id="61" dur="250"/>
                                        <p:tgtEl>
                                          <p:spTgt spid="18">
                                            <p:graphicEl>
                                              <a:chart seriesIdx="4" categoryIdx="-4" bldStep="series"/>
                                            </p:graphicEl>
                                          </p:spTgt>
                                        </p:tgtEl>
                                      </p:cBhvr>
                                    </p:animEffect>
                                  </p:childTnLst>
                                </p:cTn>
                              </p:par>
                              <p:par>
                                <p:cTn id="62" presetID="22" presetClass="entr" presetSubtype="8" fill="hold" grpId="0" nodeType="withEffect">
                                  <p:stCondLst>
                                    <p:cond delay="250"/>
                                  </p:stCondLst>
                                  <p:childTnLst>
                                    <p:set>
                                      <p:cBhvr>
                                        <p:cTn id="63" dur="1" fill="hold">
                                          <p:stCondLst>
                                            <p:cond delay="0"/>
                                          </p:stCondLst>
                                        </p:cTn>
                                        <p:tgtEl>
                                          <p:spTgt spid="21"/>
                                        </p:tgtEl>
                                        <p:attrNameLst>
                                          <p:attrName>style.visibility</p:attrName>
                                        </p:attrNameLst>
                                      </p:cBhvr>
                                      <p:to>
                                        <p:strVal val="visible"/>
                                      </p:to>
                                    </p:set>
                                    <p:animEffect transition="in" filter="wipe(left)">
                                      <p:cBhvr>
                                        <p:cTn id="64" dur="2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uiExpand="1">
        <p:bldSub>
          <a:bldChart bld="series" animBg="0"/>
        </p:bldSub>
      </p:bldGraphic>
      <p:bldP spid="9" grpId="0"/>
      <p:bldP spid="10" grpId="0"/>
      <p:bldP spid="12" grpId="0"/>
      <p:bldGraphic spid="18" grpId="0" uiExpand="1">
        <p:bldSub>
          <a:bldChart bld="series"/>
        </p:bldSub>
      </p:bldGraphic>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D80C3-C607-4BAB-BB81-FFB4B8BFF55A}"/>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D755625D-1DB2-3B43-1CA2-2F0DBC038092}"/>
              </a:ext>
            </a:extLst>
          </p:cNvPr>
          <p:cNvSpPr txBox="1"/>
          <p:nvPr/>
        </p:nvSpPr>
        <p:spPr>
          <a:xfrm>
            <a:off x="1590960" y="4919394"/>
            <a:ext cx="5962079" cy="107722"/>
          </a:xfrm>
          <a:prstGeom prst="rect">
            <a:avLst/>
          </a:prstGeom>
          <a:solidFill>
            <a:srgbClr val="FAFAFA"/>
          </a:solidFill>
        </p:spPr>
        <p:txBody>
          <a:bodyPr wrap="square" lIns="0" tIns="0" rIns="0" bIns="0" rtlCol="0" anchor="t">
            <a:spAutoFit/>
          </a:bodyPr>
          <a:lstStyle/>
          <a:p>
            <a:pPr marL="38100" defTabSz="360000">
              <a:spcBef>
                <a:spcPct val="20000"/>
              </a:spcBef>
              <a:buClr>
                <a:srgbClr val="C00000"/>
              </a:buClr>
            </a:pPr>
            <a:r>
              <a:rPr lang="en-GB" sz="700" i="0" kern="1200">
                <a:latin typeface="+mn-lt"/>
                <a:ea typeface="+mn-ea"/>
              </a:rPr>
              <a:t>CI, confidence interval; LS, least-squares; LVEF, left ventricular ejection fraction;  NT-</a:t>
            </a:r>
            <a:r>
              <a:rPr lang="en-GB" sz="700" i="0" kern="1200" err="1">
                <a:latin typeface="+mn-lt"/>
                <a:ea typeface="+mn-ea"/>
              </a:rPr>
              <a:t>proBNP</a:t>
            </a:r>
            <a:r>
              <a:rPr lang="en-GB" sz="700"/>
              <a:t>, N-terminal pro-B-type natriuretic peptide. </a:t>
            </a:r>
          </a:p>
        </p:txBody>
      </p:sp>
      <p:sp>
        <p:nvSpPr>
          <p:cNvPr id="9" name="Title 8">
            <a:extLst>
              <a:ext uri="{FF2B5EF4-FFF2-40B4-BE49-F238E27FC236}">
                <a16:creationId xmlns:a16="http://schemas.microsoft.com/office/drawing/2014/main" id="{4DD652D8-F911-AAD2-3735-1D7A191007AA}"/>
              </a:ext>
            </a:extLst>
          </p:cNvPr>
          <p:cNvSpPr>
            <a:spLocks noGrp="1"/>
          </p:cNvSpPr>
          <p:nvPr>
            <p:ph type="title"/>
          </p:nvPr>
        </p:nvSpPr>
        <p:spPr/>
        <p:txBody>
          <a:bodyPr/>
          <a:lstStyle/>
          <a:p>
            <a:r>
              <a:rPr lang="en-GB"/>
              <a:t>Key secondary endpoints – Change from baseline to Week 25</a:t>
            </a:r>
            <a:endParaRPr lang="en-US"/>
          </a:p>
        </p:txBody>
      </p:sp>
      <p:grpSp>
        <p:nvGrpSpPr>
          <p:cNvPr id="16" name="Group 15">
            <a:extLst>
              <a:ext uri="{FF2B5EF4-FFF2-40B4-BE49-F238E27FC236}">
                <a16:creationId xmlns:a16="http://schemas.microsoft.com/office/drawing/2014/main" id="{45B48824-3854-AB9E-2590-3E8468048657}"/>
              </a:ext>
            </a:extLst>
          </p:cNvPr>
          <p:cNvGrpSpPr/>
          <p:nvPr/>
        </p:nvGrpSpPr>
        <p:grpSpPr>
          <a:xfrm>
            <a:off x="2647718" y="4597514"/>
            <a:ext cx="3524597" cy="82296"/>
            <a:chOff x="2527068" y="4702924"/>
            <a:chExt cx="3524597" cy="82296"/>
          </a:xfrm>
        </p:grpSpPr>
        <p:grpSp>
          <p:nvGrpSpPr>
            <p:cNvPr id="17" name="Group 16">
              <a:extLst>
                <a:ext uri="{FF2B5EF4-FFF2-40B4-BE49-F238E27FC236}">
                  <a16:creationId xmlns:a16="http://schemas.microsoft.com/office/drawing/2014/main" id="{67D674A5-9DB8-4094-0382-BA70A604E415}"/>
                </a:ext>
              </a:extLst>
            </p:cNvPr>
            <p:cNvGrpSpPr/>
            <p:nvPr/>
          </p:nvGrpSpPr>
          <p:grpSpPr>
            <a:xfrm>
              <a:off x="2527068" y="4718717"/>
              <a:ext cx="137160" cy="66503"/>
              <a:chOff x="2265218" y="4655126"/>
              <a:chExt cx="137160" cy="66503"/>
            </a:xfrm>
          </p:grpSpPr>
          <p:cxnSp>
            <p:nvCxnSpPr>
              <p:cNvPr id="29" name="Straight Connector 28">
                <a:extLst>
                  <a:ext uri="{FF2B5EF4-FFF2-40B4-BE49-F238E27FC236}">
                    <a16:creationId xmlns:a16="http://schemas.microsoft.com/office/drawing/2014/main" id="{0FFE39B1-8874-4052-29C3-7837FC7825B6}"/>
                  </a:ext>
                </a:extLst>
              </p:cNvPr>
              <p:cNvCxnSpPr>
                <a:cxnSpLocks/>
              </p:cNvCxnSpPr>
              <p:nvPr/>
            </p:nvCxnSpPr>
            <p:spPr>
              <a:xfrm>
                <a:off x="2265218" y="4688377"/>
                <a:ext cx="137160"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C798CA36-8617-CD67-7C32-8BEA4E8BFE2E}"/>
                  </a:ext>
                </a:extLst>
              </p:cNvPr>
              <p:cNvSpPr/>
              <p:nvPr/>
            </p:nvSpPr>
            <p:spPr>
              <a:xfrm>
                <a:off x="2300547" y="4655126"/>
                <a:ext cx="66503" cy="66503"/>
              </a:xfrm>
              <a:prstGeom prst="ellipse">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20 mg</a:t>
                </a:r>
              </a:p>
            </p:txBody>
          </p:sp>
        </p:grpSp>
        <p:grpSp>
          <p:nvGrpSpPr>
            <p:cNvPr id="18" name="Group 17">
              <a:extLst>
                <a:ext uri="{FF2B5EF4-FFF2-40B4-BE49-F238E27FC236}">
                  <a16:creationId xmlns:a16="http://schemas.microsoft.com/office/drawing/2014/main" id="{9F68FD80-F0E6-E5DB-8B34-7F2F6928934D}"/>
                </a:ext>
              </a:extLst>
            </p:cNvPr>
            <p:cNvGrpSpPr/>
            <p:nvPr/>
          </p:nvGrpSpPr>
          <p:grpSpPr>
            <a:xfrm>
              <a:off x="3640974" y="4718717"/>
              <a:ext cx="137160" cy="66503"/>
              <a:chOff x="2265218" y="4655126"/>
              <a:chExt cx="137160" cy="66503"/>
            </a:xfrm>
          </p:grpSpPr>
          <p:cxnSp>
            <p:nvCxnSpPr>
              <p:cNvPr id="25" name="Straight Connector 24">
                <a:extLst>
                  <a:ext uri="{FF2B5EF4-FFF2-40B4-BE49-F238E27FC236}">
                    <a16:creationId xmlns:a16="http://schemas.microsoft.com/office/drawing/2014/main" id="{8C0B36C1-3627-E996-9F62-0CF28990AC82}"/>
                  </a:ext>
                </a:extLst>
              </p:cNvPr>
              <p:cNvCxnSpPr>
                <a:cxnSpLocks/>
              </p:cNvCxnSpPr>
              <p:nvPr/>
            </p:nvCxnSpPr>
            <p:spPr>
              <a:xfrm>
                <a:off x="2265218" y="4688377"/>
                <a:ext cx="137160" cy="0"/>
              </a:xfrm>
              <a:prstGeom prst="line">
                <a:avLst/>
              </a:prstGeom>
              <a:ln w="19050">
                <a:solidFill>
                  <a:srgbClr val="AE1022"/>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305C852-EF7F-7373-1B0E-1B2D23D4D3E9}"/>
                  </a:ext>
                </a:extLst>
              </p:cNvPr>
              <p:cNvSpPr/>
              <p:nvPr/>
            </p:nvSpPr>
            <p:spPr>
              <a:xfrm>
                <a:off x="2300547" y="4655126"/>
                <a:ext cx="66503" cy="66503"/>
              </a:xfrm>
              <a:prstGeom prst="rect">
                <a:avLst/>
              </a:prstGeom>
              <a:solidFill>
                <a:srgbClr val="AE102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80 mg</a:t>
                </a:r>
              </a:p>
            </p:txBody>
          </p:sp>
        </p:grpSp>
        <p:grpSp>
          <p:nvGrpSpPr>
            <p:cNvPr id="19" name="Group 18">
              <a:extLst>
                <a:ext uri="{FF2B5EF4-FFF2-40B4-BE49-F238E27FC236}">
                  <a16:creationId xmlns:a16="http://schemas.microsoft.com/office/drawing/2014/main" id="{5D849C52-A1B6-4B9C-DA90-0084459F000B}"/>
                </a:ext>
              </a:extLst>
            </p:cNvPr>
            <p:cNvGrpSpPr/>
            <p:nvPr/>
          </p:nvGrpSpPr>
          <p:grpSpPr>
            <a:xfrm>
              <a:off x="4759036" y="4702924"/>
              <a:ext cx="137160" cy="82296"/>
              <a:chOff x="2265218" y="4642657"/>
              <a:chExt cx="137160" cy="82296"/>
            </a:xfrm>
          </p:grpSpPr>
          <p:cxnSp>
            <p:nvCxnSpPr>
              <p:cNvPr id="23" name="Straight Connector 22">
                <a:extLst>
                  <a:ext uri="{FF2B5EF4-FFF2-40B4-BE49-F238E27FC236}">
                    <a16:creationId xmlns:a16="http://schemas.microsoft.com/office/drawing/2014/main" id="{1524BA71-589A-806D-159D-4AAA22B1B17C}"/>
                  </a:ext>
                </a:extLst>
              </p:cNvPr>
              <p:cNvCxnSpPr>
                <a:cxnSpLocks/>
              </p:cNvCxnSpPr>
              <p:nvPr/>
            </p:nvCxnSpPr>
            <p:spPr>
              <a:xfrm>
                <a:off x="2265218" y="4688377"/>
                <a:ext cx="13716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Isosceles Triangle 23">
                <a:extLst>
                  <a:ext uri="{FF2B5EF4-FFF2-40B4-BE49-F238E27FC236}">
                    <a16:creationId xmlns:a16="http://schemas.microsoft.com/office/drawing/2014/main" id="{167CB14C-9C60-033F-0F14-68496A277628}"/>
                  </a:ext>
                </a:extLst>
              </p:cNvPr>
              <p:cNvSpPr/>
              <p:nvPr/>
            </p:nvSpPr>
            <p:spPr>
              <a:xfrm>
                <a:off x="2300546" y="4642657"/>
                <a:ext cx="82296" cy="82296"/>
              </a:xfrm>
              <a:prstGeom prst="triangle">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27432" rtlCol="0" anchor="ctr"/>
              <a:lstStyle/>
              <a:p>
                <a:r>
                  <a:rPr lang="en-US" sz="900"/>
                  <a:t>AZD5462 360 mg</a:t>
                </a:r>
              </a:p>
            </p:txBody>
          </p:sp>
        </p:grpSp>
        <p:grpSp>
          <p:nvGrpSpPr>
            <p:cNvPr id="20" name="Group 19">
              <a:extLst>
                <a:ext uri="{FF2B5EF4-FFF2-40B4-BE49-F238E27FC236}">
                  <a16:creationId xmlns:a16="http://schemas.microsoft.com/office/drawing/2014/main" id="{ED5EB450-9087-1B26-C02C-D772C3A56D09}"/>
                </a:ext>
              </a:extLst>
            </p:cNvPr>
            <p:cNvGrpSpPr/>
            <p:nvPr/>
          </p:nvGrpSpPr>
          <p:grpSpPr>
            <a:xfrm>
              <a:off x="5914505" y="4702924"/>
              <a:ext cx="137160" cy="82296"/>
              <a:chOff x="2265218" y="4646813"/>
              <a:chExt cx="137160" cy="82296"/>
            </a:xfrm>
          </p:grpSpPr>
          <p:cxnSp>
            <p:nvCxnSpPr>
              <p:cNvPr id="21" name="Straight Connector 20">
                <a:extLst>
                  <a:ext uri="{FF2B5EF4-FFF2-40B4-BE49-F238E27FC236}">
                    <a16:creationId xmlns:a16="http://schemas.microsoft.com/office/drawing/2014/main" id="{DD28863E-8052-3101-DEBC-65166C6D1B84}"/>
                  </a:ext>
                </a:extLst>
              </p:cNvPr>
              <p:cNvCxnSpPr>
                <a:cxnSpLocks/>
              </p:cNvCxnSpPr>
              <p:nvPr/>
            </p:nvCxnSpPr>
            <p:spPr>
              <a:xfrm>
                <a:off x="2265218" y="4687961"/>
                <a:ext cx="13716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Diamond 21">
                <a:extLst>
                  <a:ext uri="{FF2B5EF4-FFF2-40B4-BE49-F238E27FC236}">
                    <a16:creationId xmlns:a16="http://schemas.microsoft.com/office/drawing/2014/main" id="{4AA5A8DF-E815-C4C3-7B8A-82FB20199BBC}"/>
                  </a:ext>
                </a:extLst>
              </p:cNvPr>
              <p:cNvSpPr/>
              <p:nvPr/>
            </p:nvSpPr>
            <p:spPr>
              <a:xfrm>
                <a:off x="2292650" y="4646813"/>
                <a:ext cx="82296" cy="82296"/>
              </a:xfrm>
              <a:prstGeom prst="diamond">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Placebo</a:t>
                </a:r>
              </a:p>
            </p:txBody>
          </p:sp>
        </p:grpSp>
      </p:grpSp>
      <p:sp>
        <p:nvSpPr>
          <p:cNvPr id="2" name="TextBox 1">
            <a:extLst>
              <a:ext uri="{FF2B5EF4-FFF2-40B4-BE49-F238E27FC236}">
                <a16:creationId xmlns:a16="http://schemas.microsoft.com/office/drawing/2014/main" id="{F40ED1B6-30AC-2F87-D4B1-2D319F5F1077}"/>
              </a:ext>
            </a:extLst>
          </p:cNvPr>
          <p:cNvSpPr txBox="1"/>
          <p:nvPr/>
        </p:nvSpPr>
        <p:spPr>
          <a:xfrm>
            <a:off x="1529250" y="4726567"/>
            <a:ext cx="4536282"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latin typeface="Aptos"/>
              </a:rPr>
              <a:t>Each of the 3 AZD5462 doses was compared with placebo; all p-values were &gt;0.05 for the secondary endpoints.</a:t>
            </a:r>
            <a:endParaRPr lang="en-US"/>
          </a:p>
        </p:txBody>
      </p:sp>
      <p:grpSp>
        <p:nvGrpSpPr>
          <p:cNvPr id="40" name="Group 39">
            <a:extLst>
              <a:ext uri="{FF2B5EF4-FFF2-40B4-BE49-F238E27FC236}">
                <a16:creationId xmlns:a16="http://schemas.microsoft.com/office/drawing/2014/main" id="{19B6F11D-AB9E-910D-2703-8A458A6B1016}"/>
              </a:ext>
            </a:extLst>
          </p:cNvPr>
          <p:cNvGrpSpPr/>
          <p:nvPr/>
        </p:nvGrpSpPr>
        <p:grpSpPr>
          <a:xfrm>
            <a:off x="433893" y="564544"/>
            <a:ext cx="8335457" cy="4009093"/>
            <a:chOff x="433893" y="564544"/>
            <a:chExt cx="8335457" cy="4009093"/>
          </a:xfrm>
        </p:grpSpPr>
        <p:graphicFrame>
          <p:nvGraphicFramePr>
            <p:cNvPr id="38" name="Chart 37">
              <a:extLst>
                <a:ext uri="{FF2B5EF4-FFF2-40B4-BE49-F238E27FC236}">
                  <a16:creationId xmlns:a16="http://schemas.microsoft.com/office/drawing/2014/main" id="{4D74FAF1-472A-66D6-AD97-6363A669D76A}"/>
                </a:ext>
              </a:extLst>
            </p:cNvPr>
            <p:cNvGraphicFramePr/>
            <p:nvPr>
              <p:extLst>
                <p:ext uri="{D42A27DB-BD31-4B8C-83A1-F6EECF244321}">
                  <p14:modId xmlns:p14="http://schemas.microsoft.com/office/powerpoint/2010/main" val="1383451027"/>
                </p:ext>
              </p:extLst>
            </p:nvPr>
          </p:nvGraphicFramePr>
          <p:xfrm>
            <a:off x="4669492" y="2516093"/>
            <a:ext cx="4099858" cy="20575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9" name="Chart 38">
              <a:extLst>
                <a:ext uri="{FF2B5EF4-FFF2-40B4-BE49-F238E27FC236}">
                  <a16:creationId xmlns:a16="http://schemas.microsoft.com/office/drawing/2014/main" id="{6551DA61-7B26-ABBB-06AA-54D8F8C2865A}"/>
                </a:ext>
              </a:extLst>
            </p:cNvPr>
            <p:cNvGraphicFramePr/>
            <p:nvPr>
              <p:extLst>
                <p:ext uri="{D42A27DB-BD31-4B8C-83A1-F6EECF244321}">
                  <p14:modId xmlns:p14="http://schemas.microsoft.com/office/powerpoint/2010/main" val="3387200447"/>
                </p:ext>
              </p:extLst>
            </p:nvPr>
          </p:nvGraphicFramePr>
          <p:xfrm>
            <a:off x="433893" y="2516093"/>
            <a:ext cx="4099858" cy="2057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7" name="Chart 36">
              <a:extLst>
                <a:ext uri="{FF2B5EF4-FFF2-40B4-BE49-F238E27FC236}">
                  <a16:creationId xmlns:a16="http://schemas.microsoft.com/office/drawing/2014/main" id="{289E6C9E-870B-196A-9CAC-CFEB582B1486}"/>
                </a:ext>
              </a:extLst>
            </p:cNvPr>
            <p:cNvGraphicFramePr/>
            <p:nvPr>
              <p:extLst>
                <p:ext uri="{D42A27DB-BD31-4B8C-83A1-F6EECF244321}">
                  <p14:modId xmlns:p14="http://schemas.microsoft.com/office/powerpoint/2010/main" val="3910765325"/>
                </p:ext>
              </p:extLst>
            </p:nvPr>
          </p:nvGraphicFramePr>
          <p:xfrm>
            <a:off x="4669492" y="564544"/>
            <a:ext cx="4099858" cy="2057544"/>
          </p:xfrm>
          <a:graphic>
            <a:graphicData uri="http://schemas.openxmlformats.org/drawingml/2006/chart">
              <c:chart xmlns:c="http://schemas.openxmlformats.org/drawingml/2006/chart" xmlns:r="http://schemas.openxmlformats.org/officeDocument/2006/relationships" r:id="rId5"/>
            </a:graphicData>
          </a:graphic>
        </p:graphicFrame>
        <p:sp>
          <p:nvSpPr>
            <p:cNvPr id="4" name="Rectangle: Rounded Corners 3">
              <a:extLst>
                <a:ext uri="{FF2B5EF4-FFF2-40B4-BE49-F238E27FC236}">
                  <a16:creationId xmlns:a16="http://schemas.microsoft.com/office/drawing/2014/main" id="{D3771016-AA76-D7E6-8DE9-756C81C632A6}"/>
                </a:ext>
              </a:extLst>
            </p:cNvPr>
            <p:cNvSpPr/>
            <p:nvPr/>
          </p:nvSpPr>
          <p:spPr>
            <a:xfrm>
              <a:off x="531340" y="592917"/>
              <a:ext cx="3930650"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A: </a:t>
              </a:r>
              <a:r>
                <a:rPr lang="en-GB" sz="1400">
                  <a:solidFill>
                    <a:schemeClr val="tx1"/>
                  </a:solidFill>
                </a:rPr>
                <a:t>LVEF ≤ 35%</a:t>
              </a:r>
              <a:endParaRPr lang="en-GB" sz="1400" b="1">
                <a:solidFill>
                  <a:schemeClr val="tx1"/>
                </a:solidFill>
              </a:endParaRPr>
            </a:p>
          </p:txBody>
        </p:sp>
        <p:sp>
          <p:nvSpPr>
            <p:cNvPr id="6" name="Rectangle: Rounded Corners 5">
              <a:extLst>
                <a:ext uri="{FF2B5EF4-FFF2-40B4-BE49-F238E27FC236}">
                  <a16:creationId xmlns:a16="http://schemas.microsoft.com/office/drawing/2014/main" id="{76107EC5-E566-32DB-B366-98B954010224}"/>
                </a:ext>
              </a:extLst>
            </p:cNvPr>
            <p:cNvSpPr/>
            <p:nvPr/>
          </p:nvSpPr>
          <p:spPr>
            <a:xfrm>
              <a:off x="4721369" y="594483"/>
              <a:ext cx="3930650"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B: </a:t>
              </a:r>
              <a:r>
                <a:rPr lang="en-GB" sz="1400">
                  <a:solidFill>
                    <a:schemeClr val="tx1"/>
                  </a:solidFill>
                </a:rPr>
                <a:t>LVEF 41 to 55%</a:t>
              </a:r>
            </a:p>
          </p:txBody>
        </p:sp>
        <p:sp>
          <p:nvSpPr>
            <p:cNvPr id="10" name="Rectangle: Rounded Corners 9">
              <a:extLst>
                <a:ext uri="{FF2B5EF4-FFF2-40B4-BE49-F238E27FC236}">
                  <a16:creationId xmlns:a16="http://schemas.microsoft.com/office/drawing/2014/main" id="{62A849D8-DB27-936C-7C9E-E9634B13EFEC}"/>
                </a:ext>
              </a:extLst>
            </p:cNvPr>
            <p:cNvSpPr/>
            <p:nvPr/>
          </p:nvSpPr>
          <p:spPr>
            <a:xfrm>
              <a:off x="1953642" y="87969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NT-</a:t>
              </a:r>
              <a:r>
                <a:rPr lang="en-GB" sz="1100" b="1" err="1">
                  <a:solidFill>
                    <a:schemeClr val="accent1"/>
                  </a:solidFill>
                </a:rPr>
                <a:t>proBNP</a:t>
              </a:r>
              <a:endParaRPr lang="en-GB" sz="1100" b="1">
                <a:solidFill>
                  <a:schemeClr val="accent1"/>
                </a:solidFill>
              </a:endParaRPr>
            </a:p>
          </p:txBody>
        </p:sp>
        <p:sp>
          <p:nvSpPr>
            <p:cNvPr id="11" name="Rectangle: Rounded Corners 10">
              <a:extLst>
                <a:ext uri="{FF2B5EF4-FFF2-40B4-BE49-F238E27FC236}">
                  <a16:creationId xmlns:a16="http://schemas.microsoft.com/office/drawing/2014/main" id="{6C88421C-F4CA-C2B1-D357-2FCA9DF69369}"/>
                </a:ext>
              </a:extLst>
            </p:cNvPr>
            <p:cNvSpPr/>
            <p:nvPr/>
          </p:nvSpPr>
          <p:spPr>
            <a:xfrm>
              <a:off x="6369051" y="87969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NT-</a:t>
              </a:r>
              <a:r>
                <a:rPr lang="en-GB" sz="1100" b="1" err="1">
                  <a:solidFill>
                    <a:schemeClr val="accent1"/>
                  </a:solidFill>
                </a:rPr>
                <a:t>proBNP</a:t>
              </a:r>
              <a:endParaRPr lang="en-GB" sz="1100" b="1">
                <a:solidFill>
                  <a:schemeClr val="accent1"/>
                </a:solidFill>
              </a:endParaRPr>
            </a:p>
          </p:txBody>
        </p:sp>
        <p:sp>
          <p:nvSpPr>
            <p:cNvPr id="13" name="Rectangle: Rounded Corners 12">
              <a:extLst>
                <a:ext uri="{FF2B5EF4-FFF2-40B4-BE49-F238E27FC236}">
                  <a16:creationId xmlns:a16="http://schemas.microsoft.com/office/drawing/2014/main" id="{59DC775D-7E8B-1AA0-04DA-6199FB7E2DA6}"/>
                </a:ext>
              </a:extLst>
            </p:cNvPr>
            <p:cNvSpPr/>
            <p:nvPr/>
          </p:nvSpPr>
          <p:spPr>
            <a:xfrm>
              <a:off x="1966342" y="271484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LVEF</a:t>
              </a:r>
            </a:p>
          </p:txBody>
        </p:sp>
        <p:sp>
          <p:nvSpPr>
            <p:cNvPr id="15" name="Rectangle: Rounded Corners 14">
              <a:extLst>
                <a:ext uri="{FF2B5EF4-FFF2-40B4-BE49-F238E27FC236}">
                  <a16:creationId xmlns:a16="http://schemas.microsoft.com/office/drawing/2014/main" id="{D60DBEFE-0C69-45CA-F1F8-274B24E6ADBC}"/>
                </a:ext>
              </a:extLst>
            </p:cNvPr>
            <p:cNvSpPr/>
            <p:nvPr/>
          </p:nvSpPr>
          <p:spPr>
            <a:xfrm>
              <a:off x="6381751" y="271484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LVEF</a:t>
              </a:r>
            </a:p>
          </p:txBody>
        </p:sp>
        <p:graphicFrame>
          <p:nvGraphicFramePr>
            <p:cNvPr id="36" name="Chart 35">
              <a:extLst>
                <a:ext uri="{FF2B5EF4-FFF2-40B4-BE49-F238E27FC236}">
                  <a16:creationId xmlns:a16="http://schemas.microsoft.com/office/drawing/2014/main" id="{DF2B293F-EE4F-108B-AE3A-F6B085491E6F}"/>
                </a:ext>
              </a:extLst>
            </p:cNvPr>
            <p:cNvGraphicFramePr/>
            <p:nvPr>
              <p:extLst>
                <p:ext uri="{D42A27DB-BD31-4B8C-83A1-F6EECF244321}">
                  <p14:modId xmlns:p14="http://schemas.microsoft.com/office/powerpoint/2010/main" val="1145855070"/>
                </p:ext>
              </p:extLst>
            </p:nvPr>
          </p:nvGraphicFramePr>
          <p:xfrm>
            <a:off x="433893" y="564544"/>
            <a:ext cx="4099858" cy="2057544"/>
          </p:xfrm>
          <a:graphic>
            <a:graphicData uri="http://schemas.openxmlformats.org/drawingml/2006/chart">
              <c:chart xmlns:c="http://schemas.openxmlformats.org/drawingml/2006/chart" xmlns:r="http://schemas.openxmlformats.org/officeDocument/2006/relationships" r:id="rId6"/>
            </a:graphicData>
          </a:graphic>
        </p:graphicFrame>
      </p:grpSp>
    </p:spTree>
    <p:extLst>
      <p:ext uri="{BB962C8B-B14F-4D97-AF65-F5344CB8AC3E}">
        <p14:creationId xmlns:p14="http://schemas.microsoft.com/office/powerpoint/2010/main" val="1611140888"/>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A25CDC-7BF1-3BC2-4AA6-81971032036A}"/>
              </a:ext>
            </a:extLst>
          </p:cNvPr>
          <p:cNvSpPr>
            <a:spLocks noGrp="1"/>
          </p:cNvSpPr>
          <p:nvPr>
            <p:ph type="title"/>
          </p:nvPr>
        </p:nvSpPr>
        <p:spPr/>
        <p:txBody>
          <a:bodyPr/>
          <a:lstStyle/>
          <a:p>
            <a:r>
              <a:rPr lang="en-GB"/>
              <a:t>Safety and tolerability</a:t>
            </a:r>
            <a:br>
              <a:rPr lang="en-GB"/>
            </a:br>
            <a:endParaRPr lang="en-US"/>
          </a:p>
        </p:txBody>
      </p:sp>
      <p:graphicFrame>
        <p:nvGraphicFramePr>
          <p:cNvPr id="4" name="Table 3">
            <a:extLst>
              <a:ext uri="{FF2B5EF4-FFF2-40B4-BE49-F238E27FC236}">
                <a16:creationId xmlns:a16="http://schemas.microsoft.com/office/drawing/2014/main" id="{78CDAEDB-5A9C-6F72-34AC-DF4C7C819AD7}"/>
              </a:ext>
            </a:extLst>
          </p:cNvPr>
          <p:cNvGraphicFramePr>
            <a:graphicFrameLocks noGrp="1"/>
          </p:cNvGraphicFramePr>
          <p:nvPr>
            <p:extLst>
              <p:ext uri="{D42A27DB-BD31-4B8C-83A1-F6EECF244321}">
                <p14:modId xmlns:p14="http://schemas.microsoft.com/office/powerpoint/2010/main" val="499123548"/>
              </p:ext>
            </p:extLst>
          </p:nvPr>
        </p:nvGraphicFramePr>
        <p:xfrm>
          <a:off x="242640" y="649883"/>
          <a:ext cx="8658720" cy="3205874"/>
        </p:xfrm>
        <a:graphic>
          <a:graphicData uri="http://schemas.openxmlformats.org/drawingml/2006/table">
            <a:tbl>
              <a:tblPr firstRow="1" firstCol="1" bandRow="1">
                <a:tableStyleId>{5940675A-B579-460E-94D1-54222C63F5DA}</a:tableStyleId>
              </a:tblPr>
              <a:tblGrid>
                <a:gridCol w="2011680">
                  <a:extLst>
                    <a:ext uri="{9D8B030D-6E8A-4147-A177-3AD203B41FA5}">
                      <a16:colId xmlns:a16="http://schemas.microsoft.com/office/drawing/2014/main" val="1258227539"/>
                    </a:ext>
                  </a:extLst>
                </a:gridCol>
                <a:gridCol w="648000">
                  <a:extLst>
                    <a:ext uri="{9D8B030D-6E8A-4147-A177-3AD203B41FA5}">
                      <a16:colId xmlns:a16="http://schemas.microsoft.com/office/drawing/2014/main" val="4288310622"/>
                    </a:ext>
                  </a:extLst>
                </a:gridCol>
                <a:gridCol w="648000">
                  <a:extLst>
                    <a:ext uri="{9D8B030D-6E8A-4147-A177-3AD203B41FA5}">
                      <a16:colId xmlns:a16="http://schemas.microsoft.com/office/drawing/2014/main" val="2434100654"/>
                    </a:ext>
                  </a:extLst>
                </a:gridCol>
                <a:gridCol w="648000">
                  <a:extLst>
                    <a:ext uri="{9D8B030D-6E8A-4147-A177-3AD203B41FA5}">
                      <a16:colId xmlns:a16="http://schemas.microsoft.com/office/drawing/2014/main" val="1248200616"/>
                    </a:ext>
                  </a:extLst>
                </a:gridCol>
                <a:gridCol w="648000">
                  <a:extLst>
                    <a:ext uri="{9D8B030D-6E8A-4147-A177-3AD203B41FA5}">
                      <a16:colId xmlns:a16="http://schemas.microsoft.com/office/drawing/2014/main" val="935609400"/>
                    </a:ext>
                  </a:extLst>
                </a:gridCol>
                <a:gridCol w="731520">
                  <a:extLst>
                    <a:ext uri="{9D8B030D-6E8A-4147-A177-3AD203B41FA5}">
                      <a16:colId xmlns:a16="http://schemas.microsoft.com/office/drawing/2014/main" val="347971031"/>
                    </a:ext>
                  </a:extLst>
                </a:gridCol>
                <a:gridCol w="648000">
                  <a:extLst>
                    <a:ext uri="{9D8B030D-6E8A-4147-A177-3AD203B41FA5}">
                      <a16:colId xmlns:a16="http://schemas.microsoft.com/office/drawing/2014/main" val="3748988372"/>
                    </a:ext>
                  </a:extLst>
                </a:gridCol>
                <a:gridCol w="648000">
                  <a:extLst>
                    <a:ext uri="{9D8B030D-6E8A-4147-A177-3AD203B41FA5}">
                      <a16:colId xmlns:a16="http://schemas.microsoft.com/office/drawing/2014/main" val="1388329207"/>
                    </a:ext>
                  </a:extLst>
                </a:gridCol>
                <a:gridCol w="648000">
                  <a:extLst>
                    <a:ext uri="{9D8B030D-6E8A-4147-A177-3AD203B41FA5}">
                      <a16:colId xmlns:a16="http://schemas.microsoft.com/office/drawing/2014/main" val="2513689823"/>
                    </a:ext>
                  </a:extLst>
                </a:gridCol>
                <a:gridCol w="648000">
                  <a:extLst>
                    <a:ext uri="{9D8B030D-6E8A-4147-A177-3AD203B41FA5}">
                      <a16:colId xmlns:a16="http://schemas.microsoft.com/office/drawing/2014/main" val="3145173957"/>
                    </a:ext>
                  </a:extLst>
                </a:gridCol>
                <a:gridCol w="731520">
                  <a:extLst>
                    <a:ext uri="{9D8B030D-6E8A-4147-A177-3AD203B41FA5}">
                      <a16:colId xmlns:a16="http://schemas.microsoft.com/office/drawing/2014/main" val="353479887"/>
                    </a:ext>
                  </a:extLst>
                </a:gridCol>
              </a:tblGrid>
              <a:tr h="228402">
                <a:tc rowSpan="3">
                  <a:txBody>
                    <a:bodyPr/>
                    <a:lstStyle/>
                    <a:p>
                      <a:pPr>
                        <a:lnSpc>
                          <a:spcPct val="85000"/>
                        </a:lnSpc>
                        <a:spcAft>
                          <a:spcPts val="0"/>
                        </a:spcAft>
                        <a:buNone/>
                      </a:pPr>
                      <a:r>
                        <a:rPr lang="en-US" sz="1200" b="1">
                          <a:solidFill>
                            <a:schemeClr val="tx1"/>
                          </a:solidFill>
                          <a:effectLst/>
                          <a:latin typeface="+mn-lt"/>
                        </a:rPr>
                        <a:t>Data are reported as n (%) </a:t>
                      </a:r>
                      <a:endParaRPr lang="en-GB" sz="1200" b="1">
                        <a:solidFill>
                          <a:schemeClr val="tx1"/>
                        </a:solidFill>
                        <a:effectLst/>
                        <a:latin typeface="+mn-lt"/>
                        <a:ea typeface="MS PGothic" panose="020B0600070205080204" pitchFamily="34" charset="-128"/>
                        <a:cs typeface="Arial" panose="020B0604020202020204" pitchFamily="34" charset="0"/>
                      </a:endParaRPr>
                    </a:p>
                  </a:txBody>
                  <a:tcPr marL="45720" marR="4572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GB" sz="1200" b="1">
                          <a:solidFill>
                            <a:schemeClr val="tx1"/>
                          </a:solidFill>
                        </a:rPr>
                        <a:t>Cohort A: </a:t>
                      </a:r>
                      <a:r>
                        <a:rPr lang="en-GB" sz="1200" b="0">
                          <a:solidFill>
                            <a:schemeClr val="tx1"/>
                          </a:solidFill>
                        </a:rPr>
                        <a:t>LVEF ≤ 35%</a:t>
                      </a:r>
                    </a:p>
                  </a:txBody>
                  <a:tcPr marL="45720" marR="45720" anchor="b">
                    <a:lnL w="12700" cap="flat" cmpd="sng" algn="ctr">
                      <a:no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gridSpan="5">
                  <a:txBody>
                    <a:bodyPr/>
                    <a:lstStyle/>
                    <a:p>
                      <a:pPr algn="ctr">
                        <a:lnSpc>
                          <a:spcPct val="85000"/>
                        </a:lnSpc>
                      </a:pPr>
                      <a:r>
                        <a:rPr lang="en-GB" sz="1200" b="1">
                          <a:solidFill>
                            <a:schemeClr val="tx1"/>
                          </a:solidFill>
                        </a:rPr>
                        <a:t>Cohort B: </a:t>
                      </a:r>
                      <a:r>
                        <a:rPr lang="en-GB" sz="1200" b="0">
                          <a:solidFill>
                            <a:schemeClr val="tx1"/>
                          </a:solidFill>
                        </a:rPr>
                        <a:t>LVEF 41 to 55%</a:t>
                      </a:r>
                    </a:p>
                  </a:txBody>
                  <a:tcPr marL="45720" marR="45720" anchor="b">
                    <a:lnL w="381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extLst>
                  <a:ext uri="{0D108BD9-81ED-4DB2-BD59-A6C34878D82A}">
                    <a16:rowId xmlns:a16="http://schemas.microsoft.com/office/drawing/2014/main" val="1795062550"/>
                  </a:ext>
                </a:extLst>
              </a:tr>
              <a:tr h="182880">
                <a:tc vMerge="1">
                  <a:txBody>
                    <a:bodyPr/>
                    <a:lstStyle/>
                    <a:p>
                      <a:pPr>
                        <a:lnSpc>
                          <a:spcPct val="85000"/>
                        </a:lnSpc>
                        <a:spcAft>
                          <a:spcPts val="0"/>
                        </a:spcAft>
                        <a:buNone/>
                      </a:pPr>
                      <a:endParaRPr lang="en-GB" sz="1200" b="1">
                        <a:solidFill>
                          <a:schemeClr val="bg1"/>
                        </a:solidFill>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ctr">
                        <a:lnSpc>
                          <a:spcPct val="85000"/>
                        </a:lnSpc>
                        <a:spcAft>
                          <a:spcPts val="0"/>
                        </a:spcAft>
                        <a:buNone/>
                      </a:pPr>
                      <a:r>
                        <a:rPr lang="en-GB" sz="1200" b="1">
                          <a:solidFill>
                            <a:schemeClr val="accent1"/>
                          </a:solidFill>
                          <a:effectLst/>
                          <a:latin typeface="+mn-lt"/>
                          <a:ea typeface="MS PGothic" panose="020B0600070205080204" pitchFamily="34" charset="-128"/>
                          <a:cs typeface="Arial" panose="020B0604020202020204" pitchFamily="34" charset="0"/>
                        </a:rPr>
                        <a:t>AZD5462</a:t>
                      </a:r>
                    </a:p>
                  </a:txBody>
                  <a:tcPr marL="45720" marR="45720" anchor="b">
                    <a:lnL w="12700" cap="flat" cmpd="sng" algn="ctr">
                      <a:noFill/>
                      <a:prstDash val="solid"/>
                      <a:round/>
                      <a:headEnd type="none" w="med" len="med"/>
                      <a:tailEnd type="none" w="med" len="med"/>
                    </a:lnL>
                    <a:lnR w="1905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E7E8">
                        <a:alpha val="65000"/>
                      </a:srgbClr>
                    </a:solidFill>
                  </a:tcP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a:txBody>
                    <a:bodyPr/>
                    <a:lstStyle/>
                    <a:p>
                      <a:pPr algn="ctr">
                        <a:lnSpc>
                          <a:spcPct val="85000"/>
                        </a:lnSpc>
                        <a:spcAft>
                          <a:spcPts val="0"/>
                        </a:spcAft>
                        <a:buNone/>
                      </a:pPr>
                      <a:endParaRPr lang="en-GB" sz="1200" b="1">
                        <a:solidFill>
                          <a:schemeClr val="bg1"/>
                        </a:solidFill>
                        <a:effectLst/>
                        <a:latin typeface="+mn-lt"/>
                        <a:ea typeface="MS PGothic" panose="020B0600070205080204" pitchFamily="34" charset="-128"/>
                        <a:cs typeface="Arial" panose="020B0604020202020204" pitchFamily="34" charset="0"/>
                      </a:endParaRPr>
                    </a:p>
                  </a:txBody>
                  <a:tcPr marL="45720" marR="45720" anchor="b">
                    <a:lnL w="19050" cap="flat" cmpd="sng" algn="ctr">
                      <a:no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ctr">
                        <a:lnSpc>
                          <a:spcPct val="85000"/>
                        </a:lnSpc>
                        <a:spcAft>
                          <a:spcPts val="0"/>
                        </a:spcAft>
                        <a:buNone/>
                      </a:pPr>
                      <a:r>
                        <a:rPr lang="en-US" sz="1200" b="1">
                          <a:solidFill>
                            <a:schemeClr val="accent1"/>
                          </a:solidFill>
                          <a:effectLst/>
                          <a:latin typeface="+mn-lt"/>
                        </a:rPr>
                        <a:t>AZD5462</a:t>
                      </a:r>
                      <a:endParaRPr lang="en-GB" sz="1200" b="1">
                        <a:solidFill>
                          <a:schemeClr val="accent1"/>
                        </a:solidFill>
                        <a:effectLst/>
                        <a:latin typeface="+mn-lt"/>
                        <a:ea typeface="MS PGothic" panose="020B0600070205080204" pitchFamily="34" charset="-128"/>
                        <a:cs typeface="Arial" panose="020B0604020202020204" pitchFamily="34" charset="0"/>
                      </a:endParaRPr>
                    </a:p>
                  </a:txBody>
                  <a:tcPr marL="45720" marR="45720" anchor="b">
                    <a:lnL w="38100" cap="flat" cmpd="sng" algn="ctr">
                      <a:solidFill>
                        <a:schemeClr val="bg1">
                          <a:lumMod val="85000"/>
                        </a:schemeClr>
                      </a:solidFill>
                      <a:prstDash val="solid"/>
                      <a:round/>
                      <a:headEnd type="none" w="med" len="med"/>
                      <a:tailEnd type="none" w="med" len="med"/>
                    </a:lnL>
                    <a:lnR w="1905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E7E8">
                        <a:alpha val="65000"/>
                      </a:srgbClr>
                    </a:solidFill>
                  </a:tcP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hMerge="1">
                  <a:txBody>
                    <a:bodyPr/>
                    <a:lstStyle/>
                    <a:p>
                      <a:pPr algn="ctr">
                        <a:lnSpc>
                          <a:spcPct val="150000"/>
                        </a:lnSpc>
                        <a:spcAft>
                          <a:spcPts val="1200"/>
                        </a:spcAft>
                        <a:buNone/>
                      </a:pPr>
                      <a:endParaRPr lang="en-GB" sz="1200">
                        <a:effectLst/>
                        <a:latin typeface="+mn-lt"/>
                        <a:ea typeface="MS PGothic" panose="020B0600070205080204" pitchFamily="34" charset="-128"/>
                        <a:cs typeface="Arial" panose="020B0604020202020204" pitchFamily="34" charset="0"/>
                      </a:endParaRPr>
                    </a:p>
                  </a:txBody>
                  <a:tcPr marL="36000" marR="36000" marT="36000" marB="36000" anchor="ctr"/>
                </a:tc>
                <a:tc>
                  <a:txBody>
                    <a:bodyPr/>
                    <a:lstStyle/>
                    <a:p>
                      <a:pPr algn="ctr">
                        <a:lnSpc>
                          <a:spcPct val="85000"/>
                        </a:lnSpc>
                        <a:spcAft>
                          <a:spcPts val="0"/>
                        </a:spcAft>
                        <a:buNone/>
                      </a:pPr>
                      <a:endParaRPr lang="en-GB" sz="1200" b="1">
                        <a:solidFill>
                          <a:schemeClr val="bg1"/>
                        </a:solidFill>
                        <a:effectLst/>
                        <a:latin typeface="+mn-lt"/>
                        <a:ea typeface="MS PGothic" panose="020B0600070205080204" pitchFamily="34" charset="-128"/>
                        <a:cs typeface="Arial" panose="020B0604020202020204" pitchFamily="34" charset="0"/>
                      </a:endParaRPr>
                    </a:p>
                  </a:txBody>
                  <a:tcPr marL="45720" marR="45720" anchor="b">
                    <a:lnL w="1905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7428971"/>
                  </a:ext>
                </a:extLst>
              </a:tr>
              <a:tr h="476758">
                <a:tc vMerge="1">
                  <a:txBody>
                    <a:bodyPr/>
                    <a:lstStyle/>
                    <a:p>
                      <a:endParaRPr lang="en-US"/>
                    </a:p>
                  </a:txBody>
                  <a:tcPr>
                    <a:lnT w="19050" cap="flat" cmpd="sng" algn="ctr">
                      <a:solidFill>
                        <a:schemeClr val="bg1">
                          <a:lumMod val="85000"/>
                        </a:schemeClr>
                      </a:solidFill>
                      <a:prstDash val="solid"/>
                      <a:round/>
                      <a:headEnd type="none" w="med" len="med"/>
                      <a:tailEnd type="none" w="med" len="med"/>
                    </a:lnT>
                  </a:tcPr>
                </a:tc>
                <a:tc>
                  <a:txBody>
                    <a:bodyPr/>
                    <a:lstStyle/>
                    <a:p>
                      <a:pPr algn="ctr"/>
                      <a:r>
                        <a:rPr lang="en-US" sz="1200" b="1">
                          <a:solidFill>
                            <a:schemeClr val="bg1"/>
                          </a:solidFill>
                          <a:effectLst/>
                          <a:latin typeface="+mn-lt"/>
                        </a:rPr>
                        <a:t>20 mg</a:t>
                      </a:r>
                      <a:br>
                        <a:rPr lang="en-US" sz="1200" b="1">
                          <a:solidFill>
                            <a:schemeClr val="bg1"/>
                          </a:solidFill>
                          <a:effectLst/>
                          <a:latin typeface="+mn-lt"/>
                        </a:rPr>
                      </a:br>
                      <a:r>
                        <a:rPr lang="en-US" sz="1200" b="1">
                          <a:solidFill>
                            <a:schemeClr val="bg1"/>
                          </a:solidFill>
                          <a:effectLst/>
                          <a:latin typeface="+mn-lt"/>
                        </a:rPr>
                        <a:t>N = 59</a:t>
                      </a:r>
                      <a:endParaRPr lang="en-US"/>
                    </a:p>
                  </a:txBody>
                  <a:tcPr marL="45720" marR="45720" anchor="b">
                    <a:lnL w="381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US" sz="1200" b="1">
                          <a:solidFill>
                            <a:schemeClr val="bg1"/>
                          </a:solidFill>
                          <a:effectLst/>
                          <a:latin typeface="+mn-lt"/>
                        </a:rPr>
                        <a:t>80 mg</a:t>
                      </a:r>
                      <a:br>
                        <a:rPr lang="en-US" sz="1200" b="1">
                          <a:solidFill>
                            <a:schemeClr val="bg1"/>
                          </a:solidFill>
                          <a:effectLst/>
                          <a:latin typeface="+mn-lt"/>
                        </a:rPr>
                      </a:br>
                      <a:r>
                        <a:rPr lang="en-US" sz="1200" b="1">
                          <a:solidFill>
                            <a:schemeClr val="bg1"/>
                          </a:solidFill>
                          <a:effectLst/>
                          <a:latin typeface="+mn-lt"/>
                        </a:rPr>
                        <a:t>N = 59</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a:solidFill>
                            <a:schemeClr val="bg1"/>
                          </a:solidFill>
                          <a:effectLst/>
                          <a:latin typeface="+mn-lt"/>
                        </a:rPr>
                        <a:t>360 mg</a:t>
                      </a:r>
                      <a:br>
                        <a:rPr lang="en-US" sz="1200" b="1">
                          <a:solidFill>
                            <a:schemeClr val="bg1"/>
                          </a:solidFill>
                          <a:effectLst/>
                          <a:latin typeface="+mn-lt"/>
                        </a:rPr>
                      </a:br>
                      <a:r>
                        <a:rPr lang="en-US" sz="1200" b="1">
                          <a:solidFill>
                            <a:schemeClr val="bg1"/>
                          </a:solidFill>
                          <a:effectLst/>
                          <a:latin typeface="+mn-lt"/>
                        </a:rPr>
                        <a:t>N = 58</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r>
                        <a:rPr lang="en-US" sz="1200" b="1">
                          <a:solidFill>
                            <a:schemeClr val="bg1"/>
                          </a:solidFill>
                          <a:effectLst/>
                          <a:latin typeface="+mn-lt"/>
                        </a:rPr>
                        <a:t>Pooled</a:t>
                      </a:r>
                      <a:br>
                        <a:rPr lang="en-US" sz="1200" b="1">
                          <a:solidFill>
                            <a:schemeClr val="bg1"/>
                          </a:solidFill>
                          <a:effectLst/>
                          <a:latin typeface="+mn-lt"/>
                        </a:rPr>
                      </a:br>
                      <a:r>
                        <a:rPr lang="en-US" sz="1200" b="1">
                          <a:solidFill>
                            <a:schemeClr val="bg1"/>
                          </a:solidFill>
                          <a:effectLst/>
                          <a:latin typeface="+mn-lt"/>
                        </a:rPr>
                        <a:t>N = 176</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lang="en-US" sz="1200" b="1">
                          <a:solidFill>
                            <a:schemeClr val="bg1"/>
                          </a:solidFill>
                          <a:effectLst/>
                          <a:latin typeface="+mn-lt"/>
                        </a:rPr>
                        <a:t>Placebo</a:t>
                      </a:r>
                      <a:br>
                        <a:rPr lang="en-US" sz="1200" b="1">
                          <a:solidFill>
                            <a:schemeClr val="bg1"/>
                          </a:solidFill>
                          <a:effectLst/>
                          <a:latin typeface="+mn-lt"/>
                        </a:rPr>
                      </a:br>
                      <a:r>
                        <a:rPr lang="en-US" sz="1200" b="1">
                          <a:solidFill>
                            <a:schemeClr val="bg1"/>
                          </a:solidFill>
                          <a:effectLst/>
                          <a:latin typeface="+mn-lt"/>
                        </a:rPr>
                        <a:t>N = 59</a:t>
                      </a:r>
                      <a:endParaRPr lang="en-GB" sz="1200" b="1">
                        <a:solidFill>
                          <a:schemeClr val="bg1"/>
                        </a:solidFill>
                        <a:effectLst/>
                        <a:latin typeface="+mn-lt"/>
                        <a:ea typeface="MS PGothic" panose="020B0600070205080204" pitchFamily="34" charset="-128"/>
                        <a:cs typeface="Arial" panose="020B0604020202020204" pitchFamily="34" charset="0"/>
                      </a:endParaRPr>
                    </a:p>
                  </a:txBody>
                  <a:tcPr marL="45720" marR="45720" anchor="b">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85000"/>
                        </a:lnSpc>
                        <a:spcAft>
                          <a:spcPts val="0"/>
                        </a:spcAft>
                        <a:buNone/>
                      </a:pPr>
                      <a:r>
                        <a:rPr lang="en-US" sz="1200" b="1">
                          <a:solidFill>
                            <a:schemeClr val="bg1"/>
                          </a:solidFill>
                          <a:effectLst/>
                          <a:latin typeface="+mn-lt"/>
                        </a:rPr>
                        <a:t>20 mg</a:t>
                      </a:r>
                    </a:p>
                    <a:p>
                      <a:pPr algn="ctr">
                        <a:lnSpc>
                          <a:spcPct val="85000"/>
                        </a:lnSpc>
                        <a:spcAft>
                          <a:spcPts val="0"/>
                        </a:spcAft>
                        <a:buNone/>
                      </a:pPr>
                      <a:r>
                        <a:rPr lang="en-US" sz="1200" b="1">
                          <a:solidFill>
                            <a:schemeClr val="bg1"/>
                          </a:solidFill>
                          <a:effectLst/>
                          <a:latin typeface="+mn-lt"/>
                        </a:rPr>
                        <a:t>N =35</a:t>
                      </a:r>
                      <a:endParaRPr lang="en-US"/>
                    </a:p>
                  </a:txBody>
                  <a:tcPr marL="45720" marR="45720" anchor="b">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lnSpc>
                          <a:spcPct val="85000"/>
                        </a:lnSpc>
                        <a:spcAft>
                          <a:spcPts val="0"/>
                        </a:spcAft>
                        <a:buNone/>
                      </a:pPr>
                      <a:r>
                        <a:rPr lang="en-US" sz="1200" b="1">
                          <a:solidFill>
                            <a:schemeClr val="bg1"/>
                          </a:solidFill>
                          <a:effectLst/>
                          <a:latin typeface="+mn-lt"/>
                        </a:rPr>
                        <a:t>80 mg</a:t>
                      </a:r>
                    </a:p>
                    <a:p>
                      <a:pPr algn="ctr">
                        <a:lnSpc>
                          <a:spcPct val="85000"/>
                        </a:lnSpc>
                        <a:spcAft>
                          <a:spcPts val="0"/>
                        </a:spcAft>
                        <a:buNone/>
                      </a:pPr>
                      <a:r>
                        <a:rPr lang="en-US" sz="1200" b="1">
                          <a:solidFill>
                            <a:schemeClr val="bg1"/>
                          </a:solidFill>
                          <a:effectLst/>
                          <a:latin typeface="+mn-lt"/>
                        </a:rPr>
                        <a:t>N = 34</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lnSpc>
                          <a:spcPct val="85000"/>
                        </a:lnSpc>
                        <a:spcAft>
                          <a:spcPts val="0"/>
                        </a:spcAft>
                        <a:buNone/>
                      </a:pPr>
                      <a:r>
                        <a:rPr lang="en-US" sz="1200" b="1">
                          <a:solidFill>
                            <a:schemeClr val="bg1"/>
                          </a:solidFill>
                          <a:effectLst/>
                          <a:latin typeface="+mn-lt"/>
                        </a:rPr>
                        <a:t>360 g</a:t>
                      </a:r>
                    </a:p>
                    <a:p>
                      <a:pPr algn="ctr">
                        <a:lnSpc>
                          <a:spcPct val="85000"/>
                        </a:lnSpc>
                        <a:spcAft>
                          <a:spcPts val="0"/>
                        </a:spcAft>
                        <a:buNone/>
                      </a:pPr>
                      <a:r>
                        <a:rPr lang="en-US" sz="1200" b="1">
                          <a:solidFill>
                            <a:schemeClr val="bg1"/>
                          </a:solidFill>
                          <a:effectLst/>
                          <a:latin typeface="+mn-lt"/>
                        </a:rPr>
                        <a:t>N = 36</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a:lnSpc>
                          <a:spcPct val="85000"/>
                        </a:lnSpc>
                        <a:spcAft>
                          <a:spcPts val="0"/>
                        </a:spcAft>
                        <a:buNone/>
                      </a:pPr>
                      <a:r>
                        <a:rPr lang="en-GB" sz="1200" b="1">
                          <a:solidFill>
                            <a:schemeClr val="bg1"/>
                          </a:solidFill>
                          <a:effectLst/>
                          <a:latin typeface="+mn-lt"/>
                          <a:ea typeface="MS PGothic" panose="020B0600070205080204" pitchFamily="34" charset="-128"/>
                          <a:cs typeface="Arial" panose="020B0604020202020204" pitchFamily="34" charset="0"/>
                        </a:rPr>
                        <a:t>Pooled</a:t>
                      </a:r>
                    </a:p>
                    <a:p>
                      <a:pPr algn="ctr">
                        <a:lnSpc>
                          <a:spcPct val="85000"/>
                        </a:lnSpc>
                        <a:spcAft>
                          <a:spcPts val="0"/>
                        </a:spcAft>
                        <a:buNone/>
                      </a:pPr>
                      <a:r>
                        <a:rPr lang="en-US" sz="1200" b="1">
                          <a:solidFill>
                            <a:schemeClr val="bg1"/>
                          </a:solidFill>
                          <a:effectLst/>
                          <a:latin typeface="+mn-lt"/>
                        </a:rPr>
                        <a:t>N=105</a:t>
                      </a:r>
                      <a:endParaRPr lang="en-US"/>
                    </a:p>
                  </a:txBody>
                  <a:tcPr marL="45720" marR="45720" anchor="b">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85000"/>
                        </a:lnSpc>
                        <a:spcAft>
                          <a:spcPts val="0"/>
                        </a:spcAft>
                        <a:buNone/>
                      </a:pPr>
                      <a:r>
                        <a:rPr lang="en-US" sz="1200" b="1">
                          <a:solidFill>
                            <a:schemeClr val="bg1"/>
                          </a:solidFill>
                          <a:effectLst/>
                          <a:latin typeface="+mn-lt"/>
                        </a:rPr>
                        <a:t>Placebo</a:t>
                      </a:r>
                    </a:p>
                    <a:p>
                      <a:pPr algn="ctr">
                        <a:lnSpc>
                          <a:spcPct val="85000"/>
                        </a:lnSpc>
                        <a:spcAft>
                          <a:spcPts val="0"/>
                        </a:spcAft>
                        <a:buNone/>
                      </a:pPr>
                      <a:r>
                        <a:rPr lang="en-US" sz="1200" b="1">
                          <a:solidFill>
                            <a:schemeClr val="bg1"/>
                          </a:solidFill>
                          <a:effectLst/>
                          <a:latin typeface="+mn-lt"/>
                        </a:rPr>
                        <a:t>N = 35</a:t>
                      </a:r>
                      <a:endParaRPr lang="en-US"/>
                    </a:p>
                  </a:txBody>
                  <a:tcPr marL="45720" marR="45720" anchor="b">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31608655"/>
                  </a:ext>
                </a:extLst>
              </a:tr>
              <a:tr h="370313">
                <a:tc>
                  <a:txBody>
                    <a:bodyPr/>
                    <a:lstStyle/>
                    <a:p>
                      <a:pPr marL="0" indent="0">
                        <a:lnSpc>
                          <a:spcPct val="85000"/>
                        </a:lnSpc>
                        <a:spcAft>
                          <a:spcPts val="0"/>
                        </a:spcAft>
                        <a:buNone/>
                      </a:pPr>
                      <a:r>
                        <a:rPr lang="en-US" sz="1200" b="1">
                          <a:effectLst/>
                          <a:latin typeface="+mn-lt"/>
                        </a:rPr>
                        <a:t>Any AE</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GB" sz="1200">
                          <a:effectLst/>
                          <a:latin typeface="+mn-lt"/>
                        </a:rPr>
                        <a:t>35 (59.3)</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30 (50.8)</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31 (53.4)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96 (54.5)</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34 (57.6)</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GB" sz="1200">
                          <a:effectLst/>
                          <a:latin typeface="+mn-lt"/>
                        </a:rPr>
                        <a:t>21 (60.0)</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21 (61.8)</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26 (72.2)</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68 (64.8)</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17 (48.6)</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846284030"/>
                  </a:ext>
                </a:extLst>
              </a:tr>
              <a:tr h="370313">
                <a:tc>
                  <a:txBody>
                    <a:bodyPr/>
                    <a:lstStyle/>
                    <a:p>
                      <a:pPr marL="0">
                        <a:lnSpc>
                          <a:spcPct val="85000"/>
                        </a:lnSpc>
                        <a:spcAft>
                          <a:spcPts val="0"/>
                        </a:spcAft>
                        <a:buNone/>
                      </a:pPr>
                      <a:r>
                        <a:rPr lang="en-US" sz="1200" b="1">
                          <a:effectLst/>
                          <a:latin typeface="+mn-lt"/>
                        </a:rPr>
                        <a:t>Any SAE</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GB" sz="1200">
                          <a:effectLst/>
                          <a:latin typeface="+mn-lt"/>
                        </a:rPr>
                        <a:t>11 (18.6)</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10 (16.9)</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11 (19.0)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32 (18.2)</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11 (18.6)</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GB" sz="1200">
                          <a:effectLst/>
                          <a:latin typeface="+mn-lt"/>
                        </a:rPr>
                        <a:t>5 (14.3)</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5 (14.7)</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2 (5.6)</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12 (11.4)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6 (17.1)</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64164853"/>
                  </a:ext>
                </a:extLst>
              </a:tr>
              <a:tr h="370313">
                <a:tc>
                  <a:txBody>
                    <a:bodyPr/>
                    <a:lstStyle/>
                    <a:p>
                      <a:pPr marL="0">
                        <a:lnSpc>
                          <a:spcPct val="85000"/>
                        </a:lnSpc>
                        <a:spcAft>
                          <a:spcPts val="0"/>
                        </a:spcAft>
                        <a:buNone/>
                      </a:pPr>
                      <a:r>
                        <a:rPr lang="en-US" sz="1200" b="1">
                          <a:effectLst/>
                          <a:latin typeface="+mn-lt"/>
                        </a:rPr>
                        <a:t>Death</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GB" sz="1200">
                          <a:effectLst/>
                          <a:latin typeface="+mn-lt"/>
                        </a:rPr>
                        <a:t>1 (1.7)</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4 (6.8)</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2 (3.4)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7 (4.0)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2 (3.4)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892290960"/>
                  </a:ext>
                </a:extLst>
              </a:tr>
              <a:tr h="370313">
                <a:tc>
                  <a:txBody>
                    <a:bodyPr/>
                    <a:lstStyle/>
                    <a:p>
                      <a:pPr marL="0">
                        <a:lnSpc>
                          <a:spcPct val="85000"/>
                        </a:lnSpc>
                        <a:spcAft>
                          <a:spcPts val="0"/>
                        </a:spcAft>
                        <a:buNone/>
                      </a:pPr>
                      <a:r>
                        <a:rPr lang="en-US" sz="1200" b="1">
                          <a:effectLst/>
                          <a:latin typeface="+mn-lt"/>
                        </a:rPr>
                        <a:t>Treatment discontinuation</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GB" sz="1200">
                          <a:effectLst/>
                          <a:latin typeface="+mn-lt"/>
                        </a:rPr>
                        <a:t>2 (3.4)</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5 (8.5)</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3 (5.2)</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10 (5.7)</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6 (10.2)</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GB" sz="1200">
                          <a:effectLst/>
                          <a:latin typeface="+mn-lt"/>
                        </a:rPr>
                        <a:t>1 (2.9)</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3 (8.3)</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4 (3.8)</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2 (5.7)</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869415131"/>
                  </a:ext>
                </a:extLst>
              </a:tr>
              <a:tr h="370313">
                <a:tc>
                  <a:txBody>
                    <a:bodyPr/>
                    <a:lstStyle/>
                    <a:p>
                      <a:pPr marL="0">
                        <a:lnSpc>
                          <a:spcPct val="85000"/>
                        </a:lnSpc>
                        <a:spcAft>
                          <a:spcPts val="0"/>
                        </a:spcAft>
                        <a:buNone/>
                      </a:pPr>
                      <a:r>
                        <a:rPr lang="en-US" sz="1200" b="1">
                          <a:effectLst/>
                          <a:latin typeface="+mn-lt"/>
                        </a:rPr>
                        <a:t>Any possibly related </a:t>
                      </a:r>
                      <a:r>
                        <a:rPr lang="en-US" sz="1200" b="1" err="1">
                          <a:effectLst/>
                          <a:latin typeface="+mn-lt"/>
                        </a:rPr>
                        <a:t>AE</a:t>
                      </a:r>
                      <a:r>
                        <a:rPr lang="en-US" sz="1200" b="1" baseline="30000" err="1">
                          <a:effectLst/>
                          <a:latin typeface="+mn-lt"/>
                        </a:rPr>
                        <a:t>a</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GB" sz="1200">
                          <a:effectLst/>
                          <a:latin typeface="+mn-lt"/>
                        </a:rPr>
                        <a:t>5 (8.5)</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3 (5.1)</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7 (12.1)</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15 (8.5)</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5 (8.5)</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GB" sz="1200">
                          <a:effectLst/>
                          <a:latin typeface="+mn-lt"/>
                        </a:rPr>
                        <a:t>6 (17.1)</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GB" sz="1200">
                          <a:effectLst/>
                          <a:latin typeface="+mn-lt"/>
                        </a:rPr>
                        <a:t>5 (14.7)</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GB" sz="1200">
                          <a:effectLst/>
                          <a:latin typeface="+mn-lt"/>
                        </a:rPr>
                        <a:t>7 (19.4)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18 (17.1)</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GB" sz="1200">
                          <a:effectLst/>
                          <a:latin typeface="+mn-lt"/>
                        </a:rPr>
                        <a:t>4 (11.4)</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90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696575749"/>
                  </a:ext>
                </a:extLst>
              </a:tr>
              <a:tr h="370313">
                <a:tc>
                  <a:txBody>
                    <a:bodyPr/>
                    <a:lstStyle/>
                    <a:p>
                      <a:pPr marL="0">
                        <a:lnSpc>
                          <a:spcPct val="85000"/>
                        </a:lnSpc>
                        <a:spcAft>
                          <a:spcPts val="0"/>
                        </a:spcAft>
                        <a:buNone/>
                      </a:pPr>
                      <a:r>
                        <a:rPr lang="en-US" sz="1200" b="1">
                          <a:effectLst/>
                          <a:latin typeface="+mn-lt"/>
                        </a:rPr>
                        <a:t>Any possibly related </a:t>
                      </a:r>
                      <a:r>
                        <a:rPr lang="en-US" sz="1200" b="1" err="1">
                          <a:effectLst/>
                          <a:latin typeface="+mn-lt"/>
                        </a:rPr>
                        <a:t>SAE</a:t>
                      </a:r>
                      <a:r>
                        <a:rPr lang="en-US" sz="1200" b="1" baseline="30000" err="1">
                          <a:effectLst/>
                          <a:latin typeface="+mn-lt"/>
                        </a:rPr>
                        <a:t>a</a:t>
                      </a:r>
                      <a:endParaRPr lang="en-GB" sz="1200" b="1">
                        <a:effectLst/>
                        <a:latin typeface="+mn-lt"/>
                        <a:ea typeface="MS PGothic" panose="020B0600070205080204" pitchFamily="34" charset="-128"/>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85000"/>
                        </a:lnSpc>
                        <a:spcAft>
                          <a:spcPts val="0"/>
                        </a:spcAft>
                        <a:buNone/>
                      </a:pPr>
                      <a:r>
                        <a:rPr lang="en-GB" sz="1200">
                          <a:effectLst/>
                          <a:latin typeface="+mn-lt"/>
                        </a:rPr>
                        <a:t>1 (2.9)</a:t>
                      </a:r>
                      <a:endParaRPr lang="en-GB" sz="1200">
                        <a:effectLst/>
                        <a:latin typeface="+mn-lt"/>
                        <a:ea typeface="MS PGothic" panose="020B0600070205080204" pitchFamily="34" charset="-128"/>
                        <a:cs typeface="Arial" panose="020B0604020202020204" pitchFamily="34" charset="0"/>
                      </a:endParaRPr>
                    </a:p>
                  </a:txBody>
                  <a:tcPr marL="0" marR="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alpha val="10000"/>
                      </a:schemeClr>
                    </a:solidFill>
                  </a:tcPr>
                </a:tc>
                <a:tc>
                  <a:txBody>
                    <a:bodyPr/>
                    <a:lstStyle/>
                    <a:p>
                      <a:pPr algn="ctr">
                        <a:lnSpc>
                          <a:spcPct val="85000"/>
                        </a:lnSpc>
                        <a:spcAft>
                          <a:spcPts val="0"/>
                        </a:spcAft>
                        <a:buNone/>
                      </a:pPr>
                      <a:r>
                        <a:rPr lang="en-US" sz="1200">
                          <a:effectLst/>
                          <a:latin typeface="+mn-lt"/>
                        </a:rPr>
                        <a:t>1 (1.0)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9050" cap="flat" cmpd="sng" algn="ctr">
                      <a:solidFill>
                        <a:srgbClr val="F7EFF0"/>
                      </a:solid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10000"/>
                      </a:schemeClr>
                    </a:solidFill>
                  </a:tcPr>
                </a:tc>
                <a:tc>
                  <a:txBody>
                    <a:bodyPr/>
                    <a:lstStyle/>
                    <a:p>
                      <a:pPr algn="ctr">
                        <a:lnSpc>
                          <a:spcPct val="85000"/>
                        </a:lnSpc>
                        <a:spcAft>
                          <a:spcPts val="0"/>
                        </a:spcAft>
                        <a:buNone/>
                      </a:pPr>
                      <a:r>
                        <a:rPr lang="en-US" sz="1200">
                          <a:effectLst/>
                          <a:latin typeface="+mn-lt"/>
                        </a:rPr>
                        <a:t>0 (0)</a:t>
                      </a:r>
                      <a:endParaRPr lang="en-GB" sz="1200">
                        <a:effectLst/>
                        <a:latin typeface="+mn-lt"/>
                        <a:ea typeface="MS PGothic" panose="020B0600070205080204" pitchFamily="34" charset="-128"/>
                        <a:cs typeface="Arial" panose="020B0604020202020204" pitchFamily="34" charset="0"/>
                      </a:endParaRPr>
                    </a:p>
                  </a:txBody>
                  <a:tcPr marL="0" marR="0" anchor="ctr">
                    <a:lnL w="19050" cap="flat" cmpd="sng" algn="ctr">
                      <a:solidFill>
                        <a:srgbClr val="F7EFF0"/>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555737475"/>
                  </a:ext>
                </a:extLst>
              </a:tr>
            </a:tbl>
          </a:graphicData>
        </a:graphic>
      </p:graphicFrame>
      <p:sp>
        <p:nvSpPr>
          <p:cNvPr id="10" name="TextBox 9">
            <a:extLst>
              <a:ext uri="{FF2B5EF4-FFF2-40B4-BE49-F238E27FC236}">
                <a16:creationId xmlns:a16="http://schemas.microsoft.com/office/drawing/2014/main" id="{53DA5B56-0674-AD8D-DDE0-B3EE9349C7BC}"/>
              </a:ext>
            </a:extLst>
          </p:cNvPr>
          <p:cNvSpPr txBox="1"/>
          <p:nvPr/>
        </p:nvSpPr>
        <p:spPr>
          <a:xfrm>
            <a:off x="1556510" y="4735359"/>
            <a:ext cx="7030081" cy="107722"/>
          </a:xfrm>
          <a:prstGeom prst="rect">
            <a:avLst/>
          </a:prstGeom>
          <a:noFill/>
        </p:spPr>
        <p:txBody>
          <a:bodyPr wrap="square" lIns="0" tIns="0" rIns="0" bIns="0" rtlCol="0">
            <a:spAutoFit/>
          </a:bodyPr>
          <a:lstStyle/>
          <a:p>
            <a:pPr algn="l" defTabSz="360000" rtl="0" eaLnBrk="1" latinLnBrk="0" hangingPunct="1">
              <a:buClr>
                <a:srgbClr val="C00000"/>
              </a:buClr>
              <a:buFont typeface="Arial" panose="020B0604020202020204" pitchFamily="34" charset="0"/>
              <a:buNone/>
            </a:pPr>
            <a:r>
              <a:rPr lang="en-GB" sz="700" baseline="30000" err="1"/>
              <a:t>a</a:t>
            </a:r>
            <a:r>
              <a:rPr lang="en-GB" sz="700" err="1"/>
              <a:t>Possibly</a:t>
            </a:r>
            <a:r>
              <a:rPr lang="en-GB" sz="700"/>
              <a:t> related is defined as a reasonable possibility that the AE was caused by the investigational product as assessed by investigator. AE, adverse event; SAE, serious adverse event.</a:t>
            </a:r>
          </a:p>
        </p:txBody>
      </p:sp>
      <p:sp>
        <p:nvSpPr>
          <p:cNvPr id="2" name="TextBox 1">
            <a:extLst>
              <a:ext uri="{FF2B5EF4-FFF2-40B4-BE49-F238E27FC236}">
                <a16:creationId xmlns:a16="http://schemas.microsoft.com/office/drawing/2014/main" id="{573E5A90-157A-408A-E017-345460E05C39}"/>
              </a:ext>
            </a:extLst>
          </p:cNvPr>
          <p:cNvSpPr txBox="1"/>
          <p:nvPr/>
        </p:nvSpPr>
        <p:spPr>
          <a:xfrm>
            <a:off x="242888" y="3932237"/>
            <a:ext cx="8722517" cy="6080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3850" indent="-285750" defTabSz="360000">
              <a:lnSpc>
                <a:spcPct val="150000"/>
              </a:lnSpc>
              <a:spcBef>
                <a:spcPct val="20000"/>
              </a:spcBef>
              <a:buClr>
                <a:srgbClr val="C00000"/>
              </a:buClr>
              <a:buFont typeface="Arial,Sans-Serif" panose="020B0604020202020204" pitchFamily="34" charset="0"/>
              <a:buChar char="•"/>
            </a:pPr>
            <a:r>
              <a:rPr lang="en-US" sz="1100" dirty="0">
                <a:latin typeface="Arial"/>
                <a:cs typeface="Arial"/>
              </a:rPr>
              <a:t>In both cohorts, mild dose-related hemodilution was noted but there was no excess of AE related to volume overload</a:t>
            </a:r>
          </a:p>
          <a:p>
            <a:pPr marL="323850" indent="-285750" defTabSz="360000">
              <a:lnSpc>
                <a:spcPct val="150000"/>
              </a:lnSpc>
              <a:spcBef>
                <a:spcPct val="20000"/>
              </a:spcBef>
              <a:buClr>
                <a:srgbClr val="C00000"/>
              </a:buClr>
              <a:buFont typeface="Arial" panose="020B0604020202020204" pitchFamily="34" charset="0"/>
              <a:buChar char="•"/>
            </a:pPr>
            <a:r>
              <a:rPr lang="en-US" sz="1100" dirty="0">
                <a:latin typeface="Arial"/>
                <a:cs typeface="Arial"/>
              </a:rPr>
              <a:t>AZD5462 treatment resulted in mild lowering of blood pressure; there were no imbalances in hypotension AEs</a:t>
            </a:r>
            <a:endParaRPr lang="en-US" dirty="0"/>
          </a:p>
        </p:txBody>
      </p:sp>
    </p:spTree>
    <p:extLst>
      <p:ext uri="{BB962C8B-B14F-4D97-AF65-F5344CB8AC3E}">
        <p14:creationId xmlns:p14="http://schemas.microsoft.com/office/powerpoint/2010/main" val="2443201212"/>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75372D-6227-822C-2E50-07F7FABEBBF5}"/>
              </a:ext>
            </a:extLst>
          </p:cNvPr>
          <p:cNvSpPr>
            <a:spLocks noGrp="1"/>
          </p:cNvSpPr>
          <p:nvPr>
            <p:ph type="title"/>
          </p:nvPr>
        </p:nvSpPr>
        <p:spPr/>
        <p:txBody>
          <a:bodyPr/>
          <a:lstStyle/>
          <a:p>
            <a:r>
              <a:rPr lang="en-GB"/>
              <a:t>Changes in blood pressure</a:t>
            </a:r>
            <a:br>
              <a:rPr lang="en-GB"/>
            </a:br>
            <a:endParaRPr lang="en-US"/>
          </a:p>
        </p:txBody>
      </p:sp>
      <p:sp>
        <p:nvSpPr>
          <p:cNvPr id="4" name="TextBox 3">
            <a:extLst>
              <a:ext uri="{FF2B5EF4-FFF2-40B4-BE49-F238E27FC236}">
                <a16:creationId xmlns:a16="http://schemas.microsoft.com/office/drawing/2014/main" id="{279CFEAA-4CB6-EB98-3ECA-A3BAB41DAC99}"/>
              </a:ext>
            </a:extLst>
          </p:cNvPr>
          <p:cNvSpPr txBox="1"/>
          <p:nvPr/>
        </p:nvSpPr>
        <p:spPr>
          <a:xfrm>
            <a:off x="1556781" y="4770733"/>
            <a:ext cx="6840760" cy="107722"/>
          </a:xfrm>
          <a:prstGeom prst="rect">
            <a:avLst/>
          </a:prstGeom>
          <a:solidFill>
            <a:srgbClr val="FAFAFA"/>
          </a:solidFill>
        </p:spPr>
        <p:txBody>
          <a:bodyPr wrap="square" lIns="0" tIns="0" rIns="0" bIns="0" rtlCol="0">
            <a:spAutoFit/>
          </a:bodyPr>
          <a:lstStyle/>
          <a:p>
            <a:pPr marL="38700" defTabSz="360000">
              <a:spcBef>
                <a:spcPct val="20000"/>
              </a:spcBef>
              <a:buClr>
                <a:srgbClr val="C00000"/>
              </a:buClr>
            </a:pPr>
            <a:r>
              <a:rPr lang="en-GB" sz="700" i="0" kern="1200">
                <a:solidFill>
                  <a:schemeClr val="tx1"/>
                </a:solidFill>
                <a:latin typeface="+mn-lt"/>
                <a:ea typeface="+mn-ea"/>
              </a:rPr>
              <a:t>BL, baseline; SD, standard deviation.</a:t>
            </a:r>
            <a:endParaRPr lang="en-GB" sz="700"/>
          </a:p>
        </p:txBody>
      </p:sp>
      <p:grpSp>
        <p:nvGrpSpPr>
          <p:cNvPr id="27" name="Group 26">
            <a:extLst>
              <a:ext uri="{FF2B5EF4-FFF2-40B4-BE49-F238E27FC236}">
                <a16:creationId xmlns:a16="http://schemas.microsoft.com/office/drawing/2014/main" id="{C45E7767-620A-7147-F920-01156AAD1FE5}"/>
              </a:ext>
            </a:extLst>
          </p:cNvPr>
          <p:cNvGrpSpPr/>
          <p:nvPr/>
        </p:nvGrpSpPr>
        <p:grpSpPr>
          <a:xfrm>
            <a:off x="433893" y="592917"/>
            <a:ext cx="8343059" cy="4086893"/>
            <a:chOff x="433893" y="592917"/>
            <a:chExt cx="8343059" cy="4086893"/>
          </a:xfrm>
        </p:grpSpPr>
        <p:graphicFrame>
          <p:nvGraphicFramePr>
            <p:cNvPr id="3" name="Chart 2">
              <a:extLst>
                <a:ext uri="{FF2B5EF4-FFF2-40B4-BE49-F238E27FC236}">
                  <a16:creationId xmlns:a16="http://schemas.microsoft.com/office/drawing/2014/main" id="{8F80CDDC-2607-8245-28EC-F4928E0338A7}"/>
                </a:ext>
              </a:extLst>
            </p:cNvPr>
            <p:cNvGraphicFramePr/>
            <p:nvPr>
              <p:extLst>
                <p:ext uri="{D42A27DB-BD31-4B8C-83A1-F6EECF244321}">
                  <p14:modId xmlns:p14="http://schemas.microsoft.com/office/powerpoint/2010/main" val="3191106036"/>
                </p:ext>
              </p:extLst>
            </p:nvPr>
          </p:nvGraphicFramePr>
          <p:xfrm>
            <a:off x="4669492" y="2645593"/>
            <a:ext cx="4099858" cy="19021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F188AC49-3F25-792E-52C0-5B3555EE8ACC}"/>
                </a:ext>
              </a:extLst>
            </p:cNvPr>
            <p:cNvGraphicFramePr/>
            <p:nvPr>
              <p:extLst>
                <p:ext uri="{D42A27DB-BD31-4B8C-83A1-F6EECF244321}">
                  <p14:modId xmlns:p14="http://schemas.microsoft.com/office/powerpoint/2010/main" val="2710885652"/>
                </p:ext>
              </p:extLst>
            </p:nvPr>
          </p:nvGraphicFramePr>
          <p:xfrm>
            <a:off x="4669492" y="719904"/>
            <a:ext cx="4099858" cy="1902183"/>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Group 5">
              <a:extLst>
                <a:ext uri="{FF2B5EF4-FFF2-40B4-BE49-F238E27FC236}">
                  <a16:creationId xmlns:a16="http://schemas.microsoft.com/office/drawing/2014/main" id="{1165D260-3317-23DB-51D2-9A52D7925E5F}"/>
                </a:ext>
              </a:extLst>
            </p:cNvPr>
            <p:cNvGrpSpPr/>
            <p:nvPr/>
          </p:nvGrpSpPr>
          <p:grpSpPr>
            <a:xfrm>
              <a:off x="2647718" y="4597514"/>
              <a:ext cx="3524597" cy="82296"/>
              <a:chOff x="2527068" y="4702924"/>
              <a:chExt cx="3524597" cy="82296"/>
            </a:xfrm>
          </p:grpSpPr>
          <p:grpSp>
            <p:nvGrpSpPr>
              <p:cNvPr id="7" name="Group 6">
                <a:extLst>
                  <a:ext uri="{FF2B5EF4-FFF2-40B4-BE49-F238E27FC236}">
                    <a16:creationId xmlns:a16="http://schemas.microsoft.com/office/drawing/2014/main" id="{E778C2D5-7379-122B-9122-23A34BE533C5}"/>
                  </a:ext>
                </a:extLst>
              </p:cNvPr>
              <p:cNvGrpSpPr/>
              <p:nvPr/>
            </p:nvGrpSpPr>
            <p:grpSpPr>
              <a:xfrm>
                <a:off x="2527068" y="4718717"/>
                <a:ext cx="137160" cy="66503"/>
                <a:chOff x="2265218" y="4655126"/>
                <a:chExt cx="137160" cy="66503"/>
              </a:xfrm>
            </p:grpSpPr>
            <p:cxnSp>
              <p:nvCxnSpPr>
                <p:cNvPr id="17" name="Straight Connector 16">
                  <a:extLst>
                    <a:ext uri="{FF2B5EF4-FFF2-40B4-BE49-F238E27FC236}">
                      <a16:creationId xmlns:a16="http://schemas.microsoft.com/office/drawing/2014/main" id="{0A981E9F-CACF-6ECB-DB34-400CCACF9C86}"/>
                    </a:ext>
                  </a:extLst>
                </p:cNvPr>
                <p:cNvCxnSpPr>
                  <a:cxnSpLocks/>
                </p:cNvCxnSpPr>
                <p:nvPr/>
              </p:nvCxnSpPr>
              <p:spPr>
                <a:xfrm>
                  <a:off x="2265218" y="4688377"/>
                  <a:ext cx="137160"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CC7FECE8-A7AF-7942-F182-7C42DC5F2DA7}"/>
                    </a:ext>
                  </a:extLst>
                </p:cNvPr>
                <p:cNvSpPr/>
                <p:nvPr/>
              </p:nvSpPr>
              <p:spPr>
                <a:xfrm>
                  <a:off x="2300547" y="4655126"/>
                  <a:ext cx="66503" cy="66503"/>
                </a:xfrm>
                <a:prstGeom prst="ellipse">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20 mg</a:t>
                  </a:r>
                </a:p>
              </p:txBody>
            </p:sp>
          </p:grpSp>
          <p:grpSp>
            <p:nvGrpSpPr>
              <p:cNvPr id="8" name="Group 7">
                <a:extLst>
                  <a:ext uri="{FF2B5EF4-FFF2-40B4-BE49-F238E27FC236}">
                    <a16:creationId xmlns:a16="http://schemas.microsoft.com/office/drawing/2014/main" id="{97CCFA83-E202-7D3A-D591-D1AB856003F8}"/>
                  </a:ext>
                </a:extLst>
              </p:cNvPr>
              <p:cNvGrpSpPr/>
              <p:nvPr/>
            </p:nvGrpSpPr>
            <p:grpSpPr>
              <a:xfrm>
                <a:off x="3640974" y="4718717"/>
                <a:ext cx="137160" cy="66503"/>
                <a:chOff x="2265218" y="4655126"/>
                <a:chExt cx="137160" cy="66503"/>
              </a:xfrm>
            </p:grpSpPr>
            <p:cxnSp>
              <p:nvCxnSpPr>
                <p:cNvPr id="15" name="Straight Connector 14">
                  <a:extLst>
                    <a:ext uri="{FF2B5EF4-FFF2-40B4-BE49-F238E27FC236}">
                      <a16:creationId xmlns:a16="http://schemas.microsoft.com/office/drawing/2014/main" id="{A98D5E1F-B252-A8EF-7DED-183002B060D9}"/>
                    </a:ext>
                  </a:extLst>
                </p:cNvPr>
                <p:cNvCxnSpPr>
                  <a:cxnSpLocks/>
                </p:cNvCxnSpPr>
                <p:nvPr/>
              </p:nvCxnSpPr>
              <p:spPr>
                <a:xfrm>
                  <a:off x="2265218" y="4688377"/>
                  <a:ext cx="137160" cy="0"/>
                </a:xfrm>
                <a:prstGeom prst="line">
                  <a:avLst/>
                </a:prstGeom>
                <a:ln w="19050">
                  <a:solidFill>
                    <a:srgbClr val="AE102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E4ADEF3-5116-C705-164E-17F8273A03F6}"/>
                    </a:ext>
                  </a:extLst>
                </p:cNvPr>
                <p:cNvSpPr/>
                <p:nvPr/>
              </p:nvSpPr>
              <p:spPr>
                <a:xfrm>
                  <a:off x="2300547" y="4655126"/>
                  <a:ext cx="66503" cy="66503"/>
                </a:xfrm>
                <a:prstGeom prst="rect">
                  <a:avLst/>
                </a:prstGeom>
                <a:solidFill>
                  <a:srgbClr val="AE102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80 mg</a:t>
                  </a:r>
                </a:p>
              </p:txBody>
            </p:sp>
          </p:grpSp>
          <p:grpSp>
            <p:nvGrpSpPr>
              <p:cNvPr id="9" name="Group 8">
                <a:extLst>
                  <a:ext uri="{FF2B5EF4-FFF2-40B4-BE49-F238E27FC236}">
                    <a16:creationId xmlns:a16="http://schemas.microsoft.com/office/drawing/2014/main" id="{D2FF9BF3-1FEC-4DD8-8B75-F64AE6D9C635}"/>
                  </a:ext>
                </a:extLst>
              </p:cNvPr>
              <p:cNvGrpSpPr/>
              <p:nvPr/>
            </p:nvGrpSpPr>
            <p:grpSpPr>
              <a:xfrm>
                <a:off x="4759036" y="4702924"/>
                <a:ext cx="137160" cy="82296"/>
                <a:chOff x="2265218" y="4642657"/>
                <a:chExt cx="137160" cy="82296"/>
              </a:xfrm>
            </p:grpSpPr>
            <p:cxnSp>
              <p:nvCxnSpPr>
                <p:cNvPr id="13" name="Straight Connector 12">
                  <a:extLst>
                    <a:ext uri="{FF2B5EF4-FFF2-40B4-BE49-F238E27FC236}">
                      <a16:creationId xmlns:a16="http://schemas.microsoft.com/office/drawing/2014/main" id="{F1A71FCE-B312-4CF2-CFF0-A77B77EE8D1D}"/>
                    </a:ext>
                  </a:extLst>
                </p:cNvPr>
                <p:cNvCxnSpPr>
                  <a:cxnSpLocks/>
                </p:cNvCxnSpPr>
                <p:nvPr/>
              </p:nvCxnSpPr>
              <p:spPr>
                <a:xfrm>
                  <a:off x="2265218" y="4688377"/>
                  <a:ext cx="13716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Isosceles Triangle 13">
                  <a:extLst>
                    <a:ext uri="{FF2B5EF4-FFF2-40B4-BE49-F238E27FC236}">
                      <a16:creationId xmlns:a16="http://schemas.microsoft.com/office/drawing/2014/main" id="{D7BE0302-F3F7-D9E2-1332-C5013B833AE3}"/>
                    </a:ext>
                  </a:extLst>
                </p:cNvPr>
                <p:cNvSpPr/>
                <p:nvPr/>
              </p:nvSpPr>
              <p:spPr>
                <a:xfrm>
                  <a:off x="2300546" y="4642657"/>
                  <a:ext cx="82296" cy="82296"/>
                </a:xfrm>
                <a:prstGeom prst="triangle">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27432" rtlCol="0" anchor="ctr"/>
                <a:lstStyle/>
                <a:p>
                  <a:r>
                    <a:rPr lang="en-US" sz="900"/>
                    <a:t>AZD5462 360 mg</a:t>
                  </a:r>
                </a:p>
              </p:txBody>
            </p:sp>
          </p:grpSp>
          <p:grpSp>
            <p:nvGrpSpPr>
              <p:cNvPr id="10" name="Group 9">
                <a:extLst>
                  <a:ext uri="{FF2B5EF4-FFF2-40B4-BE49-F238E27FC236}">
                    <a16:creationId xmlns:a16="http://schemas.microsoft.com/office/drawing/2014/main" id="{BCDCE109-1804-D8EE-0DE6-F3C2DE74F328}"/>
                  </a:ext>
                </a:extLst>
              </p:cNvPr>
              <p:cNvGrpSpPr/>
              <p:nvPr/>
            </p:nvGrpSpPr>
            <p:grpSpPr>
              <a:xfrm>
                <a:off x="5914505" y="4702924"/>
                <a:ext cx="137160" cy="82296"/>
                <a:chOff x="2265218" y="4646813"/>
                <a:chExt cx="137160" cy="82296"/>
              </a:xfrm>
            </p:grpSpPr>
            <p:cxnSp>
              <p:nvCxnSpPr>
                <p:cNvPr id="11" name="Straight Connector 10">
                  <a:extLst>
                    <a:ext uri="{FF2B5EF4-FFF2-40B4-BE49-F238E27FC236}">
                      <a16:creationId xmlns:a16="http://schemas.microsoft.com/office/drawing/2014/main" id="{BAE8291E-FC4F-072F-BB86-9C3183F269BC}"/>
                    </a:ext>
                  </a:extLst>
                </p:cNvPr>
                <p:cNvCxnSpPr>
                  <a:cxnSpLocks/>
                </p:cNvCxnSpPr>
                <p:nvPr/>
              </p:nvCxnSpPr>
              <p:spPr>
                <a:xfrm>
                  <a:off x="2265218" y="4687961"/>
                  <a:ext cx="13716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Diamond 11">
                  <a:extLst>
                    <a:ext uri="{FF2B5EF4-FFF2-40B4-BE49-F238E27FC236}">
                      <a16:creationId xmlns:a16="http://schemas.microsoft.com/office/drawing/2014/main" id="{110FA086-16AF-F214-CD30-256160716246}"/>
                    </a:ext>
                  </a:extLst>
                </p:cNvPr>
                <p:cNvSpPr/>
                <p:nvPr/>
              </p:nvSpPr>
              <p:spPr>
                <a:xfrm>
                  <a:off x="2292650" y="4646813"/>
                  <a:ext cx="82296" cy="82296"/>
                </a:xfrm>
                <a:prstGeom prst="diamond">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Placebo</a:t>
                  </a:r>
                </a:p>
              </p:txBody>
            </p:sp>
          </p:grpSp>
        </p:grpSp>
        <p:sp>
          <p:nvSpPr>
            <p:cNvPr id="20" name="Rectangle: Rounded Corners 19">
              <a:extLst>
                <a:ext uri="{FF2B5EF4-FFF2-40B4-BE49-F238E27FC236}">
                  <a16:creationId xmlns:a16="http://schemas.microsoft.com/office/drawing/2014/main" id="{C3266E75-EB6F-9AFB-4E41-2F18C9226984}"/>
                </a:ext>
              </a:extLst>
            </p:cNvPr>
            <p:cNvSpPr/>
            <p:nvPr/>
          </p:nvSpPr>
          <p:spPr>
            <a:xfrm>
              <a:off x="531339" y="592917"/>
              <a:ext cx="4053539"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A: </a:t>
              </a:r>
              <a:r>
                <a:rPr lang="en-GB" sz="1400">
                  <a:solidFill>
                    <a:schemeClr val="tx1"/>
                  </a:solidFill>
                </a:rPr>
                <a:t>LVEF ≤ 35%</a:t>
              </a:r>
              <a:endParaRPr lang="en-GB" sz="1400" b="1">
                <a:solidFill>
                  <a:schemeClr val="tx1"/>
                </a:solidFill>
              </a:endParaRPr>
            </a:p>
          </p:txBody>
        </p:sp>
        <p:sp>
          <p:nvSpPr>
            <p:cNvPr id="22" name="Rectangle: Rounded Corners 21">
              <a:extLst>
                <a:ext uri="{FF2B5EF4-FFF2-40B4-BE49-F238E27FC236}">
                  <a16:creationId xmlns:a16="http://schemas.microsoft.com/office/drawing/2014/main" id="{C7846640-64B7-F5DE-8E36-AF64B1C782AB}"/>
                </a:ext>
              </a:extLst>
            </p:cNvPr>
            <p:cNvSpPr/>
            <p:nvPr/>
          </p:nvSpPr>
          <p:spPr>
            <a:xfrm>
              <a:off x="4682731" y="594483"/>
              <a:ext cx="4094221"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B: </a:t>
              </a:r>
              <a:r>
                <a:rPr lang="en-GB" sz="1400">
                  <a:solidFill>
                    <a:schemeClr val="tx1"/>
                  </a:solidFill>
                </a:rPr>
                <a:t>LVEF 41 to 55%</a:t>
              </a:r>
            </a:p>
          </p:txBody>
        </p:sp>
        <p:sp>
          <p:nvSpPr>
            <p:cNvPr id="24" name="Rectangle: Rounded Corners 23">
              <a:extLst>
                <a:ext uri="{FF2B5EF4-FFF2-40B4-BE49-F238E27FC236}">
                  <a16:creationId xmlns:a16="http://schemas.microsoft.com/office/drawing/2014/main" id="{C4B115A3-A1B0-D87A-AC5A-3DB430585D68}"/>
                </a:ext>
              </a:extLst>
            </p:cNvPr>
            <p:cNvSpPr/>
            <p:nvPr/>
          </p:nvSpPr>
          <p:spPr>
            <a:xfrm>
              <a:off x="1953642" y="87969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Systolic BP</a:t>
              </a:r>
            </a:p>
          </p:txBody>
        </p:sp>
        <p:sp>
          <p:nvSpPr>
            <p:cNvPr id="26" name="Rectangle: Rounded Corners 25">
              <a:extLst>
                <a:ext uri="{FF2B5EF4-FFF2-40B4-BE49-F238E27FC236}">
                  <a16:creationId xmlns:a16="http://schemas.microsoft.com/office/drawing/2014/main" id="{456288AB-65EF-0E98-06AE-B008786ED746}"/>
                </a:ext>
              </a:extLst>
            </p:cNvPr>
            <p:cNvSpPr/>
            <p:nvPr/>
          </p:nvSpPr>
          <p:spPr>
            <a:xfrm>
              <a:off x="6369051" y="87969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Systolic BP</a:t>
              </a:r>
            </a:p>
          </p:txBody>
        </p:sp>
        <p:sp>
          <p:nvSpPr>
            <p:cNvPr id="28" name="Rectangle: Rounded Corners 27">
              <a:extLst>
                <a:ext uri="{FF2B5EF4-FFF2-40B4-BE49-F238E27FC236}">
                  <a16:creationId xmlns:a16="http://schemas.microsoft.com/office/drawing/2014/main" id="{F4CC56AB-9635-E7FC-76DC-C2281A9C52A8}"/>
                </a:ext>
              </a:extLst>
            </p:cNvPr>
            <p:cNvSpPr/>
            <p:nvPr/>
          </p:nvSpPr>
          <p:spPr>
            <a:xfrm>
              <a:off x="1966342" y="271484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Diastolic BP</a:t>
              </a:r>
            </a:p>
          </p:txBody>
        </p:sp>
        <p:sp>
          <p:nvSpPr>
            <p:cNvPr id="30" name="Rectangle: Rounded Corners 29">
              <a:extLst>
                <a:ext uri="{FF2B5EF4-FFF2-40B4-BE49-F238E27FC236}">
                  <a16:creationId xmlns:a16="http://schemas.microsoft.com/office/drawing/2014/main" id="{A268B902-92F0-5B12-B644-5C598B5B3F65}"/>
                </a:ext>
              </a:extLst>
            </p:cNvPr>
            <p:cNvSpPr/>
            <p:nvPr/>
          </p:nvSpPr>
          <p:spPr>
            <a:xfrm>
              <a:off x="6381751" y="2714841"/>
              <a:ext cx="10860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Diastolic BP</a:t>
              </a:r>
            </a:p>
          </p:txBody>
        </p:sp>
        <p:graphicFrame>
          <p:nvGraphicFramePr>
            <p:cNvPr id="23" name="Chart 22">
              <a:extLst>
                <a:ext uri="{FF2B5EF4-FFF2-40B4-BE49-F238E27FC236}">
                  <a16:creationId xmlns:a16="http://schemas.microsoft.com/office/drawing/2014/main" id="{26CB2BDF-5EC5-BFD3-25E9-710F17A68711}"/>
                </a:ext>
              </a:extLst>
            </p:cNvPr>
            <p:cNvGraphicFramePr/>
            <p:nvPr>
              <p:extLst>
                <p:ext uri="{D42A27DB-BD31-4B8C-83A1-F6EECF244321}">
                  <p14:modId xmlns:p14="http://schemas.microsoft.com/office/powerpoint/2010/main" val="582889821"/>
                </p:ext>
              </p:extLst>
            </p:nvPr>
          </p:nvGraphicFramePr>
          <p:xfrm>
            <a:off x="433893" y="2645593"/>
            <a:ext cx="4099858" cy="190218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Chart 24">
              <a:extLst>
                <a:ext uri="{FF2B5EF4-FFF2-40B4-BE49-F238E27FC236}">
                  <a16:creationId xmlns:a16="http://schemas.microsoft.com/office/drawing/2014/main" id="{281D373E-74F2-951B-0A66-893EFA734EFF}"/>
                </a:ext>
              </a:extLst>
            </p:cNvPr>
            <p:cNvGraphicFramePr/>
            <p:nvPr>
              <p:extLst>
                <p:ext uri="{D42A27DB-BD31-4B8C-83A1-F6EECF244321}">
                  <p14:modId xmlns:p14="http://schemas.microsoft.com/office/powerpoint/2010/main" val="804836011"/>
                </p:ext>
              </p:extLst>
            </p:nvPr>
          </p:nvGraphicFramePr>
          <p:xfrm>
            <a:off x="433893" y="719904"/>
            <a:ext cx="4099858" cy="1902183"/>
          </p:xfrm>
          <a:graphic>
            <a:graphicData uri="http://schemas.openxmlformats.org/drawingml/2006/chart">
              <c:chart xmlns:c="http://schemas.openxmlformats.org/drawingml/2006/chart" xmlns:r="http://schemas.openxmlformats.org/officeDocument/2006/relationships" r:id="rId6"/>
            </a:graphicData>
          </a:graphic>
        </p:graphicFrame>
      </p:grpSp>
    </p:spTree>
    <p:extLst>
      <p:ext uri="{BB962C8B-B14F-4D97-AF65-F5344CB8AC3E}">
        <p14:creationId xmlns:p14="http://schemas.microsoft.com/office/powerpoint/2010/main" val="3394057563"/>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40B7FF-AD96-4E77-4463-4B322E000443}"/>
              </a:ext>
            </a:extLst>
          </p:cNvPr>
          <p:cNvSpPr>
            <a:spLocks noGrp="1"/>
          </p:cNvSpPr>
          <p:nvPr>
            <p:ph type="title"/>
          </p:nvPr>
        </p:nvSpPr>
        <p:spPr/>
        <p:txBody>
          <a:bodyPr/>
          <a:lstStyle/>
          <a:p>
            <a:r>
              <a:rPr lang="en-GB"/>
              <a:t>Changes in renin</a:t>
            </a:r>
            <a:br>
              <a:rPr lang="en-GB"/>
            </a:br>
            <a:endParaRPr lang="en-US"/>
          </a:p>
        </p:txBody>
      </p:sp>
      <p:sp>
        <p:nvSpPr>
          <p:cNvPr id="4" name="TextBox 3">
            <a:extLst>
              <a:ext uri="{FF2B5EF4-FFF2-40B4-BE49-F238E27FC236}">
                <a16:creationId xmlns:a16="http://schemas.microsoft.com/office/drawing/2014/main" id="{2EDCFAA5-EAD3-B7CE-ABBE-CBC1436B3C51}"/>
              </a:ext>
            </a:extLst>
          </p:cNvPr>
          <p:cNvSpPr txBox="1"/>
          <p:nvPr/>
        </p:nvSpPr>
        <p:spPr>
          <a:xfrm>
            <a:off x="1607146" y="4753771"/>
            <a:ext cx="6840760" cy="236988"/>
          </a:xfrm>
          <a:prstGeom prst="rect">
            <a:avLst/>
          </a:prstGeom>
          <a:noFill/>
        </p:spPr>
        <p:txBody>
          <a:bodyPr wrap="square" lIns="0" tIns="0" rIns="0" bIns="0" rtlCol="0" anchor="t">
            <a:spAutoFit/>
          </a:bodyPr>
          <a:lstStyle/>
          <a:p>
            <a:pPr marL="38100" defTabSz="360000">
              <a:spcBef>
                <a:spcPct val="20000"/>
              </a:spcBef>
              <a:buClr>
                <a:srgbClr val="C00000"/>
              </a:buClr>
            </a:pPr>
            <a:r>
              <a:rPr lang="en-GB" sz="700" i="0" kern="1200">
                <a:latin typeface="+mn-lt"/>
                <a:ea typeface="+mn-ea"/>
              </a:rPr>
              <a:t>CI, confidence interval; LS, least-squares.</a:t>
            </a:r>
            <a:r>
              <a:rPr lang="en-GB" sz="700"/>
              <a:t> p,  p-value each AZD5462 dose vs. placebo without multiplicity adjustment.</a:t>
            </a:r>
            <a:r>
              <a:rPr lang="en-US" sz="700"/>
              <a:t> </a:t>
            </a:r>
            <a:endParaRPr lang="en-GB" sz="700"/>
          </a:p>
          <a:p>
            <a:pPr marL="38100" defTabSz="360000">
              <a:spcBef>
                <a:spcPct val="20000"/>
              </a:spcBef>
            </a:pPr>
            <a:endParaRPr lang="en-GB" sz="700"/>
          </a:p>
        </p:txBody>
      </p:sp>
      <p:grpSp>
        <p:nvGrpSpPr>
          <p:cNvPr id="2" name="Group 1">
            <a:extLst>
              <a:ext uri="{FF2B5EF4-FFF2-40B4-BE49-F238E27FC236}">
                <a16:creationId xmlns:a16="http://schemas.microsoft.com/office/drawing/2014/main" id="{410D545C-BCAA-9414-FF7B-7748040DCAFB}"/>
              </a:ext>
            </a:extLst>
          </p:cNvPr>
          <p:cNvGrpSpPr/>
          <p:nvPr/>
        </p:nvGrpSpPr>
        <p:grpSpPr>
          <a:xfrm>
            <a:off x="68283" y="688167"/>
            <a:ext cx="9007433" cy="3708109"/>
            <a:chOff x="0" y="688167"/>
            <a:chExt cx="9007433" cy="3708109"/>
          </a:xfrm>
        </p:grpSpPr>
        <p:grpSp>
          <p:nvGrpSpPr>
            <p:cNvPr id="15" name="Group 14">
              <a:extLst>
                <a:ext uri="{FF2B5EF4-FFF2-40B4-BE49-F238E27FC236}">
                  <a16:creationId xmlns:a16="http://schemas.microsoft.com/office/drawing/2014/main" id="{30F50B94-F914-B1AA-CF45-203F74A7217B}"/>
                </a:ext>
              </a:extLst>
            </p:cNvPr>
            <p:cNvGrpSpPr/>
            <p:nvPr/>
          </p:nvGrpSpPr>
          <p:grpSpPr>
            <a:xfrm>
              <a:off x="2676071" y="4313980"/>
              <a:ext cx="3524597" cy="82296"/>
              <a:chOff x="2527068" y="4702924"/>
              <a:chExt cx="3524597" cy="82296"/>
            </a:xfrm>
          </p:grpSpPr>
          <p:grpSp>
            <p:nvGrpSpPr>
              <p:cNvPr id="16" name="Group 15">
                <a:extLst>
                  <a:ext uri="{FF2B5EF4-FFF2-40B4-BE49-F238E27FC236}">
                    <a16:creationId xmlns:a16="http://schemas.microsoft.com/office/drawing/2014/main" id="{E9CA09A2-BD85-254F-9DC6-38E05B3B6143}"/>
                  </a:ext>
                </a:extLst>
              </p:cNvPr>
              <p:cNvGrpSpPr/>
              <p:nvPr/>
            </p:nvGrpSpPr>
            <p:grpSpPr>
              <a:xfrm>
                <a:off x="2527068" y="4718717"/>
                <a:ext cx="137160" cy="66503"/>
                <a:chOff x="2265218" y="4655126"/>
                <a:chExt cx="137160" cy="66503"/>
              </a:xfrm>
            </p:grpSpPr>
            <p:cxnSp>
              <p:nvCxnSpPr>
                <p:cNvPr id="26" name="Straight Connector 25">
                  <a:extLst>
                    <a:ext uri="{FF2B5EF4-FFF2-40B4-BE49-F238E27FC236}">
                      <a16:creationId xmlns:a16="http://schemas.microsoft.com/office/drawing/2014/main" id="{11AB42C1-1799-5AE2-2C07-CDF48A8B3ACB}"/>
                    </a:ext>
                  </a:extLst>
                </p:cNvPr>
                <p:cNvCxnSpPr>
                  <a:cxnSpLocks/>
                </p:cNvCxnSpPr>
                <p:nvPr/>
              </p:nvCxnSpPr>
              <p:spPr>
                <a:xfrm>
                  <a:off x="2265218" y="4688377"/>
                  <a:ext cx="137160"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C411A14C-C5FB-4ABD-6153-22A4CBECC65D}"/>
                    </a:ext>
                  </a:extLst>
                </p:cNvPr>
                <p:cNvSpPr/>
                <p:nvPr/>
              </p:nvSpPr>
              <p:spPr>
                <a:xfrm>
                  <a:off x="2300547" y="4655126"/>
                  <a:ext cx="66503" cy="66503"/>
                </a:xfrm>
                <a:prstGeom prst="ellipse">
                  <a:avLst/>
                </a:prstGeom>
                <a:solidFill>
                  <a:schemeClr val="accent1">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20 mg</a:t>
                  </a:r>
                </a:p>
              </p:txBody>
            </p:sp>
          </p:grpSp>
          <p:grpSp>
            <p:nvGrpSpPr>
              <p:cNvPr id="17" name="Group 16">
                <a:extLst>
                  <a:ext uri="{FF2B5EF4-FFF2-40B4-BE49-F238E27FC236}">
                    <a16:creationId xmlns:a16="http://schemas.microsoft.com/office/drawing/2014/main" id="{B0536952-349C-BF3B-789B-9D85EE209CEB}"/>
                  </a:ext>
                </a:extLst>
              </p:cNvPr>
              <p:cNvGrpSpPr/>
              <p:nvPr/>
            </p:nvGrpSpPr>
            <p:grpSpPr>
              <a:xfrm>
                <a:off x="3640974" y="4718717"/>
                <a:ext cx="137160" cy="66503"/>
                <a:chOff x="2265218" y="4655126"/>
                <a:chExt cx="137160" cy="66503"/>
              </a:xfrm>
            </p:grpSpPr>
            <p:cxnSp>
              <p:nvCxnSpPr>
                <p:cNvPr id="24" name="Straight Connector 23">
                  <a:extLst>
                    <a:ext uri="{FF2B5EF4-FFF2-40B4-BE49-F238E27FC236}">
                      <a16:creationId xmlns:a16="http://schemas.microsoft.com/office/drawing/2014/main" id="{34F0CEB7-55DF-7192-D463-5EF974A8C3A1}"/>
                    </a:ext>
                  </a:extLst>
                </p:cNvPr>
                <p:cNvCxnSpPr>
                  <a:cxnSpLocks/>
                </p:cNvCxnSpPr>
                <p:nvPr/>
              </p:nvCxnSpPr>
              <p:spPr>
                <a:xfrm>
                  <a:off x="2265218" y="4688377"/>
                  <a:ext cx="137160" cy="0"/>
                </a:xfrm>
                <a:prstGeom prst="line">
                  <a:avLst/>
                </a:prstGeom>
                <a:ln w="19050">
                  <a:solidFill>
                    <a:srgbClr val="AE1022"/>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A2D1EF2-A51A-0CB8-9C2B-5FADAEB7BA88}"/>
                    </a:ext>
                  </a:extLst>
                </p:cNvPr>
                <p:cNvSpPr/>
                <p:nvPr/>
              </p:nvSpPr>
              <p:spPr>
                <a:xfrm>
                  <a:off x="2300547" y="4655126"/>
                  <a:ext cx="66503" cy="66503"/>
                </a:xfrm>
                <a:prstGeom prst="rect">
                  <a:avLst/>
                </a:prstGeom>
                <a:solidFill>
                  <a:srgbClr val="AE102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AZD5462 80 mg</a:t>
                  </a:r>
                </a:p>
              </p:txBody>
            </p:sp>
          </p:grpSp>
          <p:grpSp>
            <p:nvGrpSpPr>
              <p:cNvPr id="18" name="Group 17">
                <a:extLst>
                  <a:ext uri="{FF2B5EF4-FFF2-40B4-BE49-F238E27FC236}">
                    <a16:creationId xmlns:a16="http://schemas.microsoft.com/office/drawing/2014/main" id="{1803B6D5-1E03-34F5-7BD8-F989A981D19C}"/>
                  </a:ext>
                </a:extLst>
              </p:cNvPr>
              <p:cNvGrpSpPr/>
              <p:nvPr/>
            </p:nvGrpSpPr>
            <p:grpSpPr>
              <a:xfrm>
                <a:off x="4759036" y="4702924"/>
                <a:ext cx="137160" cy="82296"/>
                <a:chOff x="2265218" y="4642657"/>
                <a:chExt cx="137160" cy="82296"/>
              </a:xfrm>
            </p:grpSpPr>
            <p:cxnSp>
              <p:nvCxnSpPr>
                <p:cNvPr id="22" name="Straight Connector 21">
                  <a:extLst>
                    <a:ext uri="{FF2B5EF4-FFF2-40B4-BE49-F238E27FC236}">
                      <a16:creationId xmlns:a16="http://schemas.microsoft.com/office/drawing/2014/main" id="{2B9E308A-90F6-E690-658D-C0562621F155}"/>
                    </a:ext>
                  </a:extLst>
                </p:cNvPr>
                <p:cNvCxnSpPr>
                  <a:cxnSpLocks/>
                </p:cNvCxnSpPr>
                <p:nvPr/>
              </p:nvCxnSpPr>
              <p:spPr>
                <a:xfrm>
                  <a:off x="2265218" y="4688377"/>
                  <a:ext cx="13716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Isosceles Triangle 22">
                  <a:extLst>
                    <a:ext uri="{FF2B5EF4-FFF2-40B4-BE49-F238E27FC236}">
                      <a16:creationId xmlns:a16="http://schemas.microsoft.com/office/drawing/2014/main" id="{14A26C11-5A8D-9E75-0633-8C134C3BFFE9}"/>
                    </a:ext>
                  </a:extLst>
                </p:cNvPr>
                <p:cNvSpPr/>
                <p:nvPr/>
              </p:nvSpPr>
              <p:spPr>
                <a:xfrm>
                  <a:off x="2300546" y="4642657"/>
                  <a:ext cx="82296" cy="82296"/>
                </a:xfrm>
                <a:prstGeom prst="triangle">
                  <a:avLst/>
                </a:prstGeom>
                <a:solidFill>
                  <a:schemeClr val="accent1">
                    <a:lumMod val="50000"/>
                  </a:schemeClr>
                </a:solidFill>
                <a:ln>
                  <a:noFill/>
                </a:ln>
              </p:spPr>
              <p:style>
                <a:lnRef idx="2">
                  <a:schemeClr val="accent1"/>
                </a:lnRef>
                <a:fillRef idx="1">
                  <a:schemeClr val="lt1"/>
                </a:fillRef>
                <a:effectRef idx="0">
                  <a:schemeClr val="accent1"/>
                </a:effectRef>
                <a:fontRef idx="minor">
                  <a:schemeClr val="dk1"/>
                </a:fontRef>
              </p:style>
              <p:txBody>
                <a:bodyPr wrap="none" lIns="182880" tIns="0" rIns="0" bIns="27432" rtlCol="0" anchor="ctr"/>
                <a:lstStyle/>
                <a:p>
                  <a:r>
                    <a:rPr lang="en-US" sz="900"/>
                    <a:t>AZD5462 360 mg</a:t>
                  </a:r>
                </a:p>
              </p:txBody>
            </p:sp>
          </p:grpSp>
          <p:grpSp>
            <p:nvGrpSpPr>
              <p:cNvPr id="19" name="Group 18">
                <a:extLst>
                  <a:ext uri="{FF2B5EF4-FFF2-40B4-BE49-F238E27FC236}">
                    <a16:creationId xmlns:a16="http://schemas.microsoft.com/office/drawing/2014/main" id="{CDAA4A99-9225-E20B-B680-17FAC06E70EE}"/>
                  </a:ext>
                </a:extLst>
              </p:cNvPr>
              <p:cNvGrpSpPr/>
              <p:nvPr/>
            </p:nvGrpSpPr>
            <p:grpSpPr>
              <a:xfrm>
                <a:off x="5914505" y="4702924"/>
                <a:ext cx="137160" cy="82296"/>
                <a:chOff x="2265218" y="4646813"/>
                <a:chExt cx="137160" cy="82296"/>
              </a:xfrm>
            </p:grpSpPr>
            <p:cxnSp>
              <p:nvCxnSpPr>
                <p:cNvPr id="20" name="Straight Connector 19">
                  <a:extLst>
                    <a:ext uri="{FF2B5EF4-FFF2-40B4-BE49-F238E27FC236}">
                      <a16:creationId xmlns:a16="http://schemas.microsoft.com/office/drawing/2014/main" id="{BE052870-B911-1F51-1A79-B5E3C6555119}"/>
                    </a:ext>
                  </a:extLst>
                </p:cNvPr>
                <p:cNvCxnSpPr>
                  <a:cxnSpLocks/>
                </p:cNvCxnSpPr>
                <p:nvPr/>
              </p:nvCxnSpPr>
              <p:spPr>
                <a:xfrm>
                  <a:off x="2265218" y="4687961"/>
                  <a:ext cx="13716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Diamond 20">
                  <a:extLst>
                    <a:ext uri="{FF2B5EF4-FFF2-40B4-BE49-F238E27FC236}">
                      <a16:creationId xmlns:a16="http://schemas.microsoft.com/office/drawing/2014/main" id="{EE0C5FCA-A614-703F-DC72-F7D712425497}"/>
                    </a:ext>
                  </a:extLst>
                </p:cNvPr>
                <p:cNvSpPr/>
                <p:nvPr/>
              </p:nvSpPr>
              <p:spPr>
                <a:xfrm>
                  <a:off x="2292650" y="4646813"/>
                  <a:ext cx="82296" cy="82296"/>
                </a:xfrm>
                <a:prstGeom prst="diamond">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wrap="none" lIns="182880" tIns="0" rIns="0" bIns="0" rtlCol="0" anchor="ctr"/>
                <a:lstStyle/>
                <a:p>
                  <a:r>
                    <a:rPr lang="en-US" sz="900"/>
                    <a:t>Placebo</a:t>
                  </a:r>
                </a:p>
              </p:txBody>
            </p:sp>
          </p:grpSp>
        </p:grpSp>
        <p:sp>
          <p:nvSpPr>
            <p:cNvPr id="6" name="Rectangle: Rounded Corners 5">
              <a:extLst>
                <a:ext uri="{FF2B5EF4-FFF2-40B4-BE49-F238E27FC236}">
                  <a16:creationId xmlns:a16="http://schemas.microsoft.com/office/drawing/2014/main" id="{6C812C99-C069-C01D-B60F-F3A1430F8125}"/>
                </a:ext>
              </a:extLst>
            </p:cNvPr>
            <p:cNvSpPr/>
            <p:nvPr/>
          </p:nvSpPr>
          <p:spPr>
            <a:xfrm>
              <a:off x="424869" y="688167"/>
              <a:ext cx="3930650"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a:solidFill>
                    <a:schemeClr val="tx1"/>
                  </a:solidFill>
                </a:rPr>
                <a:t>Cohort A: </a:t>
              </a:r>
              <a:r>
                <a:rPr lang="en-GB" sz="1400">
                  <a:solidFill>
                    <a:schemeClr val="tx1"/>
                  </a:solidFill>
                </a:rPr>
                <a:t>LVEF ≤ 35%</a:t>
              </a:r>
              <a:endParaRPr lang="en-GB" sz="1400" b="1">
                <a:solidFill>
                  <a:schemeClr val="tx1"/>
                </a:solidFill>
              </a:endParaRPr>
            </a:p>
          </p:txBody>
        </p:sp>
        <p:graphicFrame>
          <p:nvGraphicFramePr>
            <p:cNvPr id="38" name="Chart 37">
              <a:extLst>
                <a:ext uri="{FF2B5EF4-FFF2-40B4-BE49-F238E27FC236}">
                  <a16:creationId xmlns:a16="http://schemas.microsoft.com/office/drawing/2014/main" id="{9BA38FD5-2C6C-D0FB-C9A2-B7B42F971D6D}"/>
                </a:ext>
              </a:extLst>
            </p:cNvPr>
            <p:cNvGraphicFramePr/>
            <p:nvPr>
              <p:extLst>
                <p:ext uri="{D42A27DB-BD31-4B8C-83A1-F6EECF244321}">
                  <p14:modId xmlns:p14="http://schemas.microsoft.com/office/powerpoint/2010/main" val="3822529800"/>
                </p:ext>
              </p:extLst>
            </p:nvPr>
          </p:nvGraphicFramePr>
          <p:xfrm>
            <a:off x="0" y="933189"/>
            <a:ext cx="4384111" cy="3350712"/>
          </p:xfrm>
          <a:graphic>
            <a:graphicData uri="http://schemas.openxmlformats.org/drawingml/2006/chart">
              <c:chart xmlns:c="http://schemas.openxmlformats.org/drawingml/2006/chart" xmlns:r="http://schemas.openxmlformats.org/officeDocument/2006/relationships" r:id="rId3"/>
            </a:graphicData>
          </a:graphic>
        </p:graphicFrame>
        <p:sp>
          <p:nvSpPr>
            <p:cNvPr id="39" name="Rectangle: Rounded Corners 38">
              <a:extLst>
                <a:ext uri="{FF2B5EF4-FFF2-40B4-BE49-F238E27FC236}">
                  <a16:creationId xmlns:a16="http://schemas.microsoft.com/office/drawing/2014/main" id="{91071977-24C2-2651-F781-7432F19AA4BE}"/>
                </a:ext>
              </a:extLst>
            </p:cNvPr>
            <p:cNvSpPr/>
            <p:nvPr/>
          </p:nvSpPr>
          <p:spPr>
            <a:xfrm>
              <a:off x="1811721" y="988088"/>
              <a:ext cx="115694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a:solidFill>
                    <a:schemeClr val="accent1"/>
                  </a:solidFill>
                </a:rPr>
                <a:t>Renin</a:t>
              </a:r>
            </a:p>
          </p:txBody>
        </p:sp>
        <p:sp>
          <p:nvSpPr>
            <p:cNvPr id="43" name="TextBox 42">
              <a:extLst>
                <a:ext uri="{FF2B5EF4-FFF2-40B4-BE49-F238E27FC236}">
                  <a16:creationId xmlns:a16="http://schemas.microsoft.com/office/drawing/2014/main" id="{C825978A-4794-42F5-2ED9-229F441EE4EA}"/>
                </a:ext>
              </a:extLst>
            </p:cNvPr>
            <p:cNvSpPr txBox="1"/>
            <p:nvPr/>
          </p:nvSpPr>
          <p:spPr>
            <a:xfrm>
              <a:off x="3886959" y="2714848"/>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lumMod val="60000"/>
                      <a:lumOff val="40000"/>
                    </a:schemeClr>
                  </a:solidFill>
                </a:rPr>
                <a:t>p &lt; 0.001</a:t>
              </a:r>
            </a:p>
          </p:txBody>
        </p:sp>
        <p:sp>
          <p:nvSpPr>
            <p:cNvPr id="44" name="TextBox 43">
              <a:extLst>
                <a:ext uri="{FF2B5EF4-FFF2-40B4-BE49-F238E27FC236}">
                  <a16:creationId xmlns:a16="http://schemas.microsoft.com/office/drawing/2014/main" id="{66150284-1B40-6065-8438-02A4809ACD53}"/>
                </a:ext>
              </a:extLst>
            </p:cNvPr>
            <p:cNvSpPr txBox="1"/>
            <p:nvPr/>
          </p:nvSpPr>
          <p:spPr>
            <a:xfrm>
              <a:off x="3886959" y="2206899"/>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solidFill>
                </a:rPr>
                <a:t>p &lt; 0.001</a:t>
              </a:r>
            </a:p>
          </p:txBody>
        </p:sp>
        <p:sp>
          <p:nvSpPr>
            <p:cNvPr id="45" name="TextBox 44">
              <a:extLst>
                <a:ext uri="{FF2B5EF4-FFF2-40B4-BE49-F238E27FC236}">
                  <a16:creationId xmlns:a16="http://schemas.microsoft.com/office/drawing/2014/main" id="{64271BE2-75BA-4807-62A2-667C468E30F9}"/>
                </a:ext>
              </a:extLst>
            </p:cNvPr>
            <p:cNvSpPr txBox="1"/>
            <p:nvPr/>
          </p:nvSpPr>
          <p:spPr>
            <a:xfrm>
              <a:off x="3886959" y="2296545"/>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lumMod val="50000"/>
                    </a:schemeClr>
                  </a:solidFill>
                </a:rPr>
                <a:t>p &lt; 0.001</a:t>
              </a:r>
            </a:p>
          </p:txBody>
        </p:sp>
        <p:graphicFrame>
          <p:nvGraphicFramePr>
            <p:cNvPr id="46" name="Chart 45">
              <a:extLst>
                <a:ext uri="{FF2B5EF4-FFF2-40B4-BE49-F238E27FC236}">
                  <a16:creationId xmlns:a16="http://schemas.microsoft.com/office/drawing/2014/main" id="{166EA008-0933-4408-0B4D-840DD7339B78}"/>
                </a:ext>
              </a:extLst>
            </p:cNvPr>
            <p:cNvGraphicFramePr/>
            <p:nvPr>
              <p:extLst>
                <p:ext uri="{D42A27DB-BD31-4B8C-83A1-F6EECF244321}">
                  <p14:modId xmlns:p14="http://schemas.microsoft.com/office/powerpoint/2010/main" val="392634383"/>
                </p:ext>
              </p:extLst>
            </p:nvPr>
          </p:nvGraphicFramePr>
          <p:xfrm>
            <a:off x="4443479" y="933189"/>
            <a:ext cx="4384111" cy="3350712"/>
          </p:xfrm>
          <a:graphic>
            <a:graphicData uri="http://schemas.openxmlformats.org/drawingml/2006/chart">
              <c:chart xmlns:c="http://schemas.openxmlformats.org/drawingml/2006/chart" xmlns:r="http://schemas.openxmlformats.org/officeDocument/2006/relationships" r:id="rId4"/>
            </a:graphicData>
          </a:graphic>
        </p:graphicFrame>
        <p:sp>
          <p:nvSpPr>
            <p:cNvPr id="47" name="TextBox 46">
              <a:extLst>
                <a:ext uri="{FF2B5EF4-FFF2-40B4-BE49-F238E27FC236}">
                  <a16:creationId xmlns:a16="http://schemas.microsoft.com/office/drawing/2014/main" id="{A67ABF19-A4F3-0D08-0B2D-B522147A7065}"/>
                </a:ext>
              </a:extLst>
            </p:cNvPr>
            <p:cNvSpPr txBox="1"/>
            <p:nvPr/>
          </p:nvSpPr>
          <p:spPr>
            <a:xfrm>
              <a:off x="8314489" y="3052167"/>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lumMod val="60000"/>
                      <a:lumOff val="40000"/>
                    </a:schemeClr>
                  </a:solidFill>
                </a:rPr>
                <a:t>p = 0.915</a:t>
              </a:r>
            </a:p>
          </p:txBody>
        </p:sp>
        <p:sp>
          <p:nvSpPr>
            <p:cNvPr id="48" name="TextBox 47">
              <a:extLst>
                <a:ext uri="{FF2B5EF4-FFF2-40B4-BE49-F238E27FC236}">
                  <a16:creationId xmlns:a16="http://schemas.microsoft.com/office/drawing/2014/main" id="{C916972F-67E0-2441-254A-883A411AD2BA}"/>
                </a:ext>
              </a:extLst>
            </p:cNvPr>
            <p:cNvSpPr txBox="1"/>
            <p:nvPr/>
          </p:nvSpPr>
          <p:spPr>
            <a:xfrm>
              <a:off x="8314489" y="2416473"/>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solidFill>
                </a:rPr>
                <a:t>p = 0.007</a:t>
              </a:r>
            </a:p>
          </p:txBody>
        </p:sp>
        <p:sp>
          <p:nvSpPr>
            <p:cNvPr id="49" name="TextBox 48">
              <a:extLst>
                <a:ext uri="{FF2B5EF4-FFF2-40B4-BE49-F238E27FC236}">
                  <a16:creationId xmlns:a16="http://schemas.microsoft.com/office/drawing/2014/main" id="{3E22E87F-DDC1-3B33-FE48-142AAFBBB293}"/>
                </a:ext>
              </a:extLst>
            </p:cNvPr>
            <p:cNvSpPr txBox="1"/>
            <p:nvPr/>
          </p:nvSpPr>
          <p:spPr>
            <a:xfrm>
              <a:off x="8314489" y="1962207"/>
              <a:ext cx="692944"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100" defTabSz="360000">
                <a:spcBef>
                  <a:spcPct val="20000"/>
                </a:spcBef>
                <a:buClr>
                  <a:srgbClr val="C00000"/>
                </a:buClr>
              </a:pPr>
              <a:r>
                <a:rPr lang="en-US" sz="800" b="1">
                  <a:solidFill>
                    <a:schemeClr val="accent1">
                      <a:lumMod val="50000"/>
                    </a:schemeClr>
                  </a:solidFill>
                </a:rPr>
                <a:t>p &lt; 0.001</a:t>
              </a:r>
            </a:p>
          </p:txBody>
        </p:sp>
        <p:grpSp>
          <p:nvGrpSpPr>
            <p:cNvPr id="40" name="Group 39">
              <a:extLst>
                <a:ext uri="{FF2B5EF4-FFF2-40B4-BE49-F238E27FC236}">
                  <a16:creationId xmlns:a16="http://schemas.microsoft.com/office/drawing/2014/main" id="{9F56F2AB-29E5-9764-7BA9-A7A3309BA871}"/>
                </a:ext>
              </a:extLst>
            </p:cNvPr>
            <p:cNvGrpSpPr/>
            <p:nvPr/>
          </p:nvGrpSpPr>
          <p:grpSpPr>
            <a:xfrm>
              <a:off x="4730806" y="689733"/>
              <a:ext cx="4071903" cy="504515"/>
              <a:chOff x="4946748" y="689733"/>
              <a:chExt cx="4071903" cy="504515"/>
            </a:xfrm>
          </p:grpSpPr>
          <p:sp>
            <p:nvSpPr>
              <p:cNvPr id="41" name="Rectangle: Rounded Corners 40">
                <a:extLst>
                  <a:ext uri="{FF2B5EF4-FFF2-40B4-BE49-F238E27FC236}">
                    <a16:creationId xmlns:a16="http://schemas.microsoft.com/office/drawing/2014/main" id="{F8D36790-8AE4-6EA0-29CD-AF2B0F439F42}"/>
                  </a:ext>
                </a:extLst>
              </p:cNvPr>
              <p:cNvSpPr/>
              <p:nvPr/>
            </p:nvSpPr>
            <p:spPr>
              <a:xfrm>
                <a:off x="4946748" y="689733"/>
                <a:ext cx="4071903" cy="216000"/>
              </a:xfrm>
              <a:prstGeom prst="roundRect">
                <a:avLst>
                  <a:gd name="adj" fmla="val 50000"/>
                </a:avLst>
              </a:prstGeom>
              <a:solidFill>
                <a:schemeClr val="bg1">
                  <a:lumMod val="85000"/>
                </a:schemeClr>
              </a:solidFill>
              <a:ln w="12700">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400" b="1" dirty="0">
                    <a:solidFill>
                      <a:schemeClr val="tx1"/>
                    </a:solidFill>
                  </a:rPr>
                  <a:t>Cohort B: </a:t>
                </a:r>
                <a:r>
                  <a:rPr lang="en-GB" sz="1400" dirty="0">
                    <a:solidFill>
                      <a:schemeClr val="tx1"/>
                    </a:solidFill>
                  </a:rPr>
                  <a:t>LVEF 41 to 55%</a:t>
                </a:r>
              </a:p>
            </p:txBody>
          </p:sp>
          <p:sp>
            <p:nvSpPr>
              <p:cNvPr id="42" name="Rectangle: Rounded Corners 41">
                <a:extLst>
                  <a:ext uri="{FF2B5EF4-FFF2-40B4-BE49-F238E27FC236}">
                    <a16:creationId xmlns:a16="http://schemas.microsoft.com/office/drawing/2014/main" id="{CF690DFB-05B3-8E8E-AC3B-040074D1FF30}"/>
                  </a:ext>
                </a:extLst>
              </p:cNvPr>
              <p:cNvSpPr/>
              <p:nvPr/>
            </p:nvSpPr>
            <p:spPr>
              <a:xfrm>
                <a:off x="6524613" y="988088"/>
                <a:ext cx="1161288" cy="206160"/>
              </a:xfrm>
              <a:prstGeom prst="roundRect">
                <a:avLst>
                  <a:gd name="adj" fmla="val 50000"/>
                </a:avLst>
              </a:prstGeom>
              <a:solidFill>
                <a:schemeClr val="bg1"/>
              </a:solidFill>
              <a:ln w="1270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wrap="none" lIns="36000" tIns="36000" rIns="36000" bIns="36000" rtlCol="0" anchor="ctr"/>
              <a:lstStyle/>
              <a:p>
                <a:pPr algn="ctr">
                  <a:lnSpc>
                    <a:spcPct val="85000"/>
                  </a:lnSpc>
                </a:pPr>
                <a:r>
                  <a:rPr lang="en-GB" sz="1100" b="1" dirty="0">
                    <a:solidFill>
                      <a:schemeClr val="accent1"/>
                    </a:solidFill>
                  </a:rPr>
                  <a:t>Renin</a:t>
                </a:r>
              </a:p>
            </p:txBody>
          </p:sp>
        </p:grpSp>
      </p:grpSp>
    </p:spTree>
    <p:extLst>
      <p:ext uri="{BB962C8B-B14F-4D97-AF65-F5344CB8AC3E}">
        <p14:creationId xmlns:p14="http://schemas.microsoft.com/office/powerpoint/2010/main" val="347084897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C828C-6B84-B03D-E768-A8CF594D78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F94D6C-BB60-3FE8-AF24-2DB1CF7F0EF1}"/>
              </a:ext>
            </a:extLst>
          </p:cNvPr>
          <p:cNvSpPr>
            <a:spLocks noGrp="1"/>
          </p:cNvSpPr>
          <p:nvPr>
            <p:ph sz="quarter" idx="11"/>
          </p:nvPr>
        </p:nvSpPr>
        <p:spPr/>
        <p:txBody>
          <a:bodyPr vert="horz" lIns="91440" tIns="45720" rIns="91440" bIns="45720" rtlCol="0" anchor="t">
            <a:normAutofit/>
          </a:bodyPr>
          <a:lstStyle/>
          <a:p>
            <a:pPr>
              <a:spcBef>
                <a:spcPts val="1200"/>
              </a:spcBef>
            </a:pPr>
            <a:r>
              <a:rPr lang="en-US" sz="2000" dirty="0"/>
              <a:t>Small sample size</a:t>
            </a:r>
          </a:p>
          <a:p>
            <a:pPr>
              <a:spcBef>
                <a:spcPts val="1200"/>
              </a:spcBef>
            </a:pPr>
            <a:r>
              <a:rPr lang="en-US" sz="2000" dirty="0"/>
              <a:t>Use of mechanistic outcomes</a:t>
            </a:r>
          </a:p>
          <a:p>
            <a:pPr>
              <a:spcBef>
                <a:spcPts val="1200"/>
              </a:spcBef>
            </a:pPr>
            <a:r>
              <a:rPr lang="en-US" sz="2000" dirty="0"/>
              <a:t>Secondary outcome measures such as change in KCCQ and eGFR were less obviously affected by AZD5462</a:t>
            </a:r>
          </a:p>
          <a:p>
            <a:pPr>
              <a:spcBef>
                <a:spcPts val="1200"/>
              </a:spcBef>
            </a:pPr>
            <a:r>
              <a:rPr lang="en-US" sz="2000" dirty="0"/>
              <a:t>Change in SVRI confirms target engagement in Cohort B although the prognostic impact of this finding remains uncertain</a:t>
            </a:r>
          </a:p>
          <a:p>
            <a:pPr>
              <a:spcBef>
                <a:spcPts val="1200"/>
              </a:spcBef>
            </a:pPr>
            <a:r>
              <a:rPr lang="en-US" sz="2000" dirty="0"/>
              <a:t>The improvements in ESVI seen in Cohort A suggest a potential longer-term prognostic benefit; larger randomized trials with AZD5462 are warranted to definitively address this question</a:t>
            </a:r>
            <a:endParaRPr lang="en-US" dirty="0"/>
          </a:p>
        </p:txBody>
      </p:sp>
      <p:sp>
        <p:nvSpPr>
          <p:cNvPr id="4" name="Title 3">
            <a:extLst>
              <a:ext uri="{FF2B5EF4-FFF2-40B4-BE49-F238E27FC236}">
                <a16:creationId xmlns:a16="http://schemas.microsoft.com/office/drawing/2014/main" id="{1EB87632-0AF9-7B38-9DB3-37A62802B2A5}"/>
              </a:ext>
            </a:extLst>
          </p:cNvPr>
          <p:cNvSpPr>
            <a:spLocks noGrp="1"/>
          </p:cNvSpPr>
          <p:nvPr>
            <p:ph type="title"/>
          </p:nvPr>
        </p:nvSpPr>
        <p:spPr/>
        <p:txBody>
          <a:bodyPr/>
          <a:lstStyle/>
          <a:p>
            <a:r>
              <a:rPr lang="en-GB"/>
              <a:t>Limitations</a:t>
            </a:r>
            <a:endParaRPr lang="en-US"/>
          </a:p>
        </p:txBody>
      </p:sp>
    </p:spTree>
    <p:extLst>
      <p:ext uri="{BB962C8B-B14F-4D97-AF65-F5344CB8AC3E}">
        <p14:creationId xmlns:p14="http://schemas.microsoft.com/office/powerpoint/2010/main" val="2813828801"/>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AE610A-FD32-36F9-8A0B-417DD3362FCF}"/>
              </a:ext>
            </a:extLst>
          </p:cNvPr>
          <p:cNvSpPr>
            <a:spLocks noGrp="1"/>
          </p:cNvSpPr>
          <p:nvPr>
            <p:ph sz="quarter" idx="11"/>
          </p:nvPr>
        </p:nvSpPr>
        <p:spPr>
          <a:xfrm>
            <a:off x="323850" y="626635"/>
            <a:ext cx="7632700" cy="4143646"/>
          </a:xfrm>
        </p:spPr>
        <p:txBody>
          <a:bodyPr vert="horz" lIns="91440" tIns="45720" rIns="91440" bIns="45720" rtlCol="0" anchor="t">
            <a:normAutofit/>
          </a:bodyPr>
          <a:lstStyle/>
          <a:p>
            <a:pPr>
              <a:spcBef>
                <a:spcPts val="1200"/>
              </a:spcBef>
            </a:pPr>
            <a:r>
              <a:rPr lang="en-US" sz="2000" dirty="0"/>
              <a:t>Treatment of chronic HF with the first oral RXFP1 agonist AZD5462 was well tolerated across a wide LVEF spectrum</a:t>
            </a:r>
          </a:p>
          <a:p>
            <a:pPr>
              <a:spcBef>
                <a:spcPts val="1200"/>
              </a:spcBef>
            </a:pPr>
            <a:r>
              <a:rPr lang="en-US" sz="2000" dirty="0"/>
              <a:t>AZD5462 treatment resulted in improvement of cardiac remodeling and hemodynamics compared with placebo despite a high rate of background GDMT use</a:t>
            </a:r>
          </a:p>
          <a:p>
            <a:pPr>
              <a:spcBef>
                <a:spcPts val="1200"/>
              </a:spcBef>
            </a:pPr>
            <a:r>
              <a:rPr lang="en-US" sz="2000" dirty="0"/>
              <a:t>Among those with HFrEF there was greater improvement in LVESVI observed with lower AZD5462 doses</a:t>
            </a:r>
          </a:p>
          <a:p>
            <a:pPr>
              <a:spcBef>
                <a:spcPts val="1200"/>
              </a:spcBef>
            </a:pPr>
            <a:r>
              <a:rPr lang="en-US" sz="2000" dirty="0"/>
              <a:t>There was less increase in renin and less evidence of fluid retention observed with lower AZD5462 doses</a:t>
            </a:r>
          </a:p>
          <a:p>
            <a:pPr>
              <a:spcBef>
                <a:spcPts val="1200"/>
              </a:spcBef>
            </a:pPr>
            <a:r>
              <a:rPr lang="en-US" sz="2000" dirty="0"/>
              <a:t>These results provide encouraging support for further exploration of AZD5462 for the treatment of chronic HF</a:t>
            </a:r>
            <a:endParaRPr lang="en-GB" sz="2000" dirty="0"/>
          </a:p>
        </p:txBody>
      </p:sp>
      <p:sp>
        <p:nvSpPr>
          <p:cNvPr id="4" name="Title 3">
            <a:extLst>
              <a:ext uri="{FF2B5EF4-FFF2-40B4-BE49-F238E27FC236}">
                <a16:creationId xmlns:a16="http://schemas.microsoft.com/office/drawing/2014/main" id="{E8E5F6EC-941B-4EF6-EB36-6C266F4B67B5}"/>
              </a:ext>
            </a:extLst>
          </p:cNvPr>
          <p:cNvSpPr>
            <a:spLocks noGrp="1"/>
          </p:cNvSpPr>
          <p:nvPr>
            <p:ph type="title"/>
          </p:nvPr>
        </p:nvSpPr>
        <p:spPr/>
        <p:txBody>
          <a:bodyPr/>
          <a:lstStyle/>
          <a:p>
            <a:r>
              <a:rPr lang="en-GB"/>
              <a:t>Conclusions</a:t>
            </a:r>
            <a:endParaRPr lang="en-US"/>
          </a:p>
        </p:txBody>
      </p:sp>
    </p:spTree>
    <p:extLst>
      <p:ext uri="{BB962C8B-B14F-4D97-AF65-F5344CB8AC3E}">
        <p14:creationId xmlns:p14="http://schemas.microsoft.com/office/powerpoint/2010/main" val="26376087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A784D-C2F8-5711-D231-BD12F2C6814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165058E-1F7F-EA5B-E29F-F29BA898157B}"/>
              </a:ext>
            </a:extLst>
          </p:cNvPr>
          <p:cNvSpPr txBox="1"/>
          <p:nvPr/>
        </p:nvSpPr>
        <p:spPr>
          <a:xfrm>
            <a:off x="564299" y="4523557"/>
            <a:ext cx="3311665" cy="15404217"/>
          </a:xfrm>
          <a:prstGeom prst="rect">
            <a:avLst/>
          </a:prstGeom>
          <a:noFill/>
        </p:spPr>
        <p:txBody>
          <a:bodyPr wrap="square">
            <a:spAutoFit/>
          </a:bodyPr>
          <a:lstStyle/>
          <a:p>
            <a:pPr marL="0" marR="0" algn="ctr">
              <a:lnSpc>
                <a:spcPct val="100000"/>
              </a:lnSpc>
              <a:spcBef>
                <a:spcPts val="500"/>
              </a:spcBef>
              <a:spcAft>
                <a:spcPts val="0"/>
              </a:spcAft>
              <a:buNone/>
            </a:pPr>
            <a:r>
              <a:rPr lang="en-GB" sz="1400" b="1" kern="100">
                <a:solidFill>
                  <a:schemeClr val="accent1"/>
                </a:solidFill>
                <a:effectLst/>
              </a:rPr>
              <a:t>Akihiro </a:t>
            </a:r>
            <a:r>
              <a:rPr lang="en-GB" sz="1400" b="1" kern="100" err="1">
                <a:solidFill>
                  <a:schemeClr val="accent1"/>
                </a:solidFill>
                <a:effectLst/>
              </a:rPr>
              <a:t>明浩</a:t>
            </a:r>
            <a:r>
              <a:rPr lang="en-GB" sz="1400" b="1" kern="100">
                <a:solidFill>
                  <a:schemeClr val="accent1"/>
                </a:solidFill>
                <a:effectLst/>
              </a:rPr>
              <a:t> Nakamura </a:t>
            </a:r>
            <a:r>
              <a:rPr lang="en-GB" sz="1400" b="1" kern="100" err="1">
                <a:solidFill>
                  <a:schemeClr val="accent1"/>
                </a:solidFill>
                <a:effectLst/>
              </a:rPr>
              <a:t>中村</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Atul </a:t>
            </a:r>
            <a:r>
              <a:rPr lang="en-GB" sz="1400" b="1" kern="100" err="1">
                <a:solidFill>
                  <a:schemeClr val="accent1"/>
                </a:solidFill>
                <a:effectLst/>
              </a:rPr>
              <a:t>Domodar</a:t>
            </a:r>
            <a:r>
              <a:rPr lang="en-GB" sz="1400" b="1" kern="100">
                <a:solidFill>
                  <a:schemeClr val="accent1"/>
                </a:solidFill>
                <a:effectLst/>
              </a:rPr>
              <a:t> Abhyankar</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Bartosz Krakowiak</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Beata Sokolova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Bozhidar Krastev</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Brian Foley</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Daniel Aradi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David Horak</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Ebrahim Noori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Ewa Mirek </a:t>
            </a:r>
            <a:r>
              <a:rPr lang="en-GB" sz="1400" b="1" kern="100" err="1">
                <a:solidFill>
                  <a:schemeClr val="accent1"/>
                </a:solidFill>
                <a:effectLst/>
              </a:rPr>
              <a:t>Bryniarska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Gregory Lewis</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Grzegorz </a:t>
            </a:r>
            <a:r>
              <a:rPr lang="en-GB" sz="1400" b="1" kern="100" err="1">
                <a:solidFill>
                  <a:schemeClr val="accent1"/>
                </a:solidFill>
                <a:effectLst/>
              </a:rPr>
              <a:t>Gajos</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Grzegorz Piotrowski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Hamid Taheri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Hanh Bui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Henrik Wiggers</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Ignacio Velazquez</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Iskra </a:t>
            </a:r>
            <a:r>
              <a:rPr lang="en-GB" sz="1400" b="1" kern="100" err="1">
                <a:solidFill>
                  <a:schemeClr val="accent1"/>
                </a:solidFill>
                <a:effectLst/>
              </a:rPr>
              <a:t>Bayraktarova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Jabir </a:t>
            </a:r>
            <a:r>
              <a:rPr lang="en-GB" sz="1400" b="1" kern="100" err="1">
                <a:solidFill>
                  <a:schemeClr val="accent1"/>
                </a:solidFill>
                <a:effectLst/>
              </a:rPr>
              <a:t>Abdullakutty</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Jeroen Schaap</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Jiri Vesely</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Joanna </a:t>
            </a:r>
            <a:r>
              <a:rPr lang="en-GB" sz="1400" b="1" kern="100" err="1">
                <a:solidFill>
                  <a:schemeClr val="accent1"/>
                </a:solidFill>
                <a:effectLst/>
              </a:rPr>
              <a:t>Szachniewicz</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John McGinty IV</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Jose Escalante</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Joseph Izzo</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Joshua Todd</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Juan Londono</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err="1">
                <a:solidFill>
                  <a:schemeClr val="accent1"/>
                </a:solidFill>
                <a:effectLst/>
              </a:rPr>
              <a:t>Junjiro</a:t>
            </a:r>
            <a:r>
              <a:rPr lang="en-GB" sz="1400" b="1" kern="100">
                <a:solidFill>
                  <a:schemeClr val="accent1"/>
                </a:solidFill>
                <a:effectLst/>
              </a:rPr>
              <a:t> </a:t>
            </a:r>
            <a:r>
              <a:rPr lang="en-GB" sz="1400" b="1" kern="100" err="1">
                <a:solidFill>
                  <a:schemeClr val="accent1"/>
                </a:solidFill>
                <a:effectLst/>
              </a:rPr>
              <a:t>准二郎</a:t>
            </a:r>
            <a:r>
              <a:rPr lang="en-GB" sz="1400" b="1" kern="100">
                <a:solidFill>
                  <a:schemeClr val="accent1"/>
                </a:solidFill>
                <a:effectLst/>
              </a:rPr>
              <a:t> Koyama </a:t>
            </a:r>
            <a:r>
              <a:rPr lang="en-GB" sz="1400" b="1" kern="100" err="1">
                <a:solidFill>
                  <a:schemeClr val="accent1"/>
                </a:solidFill>
                <a:effectLst/>
              </a:rPr>
              <a:t>古山</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Kirkwood Adams</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Kuniyoshi </a:t>
            </a:r>
            <a:r>
              <a:rPr lang="en-GB" sz="1400" b="1" kern="100" err="1">
                <a:solidFill>
                  <a:schemeClr val="accent1"/>
                </a:solidFill>
                <a:effectLst/>
              </a:rPr>
              <a:t>邦剛</a:t>
            </a:r>
            <a:r>
              <a:rPr lang="en-GB" sz="1400" b="1" kern="100">
                <a:solidFill>
                  <a:schemeClr val="accent1"/>
                </a:solidFill>
                <a:effectLst/>
              </a:rPr>
              <a:t> Fukai </a:t>
            </a:r>
            <a:r>
              <a:rPr lang="en-GB" sz="1400" b="1" kern="100" err="1">
                <a:solidFill>
                  <a:schemeClr val="accent1"/>
                </a:solidFill>
                <a:effectLst/>
              </a:rPr>
              <a:t>深井</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Ladislav </a:t>
            </a:r>
            <a:r>
              <a:rPr lang="en-GB" sz="1400" b="1" kern="100" err="1">
                <a:solidFill>
                  <a:schemeClr val="accent1"/>
                </a:solidFill>
                <a:effectLst/>
              </a:rPr>
              <a:t>Busak</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Mamoru 守 Manita </a:t>
            </a:r>
            <a:r>
              <a:rPr lang="en-GB" sz="1400" b="1" kern="100" err="1">
                <a:solidFill>
                  <a:schemeClr val="accent1"/>
                </a:solidFill>
                <a:effectLst/>
              </a:rPr>
              <a:t>間仁田</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Marcin Grabowski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Maria </a:t>
            </a:r>
            <a:r>
              <a:rPr lang="en-GB" sz="1400" b="1" kern="100" err="1">
                <a:solidFill>
                  <a:schemeClr val="accent1"/>
                </a:solidFill>
                <a:effectLst/>
              </a:rPr>
              <a:t>Tzekova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Martin </a:t>
            </a:r>
            <a:r>
              <a:rPr lang="en-GB" sz="1400" b="1" kern="100" err="1">
                <a:solidFill>
                  <a:schemeClr val="accent1"/>
                </a:solidFill>
                <a:effectLst/>
              </a:rPr>
              <a:t>Caprnda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Masato Ohnishi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Masatoshi </a:t>
            </a:r>
            <a:r>
              <a:rPr lang="en-GB" sz="1400" b="1" kern="100" err="1">
                <a:solidFill>
                  <a:schemeClr val="accent1"/>
                </a:solidFill>
                <a:effectLst/>
              </a:rPr>
              <a:t>雅俊</a:t>
            </a:r>
            <a:r>
              <a:rPr lang="en-GB" sz="1400" b="1" kern="100">
                <a:solidFill>
                  <a:schemeClr val="accent1"/>
                </a:solidFill>
                <a:effectLst/>
              </a:rPr>
              <a:t> Shimizu </a:t>
            </a:r>
            <a:r>
              <a:rPr lang="en-GB" sz="1400" b="1" kern="100" err="1">
                <a:solidFill>
                  <a:schemeClr val="accent1"/>
                </a:solidFill>
                <a:effectLst/>
              </a:rPr>
              <a:t>清水</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Mehrdad Ariani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Michal Banik</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Mieke van den Heuvel</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Nikolay </a:t>
            </a:r>
            <a:r>
              <a:rPr lang="en-GB" sz="1400" b="1" kern="100" err="1">
                <a:solidFill>
                  <a:schemeClr val="accent1"/>
                </a:solidFill>
                <a:effectLst/>
              </a:rPr>
              <a:t>Runev</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Nirav </a:t>
            </a:r>
            <a:r>
              <a:rPr lang="en-GB" sz="1400" b="1" kern="100" err="1">
                <a:solidFill>
                  <a:schemeClr val="accent1"/>
                </a:solidFill>
                <a:effectLst/>
              </a:rPr>
              <a:t>Chandulal</a:t>
            </a:r>
            <a:r>
              <a:rPr lang="en-GB" sz="1400" b="1" kern="100">
                <a:solidFill>
                  <a:schemeClr val="accent1"/>
                </a:solidFill>
                <a:effectLst/>
              </a:rPr>
              <a:t> </a:t>
            </a:r>
            <a:r>
              <a:rPr lang="en-GB" sz="1400" b="1" kern="100" err="1">
                <a:solidFill>
                  <a:schemeClr val="accent1"/>
                </a:solidFill>
                <a:effectLst/>
              </a:rPr>
              <a:t>Bhalani</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Olakunle Akinboboye</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Ondrej Toman</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Otto Mayer</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Robert Kirschner</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Sankar Chandra Mondal</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Søren Vraa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Susumu 晋 Fujino </a:t>
            </a:r>
            <a:r>
              <a:rPr lang="en-GB" sz="1400" b="1" kern="100" err="1">
                <a:solidFill>
                  <a:schemeClr val="accent1"/>
                </a:solidFill>
                <a:effectLst/>
              </a:rPr>
              <a:t>藤野</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err="1">
                <a:solidFill>
                  <a:schemeClr val="accent1"/>
                </a:solidFill>
                <a:effectLst/>
              </a:rPr>
              <a:t>Takatoshi</a:t>
            </a:r>
            <a:r>
              <a:rPr lang="en-GB" sz="1400" b="1" kern="100">
                <a:solidFill>
                  <a:schemeClr val="accent1"/>
                </a:solidFill>
                <a:effectLst/>
              </a:rPr>
              <a:t> </a:t>
            </a:r>
            <a:r>
              <a:rPr lang="en-GB" sz="1400" b="1" kern="100" err="1">
                <a:solidFill>
                  <a:schemeClr val="accent1"/>
                </a:solidFill>
                <a:effectLst/>
              </a:rPr>
              <a:t>隆俊</a:t>
            </a:r>
            <a:r>
              <a:rPr lang="en-GB" sz="1400" b="1" kern="100">
                <a:solidFill>
                  <a:schemeClr val="accent1"/>
                </a:solidFill>
                <a:effectLst/>
              </a:rPr>
              <a:t> </a:t>
            </a:r>
            <a:r>
              <a:rPr lang="en-GB" sz="1400" b="1" kern="100" err="1">
                <a:solidFill>
                  <a:schemeClr val="accent1"/>
                </a:solidFill>
                <a:effectLst/>
              </a:rPr>
              <a:t>Wakeyama</a:t>
            </a:r>
            <a:r>
              <a:rPr lang="en-GB" sz="1400" b="1" kern="100">
                <a:solidFill>
                  <a:schemeClr val="accent1"/>
                </a:solidFill>
                <a:effectLst/>
              </a:rPr>
              <a:t> </a:t>
            </a:r>
            <a:r>
              <a:rPr lang="en-GB" sz="1400" b="1" kern="100" err="1">
                <a:solidFill>
                  <a:schemeClr val="accent1"/>
                </a:solidFill>
                <a:effectLst/>
              </a:rPr>
              <a:t>分山</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Tomomi </a:t>
            </a:r>
            <a:r>
              <a:rPr lang="en-GB" sz="1400" b="1" kern="100" err="1">
                <a:solidFill>
                  <a:schemeClr val="accent1"/>
                </a:solidFill>
                <a:effectLst/>
              </a:rPr>
              <a:t>智三</a:t>
            </a:r>
            <a:r>
              <a:rPr lang="en-GB" sz="1400" b="1" kern="100">
                <a:solidFill>
                  <a:schemeClr val="accent1"/>
                </a:solidFill>
                <a:effectLst/>
              </a:rPr>
              <a:t> Koizumi </a:t>
            </a:r>
            <a:r>
              <a:rPr lang="en-GB" sz="1400" b="1" kern="100" err="1">
                <a:solidFill>
                  <a:schemeClr val="accent1"/>
                </a:solidFill>
                <a:effectLst/>
              </a:rPr>
              <a:t>小泉</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Wouter Jansen Klomp</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Yana </a:t>
            </a:r>
            <a:r>
              <a:rPr lang="en-GB" sz="1400" b="1" kern="100" err="1">
                <a:solidFill>
                  <a:schemeClr val="accent1"/>
                </a:solidFill>
                <a:effectLst/>
              </a:rPr>
              <a:t>Simova</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err="1">
                <a:solidFill>
                  <a:schemeClr val="accent1"/>
                </a:solidFill>
                <a:effectLst/>
              </a:rPr>
              <a:t>Yoshisato</a:t>
            </a:r>
            <a:r>
              <a:rPr lang="en-GB" sz="1400" b="1" kern="100">
                <a:solidFill>
                  <a:schemeClr val="accent1"/>
                </a:solidFill>
                <a:effectLst/>
              </a:rPr>
              <a:t> </a:t>
            </a:r>
            <a:r>
              <a:rPr lang="en-GB" sz="1400" b="1" kern="100" err="1">
                <a:solidFill>
                  <a:schemeClr val="accent1"/>
                </a:solidFill>
                <a:effectLst/>
              </a:rPr>
              <a:t>剛徳</a:t>
            </a:r>
            <a:r>
              <a:rPr lang="en-GB" sz="1400" b="1" kern="100">
                <a:solidFill>
                  <a:schemeClr val="accent1"/>
                </a:solidFill>
                <a:effectLst/>
              </a:rPr>
              <a:t> Shibata </a:t>
            </a:r>
            <a:r>
              <a:rPr lang="en-GB" sz="1400" b="1" kern="100" err="1">
                <a:solidFill>
                  <a:schemeClr val="accent1"/>
                </a:solidFill>
                <a:effectLst/>
              </a:rPr>
              <a:t>柴田</a:t>
            </a:r>
            <a:endParaRPr lang="en-US" sz="1400" b="1" kern="100">
              <a:solidFill>
                <a:schemeClr val="accent1"/>
              </a:solidFill>
              <a:effectLst/>
            </a:endParaRPr>
          </a:p>
          <a:p>
            <a:pPr marL="0" marR="0" algn="ctr">
              <a:lnSpc>
                <a:spcPct val="100000"/>
              </a:lnSpc>
              <a:spcBef>
                <a:spcPts val="500"/>
              </a:spcBef>
              <a:spcAft>
                <a:spcPts val="0"/>
              </a:spcAft>
              <a:buNone/>
            </a:pPr>
            <a:r>
              <a:rPr lang="en-GB" sz="1400" b="1" kern="100">
                <a:solidFill>
                  <a:schemeClr val="accent1"/>
                </a:solidFill>
                <a:effectLst/>
              </a:rPr>
              <a:t>Zsolt Zilahi</a:t>
            </a:r>
          </a:p>
        </p:txBody>
      </p:sp>
      <p:sp>
        <p:nvSpPr>
          <p:cNvPr id="16" name="Rectangle 15">
            <a:extLst>
              <a:ext uri="{FF2B5EF4-FFF2-40B4-BE49-F238E27FC236}">
                <a16:creationId xmlns:a16="http://schemas.microsoft.com/office/drawing/2014/main" id="{D1CA34A5-2C4B-D218-D025-20B2F3CCE64D}"/>
              </a:ext>
            </a:extLst>
          </p:cNvPr>
          <p:cNvSpPr/>
          <p:nvPr/>
        </p:nvSpPr>
        <p:spPr>
          <a:xfrm>
            <a:off x="1" y="0"/>
            <a:ext cx="7755953" cy="568411"/>
          </a:xfrm>
          <a:prstGeom prst="rect">
            <a:avLst/>
          </a:prstGeom>
          <a:solidFill>
            <a:srgbClr val="FAFAFA"/>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321313E3-2D98-B0D0-164B-3FAF298AB8C8}"/>
              </a:ext>
            </a:extLst>
          </p:cNvPr>
          <p:cNvSpPr/>
          <p:nvPr/>
        </p:nvSpPr>
        <p:spPr>
          <a:xfrm>
            <a:off x="1" y="4859295"/>
            <a:ext cx="9144000" cy="455656"/>
          </a:xfrm>
          <a:prstGeom prst="rect">
            <a:avLst/>
          </a:prstGeom>
          <a:solidFill>
            <a:srgbClr val="FAFAFA"/>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3C7EBA7-9CBA-B42D-344A-2AD63282DF69}"/>
              </a:ext>
            </a:extLst>
          </p:cNvPr>
          <p:cNvSpPr txBox="1"/>
          <p:nvPr/>
        </p:nvSpPr>
        <p:spPr>
          <a:xfrm>
            <a:off x="5025980" y="855103"/>
            <a:ext cx="3290552" cy="600210"/>
          </a:xfrm>
          <a:prstGeom prst="roundRect">
            <a:avLst>
              <a:gd name="adj" fmla="val 1695"/>
            </a:avLst>
          </a:prstGeom>
          <a:noFill/>
          <a:ln>
            <a:noFill/>
          </a:ln>
        </p:spPr>
        <p:txBody>
          <a:bodyPr wrap="square" lIns="91440" tIns="91440" rIns="91440" bIns="0" anchor="t">
            <a:noAutofit/>
          </a:bodyPr>
          <a:lstStyle/>
          <a:p>
            <a:pPr lvl="0" algn="ctr">
              <a:spcAft>
                <a:spcPts val="600"/>
              </a:spcAft>
              <a:defRPr/>
            </a:pPr>
            <a:r>
              <a:rPr lang="en-US" sz="1400" b="1" dirty="0">
                <a:solidFill>
                  <a:schemeClr val="accent1"/>
                </a:solidFill>
                <a:latin typeface="Arial" panose="020B0604020202020204"/>
                <a:ea typeface="MS PGothic" panose="020B0600070205080204" pitchFamily="34" charset="-128"/>
                <a:cs typeface="Times New Roman" panose="02020603050405020304" pitchFamily="18" charset="0"/>
              </a:rPr>
              <a:t>The LUMINARA manuscript </a:t>
            </a:r>
            <a:br>
              <a:rPr lang="en-US" sz="1400" b="1" dirty="0">
                <a:solidFill>
                  <a:schemeClr val="accent1"/>
                </a:solidFill>
                <a:latin typeface="Arial" panose="020B0604020202020204"/>
                <a:ea typeface="MS PGothic" panose="020B0600070205080204" pitchFamily="34" charset="-128"/>
                <a:cs typeface="Times New Roman" panose="02020603050405020304" pitchFamily="18" charset="0"/>
              </a:rPr>
            </a:br>
            <a:r>
              <a:rPr lang="en-US" sz="1400" b="1" dirty="0">
                <a:solidFill>
                  <a:schemeClr val="accent1"/>
                </a:solidFill>
                <a:latin typeface="Arial" panose="020B0604020202020204"/>
                <a:ea typeface="MS PGothic" panose="020B0600070205080204" pitchFamily="34" charset="-128"/>
                <a:cs typeface="Times New Roman" panose="02020603050405020304" pitchFamily="18" charset="0"/>
              </a:rPr>
              <a:t>has been accepted for publication</a:t>
            </a:r>
            <a:endParaRPr lang="en-US" sz="1400" b="1" i="1" dirty="0">
              <a:solidFill>
                <a:schemeClr val="accent1"/>
              </a:solidFill>
              <a:latin typeface="Arial" panose="020B0604020202020204"/>
              <a:ea typeface="MS PGothic" panose="020B0600070205080204" pitchFamily="34" charset="-128"/>
              <a:cs typeface="Times New Roman" panose="02020603050405020304" pitchFamily="18" charset="0"/>
            </a:endParaRPr>
          </a:p>
        </p:txBody>
      </p:sp>
      <p:sp useBgFill="1">
        <p:nvSpPr>
          <p:cNvPr id="11" name="Rectangle 10">
            <a:extLst>
              <a:ext uri="{FF2B5EF4-FFF2-40B4-BE49-F238E27FC236}">
                <a16:creationId xmlns:a16="http://schemas.microsoft.com/office/drawing/2014/main" id="{3F2DD001-7062-0DE0-8FF3-BDE6FC3413FE}"/>
              </a:ext>
            </a:extLst>
          </p:cNvPr>
          <p:cNvSpPr/>
          <p:nvPr/>
        </p:nvSpPr>
        <p:spPr>
          <a:xfrm>
            <a:off x="-372763" y="-469557"/>
            <a:ext cx="4944763" cy="2285999"/>
          </a:xfrm>
          <a:prstGeom prst="rect">
            <a:avLst/>
          </a:prstGeom>
          <a:ln>
            <a:solidFill>
              <a:schemeClr val="bg1"/>
            </a:solid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Content Placeholder 2">
            <a:extLst>
              <a:ext uri="{FF2B5EF4-FFF2-40B4-BE49-F238E27FC236}">
                <a16:creationId xmlns:a16="http://schemas.microsoft.com/office/drawing/2014/main" id="{31FB426F-9E5D-477A-AF72-B1452CDE5F50}"/>
              </a:ext>
            </a:extLst>
          </p:cNvPr>
          <p:cNvSpPr txBox="1">
            <a:spLocks/>
          </p:cNvSpPr>
          <p:nvPr/>
        </p:nvSpPr>
        <p:spPr>
          <a:xfrm>
            <a:off x="0" y="360407"/>
            <a:ext cx="4393096" cy="42368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kumimoji="0" lang="en-US" sz="1600" b="1" i="1" u="none" strike="noStrike" kern="1200" cap="none" spc="0" normalizeH="0" baseline="0" noProof="0">
                <a:ln>
                  <a:noFill/>
                </a:ln>
                <a:solidFill>
                  <a:srgbClr val="005192"/>
                </a:solidFill>
                <a:effectLst/>
                <a:uLnTx/>
                <a:uFillTx/>
                <a:latin typeface="Arial" panose="020B0604020202020204"/>
                <a:ea typeface="+mn-ea"/>
                <a:cs typeface="+mn-cs"/>
              </a:rPr>
              <a:t>The authors thank our sites, investigators, and especially the participants for their contribution to the LUMINARA study</a:t>
            </a:r>
          </a:p>
        </p:txBody>
      </p:sp>
      <p:sp useBgFill="1">
        <p:nvSpPr>
          <p:cNvPr id="14" name="Rectangle 13">
            <a:extLst>
              <a:ext uri="{FF2B5EF4-FFF2-40B4-BE49-F238E27FC236}">
                <a16:creationId xmlns:a16="http://schemas.microsoft.com/office/drawing/2014/main" id="{4C744650-2CD8-2858-6296-AE33A1C9BE65}"/>
              </a:ext>
            </a:extLst>
          </p:cNvPr>
          <p:cNvSpPr/>
          <p:nvPr/>
        </p:nvSpPr>
        <p:spPr>
          <a:xfrm>
            <a:off x="0" y="4238368"/>
            <a:ext cx="9144000" cy="905132"/>
          </a:xfrm>
          <a:prstGeom prst="rect">
            <a:avLst/>
          </a:prstGeom>
          <a:ln>
            <a:noFill/>
          </a:ln>
          <a:effectLst>
            <a:softEdge rad="139700"/>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nvGrpSpPr>
          <p:cNvPr id="3" name="Graphic 1">
            <a:extLst>
              <a:ext uri="{FF2B5EF4-FFF2-40B4-BE49-F238E27FC236}">
                <a16:creationId xmlns:a16="http://schemas.microsoft.com/office/drawing/2014/main" id="{F576AA5D-AB21-7CF5-93CE-D2C64235718E}"/>
              </a:ext>
            </a:extLst>
          </p:cNvPr>
          <p:cNvGrpSpPr/>
          <p:nvPr/>
        </p:nvGrpSpPr>
        <p:grpSpPr>
          <a:xfrm>
            <a:off x="427038" y="1341811"/>
            <a:ext cx="3354536" cy="1229939"/>
            <a:chOff x="427039" y="1964984"/>
            <a:chExt cx="3354536" cy="1229939"/>
          </a:xfrm>
        </p:grpSpPr>
        <p:sp>
          <p:nvSpPr>
            <p:cNvPr id="4" name="Freeform: Shape 3">
              <a:extLst>
                <a:ext uri="{FF2B5EF4-FFF2-40B4-BE49-F238E27FC236}">
                  <a16:creationId xmlns:a16="http://schemas.microsoft.com/office/drawing/2014/main" id="{CE56843B-2972-7C16-F236-F05670ABE46F}"/>
                </a:ext>
              </a:extLst>
            </p:cNvPr>
            <p:cNvSpPr/>
            <p:nvPr/>
          </p:nvSpPr>
          <p:spPr>
            <a:xfrm>
              <a:off x="427039" y="1964984"/>
              <a:ext cx="3354536" cy="1229939"/>
            </a:xfrm>
            <a:custGeom>
              <a:avLst/>
              <a:gdLst>
                <a:gd name="csX0" fmla="*/ 3130856 w 3354535"/>
                <a:gd name="csY0" fmla="*/ 74545 h 1551459"/>
                <a:gd name="csX1" fmla="*/ 1677244 w 3354535"/>
                <a:gd name="csY1" fmla="*/ 0 h 1551459"/>
                <a:gd name="csX2" fmla="*/ 223633 w 3354535"/>
                <a:gd name="csY2" fmla="*/ 74545 h 1551459"/>
                <a:gd name="csX3" fmla="*/ 0 w 3354535"/>
                <a:gd name="csY3" fmla="*/ 298178 h 1551459"/>
                <a:gd name="csX4" fmla="*/ 0 w 3354535"/>
                <a:gd name="csY4" fmla="*/ 950443 h 1551459"/>
                <a:gd name="csX5" fmla="*/ 223633 w 3354535"/>
                <a:gd name="csY5" fmla="*/ 1174077 h 1551459"/>
                <a:gd name="csX6" fmla="*/ 616620 w 3354535"/>
                <a:gd name="csY6" fmla="*/ 1199702 h 1551459"/>
                <a:gd name="csX7" fmla="*/ 634884 w 3354535"/>
                <a:gd name="csY7" fmla="*/ 1332484 h 1551459"/>
                <a:gd name="csX8" fmla="*/ 737382 w 3354535"/>
                <a:gd name="csY8" fmla="*/ 1551459 h 1551459"/>
                <a:gd name="csX9" fmla="*/ 825018 w 3354535"/>
                <a:gd name="csY9" fmla="*/ 1373577 h 1551459"/>
                <a:gd name="csX10" fmla="*/ 1004017 w 3354535"/>
                <a:gd name="csY10" fmla="*/ 1217220 h 1551459"/>
                <a:gd name="csX11" fmla="*/ 1677291 w 3354535"/>
                <a:gd name="csY11" fmla="*/ 1229939 h 1551459"/>
                <a:gd name="csX12" fmla="*/ 3130903 w 3354535"/>
                <a:gd name="csY12" fmla="*/ 1174031 h 1551459"/>
                <a:gd name="csX13" fmla="*/ 3354536 w 3354535"/>
                <a:gd name="csY13" fmla="*/ 950397 h 1551459"/>
                <a:gd name="csX14" fmla="*/ 3354536 w 3354535"/>
                <a:gd name="csY14" fmla="*/ 298178 h 1551459"/>
                <a:gd name="csX15" fmla="*/ 3130903 w 3354535"/>
                <a:gd name="csY15" fmla="*/ 74545 h 1551459"/>
                <a:gd name="csX0" fmla="*/ 3130856 w 3354536"/>
                <a:gd name="csY0" fmla="*/ 74545 h 1379485"/>
                <a:gd name="csX1" fmla="*/ 1677244 w 3354536"/>
                <a:gd name="csY1" fmla="*/ 0 h 1379485"/>
                <a:gd name="csX2" fmla="*/ 223633 w 3354536"/>
                <a:gd name="csY2" fmla="*/ 74545 h 1379485"/>
                <a:gd name="csX3" fmla="*/ 0 w 3354536"/>
                <a:gd name="csY3" fmla="*/ 298178 h 1379485"/>
                <a:gd name="csX4" fmla="*/ 0 w 3354536"/>
                <a:gd name="csY4" fmla="*/ 950443 h 1379485"/>
                <a:gd name="csX5" fmla="*/ 223633 w 3354536"/>
                <a:gd name="csY5" fmla="*/ 1174077 h 1379485"/>
                <a:gd name="csX6" fmla="*/ 616620 w 3354536"/>
                <a:gd name="csY6" fmla="*/ 1199702 h 1379485"/>
                <a:gd name="csX7" fmla="*/ 634884 w 3354536"/>
                <a:gd name="csY7" fmla="*/ 1332484 h 1379485"/>
                <a:gd name="csX8" fmla="*/ 825018 w 3354536"/>
                <a:gd name="csY8" fmla="*/ 1373577 h 1379485"/>
                <a:gd name="csX9" fmla="*/ 1004017 w 3354536"/>
                <a:gd name="csY9" fmla="*/ 1217220 h 1379485"/>
                <a:gd name="csX10" fmla="*/ 1677291 w 3354536"/>
                <a:gd name="csY10" fmla="*/ 1229939 h 1379485"/>
                <a:gd name="csX11" fmla="*/ 3130903 w 3354536"/>
                <a:gd name="csY11" fmla="*/ 1174031 h 1379485"/>
                <a:gd name="csX12" fmla="*/ 3354536 w 3354536"/>
                <a:gd name="csY12" fmla="*/ 950397 h 1379485"/>
                <a:gd name="csX13" fmla="*/ 3354536 w 3354536"/>
                <a:gd name="csY13" fmla="*/ 298178 h 1379485"/>
                <a:gd name="csX14" fmla="*/ 3130903 w 3354536"/>
                <a:gd name="csY14" fmla="*/ 74545 h 1379485"/>
                <a:gd name="csX15" fmla="*/ 3130856 w 3354536"/>
                <a:gd name="csY15" fmla="*/ 74545 h 1379485"/>
                <a:gd name="csX0" fmla="*/ 3130856 w 3354536"/>
                <a:gd name="csY0" fmla="*/ 74545 h 1373632"/>
                <a:gd name="csX1" fmla="*/ 1677244 w 3354536"/>
                <a:gd name="csY1" fmla="*/ 0 h 1373632"/>
                <a:gd name="csX2" fmla="*/ 223633 w 3354536"/>
                <a:gd name="csY2" fmla="*/ 74545 h 1373632"/>
                <a:gd name="csX3" fmla="*/ 0 w 3354536"/>
                <a:gd name="csY3" fmla="*/ 298178 h 1373632"/>
                <a:gd name="csX4" fmla="*/ 0 w 3354536"/>
                <a:gd name="csY4" fmla="*/ 950443 h 1373632"/>
                <a:gd name="csX5" fmla="*/ 223633 w 3354536"/>
                <a:gd name="csY5" fmla="*/ 1174077 h 1373632"/>
                <a:gd name="csX6" fmla="*/ 616620 w 3354536"/>
                <a:gd name="csY6" fmla="*/ 1199702 h 1373632"/>
                <a:gd name="csX7" fmla="*/ 825018 w 3354536"/>
                <a:gd name="csY7" fmla="*/ 1373577 h 1373632"/>
                <a:gd name="csX8" fmla="*/ 1004017 w 3354536"/>
                <a:gd name="csY8" fmla="*/ 1217220 h 1373632"/>
                <a:gd name="csX9" fmla="*/ 1677291 w 3354536"/>
                <a:gd name="csY9" fmla="*/ 1229939 h 1373632"/>
                <a:gd name="csX10" fmla="*/ 3130903 w 3354536"/>
                <a:gd name="csY10" fmla="*/ 1174031 h 1373632"/>
                <a:gd name="csX11" fmla="*/ 3354536 w 3354536"/>
                <a:gd name="csY11" fmla="*/ 950397 h 1373632"/>
                <a:gd name="csX12" fmla="*/ 3354536 w 3354536"/>
                <a:gd name="csY12" fmla="*/ 298178 h 1373632"/>
                <a:gd name="csX13" fmla="*/ 3130903 w 3354536"/>
                <a:gd name="csY13" fmla="*/ 74545 h 1373632"/>
                <a:gd name="csX14" fmla="*/ 3130856 w 3354536"/>
                <a:gd name="csY14" fmla="*/ 74545 h 1373632"/>
                <a:gd name="csX0" fmla="*/ 3130856 w 3354536"/>
                <a:gd name="csY0" fmla="*/ 74545 h 1229939"/>
                <a:gd name="csX1" fmla="*/ 1677244 w 3354536"/>
                <a:gd name="csY1" fmla="*/ 0 h 1229939"/>
                <a:gd name="csX2" fmla="*/ 223633 w 3354536"/>
                <a:gd name="csY2" fmla="*/ 74545 h 1229939"/>
                <a:gd name="csX3" fmla="*/ 0 w 3354536"/>
                <a:gd name="csY3" fmla="*/ 298178 h 1229939"/>
                <a:gd name="csX4" fmla="*/ 0 w 3354536"/>
                <a:gd name="csY4" fmla="*/ 950443 h 1229939"/>
                <a:gd name="csX5" fmla="*/ 223633 w 3354536"/>
                <a:gd name="csY5" fmla="*/ 1174077 h 1229939"/>
                <a:gd name="csX6" fmla="*/ 616620 w 3354536"/>
                <a:gd name="csY6" fmla="*/ 1199702 h 1229939"/>
                <a:gd name="csX7" fmla="*/ 1004017 w 3354536"/>
                <a:gd name="csY7" fmla="*/ 1217220 h 1229939"/>
                <a:gd name="csX8" fmla="*/ 1677291 w 3354536"/>
                <a:gd name="csY8" fmla="*/ 1229939 h 1229939"/>
                <a:gd name="csX9" fmla="*/ 3130903 w 3354536"/>
                <a:gd name="csY9" fmla="*/ 1174031 h 1229939"/>
                <a:gd name="csX10" fmla="*/ 3354536 w 3354536"/>
                <a:gd name="csY10" fmla="*/ 950397 h 1229939"/>
                <a:gd name="csX11" fmla="*/ 3354536 w 3354536"/>
                <a:gd name="csY11" fmla="*/ 298178 h 1229939"/>
                <a:gd name="csX12" fmla="*/ 3130903 w 3354536"/>
                <a:gd name="csY12" fmla="*/ 74545 h 1229939"/>
                <a:gd name="csX13" fmla="*/ 3130856 w 3354536"/>
                <a:gd name="csY13" fmla="*/ 74545 h 122993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54536" h="1229939">
                  <a:moveTo>
                    <a:pt x="3130856" y="74545"/>
                  </a:moveTo>
                  <a:cubicBezTo>
                    <a:pt x="3130856" y="74545"/>
                    <a:pt x="2553139" y="0"/>
                    <a:pt x="1677244" y="0"/>
                  </a:cubicBezTo>
                  <a:cubicBezTo>
                    <a:pt x="801350" y="0"/>
                    <a:pt x="223633" y="74545"/>
                    <a:pt x="223633" y="74545"/>
                  </a:cubicBezTo>
                  <a:cubicBezTo>
                    <a:pt x="100635" y="74545"/>
                    <a:pt x="0" y="175180"/>
                    <a:pt x="0" y="298178"/>
                  </a:cubicBezTo>
                  <a:lnTo>
                    <a:pt x="0" y="950443"/>
                  </a:lnTo>
                  <a:cubicBezTo>
                    <a:pt x="0" y="1073442"/>
                    <a:pt x="100635" y="1174077"/>
                    <a:pt x="223633" y="1174077"/>
                  </a:cubicBezTo>
                  <a:cubicBezTo>
                    <a:pt x="223633" y="1174077"/>
                    <a:pt x="375237" y="1186517"/>
                    <a:pt x="616620" y="1199702"/>
                  </a:cubicBezTo>
                  <a:cubicBezTo>
                    <a:pt x="746684" y="1206893"/>
                    <a:pt x="827239" y="1212181"/>
                    <a:pt x="1004017" y="1217220"/>
                  </a:cubicBezTo>
                  <a:cubicBezTo>
                    <a:pt x="1207989" y="1224581"/>
                    <a:pt x="1438144" y="1229939"/>
                    <a:pt x="1677291" y="1229939"/>
                  </a:cubicBezTo>
                  <a:cubicBezTo>
                    <a:pt x="2450687" y="1229939"/>
                    <a:pt x="3130903" y="1174031"/>
                    <a:pt x="3130903" y="1174031"/>
                  </a:cubicBezTo>
                  <a:cubicBezTo>
                    <a:pt x="3253901" y="1174031"/>
                    <a:pt x="3354536" y="1073395"/>
                    <a:pt x="3354536" y="950397"/>
                  </a:cubicBezTo>
                  <a:lnTo>
                    <a:pt x="3354536" y="298178"/>
                  </a:lnTo>
                  <a:cubicBezTo>
                    <a:pt x="3354536" y="175180"/>
                    <a:pt x="3253901" y="74545"/>
                    <a:pt x="3130903" y="74545"/>
                  </a:cubicBezTo>
                  <a:lnTo>
                    <a:pt x="3130856" y="74545"/>
                  </a:lnTo>
                  <a:close/>
                </a:path>
              </a:pathLst>
            </a:custGeom>
            <a:solidFill>
              <a:srgbClr val="005192"/>
            </a:solidFill>
            <a:ln w="4657" cap="flat">
              <a:noFill/>
              <a:prstDash val="solid"/>
              <a:miter/>
            </a:ln>
          </p:spPr>
          <p:txBody>
            <a:bodyPr/>
            <a:lstStyle/>
            <a:p>
              <a:endParaRPr lang="en-US"/>
            </a:p>
          </p:txBody>
        </p:sp>
        <p:grpSp>
          <p:nvGrpSpPr>
            <p:cNvPr id="5" name="Graphic 1">
              <a:extLst>
                <a:ext uri="{FF2B5EF4-FFF2-40B4-BE49-F238E27FC236}">
                  <a16:creationId xmlns:a16="http://schemas.microsoft.com/office/drawing/2014/main" id="{0ADFCA72-26E8-1C3A-F4EE-680821551047}"/>
                </a:ext>
              </a:extLst>
            </p:cNvPr>
            <p:cNvGrpSpPr/>
            <p:nvPr/>
          </p:nvGrpSpPr>
          <p:grpSpPr>
            <a:xfrm>
              <a:off x="632081" y="2360490"/>
              <a:ext cx="2877317" cy="462409"/>
              <a:chOff x="632081" y="2360490"/>
              <a:chExt cx="2877317" cy="462409"/>
            </a:xfrm>
            <a:solidFill>
              <a:srgbClr val="FFFFFF"/>
            </a:solidFill>
          </p:grpSpPr>
          <p:sp>
            <p:nvSpPr>
              <p:cNvPr id="2" name="Freeform: Shape 1">
                <a:extLst>
                  <a:ext uri="{FF2B5EF4-FFF2-40B4-BE49-F238E27FC236}">
                    <a16:creationId xmlns:a16="http://schemas.microsoft.com/office/drawing/2014/main" id="{C4527333-4720-31B3-8ABE-2AAE85C5A3A0}"/>
                  </a:ext>
                </a:extLst>
              </p:cNvPr>
              <p:cNvSpPr/>
              <p:nvPr/>
            </p:nvSpPr>
            <p:spPr>
              <a:xfrm>
                <a:off x="632081" y="2366733"/>
                <a:ext cx="311827" cy="449969"/>
              </a:xfrm>
              <a:custGeom>
                <a:avLst/>
                <a:gdLst>
                  <a:gd name="csX0" fmla="*/ 311828 w 311827"/>
                  <a:gd name="csY0" fmla="*/ 75709 h 449969"/>
                  <a:gd name="csX1" fmla="*/ 200570 w 311827"/>
                  <a:gd name="csY1" fmla="*/ 75709 h 449969"/>
                  <a:gd name="csX2" fmla="*/ 200570 w 311827"/>
                  <a:gd name="csY2" fmla="*/ 449970 h 449969"/>
                  <a:gd name="csX3" fmla="*/ 109394 w 311827"/>
                  <a:gd name="csY3" fmla="*/ 449970 h 449969"/>
                  <a:gd name="csX4" fmla="*/ 109394 w 311827"/>
                  <a:gd name="csY4" fmla="*/ 75709 h 449969"/>
                  <a:gd name="csX5" fmla="*/ 0 w 311827"/>
                  <a:gd name="csY5" fmla="*/ 75709 h 449969"/>
                  <a:gd name="csX6" fmla="*/ 0 w 311827"/>
                  <a:gd name="csY6" fmla="*/ 0 h 449969"/>
                  <a:gd name="csX7" fmla="*/ 311828 w 311827"/>
                  <a:gd name="csY7" fmla="*/ 0 h 449969"/>
                  <a:gd name="csX8" fmla="*/ 311828 w 311827"/>
                  <a:gd name="csY8" fmla="*/ 75709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11827" h="449969">
                    <a:moveTo>
                      <a:pt x="311828" y="75709"/>
                    </a:moveTo>
                    <a:lnTo>
                      <a:pt x="200570" y="75709"/>
                    </a:lnTo>
                    <a:lnTo>
                      <a:pt x="200570" y="449970"/>
                    </a:lnTo>
                    <a:lnTo>
                      <a:pt x="109394" y="449970"/>
                    </a:lnTo>
                    <a:lnTo>
                      <a:pt x="109394" y="75709"/>
                    </a:lnTo>
                    <a:lnTo>
                      <a:pt x="0" y="75709"/>
                    </a:lnTo>
                    <a:lnTo>
                      <a:pt x="0" y="0"/>
                    </a:lnTo>
                    <a:lnTo>
                      <a:pt x="311828" y="0"/>
                    </a:lnTo>
                    <a:lnTo>
                      <a:pt x="311828" y="75709"/>
                    </a:lnTo>
                    <a:close/>
                  </a:path>
                </a:pathLst>
              </a:custGeom>
              <a:solidFill>
                <a:srgbClr val="FFFFFF"/>
              </a:solidFill>
              <a:ln w="4657" cap="flat">
                <a:noFill/>
                <a:prstDash val="solid"/>
                <a:miter/>
              </a:ln>
            </p:spPr>
            <p:txBody>
              <a:bodyPr/>
              <a:lstStyle/>
              <a:p>
                <a:endParaRPr lang="en-US"/>
              </a:p>
            </p:txBody>
          </p:sp>
          <p:sp>
            <p:nvSpPr>
              <p:cNvPr id="8" name="Freeform: Shape 7">
                <a:extLst>
                  <a:ext uri="{FF2B5EF4-FFF2-40B4-BE49-F238E27FC236}">
                    <a16:creationId xmlns:a16="http://schemas.microsoft.com/office/drawing/2014/main" id="{E03EE1E2-1E71-4338-5C5A-009CDDBBE55D}"/>
                  </a:ext>
                </a:extLst>
              </p:cNvPr>
              <p:cNvSpPr/>
              <p:nvPr/>
            </p:nvSpPr>
            <p:spPr>
              <a:xfrm>
                <a:off x="977127" y="2366733"/>
                <a:ext cx="315554" cy="449969"/>
              </a:xfrm>
              <a:custGeom>
                <a:avLst/>
                <a:gdLst>
                  <a:gd name="csX0" fmla="*/ 315555 w 315554"/>
                  <a:gd name="csY0" fmla="*/ 449970 h 449969"/>
                  <a:gd name="csX1" fmla="*/ 224984 w 315554"/>
                  <a:gd name="csY1" fmla="*/ 449970 h 449969"/>
                  <a:gd name="csX2" fmla="*/ 224984 w 315554"/>
                  <a:gd name="csY2" fmla="*/ 257412 h 449969"/>
                  <a:gd name="csX3" fmla="*/ 90851 w 315554"/>
                  <a:gd name="csY3" fmla="*/ 257412 h 449969"/>
                  <a:gd name="csX4" fmla="*/ 90851 w 315554"/>
                  <a:gd name="csY4" fmla="*/ 449970 h 449969"/>
                  <a:gd name="csX5" fmla="*/ 0 w 315554"/>
                  <a:gd name="csY5" fmla="*/ 449970 h 449969"/>
                  <a:gd name="csX6" fmla="*/ 0 w 315554"/>
                  <a:gd name="csY6" fmla="*/ 0 h 449969"/>
                  <a:gd name="csX7" fmla="*/ 90851 w 315554"/>
                  <a:gd name="csY7" fmla="*/ 0 h 449969"/>
                  <a:gd name="csX8" fmla="*/ 90851 w 315554"/>
                  <a:gd name="csY8" fmla="*/ 182029 h 449969"/>
                  <a:gd name="csX9" fmla="*/ 224984 w 315554"/>
                  <a:gd name="csY9" fmla="*/ 182029 h 449969"/>
                  <a:gd name="csX10" fmla="*/ 224984 w 315554"/>
                  <a:gd name="csY10" fmla="*/ 0 h 449969"/>
                  <a:gd name="csX11" fmla="*/ 315555 w 315554"/>
                  <a:gd name="csY11" fmla="*/ 0 h 449969"/>
                  <a:gd name="csX12" fmla="*/ 315555 w 315554"/>
                  <a:gd name="csY12" fmla="*/ 449970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5554" h="449969">
                    <a:moveTo>
                      <a:pt x="315555" y="449970"/>
                    </a:moveTo>
                    <a:lnTo>
                      <a:pt x="224984" y="449970"/>
                    </a:lnTo>
                    <a:lnTo>
                      <a:pt x="224984" y="257412"/>
                    </a:lnTo>
                    <a:lnTo>
                      <a:pt x="90851" y="257412"/>
                    </a:lnTo>
                    <a:lnTo>
                      <a:pt x="90851" y="449970"/>
                    </a:lnTo>
                    <a:lnTo>
                      <a:pt x="0" y="449970"/>
                    </a:lnTo>
                    <a:lnTo>
                      <a:pt x="0" y="0"/>
                    </a:lnTo>
                    <a:lnTo>
                      <a:pt x="90851" y="0"/>
                    </a:lnTo>
                    <a:lnTo>
                      <a:pt x="90851" y="182029"/>
                    </a:lnTo>
                    <a:lnTo>
                      <a:pt x="224984" y="182029"/>
                    </a:lnTo>
                    <a:lnTo>
                      <a:pt x="224984" y="0"/>
                    </a:lnTo>
                    <a:lnTo>
                      <a:pt x="315555" y="0"/>
                    </a:lnTo>
                    <a:lnTo>
                      <a:pt x="315555" y="449970"/>
                    </a:lnTo>
                    <a:close/>
                  </a:path>
                </a:pathLst>
              </a:custGeom>
              <a:solidFill>
                <a:srgbClr val="FFFFFF"/>
              </a:solidFill>
              <a:ln w="4657" cap="flat">
                <a:noFill/>
                <a:prstDash val="solid"/>
                <a:miter/>
              </a:ln>
            </p:spPr>
            <p:txBody>
              <a:bodyPr/>
              <a:lstStyle/>
              <a:p>
                <a:endParaRPr lang="en-US"/>
              </a:p>
            </p:txBody>
          </p:sp>
          <p:sp>
            <p:nvSpPr>
              <p:cNvPr id="10" name="Freeform: Shape 9">
                <a:extLst>
                  <a:ext uri="{FF2B5EF4-FFF2-40B4-BE49-F238E27FC236}">
                    <a16:creationId xmlns:a16="http://schemas.microsoft.com/office/drawing/2014/main" id="{38C73B81-FCB6-E5AD-FB68-99761C0D6A12}"/>
                  </a:ext>
                </a:extLst>
              </p:cNvPr>
              <p:cNvSpPr/>
              <p:nvPr/>
            </p:nvSpPr>
            <p:spPr>
              <a:xfrm>
                <a:off x="1322872" y="2366733"/>
                <a:ext cx="365266" cy="449969"/>
              </a:xfrm>
              <a:custGeom>
                <a:avLst/>
                <a:gdLst>
                  <a:gd name="csX0" fmla="*/ 244132 w 365266"/>
                  <a:gd name="csY0" fmla="*/ 357861 h 449969"/>
                  <a:gd name="csX1" fmla="*/ 120203 w 365266"/>
                  <a:gd name="csY1" fmla="*/ 357861 h 449969"/>
                  <a:gd name="csX2" fmla="*/ 96115 w 365266"/>
                  <a:gd name="csY2" fmla="*/ 449970 h 449969"/>
                  <a:gd name="csX3" fmla="*/ 0 w 365266"/>
                  <a:gd name="csY3" fmla="*/ 449970 h 449969"/>
                  <a:gd name="csX4" fmla="*/ 140609 w 365266"/>
                  <a:gd name="csY4" fmla="*/ 0 h 449969"/>
                  <a:gd name="csX5" fmla="*/ 223726 w 365266"/>
                  <a:gd name="csY5" fmla="*/ 0 h 449969"/>
                  <a:gd name="csX6" fmla="*/ 365267 w 365266"/>
                  <a:gd name="csY6" fmla="*/ 449970 h 449969"/>
                  <a:gd name="csX7" fmla="*/ 268219 w 365266"/>
                  <a:gd name="csY7" fmla="*/ 449970 h 449969"/>
                  <a:gd name="csX8" fmla="*/ 244132 w 365266"/>
                  <a:gd name="csY8" fmla="*/ 357861 h 449969"/>
                  <a:gd name="csX9" fmla="*/ 139957 w 365266"/>
                  <a:gd name="csY9" fmla="*/ 282151 h 449969"/>
                  <a:gd name="csX10" fmla="*/ 224005 w 365266"/>
                  <a:gd name="csY10" fmla="*/ 282151 h 449969"/>
                  <a:gd name="csX11" fmla="*/ 181981 w 365266"/>
                  <a:gd name="csY11" fmla="*/ 121741 h 449969"/>
                  <a:gd name="csX12" fmla="*/ 139957 w 365266"/>
                  <a:gd name="csY12" fmla="*/ 282151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65266" h="449969">
                    <a:moveTo>
                      <a:pt x="244132" y="357861"/>
                    </a:moveTo>
                    <a:lnTo>
                      <a:pt x="120203" y="357861"/>
                    </a:lnTo>
                    <a:lnTo>
                      <a:pt x="96115" y="449970"/>
                    </a:lnTo>
                    <a:lnTo>
                      <a:pt x="0" y="449970"/>
                    </a:lnTo>
                    <a:lnTo>
                      <a:pt x="140609" y="0"/>
                    </a:lnTo>
                    <a:lnTo>
                      <a:pt x="223726" y="0"/>
                    </a:lnTo>
                    <a:lnTo>
                      <a:pt x="365267" y="449970"/>
                    </a:lnTo>
                    <a:lnTo>
                      <a:pt x="268219" y="449970"/>
                    </a:lnTo>
                    <a:lnTo>
                      <a:pt x="244132" y="357861"/>
                    </a:lnTo>
                    <a:close/>
                    <a:moveTo>
                      <a:pt x="139957" y="282151"/>
                    </a:moveTo>
                    <a:lnTo>
                      <a:pt x="224005" y="282151"/>
                    </a:lnTo>
                    <a:lnTo>
                      <a:pt x="181981" y="121741"/>
                    </a:lnTo>
                    <a:lnTo>
                      <a:pt x="139957" y="282151"/>
                    </a:lnTo>
                    <a:close/>
                  </a:path>
                </a:pathLst>
              </a:custGeom>
              <a:solidFill>
                <a:srgbClr val="FFFFFF"/>
              </a:solidFill>
              <a:ln w="4657" cap="flat">
                <a:noFill/>
                <a:prstDash val="solid"/>
                <a:miter/>
              </a:ln>
            </p:spPr>
            <p:txBody>
              <a:bodyPr/>
              <a:lstStyle/>
              <a:p>
                <a:endParaRPr lang="en-US"/>
              </a:p>
            </p:txBody>
          </p:sp>
          <p:sp>
            <p:nvSpPr>
              <p:cNvPr id="17" name="Freeform: Shape 16">
                <a:extLst>
                  <a:ext uri="{FF2B5EF4-FFF2-40B4-BE49-F238E27FC236}">
                    <a16:creationId xmlns:a16="http://schemas.microsoft.com/office/drawing/2014/main" id="{6F1A4559-CD02-9B4F-7BB0-6CC4B36E21B5}"/>
                  </a:ext>
                </a:extLst>
              </p:cNvPr>
              <p:cNvSpPr/>
              <p:nvPr/>
            </p:nvSpPr>
            <p:spPr>
              <a:xfrm>
                <a:off x="1711248" y="2366733"/>
                <a:ext cx="314623" cy="449969"/>
              </a:xfrm>
              <a:custGeom>
                <a:avLst/>
                <a:gdLst>
                  <a:gd name="csX0" fmla="*/ 314576 w 314623"/>
                  <a:gd name="csY0" fmla="*/ 449970 h 449969"/>
                  <a:gd name="csX1" fmla="*/ 223726 w 314623"/>
                  <a:gd name="csY1" fmla="*/ 449970 h 449969"/>
                  <a:gd name="csX2" fmla="*/ 90851 w 314623"/>
                  <a:gd name="csY2" fmla="*/ 154820 h 449969"/>
                  <a:gd name="csX3" fmla="*/ 90851 w 314623"/>
                  <a:gd name="csY3" fmla="*/ 449970 h 449969"/>
                  <a:gd name="csX4" fmla="*/ 0 w 314623"/>
                  <a:gd name="csY4" fmla="*/ 449970 h 449969"/>
                  <a:gd name="csX5" fmla="*/ 0 w 314623"/>
                  <a:gd name="csY5" fmla="*/ 0 h 449969"/>
                  <a:gd name="csX6" fmla="*/ 90851 w 314623"/>
                  <a:gd name="csY6" fmla="*/ 0 h 449969"/>
                  <a:gd name="csX7" fmla="*/ 224052 w 314623"/>
                  <a:gd name="csY7" fmla="*/ 295476 h 449969"/>
                  <a:gd name="csX8" fmla="*/ 224052 w 314623"/>
                  <a:gd name="csY8" fmla="*/ 0 h 449969"/>
                  <a:gd name="csX9" fmla="*/ 314623 w 314623"/>
                  <a:gd name="csY9" fmla="*/ 0 h 449969"/>
                  <a:gd name="csX10" fmla="*/ 314623 w 314623"/>
                  <a:gd name="csY10" fmla="*/ 449970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4623" h="449969">
                    <a:moveTo>
                      <a:pt x="314576" y="449970"/>
                    </a:moveTo>
                    <a:lnTo>
                      <a:pt x="223726" y="449970"/>
                    </a:lnTo>
                    <a:lnTo>
                      <a:pt x="90851" y="154820"/>
                    </a:lnTo>
                    <a:lnTo>
                      <a:pt x="90851" y="449970"/>
                    </a:lnTo>
                    <a:lnTo>
                      <a:pt x="0" y="449970"/>
                    </a:lnTo>
                    <a:lnTo>
                      <a:pt x="0" y="0"/>
                    </a:lnTo>
                    <a:lnTo>
                      <a:pt x="90851" y="0"/>
                    </a:lnTo>
                    <a:lnTo>
                      <a:pt x="224052" y="295476"/>
                    </a:lnTo>
                    <a:lnTo>
                      <a:pt x="224052" y="0"/>
                    </a:lnTo>
                    <a:lnTo>
                      <a:pt x="314623" y="0"/>
                    </a:lnTo>
                    <a:lnTo>
                      <a:pt x="314623" y="449970"/>
                    </a:lnTo>
                    <a:close/>
                  </a:path>
                </a:pathLst>
              </a:custGeom>
              <a:solidFill>
                <a:srgbClr val="FFFFFF"/>
              </a:solidFill>
              <a:ln w="4657" cap="flat">
                <a:noFill/>
                <a:prstDash val="solid"/>
                <a:miter/>
              </a:ln>
            </p:spPr>
            <p:txBody>
              <a:bodyPr/>
              <a:lstStyle/>
              <a:p>
                <a:endParaRPr lang="en-US"/>
              </a:p>
            </p:txBody>
          </p:sp>
          <p:sp>
            <p:nvSpPr>
              <p:cNvPr id="18" name="Freeform: Shape 17">
                <a:extLst>
                  <a:ext uri="{FF2B5EF4-FFF2-40B4-BE49-F238E27FC236}">
                    <a16:creationId xmlns:a16="http://schemas.microsoft.com/office/drawing/2014/main" id="{0350FC01-E3DB-A21A-8600-C1375B7E48E3}"/>
                  </a:ext>
                </a:extLst>
              </p:cNvPr>
              <p:cNvSpPr/>
              <p:nvPr/>
            </p:nvSpPr>
            <p:spPr>
              <a:xfrm>
                <a:off x="2079775" y="2366733"/>
                <a:ext cx="316812" cy="449969"/>
              </a:xfrm>
              <a:custGeom>
                <a:avLst/>
                <a:gdLst>
                  <a:gd name="csX0" fmla="*/ 126679 w 316812"/>
                  <a:gd name="csY0" fmla="*/ 276281 h 449969"/>
                  <a:gd name="csX1" fmla="*/ 90851 w 316812"/>
                  <a:gd name="csY1" fmla="*/ 321380 h 449969"/>
                  <a:gd name="csX2" fmla="*/ 90851 w 316812"/>
                  <a:gd name="csY2" fmla="*/ 449970 h 449969"/>
                  <a:gd name="csX3" fmla="*/ 0 w 316812"/>
                  <a:gd name="csY3" fmla="*/ 449970 h 449969"/>
                  <a:gd name="csX4" fmla="*/ 0 w 316812"/>
                  <a:gd name="csY4" fmla="*/ 0 h 449969"/>
                  <a:gd name="csX5" fmla="*/ 90851 w 316812"/>
                  <a:gd name="csY5" fmla="*/ 0 h 449969"/>
                  <a:gd name="csX6" fmla="*/ 90851 w 316812"/>
                  <a:gd name="csY6" fmla="*/ 196239 h 449969"/>
                  <a:gd name="csX7" fmla="*/ 119597 w 316812"/>
                  <a:gd name="csY7" fmla="*/ 147738 h 449969"/>
                  <a:gd name="csX8" fmla="*/ 203366 w 316812"/>
                  <a:gd name="csY8" fmla="*/ 0 h 449969"/>
                  <a:gd name="csX9" fmla="*/ 314623 w 316812"/>
                  <a:gd name="csY9" fmla="*/ 0 h 449969"/>
                  <a:gd name="csX10" fmla="*/ 185755 w 316812"/>
                  <a:gd name="csY10" fmla="*/ 197776 h 449969"/>
                  <a:gd name="csX11" fmla="*/ 316813 w 316812"/>
                  <a:gd name="csY11" fmla="*/ 449970 h 449969"/>
                  <a:gd name="csX12" fmla="*/ 208957 w 316812"/>
                  <a:gd name="csY12" fmla="*/ 449970 h 449969"/>
                  <a:gd name="csX13" fmla="*/ 126725 w 316812"/>
                  <a:gd name="csY13" fmla="*/ 276281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16812" h="449969">
                    <a:moveTo>
                      <a:pt x="126679" y="276281"/>
                    </a:moveTo>
                    <a:lnTo>
                      <a:pt x="90851" y="321380"/>
                    </a:lnTo>
                    <a:lnTo>
                      <a:pt x="90851" y="449970"/>
                    </a:lnTo>
                    <a:lnTo>
                      <a:pt x="0" y="449970"/>
                    </a:lnTo>
                    <a:lnTo>
                      <a:pt x="0" y="0"/>
                    </a:lnTo>
                    <a:lnTo>
                      <a:pt x="90851" y="0"/>
                    </a:lnTo>
                    <a:lnTo>
                      <a:pt x="90851" y="196239"/>
                    </a:lnTo>
                    <a:lnTo>
                      <a:pt x="119597" y="147738"/>
                    </a:lnTo>
                    <a:lnTo>
                      <a:pt x="203366" y="0"/>
                    </a:lnTo>
                    <a:lnTo>
                      <a:pt x="314623" y="0"/>
                    </a:lnTo>
                    <a:lnTo>
                      <a:pt x="185755" y="197776"/>
                    </a:lnTo>
                    <a:lnTo>
                      <a:pt x="316813" y="449970"/>
                    </a:lnTo>
                    <a:lnTo>
                      <a:pt x="208957" y="449970"/>
                    </a:lnTo>
                    <a:lnTo>
                      <a:pt x="126725" y="276281"/>
                    </a:lnTo>
                    <a:close/>
                  </a:path>
                </a:pathLst>
              </a:custGeom>
              <a:solidFill>
                <a:srgbClr val="FFFFFF"/>
              </a:solidFill>
              <a:ln w="4657" cap="flat">
                <a:noFill/>
                <a:prstDash val="solid"/>
                <a:miter/>
              </a:ln>
            </p:spPr>
            <p:txBody>
              <a:bodyPr/>
              <a:lstStyle/>
              <a:p>
                <a:endParaRPr lang="en-US"/>
              </a:p>
            </p:txBody>
          </p:sp>
          <p:sp>
            <p:nvSpPr>
              <p:cNvPr id="20" name="Freeform: Shape 19">
                <a:extLst>
                  <a:ext uri="{FF2B5EF4-FFF2-40B4-BE49-F238E27FC236}">
                    <a16:creationId xmlns:a16="http://schemas.microsoft.com/office/drawing/2014/main" id="{35638C82-0A19-55B6-40AA-6B8D6AAD246A}"/>
                  </a:ext>
                </a:extLst>
              </p:cNvPr>
              <p:cNvSpPr/>
              <p:nvPr/>
            </p:nvSpPr>
            <p:spPr>
              <a:xfrm>
                <a:off x="2506588" y="2366733"/>
                <a:ext cx="333492" cy="449969"/>
              </a:xfrm>
              <a:custGeom>
                <a:avLst/>
                <a:gdLst>
                  <a:gd name="csX0" fmla="*/ 166886 w 333492"/>
                  <a:gd name="csY0" fmla="*/ 202109 h 449969"/>
                  <a:gd name="csX1" fmla="*/ 234581 w 333492"/>
                  <a:gd name="csY1" fmla="*/ 0 h 449969"/>
                  <a:gd name="csX2" fmla="*/ 333492 w 333492"/>
                  <a:gd name="csY2" fmla="*/ 0 h 449969"/>
                  <a:gd name="csX3" fmla="*/ 212963 w 333492"/>
                  <a:gd name="csY3" fmla="*/ 286810 h 449969"/>
                  <a:gd name="csX4" fmla="*/ 212963 w 333492"/>
                  <a:gd name="csY4" fmla="*/ 449970 h 449969"/>
                  <a:gd name="csX5" fmla="*/ 120855 w 333492"/>
                  <a:gd name="csY5" fmla="*/ 449970 h 449969"/>
                  <a:gd name="csX6" fmla="*/ 120855 w 333492"/>
                  <a:gd name="csY6" fmla="*/ 286810 h 449969"/>
                  <a:gd name="csX7" fmla="*/ 0 w 333492"/>
                  <a:gd name="csY7" fmla="*/ 0 h 449969"/>
                  <a:gd name="csX8" fmla="*/ 98911 w 333492"/>
                  <a:gd name="csY8" fmla="*/ 0 h 449969"/>
                  <a:gd name="csX9" fmla="*/ 166886 w 333492"/>
                  <a:gd name="csY9" fmla="*/ 202109 h 4499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33492" h="449969">
                    <a:moveTo>
                      <a:pt x="166886" y="202109"/>
                    </a:moveTo>
                    <a:lnTo>
                      <a:pt x="234581" y="0"/>
                    </a:lnTo>
                    <a:lnTo>
                      <a:pt x="333492" y="0"/>
                    </a:lnTo>
                    <a:lnTo>
                      <a:pt x="212963" y="286810"/>
                    </a:lnTo>
                    <a:lnTo>
                      <a:pt x="212963" y="449970"/>
                    </a:lnTo>
                    <a:lnTo>
                      <a:pt x="120855" y="449970"/>
                    </a:lnTo>
                    <a:lnTo>
                      <a:pt x="120855" y="286810"/>
                    </a:lnTo>
                    <a:lnTo>
                      <a:pt x="0" y="0"/>
                    </a:lnTo>
                    <a:lnTo>
                      <a:pt x="98911" y="0"/>
                    </a:lnTo>
                    <a:lnTo>
                      <a:pt x="166886" y="202109"/>
                    </a:lnTo>
                    <a:close/>
                  </a:path>
                </a:pathLst>
              </a:custGeom>
              <a:solidFill>
                <a:srgbClr val="FFFFFF"/>
              </a:solidFill>
              <a:ln w="4657" cap="flat">
                <a:noFill/>
                <a:prstDash val="solid"/>
                <a:miter/>
              </a:ln>
            </p:spPr>
            <p:txBody>
              <a:bodyPr/>
              <a:lstStyle/>
              <a:p>
                <a:endParaRPr lang="en-US"/>
              </a:p>
            </p:txBody>
          </p:sp>
          <p:sp>
            <p:nvSpPr>
              <p:cNvPr id="21" name="Freeform: Shape 20">
                <a:extLst>
                  <a:ext uri="{FF2B5EF4-FFF2-40B4-BE49-F238E27FC236}">
                    <a16:creationId xmlns:a16="http://schemas.microsoft.com/office/drawing/2014/main" id="{F396F00C-0CB7-BC10-F8A8-8A0F9882C40D}"/>
                  </a:ext>
                </a:extLst>
              </p:cNvPr>
              <p:cNvSpPr/>
              <p:nvPr/>
            </p:nvSpPr>
            <p:spPr>
              <a:xfrm>
                <a:off x="2845484" y="2360490"/>
                <a:ext cx="324546" cy="462409"/>
              </a:xfrm>
              <a:custGeom>
                <a:avLst/>
                <a:gdLst>
                  <a:gd name="csX0" fmla="*/ 324500 w 324546"/>
                  <a:gd name="csY0" fmla="*/ 271715 h 462409"/>
                  <a:gd name="csX1" fmla="*/ 281684 w 324546"/>
                  <a:gd name="csY1" fmla="*/ 412325 h 462409"/>
                  <a:gd name="csX2" fmla="*/ 162879 w 324546"/>
                  <a:gd name="csY2" fmla="*/ 462409 h 462409"/>
                  <a:gd name="csX3" fmla="*/ 43888 w 324546"/>
                  <a:gd name="csY3" fmla="*/ 412791 h 462409"/>
                  <a:gd name="csX4" fmla="*/ 0 w 324546"/>
                  <a:gd name="csY4" fmla="*/ 273858 h 462409"/>
                  <a:gd name="csX5" fmla="*/ 0 w 324546"/>
                  <a:gd name="csY5" fmla="*/ 196891 h 462409"/>
                  <a:gd name="csX6" fmla="*/ 42956 w 324546"/>
                  <a:gd name="csY6" fmla="*/ 52088 h 462409"/>
                  <a:gd name="csX7" fmla="*/ 162273 w 324546"/>
                  <a:gd name="csY7" fmla="*/ 0 h 462409"/>
                  <a:gd name="csX8" fmla="*/ 280659 w 324546"/>
                  <a:gd name="csY8" fmla="*/ 51156 h 462409"/>
                  <a:gd name="csX9" fmla="*/ 324547 w 324546"/>
                  <a:gd name="csY9" fmla="*/ 194701 h 462409"/>
                  <a:gd name="csX10" fmla="*/ 324547 w 324546"/>
                  <a:gd name="csY10" fmla="*/ 271668 h 462409"/>
                  <a:gd name="csX11" fmla="*/ 233323 w 324546"/>
                  <a:gd name="csY11" fmla="*/ 196285 h 462409"/>
                  <a:gd name="csX12" fmla="*/ 216038 w 324546"/>
                  <a:gd name="csY12" fmla="*/ 105714 h 462409"/>
                  <a:gd name="csX13" fmla="*/ 162273 w 324546"/>
                  <a:gd name="csY13" fmla="*/ 76035 h 462409"/>
                  <a:gd name="csX14" fmla="*/ 108788 w 324546"/>
                  <a:gd name="csY14" fmla="*/ 104642 h 462409"/>
                  <a:gd name="csX15" fmla="*/ 90851 w 324546"/>
                  <a:gd name="csY15" fmla="*/ 191626 h 462409"/>
                  <a:gd name="csX16" fmla="*/ 90851 w 324546"/>
                  <a:gd name="csY16" fmla="*/ 271668 h 462409"/>
                  <a:gd name="csX17" fmla="*/ 108462 w 324546"/>
                  <a:gd name="csY17" fmla="*/ 358653 h 462409"/>
                  <a:gd name="csX18" fmla="*/ 162879 w 324546"/>
                  <a:gd name="csY18" fmla="*/ 386607 h 462409"/>
                  <a:gd name="csX19" fmla="*/ 215712 w 324546"/>
                  <a:gd name="csY19" fmla="*/ 359258 h 462409"/>
                  <a:gd name="csX20" fmla="*/ 233323 w 324546"/>
                  <a:gd name="csY20" fmla="*/ 274417 h 462409"/>
                  <a:gd name="csX21" fmla="*/ 233323 w 324546"/>
                  <a:gd name="csY21" fmla="*/ 196239 h 462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24546" h="462409">
                    <a:moveTo>
                      <a:pt x="324500" y="271715"/>
                    </a:moveTo>
                    <a:cubicBezTo>
                      <a:pt x="324500" y="332096"/>
                      <a:pt x="310243" y="378966"/>
                      <a:pt x="281684" y="412325"/>
                    </a:cubicBezTo>
                    <a:cubicBezTo>
                      <a:pt x="253171" y="445683"/>
                      <a:pt x="213522" y="462409"/>
                      <a:pt x="162879" y="462409"/>
                    </a:cubicBezTo>
                    <a:cubicBezTo>
                      <a:pt x="112235" y="462409"/>
                      <a:pt x="72727" y="445870"/>
                      <a:pt x="43888" y="412791"/>
                    </a:cubicBezTo>
                    <a:cubicBezTo>
                      <a:pt x="15049" y="379711"/>
                      <a:pt x="419" y="333401"/>
                      <a:pt x="0" y="273858"/>
                    </a:cubicBezTo>
                    <a:lnTo>
                      <a:pt x="0" y="196891"/>
                    </a:lnTo>
                    <a:cubicBezTo>
                      <a:pt x="0" y="135065"/>
                      <a:pt x="14303" y="86798"/>
                      <a:pt x="42956" y="52088"/>
                    </a:cubicBezTo>
                    <a:cubicBezTo>
                      <a:pt x="71609" y="17378"/>
                      <a:pt x="111350" y="0"/>
                      <a:pt x="162273" y="0"/>
                    </a:cubicBezTo>
                    <a:cubicBezTo>
                      <a:pt x="213196" y="0"/>
                      <a:pt x="251773" y="17052"/>
                      <a:pt x="280659" y="51156"/>
                    </a:cubicBezTo>
                    <a:cubicBezTo>
                      <a:pt x="309498" y="85260"/>
                      <a:pt x="324127" y="133109"/>
                      <a:pt x="324547" y="194701"/>
                    </a:cubicBezTo>
                    <a:lnTo>
                      <a:pt x="324547" y="271668"/>
                    </a:lnTo>
                    <a:close/>
                    <a:moveTo>
                      <a:pt x="233323" y="196285"/>
                    </a:moveTo>
                    <a:cubicBezTo>
                      <a:pt x="233323" y="155705"/>
                      <a:pt x="227546" y="125514"/>
                      <a:pt x="216038" y="105714"/>
                    </a:cubicBezTo>
                    <a:cubicBezTo>
                      <a:pt x="204484" y="85913"/>
                      <a:pt x="186593" y="76035"/>
                      <a:pt x="162273" y="76035"/>
                    </a:cubicBezTo>
                    <a:cubicBezTo>
                      <a:pt x="137953" y="76035"/>
                      <a:pt x="120342" y="85587"/>
                      <a:pt x="108788" y="104642"/>
                    </a:cubicBezTo>
                    <a:cubicBezTo>
                      <a:pt x="97234" y="123697"/>
                      <a:pt x="91270" y="152677"/>
                      <a:pt x="90851" y="191626"/>
                    </a:cubicBezTo>
                    <a:lnTo>
                      <a:pt x="90851" y="271668"/>
                    </a:lnTo>
                    <a:cubicBezTo>
                      <a:pt x="90851" y="311037"/>
                      <a:pt x="96721" y="340016"/>
                      <a:pt x="108462" y="358653"/>
                    </a:cubicBezTo>
                    <a:cubicBezTo>
                      <a:pt x="120202" y="377289"/>
                      <a:pt x="138326" y="386607"/>
                      <a:pt x="162879" y="386607"/>
                    </a:cubicBezTo>
                    <a:cubicBezTo>
                      <a:pt x="187432" y="386607"/>
                      <a:pt x="204204" y="377475"/>
                      <a:pt x="215712" y="359258"/>
                    </a:cubicBezTo>
                    <a:cubicBezTo>
                      <a:pt x="227266" y="341041"/>
                      <a:pt x="233137" y="312761"/>
                      <a:pt x="233323" y="274417"/>
                    </a:cubicBezTo>
                    <a:lnTo>
                      <a:pt x="233323" y="196239"/>
                    </a:lnTo>
                    <a:close/>
                  </a:path>
                </a:pathLst>
              </a:custGeom>
              <a:solidFill>
                <a:srgbClr val="FFFFFF"/>
              </a:solidFill>
              <a:ln w="4657" cap="flat">
                <a:noFill/>
                <a:prstDash val="solid"/>
                <a:miter/>
              </a:ln>
            </p:spPr>
            <p:txBody>
              <a:bodyPr/>
              <a:lstStyle/>
              <a:p>
                <a:endParaRPr lang="en-US"/>
              </a:p>
            </p:txBody>
          </p:sp>
          <p:sp>
            <p:nvSpPr>
              <p:cNvPr id="22" name="Freeform: Shape 21">
                <a:extLst>
                  <a:ext uri="{FF2B5EF4-FFF2-40B4-BE49-F238E27FC236}">
                    <a16:creationId xmlns:a16="http://schemas.microsoft.com/office/drawing/2014/main" id="{43A63CA7-F57B-1B8E-0DE4-4BE6226FD06D}"/>
                  </a:ext>
                </a:extLst>
              </p:cNvPr>
              <p:cNvSpPr/>
              <p:nvPr/>
            </p:nvSpPr>
            <p:spPr>
              <a:xfrm>
                <a:off x="3212521" y="2366687"/>
                <a:ext cx="296359" cy="456166"/>
              </a:xfrm>
              <a:custGeom>
                <a:avLst/>
                <a:gdLst>
                  <a:gd name="csX0" fmla="*/ 296360 w 296359"/>
                  <a:gd name="csY0" fmla="*/ 0 h 456166"/>
                  <a:gd name="csX1" fmla="*/ 296360 w 296359"/>
                  <a:gd name="csY1" fmla="*/ 311550 h 456166"/>
                  <a:gd name="csX2" fmla="*/ 257737 w 296359"/>
                  <a:gd name="csY2" fmla="*/ 418941 h 456166"/>
                  <a:gd name="csX3" fmla="*/ 148623 w 296359"/>
                  <a:gd name="csY3" fmla="*/ 456166 h 456166"/>
                  <a:gd name="csX4" fmla="*/ 38157 w 296359"/>
                  <a:gd name="csY4" fmla="*/ 418475 h 456166"/>
                  <a:gd name="csX5" fmla="*/ 0 w 296359"/>
                  <a:gd name="csY5" fmla="*/ 309360 h 456166"/>
                  <a:gd name="csX6" fmla="*/ 0 w 296359"/>
                  <a:gd name="csY6" fmla="*/ 0 h 456166"/>
                  <a:gd name="csX7" fmla="*/ 91503 w 296359"/>
                  <a:gd name="csY7" fmla="*/ 0 h 456166"/>
                  <a:gd name="csX8" fmla="*/ 91503 w 296359"/>
                  <a:gd name="csY8" fmla="*/ 309686 h 456166"/>
                  <a:gd name="csX9" fmla="*/ 103849 w 296359"/>
                  <a:gd name="csY9" fmla="*/ 364383 h 456166"/>
                  <a:gd name="csX10" fmla="*/ 148669 w 296359"/>
                  <a:gd name="csY10" fmla="*/ 380783 h 456166"/>
                  <a:gd name="csX11" fmla="*/ 193163 w 296359"/>
                  <a:gd name="csY11" fmla="*/ 364570 h 456166"/>
                  <a:gd name="csX12" fmla="*/ 205509 w 296359"/>
                  <a:gd name="csY12" fmla="*/ 311270 h 456166"/>
                  <a:gd name="csX13" fmla="*/ 205509 w 296359"/>
                  <a:gd name="csY13" fmla="*/ 47 h 456166"/>
                  <a:gd name="csX14" fmla="*/ 296360 w 296359"/>
                  <a:gd name="csY14" fmla="*/ 47 h 4561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96359" h="456166">
                    <a:moveTo>
                      <a:pt x="296360" y="0"/>
                    </a:moveTo>
                    <a:lnTo>
                      <a:pt x="296360" y="311550"/>
                    </a:lnTo>
                    <a:cubicBezTo>
                      <a:pt x="295941" y="358326"/>
                      <a:pt x="283082" y="394108"/>
                      <a:pt x="257737" y="418941"/>
                    </a:cubicBezTo>
                    <a:cubicBezTo>
                      <a:pt x="232392" y="443773"/>
                      <a:pt x="196005" y="456166"/>
                      <a:pt x="148623" y="456166"/>
                    </a:cubicBezTo>
                    <a:cubicBezTo>
                      <a:pt x="101240" y="456166"/>
                      <a:pt x="63596" y="443587"/>
                      <a:pt x="38157" y="418475"/>
                    </a:cubicBezTo>
                    <a:cubicBezTo>
                      <a:pt x="12719" y="393316"/>
                      <a:pt x="0" y="356975"/>
                      <a:pt x="0" y="309360"/>
                    </a:cubicBezTo>
                    <a:lnTo>
                      <a:pt x="0" y="0"/>
                    </a:lnTo>
                    <a:lnTo>
                      <a:pt x="91503" y="0"/>
                    </a:lnTo>
                    <a:lnTo>
                      <a:pt x="91503" y="309686"/>
                    </a:lnTo>
                    <a:cubicBezTo>
                      <a:pt x="91503" y="335218"/>
                      <a:pt x="95603" y="353481"/>
                      <a:pt x="103849" y="364383"/>
                    </a:cubicBezTo>
                    <a:cubicBezTo>
                      <a:pt x="112096" y="375285"/>
                      <a:pt x="127005" y="380783"/>
                      <a:pt x="148669" y="380783"/>
                    </a:cubicBezTo>
                    <a:cubicBezTo>
                      <a:pt x="170333" y="380783"/>
                      <a:pt x="185149" y="375379"/>
                      <a:pt x="193163" y="364570"/>
                    </a:cubicBezTo>
                    <a:cubicBezTo>
                      <a:pt x="201176" y="353761"/>
                      <a:pt x="205323" y="335963"/>
                      <a:pt x="205509" y="311270"/>
                    </a:cubicBezTo>
                    <a:lnTo>
                      <a:pt x="205509" y="47"/>
                    </a:lnTo>
                    <a:lnTo>
                      <a:pt x="296360" y="47"/>
                    </a:lnTo>
                    <a:close/>
                  </a:path>
                </a:pathLst>
              </a:custGeom>
              <a:solidFill>
                <a:srgbClr val="FFFFFF"/>
              </a:solidFill>
              <a:ln w="4657" cap="flat">
                <a:noFill/>
                <a:prstDash val="solid"/>
                <a:miter/>
              </a:ln>
            </p:spPr>
            <p:txBody>
              <a:bodyPr/>
              <a:lstStyle/>
              <a:p>
                <a:endParaRPr lang="en-US"/>
              </a:p>
            </p:txBody>
          </p:sp>
        </p:grpSp>
      </p:grpSp>
      <p:grpSp>
        <p:nvGrpSpPr>
          <p:cNvPr id="23" name="Group 22">
            <a:extLst>
              <a:ext uri="{FF2B5EF4-FFF2-40B4-BE49-F238E27FC236}">
                <a16:creationId xmlns:a16="http://schemas.microsoft.com/office/drawing/2014/main" id="{A5523180-7F5E-428F-0A63-25CF6B083CD4}"/>
              </a:ext>
            </a:extLst>
          </p:cNvPr>
          <p:cNvGrpSpPr/>
          <p:nvPr/>
        </p:nvGrpSpPr>
        <p:grpSpPr>
          <a:xfrm>
            <a:off x="5083173" y="1500338"/>
            <a:ext cx="3214803" cy="2405959"/>
            <a:chOff x="688157" y="2282055"/>
            <a:chExt cx="2611223" cy="1954239"/>
          </a:xfrm>
        </p:grpSpPr>
        <p:pic>
          <p:nvPicPr>
            <p:cNvPr id="25" name="Picture 24">
              <a:extLst>
                <a:ext uri="{FF2B5EF4-FFF2-40B4-BE49-F238E27FC236}">
                  <a16:creationId xmlns:a16="http://schemas.microsoft.com/office/drawing/2014/main" id="{F45C8EF8-8DCC-7E09-9556-DA058AA32FD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811" t="-3837" r="-7043" b="54736"/>
            <a:stretch>
              <a:fillRect/>
            </a:stretch>
          </p:blipFill>
          <p:spPr>
            <a:xfrm>
              <a:off x="688157" y="2386705"/>
              <a:ext cx="2611223" cy="638111"/>
            </a:xfrm>
            <a:prstGeom prst="rect">
              <a:avLst/>
            </a:prstGeom>
            <a:solidFill>
              <a:srgbClr val="E6E6E6"/>
            </a:solidFill>
          </p:spPr>
        </p:pic>
        <p:grpSp>
          <p:nvGrpSpPr>
            <p:cNvPr id="26" name="Group 25">
              <a:extLst>
                <a:ext uri="{FF2B5EF4-FFF2-40B4-BE49-F238E27FC236}">
                  <a16:creationId xmlns:a16="http://schemas.microsoft.com/office/drawing/2014/main" id="{90119737-D042-F741-8944-65EBE375F01B}"/>
                </a:ext>
              </a:extLst>
            </p:cNvPr>
            <p:cNvGrpSpPr/>
            <p:nvPr/>
          </p:nvGrpSpPr>
          <p:grpSpPr>
            <a:xfrm>
              <a:off x="695709" y="2282055"/>
              <a:ext cx="2595409" cy="1954239"/>
              <a:chOff x="694217" y="2162456"/>
              <a:chExt cx="2004893" cy="1509604"/>
            </a:xfrm>
          </p:grpSpPr>
          <p:sp>
            <p:nvSpPr>
              <p:cNvPr id="27" name="Rectangle: Rounded Corners 26">
                <a:extLst>
                  <a:ext uri="{FF2B5EF4-FFF2-40B4-BE49-F238E27FC236}">
                    <a16:creationId xmlns:a16="http://schemas.microsoft.com/office/drawing/2014/main" id="{FBF1F017-5BC6-1CD0-0DEB-026C5A68608C}"/>
                  </a:ext>
                </a:extLst>
              </p:cNvPr>
              <p:cNvSpPr/>
              <p:nvPr/>
            </p:nvSpPr>
            <p:spPr>
              <a:xfrm>
                <a:off x="694217" y="2162456"/>
                <a:ext cx="2004893" cy="1509604"/>
              </a:xfrm>
              <a:prstGeom prst="roundRect">
                <a:avLst>
                  <a:gd name="adj" fmla="val 6079"/>
                </a:avLst>
              </a:prstGeom>
              <a:no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
            <p:nvSpPr>
              <p:cNvPr id="28" name="TextBox 27">
                <a:extLst>
                  <a:ext uri="{FF2B5EF4-FFF2-40B4-BE49-F238E27FC236}">
                    <a16:creationId xmlns:a16="http://schemas.microsoft.com/office/drawing/2014/main" id="{4CB24E69-7545-8E49-BFE2-6125462F661D}"/>
                  </a:ext>
                </a:extLst>
              </p:cNvPr>
              <p:cNvSpPr txBox="1"/>
              <p:nvPr/>
            </p:nvSpPr>
            <p:spPr>
              <a:xfrm>
                <a:off x="703650" y="2729767"/>
                <a:ext cx="1971869" cy="930480"/>
              </a:xfrm>
              <a:prstGeom prst="rect">
                <a:avLst/>
              </a:prstGeom>
              <a:noFill/>
            </p:spPr>
            <p:txBody>
              <a:bodyPr wrap="square" lIns="27432" rIns="27432">
                <a:spAutoFit/>
              </a:bodyPr>
              <a:lstStyle/>
              <a:p>
                <a:pPr algn="ctr">
                  <a:lnSpc>
                    <a:spcPct val="120000"/>
                  </a:lnSpc>
                </a:pPr>
                <a:r>
                  <a:rPr lang="en-US" sz="1600" b="1" i="1" u="none" strike="noStrike" baseline="0" dirty="0">
                    <a:solidFill>
                      <a:schemeClr val="tx2"/>
                    </a:solidFill>
                    <a:latin typeface="Aptos" panose="020B0004020202020204" pitchFamily="34" charset="0"/>
                  </a:rPr>
                  <a:t>Oral </a:t>
                </a:r>
                <a:r>
                  <a:rPr lang="en-US" sz="1600" b="1" i="1" u="none" strike="noStrike" baseline="0" dirty="0" err="1">
                    <a:solidFill>
                      <a:schemeClr val="tx2"/>
                    </a:solidFill>
                    <a:latin typeface="Aptos" panose="020B0004020202020204" pitchFamily="34" charset="0"/>
                  </a:rPr>
                  <a:t>Relaxin</a:t>
                </a:r>
                <a:r>
                  <a:rPr lang="en-US" sz="1600" b="1" i="1" u="none" strike="noStrike" baseline="0" dirty="0">
                    <a:solidFill>
                      <a:schemeClr val="tx2"/>
                    </a:solidFill>
                    <a:latin typeface="Aptos" panose="020B0004020202020204" pitchFamily="34" charset="0"/>
                  </a:rPr>
                  <a:t> Receptor Agonist AZD5462 in Participants with Chronic Heart Failure: Primary Results from the LUMINARA Trial</a:t>
                </a:r>
              </a:p>
              <a:p>
                <a:pPr algn="ctr">
                  <a:lnSpc>
                    <a:spcPct val="120000"/>
                  </a:lnSpc>
                </a:pPr>
                <a:r>
                  <a:rPr lang="en-US" sz="1000" i="1" dirty="0">
                    <a:solidFill>
                      <a:schemeClr val="tx2"/>
                    </a:solidFill>
                    <a:latin typeface="Aptos" panose="020B0004020202020204" pitchFamily="34" charset="0"/>
                  </a:rPr>
                  <a:t>Januzzi JL, et al. </a:t>
                </a:r>
                <a:r>
                  <a:rPr lang="en-US" sz="1000" i="1" dirty="0" err="1">
                    <a:solidFill>
                      <a:schemeClr val="tx2"/>
                    </a:solidFill>
                    <a:latin typeface="Aptos" panose="020B0004020202020204" pitchFamily="34" charset="0"/>
                  </a:rPr>
                  <a:t>ePublished</a:t>
                </a:r>
                <a:r>
                  <a:rPr lang="en-US" sz="1000" i="1" dirty="0">
                    <a:solidFill>
                      <a:schemeClr val="tx2"/>
                    </a:solidFill>
                    <a:latin typeface="Aptos" panose="020B0004020202020204" pitchFamily="34" charset="0"/>
                  </a:rPr>
                  <a:t> August 2026.</a:t>
                </a:r>
              </a:p>
            </p:txBody>
          </p:sp>
        </p:grpSp>
      </p:grpSp>
    </p:spTree>
    <p:extLst>
      <p:ext uri="{BB962C8B-B14F-4D97-AF65-F5344CB8AC3E}">
        <p14:creationId xmlns:p14="http://schemas.microsoft.com/office/powerpoint/2010/main" val="2200890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fill="hold" grpId="0" nodeType="withEffect">
                                  <p:stCondLst>
                                    <p:cond delay="0"/>
                                  </p:stCondLst>
                                  <p:childTnLst>
                                    <p:animMotion origin="layout" path="M 1.66667E-6 -1.85185E-6 L 1.66667E-6 -3.56389 " pathEditMode="relative" rAng="0" ptsTypes="AA">
                                      <p:cBhvr>
                                        <p:cTn id="6" dur="30000" fill="hold"/>
                                        <p:tgtEl>
                                          <p:spTgt spid="6"/>
                                        </p:tgtEl>
                                        <p:attrNameLst>
                                          <p:attrName>ppt_x</p:attrName>
                                          <p:attrName>ppt_y</p:attrName>
                                        </p:attrNameLst>
                                      </p:cBhvr>
                                      <p:rCtr x="0" y="-178210"/>
                                    </p:animMotion>
                                  </p:childTnLst>
                                </p:cTn>
                              </p:par>
                            </p:childTnLst>
                          </p:cTn>
                        </p:par>
                        <p:par>
                          <p:cTn id="7" fill="hold">
                            <p:stCondLst>
                              <p:cond delay="30000"/>
                            </p:stCondLst>
                            <p:childTnLst>
                              <p:par>
                                <p:cTn id="8" presetID="10"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F49CAD-497E-CE69-C01A-B6B6C608FB82}"/>
              </a:ext>
            </a:extLst>
          </p:cNvPr>
          <p:cNvSpPr>
            <a:spLocks noGrp="1"/>
          </p:cNvSpPr>
          <p:nvPr>
            <p:ph sz="quarter" idx="11"/>
          </p:nvPr>
        </p:nvSpPr>
        <p:spPr>
          <a:xfrm>
            <a:off x="323850" y="662354"/>
            <a:ext cx="7632700" cy="4143646"/>
          </a:xfrm>
        </p:spPr>
        <p:txBody>
          <a:bodyPr vert="horz" lIns="91440" tIns="45720" rIns="91440" bIns="45720" rtlCol="0" anchor="t">
            <a:normAutofit/>
          </a:bodyPr>
          <a:lstStyle/>
          <a:p>
            <a:r>
              <a:rPr lang="en-US" sz="1600"/>
              <a:t>JLJ has received research grants with AstraZeneca, Bristol Myers Squibb, and Novartis; has acted as a consultant, advisor, or speaker for Abbott, AstraZeneca, Bayer, Beckman Coulter, Boehringer Ingelheim, BridgeBio, Bristol Myers Squibb, Intellia Therapeutics, Merck, Moderna, Novartis, Pfizer, Roche Diagnostics, and Siemens; and has equity in Fibrosys, Imbria Pharmaceuticals, Jana Care, and Prevencio.</a:t>
            </a:r>
          </a:p>
        </p:txBody>
      </p:sp>
      <p:sp>
        <p:nvSpPr>
          <p:cNvPr id="3" name="Title 2">
            <a:extLst>
              <a:ext uri="{FF2B5EF4-FFF2-40B4-BE49-F238E27FC236}">
                <a16:creationId xmlns:a16="http://schemas.microsoft.com/office/drawing/2014/main" id="{9E5EF287-3633-BC64-49B2-37EE5E63E284}"/>
              </a:ext>
            </a:extLst>
          </p:cNvPr>
          <p:cNvSpPr>
            <a:spLocks noGrp="1"/>
          </p:cNvSpPr>
          <p:nvPr>
            <p:ph type="title"/>
          </p:nvPr>
        </p:nvSpPr>
        <p:spPr>
          <a:xfrm>
            <a:off x="324000" y="139109"/>
            <a:ext cx="7886700" cy="409592"/>
          </a:xfrm>
        </p:spPr>
        <p:txBody>
          <a:bodyPr vert="horz" lIns="91440" tIns="45720" rIns="91440" bIns="45720" rtlCol="0" anchor="t">
            <a:noAutofit/>
          </a:bodyPr>
          <a:lstStyle/>
          <a:p>
            <a:r>
              <a:rPr lang="en-US"/>
              <a:t>Disclosures</a:t>
            </a:r>
          </a:p>
        </p:txBody>
      </p:sp>
    </p:spTree>
    <p:extLst>
      <p:ext uri="{BB962C8B-B14F-4D97-AF65-F5344CB8AC3E}">
        <p14:creationId xmlns:p14="http://schemas.microsoft.com/office/powerpoint/2010/main" val="179662375"/>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B3B1C0A-18F7-A107-16CE-91DCAF6FD08A}"/>
              </a:ext>
            </a:extLst>
          </p:cNvPr>
          <p:cNvSpPr>
            <a:spLocks noGrp="1"/>
          </p:cNvSpPr>
          <p:nvPr>
            <p:ph sz="quarter" idx="11"/>
          </p:nvPr>
        </p:nvSpPr>
        <p:spPr>
          <a:xfrm>
            <a:off x="323849" y="662354"/>
            <a:ext cx="8301535" cy="4143646"/>
          </a:xfrm>
        </p:spPr>
        <p:txBody>
          <a:bodyPr>
            <a:normAutofit/>
          </a:bodyPr>
          <a:lstStyle/>
          <a:p>
            <a:pPr>
              <a:spcBef>
                <a:spcPts val="1200"/>
              </a:spcBef>
            </a:pPr>
            <a:r>
              <a:rPr lang="en-US" sz="2000"/>
              <a:t>Stimulation of the </a:t>
            </a:r>
            <a:r>
              <a:rPr lang="en-US" sz="2000" err="1"/>
              <a:t>relaxin</a:t>
            </a:r>
            <a:r>
              <a:rPr lang="en-US" sz="2000"/>
              <a:t> family peptide receptor 1 (RXFP1) reduces systemic vascular resistance and afterload, improves organ perfusion, and fosters reverse cardiac remodeling</a:t>
            </a:r>
          </a:p>
          <a:p>
            <a:pPr>
              <a:spcBef>
                <a:spcPts val="1200"/>
              </a:spcBef>
            </a:pPr>
            <a:r>
              <a:rPr lang="en-US" sz="2000" err="1"/>
              <a:t>Relaxin</a:t>
            </a:r>
            <a:r>
              <a:rPr lang="en-US" sz="2000"/>
              <a:t> has been studied as a treatment for heart failure (HF)</a:t>
            </a:r>
          </a:p>
          <a:p>
            <a:pPr>
              <a:spcBef>
                <a:spcPts val="1200"/>
              </a:spcBef>
            </a:pPr>
            <a:r>
              <a:rPr lang="en-US" sz="2000"/>
              <a:t>To date, drugs stimulating RXFP1 have been only administered intravenously or subcutaneously with variable impact on HF</a:t>
            </a:r>
          </a:p>
          <a:p>
            <a:pPr>
              <a:spcBef>
                <a:spcPts val="1200"/>
              </a:spcBef>
            </a:pPr>
            <a:r>
              <a:rPr lang="en-US" sz="2000"/>
              <a:t>AZD5462 is the first and only oral once-daily RXFP1 agonist in clinical development</a:t>
            </a:r>
          </a:p>
          <a:p>
            <a:pPr>
              <a:spcBef>
                <a:spcPts val="1200"/>
              </a:spcBef>
            </a:pPr>
            <a:r>
              <a:rPr lang="en-US" sz="2000"/>
              <a:t>We hypothesized that use of AZD5462 may benefit individuals with chronic HF</a:t>
            </a:r>
            <a:endParaRPr lang="en-GB" sz="2000"/>
          </a:p>
        </p:txBody>
      </p:sp>
      <p:sp>
        <p:nvSpPr>
          <p:cNvPr id="3" name="Title 2">
            <a:extLst>
              <a:ext uri="{FF2B5EF4-FFF2-40B4-BE49-F238E27FC236}">
                <a16:creationId xmlns:a16="http://schemas.microsoft.com/office/drawing/2014/main" id="{3AF26570-9FD9-859B-322F-12D6D4ABA8E3}"/>
              </a:ext>
            </a:extLst>
          </p:cNvPr>
          <p:cNvSpPr>
            <a:spLocks noGrp="1"/>
          </p:cNvSpPr>
          <p:nvPr>
            <p:ph type="title"/>
          </p:nvPr>
        </p:nvSpPr>
        <p:spPr/>
        <p:txBody>
          <a:bodyPr/>
          <a:lstStyle/>
          <a:p>
            <a:r>
              <a:rPr lang="en-GB"/>
              <a:t>Background</a:t>
            </a:r>
            <a:br>
              <a:rPr lang="en-GB"/>
            </a:br>
            <a:endParaRPr lang="en-US"/>
          </a:p>
        </p:txBody>
      </p:sp>
    </p:spTree>
    <p:extLst>
      <p:ext uri="{BB962C8B-B14F-4D97-AF65-F5344CB8AC3E}">
        <p14:creationId xmlns:p14="http://schemas.microsoft.com/office/powerpoint/2010/main" val="315832898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46D015-27E7-325F-E62C-11703C3D5C7D}"/>
              </a:ext>
            </a:extLst>
          </p:cNvPr>
          <p:cNvSpPr>
            <a:spLocks noGrp="1"/>
          </p:cNvSpPr>
          <p:nvPr>
            <p:ph type="title"/>
          </p:nvPr>
        </p:nvSpPr>
        <p:spPr/>
        <p:txBody>
          <a:bodyPr/>
          <a:lstStyle/>
          <a:p>
            <a:r>
              <a:rPr lang="en-GB"/>
              <a:t>Study design</a:t>
            </a:r>
            <a:endParaRPr lang="en-US"/>
          </a:p>
        </p:txBody>
      </p:sp>
      <p:graphicFrame>
        <p:nvGraphicFramePr>
          <p:cNvPr id="4" name="Content Placeholder 9">
            <a:extLst>
              <a:ext uri="{FF2B5EF4-FFF2-40B4-BE49-F238E27FC236}">
                <a16:creationId xmlns:a16="http://schemas.microsoft.com/office/drawing/2014/main" id="{8F13C231-A043-4A74-4EB7-777A4D6A5EA4}"/>
              </a:ext>
            </a:extLst>
          </p:cNvPr>
          <p:cNvGraphicFramePr>
            <a:graphicFrameLocks/>
          </p:cNvGraphicFramePr>
          <p:nvPr>
            <p:extLst>
              <p:ext uri="{D42A27DB-BD31-4B8C-83A1-F6EECF244321}">
                <p14:modId xmlns:p14="http://schemas.microsoft.com/office/powerpoint/2010/main" val="3280327109"/>
              </p:ext>
            </p:extLst>
          </p:nvPr>
        </p:nvGraphicFramePr>
        <p:xfrm>
          <a:off x="264220" y="740614"/>
          <a:ext cx="1926530" cy="1968747"/>
        </p:xfrm>
        <a:graphic>
          <a:graphicData uri="http://schemas.openxmlformats.org/drawingml/2006/table">
            <a:tbl>
              <a:tblPr firstRow="1" bandRow="1">
                <a:tableStyleId>{5C22544A-7EE6-4342-B048-85BDC9FD1C3A}</a:tableStyleId>
              </a:tblPr>
              <a:tblGrid>
                <a:gridCol w="1926530">
                  <a:extLst>
                    <a:ext uri="{9D8B030D-6E8A-4147-A177-3AD203B41FA5}">
                      <a16:colId xmlns:a16="http://schemas.microsoft.com/office/drawing/2014/main" val="2247218968"/>
                    </a:ext>
                  </a:extLst>
                </a:gridCol>
              </a:tblGrid>
              <a:tr h="301339">
                <a:tc>
                  <a:txBody>
                    <a:bodyPr/>
                    <a:lstStyle/>
                    <a:p>
                      <a:pPr algn="ctr">
                        <a:spcBef>
                          <a:spcPts val="0"/>
                        </a:spcBef>
                        <a:spcAft>
                          <a:spcPts val="0"/>
                        </a:spcAft>
                      </a:pPr>
                      <a:r>
                        <a:rPr lang="en-GB" sz="1200">
                          <a:latin typeface="+mn-lt"/>
                        </a:rPr>
                        <a:t>Key eligibility criteria</a:t>
                      </a:r>
                    </a:p>
                  </a:txBody>
                  <a:tcPr marL="45720" marR="4572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2946696164"/>
                  </a:ext>
                </a:extLst>
              </a:tr>
              <a:tr h="260323">
                <a:tc>
                  <a:txBody>
                    <a:bodyPr/>
                    <a:lstStyle/>
                    <a:p>
                      <a:pPr marL="0" marR="0" lvl="0" indent="0" algn="l" defTabSz="914400" rtl="0" eaLnBrk="1" fontAlgn="base" latinLnBrk="0" hangingPunct="1">
                        <a:lnSpc>
                          <a:spcPct val="85000"/>
                        </a:lnSpc>
                        <a:spcBef>
                          <a:spcPts val="0"/>
                        </a:spcBef>
                        <a:spcAft>
                          <a:spcPts val="0"/>
                        </a:spcAft>
                        <a:buClr>
                          <a:schemeClr val="accent1"/>
                        </a:buClr>
                        <a:buSzTx/>
                        <a:buFont typeface="Arial" panose="020B0604020202020204" pitchFamily="34" charset="0"/>
                        <a:buNone/>
                        <a:tabLst>
                          <a:tab pos="0" algn="l"/>
                        </a:tabLst>
                        <a:defRPr/>
                      </a:pPr>
                      <a:r>
                        <a:rPr kumimoji="0" lang="en-GB" sz="1100" b="0" i="0" u="none" strike="noStrike" kern="0" cap="none" spc="0" normalizeH="0" baseline="0" noProof="0">
                          <a:ln>
                            <a:noFill/>
                          </a:ln>
                          <a:solidFill>
                            <a:schemeClr val="tx1"/>
                          </a:solidFill>
                          <a:effectLst/>
                          <a:uLnTx/>
                          <a:uFillTx/>
                          <a:latin typeface="+mn-lt"/>
                          <a:ea typeface="+mn-ea"/>
                          <a:cs typeface="+mn-cs"/>
                        </a:rPr>
                        <a:t>Adults with HF (NYHA FC II–IV)</a:t>
                      </a:r>
                    </a:p>
                  </a:txBody>
                  <a:tcPr marL="45720" marR="4572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noFill/>
                  </a:tcPr>
                </a:tc>
                <a:extLst>
                  <a:ext uri="{0D108BD9-81ED-4DB2-BD59-A6C34878D82A}">
                    <a16:rowId xmlns:a16="http://schemas.microsoft.com/office/drawing/2014/main" val="2577676699"/>
                  </a:ext>
                </a:extLst>
              </a:tr>
              <a:tr h="416852">
                <a:tc>
                  <a:txBody>
                    <a:bodyPr/>
                    <a:lstStyle/>
                    <a:p>
                      <a:pPr marL="0" marR="0" lvl="0" indent="0" algn="l" defTabSz="914400" rtl="0" eaLnBrk="1" fontAlgn="base" latinLnBrk="0" hangingPunct="1">
                        <a:lnSpc>
                          <a:spcPct val="85000"/>
                        </a:lnSpc>
                        <a:spcBef>
                          <a:spcPts val="0"/>
                        </a:spcBef>
                        <a:spcAft>
                          <a:spcPts val="0"/>
                        </a:spcAft>
                        <a:buClr>
                          <a:schemeClr val="accent1"/>
                        </a:buClr>
                        <a:buSzTx/>
                        <a:buFont typeface="Arial" panose="020B0604020202020204" pitchFamily="34" charset="0"/>
                        <a:buNone/>
                        <a:tabLst/>
                        <a:defRPr/>
                      </a:pPr>
                      <a:r>
                        <a:rPr kumimoji="0" lang="en-GB" sz="1100" b="0" i="0" u="none" strike="noStrike" kern="1200" cap="none" spc="0" normalizeH="0" baseline="0" noProof="0">
                          <a:ln>
                            <a:noFill/>
                          </a:ln>
                          <a:solidFill>
                            <a:schemeClr val="tx1"/>
                          </a:solidFill>
                          <a:effectLst/>
                          <a:uLnTx/>
                          <a:uFillTx/>
                          <a:latin typeface="+mn-lt"/>
                          <a:ea typeface="Times New Roman" panose="02020603050405020304" pitchFamily="18" charset="0"/>
                          <a:cs typeface="+mn-cs"/>
                        </a:rPr>
                        <a:t>On stable SoC HF medications</a:t>
                      </a:r>
                    </a:p>
                  </a:txBody>
                  <a:tcPr marL="45720" marR="4572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a16="http://schemas.microsoft.com/office/drawing/2014/main" val="3518734017"/>
                  </a:ext>
                </a:extLst>
              </a:tr>
              <a:tr h="260323">
                <a:tc>
                  <a:txBody>
                    <a:bodyPr/>
                    <a:lstStyle/>
                    <a:p>
                      <a:pPr marL="0" marR="0" lvl="0" indent="0" algn="l" defTabSz="914400" rtl="0" eaLnBrk="1" fontAlgn="base" latinLnBrk="0" hangingPunct="1">
                        <a:lnSpc>
                          <a:spcPct val="85000"/>
                        </a:lnSpc>
                        <a:spcBef>
                          <a:spcPts val="0"/>
                        </a:spcBef>
                        <a:spcAft>
                          <a:spcPts val="0"/>
                        </a:spcAft>
                        <a:buClr>
                          <a:schemeClr val="accent1"/>
                        </a:buClr>
                        <a:buSzTx/>
                        <a:buFont typeface="Arial" panose="020B0604020202020204" pitchFamily="34" charset="0"/>
                        <a:buNone/>
                        <a:tabLst/>
                        <a:defRPr/>
                      </a:pPr>
                      <a:r>
                        <a:rPr kumimoji="0" lang="en-GB" sz="1100" b="1" i="0" u="none" strike="noStrike" kern="1200" cap="none" spc="0" normalizeH="0" baseline="0" noProof="0">
                          <a:ln>
                            <a:noFill/>
                          </a:ln>
                          <a:solidFill>
                            <a:schemeClr val="accent1"/>
                          </a:solidFill>
                          <a:effectLst/>
                          <a:uLnTx/>
                          <a:uFillTx/>
                          <a:latin typeface="+mn-lt"/>
                          <a:ea typeface="Times New Roman" panose="02020603050405020304" pitchFamily="18" charset="0"/>
                          <a:cs typeface="+mn-cs"/>
                        </a:rPr>
                        <a:t>Cohort A: </a:t>
                      </a:r>
                      <a:r>
                        <a:rPr kumimoji="0" lang="en-GB" sz="1100" b="0" i="0" u="none" strike="noStrike" kern="1200" cap="none" spc="0" normalizeH="0" baseline="0" noProof="0">
                          <a:ln>
                            <a:noFill/>
                          </a:ln>
                          <a:solidFill>
                            <a:schemeClr val="tx1"/>
                          </a:solidFill>
                          <a:effectLst/>
                          <a:uLnTx/>
                          <a:uFillTx/>
                          <a:latin typeface="+mn-lt"/>
                          <a:ea typeface="Times New Roman" panose="02020603050405020304" pitchFamily="18" charset="0"/>
                          <a:cs typeface="+mn-cs"/>
                        </a:rPr>
                        <a:t>LVEF ≤ 35%</a:t>
                      </a:r>
                    </a:p>
                  </a:txBody>
                  <a:tcPr marL="45720" marR="4572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2934610"/>
                  </a:ext>
                </a:extLst>
              </a:tr>
              <a:tr h="729910">
                <a:tc>
                  <a:txBody>
                    <a:bodyPr/>
                    <a:lstStyle/>
                    <a:p>
                      <a:pPr marL="0" marR="0" lvl="0" indent="0" algn="l" defTabSz="914400" rtl="0" eaLnBrk="1" fontAlgn="base" latinLnBrk="0" hangingPunct="1">
                        <a:lnSpc>
                          <a:spcPct val="85000"/>
                        </a:lnSpc>
                        <a:spcBef>
                          <a:spcPts val="0"/>
                        </a:spcBef>
                        <a:spcAft>
                          <a:spcPts val="0"/>
                        </a:spcAft>
                        <a:buClr>
                          <a:schemeClr val="accent1"/>
                        </a:buClr>
                        <a:buSzTx/>
                        <a:buFont typeface="Arial" panose="020B0604020202020204" pitchFamily="34" charset="0"/>
                        <a:buNone/>
                        <a:tabLst/>
                        <a:defRPr/>
                      </a:pPr>
                      <a:r>
                        <a:rPr kumimoji="0" lang="en-AU" sz="1100" b="1" i="0" u="none" strike="noStrike" kern="0" cap="none" spc="0" normalizeH="0" baseline="0" noProof="0">
                          <a:ln>
                            <a:noFill/>
                          </a:ln>
                          <a:solidFill>
                            <a:schemeClr val="accent1"/>
                          </a:solidFill>
                          <a:effectLst/>
                          <a:uLnTx/>
                          <a:uFillTx/>
                          <a:latin typeface="+mn-lt"/>
                          <a:ea typeface="ＭＳ Ｐゴシック"/>
                          <a:cs typeface="+mn-cs"/>
                        </a:rPr>
                        <a:t>Cohort  B:</a:t>
                      </a:r>
                      <a:r>
                        <a:rPr kumimoji="0" lang="en-AU" sz="1100" b="0" i="0" u="none" strike="noStrike" kern="0" cap="none" spc="0" normalizeH="0" baseline="0" noProof="0">
                          <a:ln>
                            <a:noFill/>
                          </a:ln>
                          <a:solidFill>
                            <a:schemeClr val="accent1"/>
                          </a:solidFill>
                          <a:effectLst/>
                          <a:uLnTx/>
                          <a:uFillTx/>
                          <a:latin typeface="+mn-lt"/>
                          <a:ea typeface="ＭＳ Ｐゴシック"/>
                          <a:cs typeface="+mn-cs"/>
                        </a:rPr>
                        <a:t> </a:t>
                      </a:r>
                      <a:r>
                        <a:rPr kumimoji="0" lang="en-AU" sz="1100" b="0" i="0" u="none" strike="noStrike" kern="1200" cap="none" spc="0" normalizeH="0" baseline="0" noProof="0">
                          <a:ln>
                            <a:noFill/>
                          </a:ln>
                          <a:solidFill>
                            <a:schemeClr val="tx1"/>
                          </a:solidFill>
                          <a:effectLst/>
                          <a:uLnTx/>
                          <a:uFillTx/>
                          <a:latin typeface="+mn-lt"/>
                          <a:ea typeface="ＭＳ Ｐゴシック"/>
                          <a:cs typeface="+mn-cs"/>
                        </a:rPr>
                        <a:t>LVEF 41–55%</a:t>
                      </a:r>
                      <a:br>
                        <a:rPr kumimoji="0" lang="en-AU" sz="1100" b="0" i="0" u="none" strike="noStrike" kern="1200" cap="none" spc="0" normalizeH="0" baseline="0" noProof="0">
                          <a:ln>
                            <a:noFill/>
                          </a:ln>
                          <a:solidFill>
                            <a:srgbClr val="000000"/>
                          </a:solidFill>
                          <a:effectLst/>
                          <a:uLnTx/>
                          <a:uFillTx/>
                          <a:latin typeface="+mn-lt"/>
                          <a:ea typeface="ＭＳ Ｐゴシック"/>
                          <a:cs typeface="+mn-cs"/>
                        </a:rPr>
                      </a:br>
                      <a:r>
                        <a:rPr kumimoji="0" lang="en-AU" sz="1100" b="0" i="0" u="none" strike="noStrike" kern="1200" cap="none" spc="0" normalizeH="0" baseline="0" noProof="0">
                          <a:ln>
                            <a:noFill/>
                          </a:ln>
                          <a:solidFill>
                            <a:schemeClr val="tx1"/>
                          </a:solidFill>
                          <a:effectLst/>
                          <a:uLnTx/>
                          <a:uFillTx/>
                          <a:latin typeface="+mn-lt"/>
                          <a:ea typeface="ＭＳ Ｐゴシック"/>
                          <a:cs typeface="+mn-cs"/>
                        </a:rPr>
                        <a:t>and NT-</a:t>
                      </a:r>
                      <a:r>
                        <a:rPr kumimoji="0" lang="en-AU" sz="1100" b="0" i="0" u="none" strike="noStrike" kern="1200" cap="none" spc="0" normalizeH="0" baseline="0" noProof="0" err="1">
                          <a:ln>
                            <a:noFill/>
                          </a:ln>
                          <a:solidFill>
                            <a:schemeClr val="tx1"/>
                          </a:solidFill>
                          <a:effectLst/>
                          <a:uLnTx/>
                          <a:uFillTx/>
                          <a:latin typeface="+mn-lt"/>
                          <a:ea typeface="ＭＳ Ｐゴシック"/>
                          <a:cs typeface="+mn-cs"/>
                        </a:rPr>
                        <a:t>proBNP</a:t>
                      </a:r>
                      <a:r>
                        <a:rPr kumimoji="0" lang="en-AU" sz="1100" b="0" i="0" u="none" strike="noStrike" kern="1200" cap="none" spc="0" normalizeH="0" baseline="0" noProof="0">
                          <a:ln>
                            <a:noFill/>
                          </a:ln>
                          <a:solidFill>
                            <a:schemeClr val="tx1"/>
                          </a:solidFill>
                          <a:effectLst/>
                          <a:uLnTx/>
                          <a:uFillTx/>
                          <a:latin typeface="+mn-lt"/>
                          <a:ea typeface="ＭＳ Ｐゴシック"/>
                          <a:cs typeface="+mn-cs"/>
                        </a:rPr>
                        <a:t> </a:t>
                      </a:r>
                      <a:r>
                        <a:rPr kumimoji="0" lang="en-US" sz="1100" b="0" i="0" u="none" strike="noStrike" kern="1200" cap="none" spc="0" normalizeH="0" baseline="0">
                          <a:ln>
                            <a:noFill/>
                          </a:ln>
                          <a:solidFill>
                            <a:schemeClr val="tx1"/>
                          </a:solidFill>
                          <a:effectLst/>
                          <a:uLnTx/>
                          <a:uFillTx/>
                          <a:latin typeface="+mn-lt"/>
                          <a:ea typeface="+mn-ea"/>
                          <a:cs typeface="+mn-cs"/>
                        </a:rPr>
                        <a:t>≥ 300 </a:t>
                      </a:r>
                      <a:r>
                        <a:rPr kumimoji="0" lang="en-US" sz="1100" b="0" i="0" u="none" strike="noStrike" kern="1200" cap="none" spc="0" normalizeH="0" baseline="0" err="1">
                          <a:ln>
                            <a:noFill/>
                          </a:ln>
                          <a:solidFill>
                            <a:schemeClr val="tx1"/>
                          </a:solidFill>
                          <a:effectLst/>
                          <a:uLnTx/>
                          <a:uFillTx/>
                          <a:latin typeface="+mn-lt"/>
                          <a:ea typeface="+mn-ea"/>
                          <a:cs typeface="+mn-cs"/>
                        </a:rPr>
                        <a:t>pg</a:t>
                      </a:r>
                      <a:r>
                        <a:rPr kumimoji="0" lang="en-US" sz="1100" b="0" i="0" u="none" strike="noStrike" kern="1200" cap="none" spc="0" normalizeH="0" baseline="0">
                          <a:ln>
                            <a:noFill/>
                          </a:ln>
                          <a:solidFill>
                            <a:schemeClr val="tx1"/>
                          </a:solidFill>
                          <a:effectLst/>
                          <a:uLnTx/>
                          <a:uFillTx/>
                          <a:latin typeface="+mn-lt"/>
                          <a:ea typeface="+mn-ea"/>
                          <a:cs typeface="+mn-cs"/>
                        </a:rPr>
                        <a:t>/mL (sinus rhythm) or ≥ </a:t>
                      </a:r>
                      <a:r>
                        <a:rPr lang="en-US" sz="1100" b="0" i="0" u="none" strike="noStrike" kern="1200" cap="none" spc="0" normalizeH="0" baseline="0">
                          <a:ln>
                            <a:noFill/>
                          </a:ln>
                          <a:solidFill>
                            <a:schemeClr val="tx1"/>
                          </a:solidFill>
                          <a:effectLst/>
                          <a:uLnTx/>
                          <a:uFillTx/>
                          <a:latin typeface="+mn-lt"/>
                          <a:ea typeface="+mn-ea"/>
                          <a:cs typeface="+mn-cs"/>
                        </a:rPr>
                        <a:t>600</a:t>
                      </a:r>
                      <a:r>
                        <a:rPr kumimoji="0" lang="en-US" sz="1100" b="0" i="0" u="none" strike="noStrike" kern="1200" cap="none" spc="0" normalizeH="0" baseline="0">
                          <a:ln>
                            <a:noFill/>
                          </a:ln>
                          <a:solidFill>
                            <a:schemeClr val="tx1"/>
                          </a:solidFill>
                          <a:effectLst/>
                          <a:uLnTx/>
                          <a:uFillTx/>
                          <a:latin typeface="+mn-lt"/>
                          <a:ea typeface="+mn-ea"/>
                          <a:cs typeface="+mn-cs"/>
                        </a:rPr>
                        <a:t> </a:t>
                      </a:r>
                      <a:r>
                        <a:rPr kumimoji="0" lang="en-US" sz="1100" b="0" i="0" u="none" strike="noStrike" kern="1200" cap="none" spc="0" normalizeH="0" baseline="0" err="1">
                          <a:ln>
                            <a:noFill/>
                          </a:ln>
                          <a:solidFill>
                            <a:schemeClr val="tx1"/>
                          </a:solidFill>
                          <a:effectLst/>
                          <a:uLnTx/>
                          <a:uFillTx/>
                          <a:latin typeface="+mn-lt"/>
                          <a:ea typeface="+mn-ea"/>
                          <a:cs typeface="+mn-cs"/>
                        </a:rPr>
                        <a:t>pg</a:t>
                      </a:r>
                      <a:r>
                        <a:rPr kumimoji="0" lang="en-US" sz="1100" b="0" i="0" u="none" strike="noStrike" kern="1200" cap="none" spc="0" normalizeH="0" baseline="0">
                          <a:ln>
                            <a:noFill/>
                          </a:ln>
                          <a:solidFill>
                            <a:schemeClr val="tx1"/>
                          </a:solidFill>
                          <a:effectLst/>
                          <a:uLnTx/>
                          <a:uFillTx/>
                          <a:latin typeface="+mn-lt"/>
                          <a:ea typeface="+mn-ea"/>
                          <a:cs typeface="+mn-cs"/>
                        </a:rPr>
                        <a:t>/mL (AF/flutter)</a:t>
                      </a:r>
                      <a:endParaRPr kumimoji="0" lang="en-GB" sz="1100" b="0" i="0" u="none" strike="noStrike" kern="1200" cap="none" spc="0" normalizeH="0" baseline="0" noProof="0">
                        <a:ln>
                          <a:noFill/>
                        </a:ln>
                        <a:solidFill>
                          <a:schemeClr val="tx1"/>
                        </a:solidFill>
                        <a:effectLst/>
                        <a:uLnTx/>
                        <a:uFillTx/>
                        <a:latin typeface="+mn-lt"/>
                        <a:ea typeface="ＭＳ Ｐゴシック"/>
                        <a:cs typeface="+mn-cs"/>
                      </a:endParaRPr>
                    </a:p>
                  </a:txBody>
                  <a:tcPr marL="45720" marR="4572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512839090"/>
                  </a:ext>
                </a:extLst>
              </a:tr>
            </a:tbl>
          </a:graphicData>
        </a:graphic>
      </p:graphicFrame>
      <p:grpSp>
        <p:nvGrpSpPr>
          <p:cNvPr id="6" name="Group 5">
            <a:extLst>
              <a:ext uri="{FF2B5EF4-FFF2-40B4-BE49-F238E27FC236}">
                <a16:creationId xmlns:a16="http://schemas.microsoft.com/office/drawing/2014/main" id="{F6A88DDD-FE69-34C2-3FC8-8F643D9A1935}"/>
              </a:ext>
            </a:extLst>
          </p:cNvPr>
          <p:cNvGrpSpPr/>
          <p:nvPr/>
        </p:nvGrpSpPr>
        <p:grpSpPr>
          <a:xfrm>
            <a:off x="2274126" y="543971"/>
            <a:ext cx="6759500" cy="2260641"/>
            <a:chOff x="2891757" y="2438359"/>
            <a:chExt cx="6116488" cy="2260641"/>
          </a:xfrm>
        </p:grpSpPr>
        <p:sp>
          <p:nvSpPr>
            <p:cNvPr id="41" name="Rectangle 40">
              <a:extLst>
                <a:ext uri="{FF2B5EF4-FFF2-40B4-BE49-F238E27FC236}">
                  <a16:creationId xmlns:a16="http://schemas.microsoft.com/office/drawing/2014/main" id="{E2A8F1C3-D985-2F53-0665-44D97CA18C24}"/>
                </a:ext>
              </a:extLst>
            </p:cNvPr>
            <p:cNvSpPr/>
            <p:nvPr/>
          </p:nvSpPr>
          <p:spPr>
            <a:xfrm>
              <a:off x="2987824" y="2732867"/>
              <a:ext cx="1460291" cy="2160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050" b="1">
                  <a:solidFill>
                    <a:schemeClr val="tx1"/>
                  </a:solidFill>
                </a:rPr>
                <a:t>Cohort A: </a:t>
              </a:r>
              <a:r>
                <a:rPr lang="en-GB" sz="1050">
                  <a:solidFill>
                    <a:schemeClr val="tx1"/>
                  </a:solidFill>
                </a:rPr>
                <a:t>LVEF ≤ 35%</a:t>
              </a:r>
              <a:endParaRPr lang="en-GB" sz="1050" b="1">
                <a:solidFill>
                  <a:schemeClr val="tx1"/>
                </a:solidFill>
              </a:endParaRPr>
            </a:p>
          </p:txBody>
        </p:sp>
        <p:sp>
          <p:nvSpPr>
            <p:cNvPr id="42" name="Rectangle 41">
              <a:extLst>
                <a:ext uri="{FF2B5EF4-FFF2-40B4-BE49-F238E27FC236}">
                  <a16:creationId xmlns:a16="http://schemas.microsoft.com/office/drawing/2014/main" id="{722095CB-39B9-EBD7-A0F6-074B5935CBFB}"/>
                </a:ext>
              </a:extLst>
            </p:cNvPr>
            <p:cNvSpPr/>
            <p:nvPr/>
          </p:nvSpPr>
          <p:spPr>
            <a:xfrm>
              <a:off x="2987824" y="3013833"/>
              <a:ext cx="1460291" cy="2160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050" b="1">
                  <a:solidFill>
                    <a:schemeClr val="tx1"/>
                  </a:solidFill>
                </a:rPr>
                <a:t>Cohort B: </a:t>
              </a:r>
              <a:r>
                <a:rPr lang="en-GB" sz="1050">
                  <a:solidFill>
                    <a:schemeClr val="tx1"/>
                  </a:solidFill>
                </a:rPr>
                <a:t>LVEF 41 to 55%</a:t>
              </a:r>
            </a:p>
          </p:txBody>
        </p:sp>
        <p:sp>
          <p:nvSpPr>
            <p:cNvPr id="43" name="Rectangle 42">
              <a:extLst>
                <a:ext uri="{FF2B5EF4-FFF2-40B4-BE49-F238E27FC236}">
                  <a16:creationId xmlns:a16="http://schemas.microsoft.com/office/drawing/2014/main" id="{CCADA43C-F545-3D15-5B18-5052E7FD7739}"/>
                </a:ext>
              </a:extLst>
            </p:cNvPr>
            <p:cNvSpPr/>
            <p:nvPr/>
          </p:nvSpPr>
          <p:spPr>
            <a:xfrm>
              <a:off x="4473822" y="2722431"/>
              <a:ext cx="504000" cy="504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36000" rIns="0" bIns="36000" rtlCol="0" anchor="ctr"/>
            <a:lstStyle/>
            <a:p>
              <a:pPr algn="ctr">
                <a:lnSpc>
                  <a:spcPct val="85000"/>
                </a:lnSpc>
              </a:pPr>
              <a:r>
                <a:rPr lang="en-GB" sz="1100"/>
                <a:t>R</a:t>
              </a:r>
              <a:br>
                <a:rPr lang="en-GB" sz="1100"/>
              </a:br>
              <a:r>
                <a:rPr lang="en-GB" sz="1100"/>
                <a:t>1:1:1:1</a:t>
              </a:r>
            </a:p>
          </p:txBody>
        </p:sp>
        <p:sp>
          <p:nvSpPr>
            <p:cNvPr id="44" name="Rectangle 43">
              <a:extLst>
                <a:ext uri="{FF2B5EF4-FFF2-40B4-BE49-F238E27FC236}">
                  <a16:creationId xmlns:a16="http://schemas.microsoft.com/office/drawing/2014/main" id="{EB2B6753-E0B9-7922-A594-54B805F3559B}"/>
                </a:ext>
              </a:extLst>
            </p:cNvPr>
            <p:cNvSpPr/>
            <p:nvPr/>
          </p:nvSpPr>
          <p:spPr>
            <a:xfrm>
              <a:off x="5279588" y="2438359"/>
              <a:ext cx="1872000" cy="216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nSpc>
                  <a:spcPct val="85000"/>
                </a:lnSpc>
              </a:pPr>
              <a:r>
                <a:rPr lang="en-GB" sz="1050" b="1">
                  <a:solidFill>
                    <a:schemeClr val="bg1"/>
                  </a:solidFill>
                </a:rPr>
                <a:t>Placebo; N = 94</a:t>
              </a:r>
            </a:p>
          </p:txBody>
        </p:sp>
        <p:sp>
          <p:nvSpPr>
            <p:cNvPr id="45" name="Rectangle 44">
              <a:extLst>
                <a:ext uri="{FF2B5EF4-FFF2-40B4-BE49-F238E27FC236}">
                  <a16:creationId xmlns:a16="http://schemas.microsoft.com/office/drawing/2014/main" id="{92F82B91-6985-078C-106B-72CCC9D38004}"/>
                </a:ext>
              </a:extLst>
            </p:cNvPr>
            <p:cNvSpPr/>
            <p:nvPr/>
          </p:nvSpPr>
          <p:spPr>
            <a:xfrm>
              <a:off x="5279588" y="2723740"/>
              <a:ext cx="1872000" cy="216000"/>
            </a:xfrm>
            <a:prstGeom prst="rect">
              <a:avLst/>
            </a:prstGeom>
            <a:solidFill>
              <a:srgbClr val="EF4F61"/>
            </a:solidFill>
            <a:ln>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nSpc>
                  <a:spcPct val="85000"/>
                </a:lnSpc>
              </a:pPr>
              <a:r>
                <a:rPr lang="en-US" sz="1050" b="1">
                  <a:solidFill>
                    <a:schemeClr val="bg1"/>
                  </a:solidFill>
                </a:rPr>
                <a:t>AZD5462</a:t>
              </a:r>
              <a:r>
                <a:rPr lang="en-GB" sz="1050" b="1">
                  <a:solidFill>
                    <a:schemeClr val="bg1"/>
                  </a:solidFill>
                </a:rPr>
                <a:t> 20 mg QD; N = 94</a:t>
              </a:r>
            </a:p>
          </p:txBody>
        </p:sp>
        <p:sp>
          <p:nvSpPr>
            <p:cNvPr id="46" name="Rectangle 45">
              <a:extLst>
                <a:ext uri="{FF2B5EF4-FFF2-40B4-BE49-F238E27FC236}">
                  <a16:creationId xmlns:a16="http://schemas.microsoft.com/office/drawing/2014/main" id="{7E70DD0E-55F5-49B7-A459-01712C95DE9E}"/>
                </a:ext>
              </a:extLst>
            </p:cNvPr>
            <p:cNvSpPr/>
            <p:nvPr/>
          </p:nvSpPr>
          <p:spPr>
            <a:xfrm>
              <a:off x="5279588" y="3009121"/>
              <a:ext cx="1872000" cy="216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nSpc>
                  <a:spcPct val="85000"/>
                </a:lnSpc>
              </a:pPr>
              <a:r>
                <a:rPr lang="en-US" sz="1050" b="1">
                  <a:solidFill>
                    <a:schemeClr val="bg1"/>
                  </a:solidFill>
                </a:rPr>
                <a:t>AZD5462</a:t>
              </a:r>
              <a:r>
                <a:rPr lang="en-GB" sz="1050" b="1">
                  <a:solidFill>
                    <a:schemeClr val="bg1"/>
                  </a:solidFill>
                </a:rPr>
                <a:t> 80 mg QD; N = 93</a:t>
              </a:r>
            </a:p>
          </p:txBody>
        </p:sp>
        <p:sp>
          <p:nvSpPr>
            <p:cNvPr id="47" name="Rectangle 46">
              <a:extLst>
                <a:ext uri="{FF2B5EF4-FFF2-40B4-BE49-F238E27FC236}">
                  <a16:creationId xmlns:a16="http://schemas.microsoft.com/office/drawing/2014/main" id="{27B9F782-647B-A11B-ACBD-B1FBDAEEF485}"/>
                </a:ext>
              </a:extLst>
            </p:cNvPr>
            <p:cNvSpPr/>
            <p:nvPr/>
          </p:nvSpPr>
          <p:spPr>
            <a:xfrm>
              <a:off x="5279588" y="3294503"/>
              <a:ext cx="1872000" cy="216000"/>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nSpc>
                  <a:spcPct val="85000"/>
                </a:lnSpc>
              </a:pPr>
              <a:r>
                <a:rPr lang="en-US" sz="1050" b="1">
                  <a:solidFill>
                    <a:schemeClr val="bg1"/>
                  </a:solidFill>
                </a:rPr>
                <a:t>AZD5462</a:t>
              </a:r>
              <a:r>
                <a:rPr lang="en-GB" sz="1050" b="1">
                  <a:solidFill>
                    <a:schemeClr val="bg1"/>
                  </a:solidFill>
                </a:rPr>
                <a:t> 360  mg QD; N = 94</a:t>
              </a:r>
            </a:p>
          </p:txBody>
        </p:sp>
        <p:sp>
          <p:nvSpPr>
            <p:cNvPr id="48" name="Rectangle 47">
              <a:extLst>
                <a:ext uri="{FF2B5EF4-FFF2-40B4-BE49-F238E27FC236}">
                  <a16:creationId xmlns:a16="http://schemas.microsoft.com/office/drawing/2014/main" id="{051C0247-448D-0983-4247-958135E0C534}"/>
                </a:ext>
              </a:extLst>
            </p:cNvPr>
            <p:cNvSpPr/>
            <p:nvPr/>
          </p:nvSpPr>
          <p:spPr>
            <a:xfrm>
              <a:off x="3026347" y="3617962"/>
              <a:ext cx="900000" cy="2160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050" b="1">
                  <a:solidFill>
                    <a:schemeClr val="tx1"/>
                  </a:solidFill>
                </a:rPr>
                <a:t>Screening</a:t>
              </a:r>
            </a:p>
          </p:txBody>
        </p:sp>
        <p:sp>
          <p:nvSpPr>
            <p:cNvPr id="49" name="Rectangle 48">
              <a:extLst>
                <a:ext uri="{FF2B5EF4-FFF2-40B4-BE49-F238E27FC236}">
                  <a16:creationId xmlns:a16="http://schemas.microsoft.com/office/drawing/2014/main" id="{4CC290DB-ABB3-D474-20C4-E6C45F27E7D3}"/>
                </a:ext>
              </a:extLst>
            </p:cNvPr>
            <p:cNvSpPr/>
            <p:nvPr/>
          </p:nvSpPr>
          <p:spPr>
            <a:xfrm>
              <a:off x="3952314" y="3617962"/>
              <a:ext cx="4126769" cy="2160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050" b="1">
                  <a:solidFill>
                    <a:schemeClr val="tx1"/>
                  </a:solidFill>
                </a:rPr>
                <a:t>Treatment</a:t>
              </a:r>
            </a:p>
          </p:txBody>
        </p:sp>
        <p:sp>
          <p:nvSpPr>
            <p:cNvPr id="50" name="Rectangle 49">
              <a:extLst>
                <a:ext uri="{FF2B5EF4-FFF2-40B4-BE49-F238E27FC236}">
                  <a16:creationId xmlns:a16="http://schemas.microsoft.com/office/drawing/2014/main" id="{BB2302A0-561B-E625-E05E-4AE6A0AC5BB2}"/>
                </a:ext>
              </a:extLst>
            </p:cNvPr>
            <p:cNvSpPr/>
            <p:nvPr/>
          </p:nvSpPr>
          <p:spPr>
            <a:xfrm>
              <a:off x="8105050" y="3617962"/>
              <a:ext cx="720000" cy="216000"/>
            </a:xfrm>
            <a:prstGeom prst="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ctr"/>
            <a:lstStyle/>
            <a:p>
              <a:pPr algn="ctr">
                <a:lnSpc>
                  <a:spcPct val="85000"/>
                </a:lnSpc>
              </a:pPr>
              <a:r>
                <a:rPr lang="en-GB" sz="1050" b="1">
                  <a:solidFill>
                    <a:schemeClr val="tx1"/>
                  </a:solidFill>
                </a:rPr>
                <a:t>Follow-up</a:t>
              </a:r>
            </a:p>
          </p:txBody>
        </p:sp>
        <p:grpSp>
          <p:nvGrpSpPr>
            <p:cNvPr id="51" name="Group 50">
              <a:extLst>
                <a:ext uri="{FF2B5EF4-FFF2-40B4-BE49-F238E27FC236}">
                  <a16:creationId xmlns:a16="http://schemas.microsoft.com/office/drawing/2014/main" id="{A0896286-C20B-6E27-6E93-487B6489AD92}"/>
                </a:ext>
              </a:extLst>
            </p:cNvPr>
            <p:cNvGrpSpPr/>
            <p:nvPr/>
          </p:nvGrpSpPr>
          <p:grpSpPr>
            <a:xfrm>
              <a:off x="4977822" y="2546359"/>
              <a:ext cx="301766" cy="856144"/>
              <a:chOff x="3832864" y="1494727"/>
              <a:chExt cx="301766" cy="856144"/>
            </a:xfrm>
          </p:grpSpPr>
          <p:cxnSp>
            <p:nvCxnSpPr>
              <p:cNvPr id="52" name="Connector: Elbow 51">
                <a:extLst>
                  <a:ext uri="{FF2B5EF4-FFF2-40B4-BE49-F238E27FC236}">
                    <a16:creationId xmlns:a16="http://schemas.microsoft.com/office/drawing/2014/main" id="{40248B91-67AA-DC43-5D75-E2A5489D9D3A}"/>
                  </a:ext>
                </a:extLst>
              </p:cNvPr>
              <p:cNvCxnSpPr/>
              <p:nvPr/>
            </p:nvCxnSpPr>
            <p:spPr>
              <a:xfrm flipV="1">
                <a:off x="3832864" y="1494727"/>
                <a:ext cx="301766" cy="428072"/>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53" name="Connector: Elbow 52">
                <a:extLst>
                  <a:ext uri="{FF2B5EF4-FFF2-40B4-BE49-F238E27FC236}">
                    <a16:creationId xmlns:a16="http://schemas.microsoft.com/office/drawing/2014/main" id="{636B94CA-A92C-215C-EDAC-952906FFB430}"/>
                  </a:ext>
                </a:extLst>
              </p:cNvPr>
              <p:cNvCxnSpPr/>
              <p:nvPr/>
            </p:nvCxnSpPr>
            <p:spPr>
              <a:xfrm flipV="1">
                <a:off x="3832864" y="1780108"/>
                <a:ext cx="301766" cy="142691"/>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54" name="Connector: Elbow 53">
                <a:extLst>
                  <a:ext uri="{FF2B5EF4-FFF2-40B4-BE49-F238E27FC236}">
                    <a16:creationId xmlns:a16="http://schemas.microsoft.com/office/drawing/2014/main" id="{211EEFB5-045D-C11E-52DD-8E37837B21F4}"/>
                  </a:ext>
                </a:extLst>
              </p:cNvPr>
              <p:cNvCxnSpPr/>
              <p:nvPr/>
            </p:nvCxnSpPr>
            <p:spPr>
              <a:xfrm>
                <a:off x="3832864" y="1922799"/>
                <a:ext cx="301766" cy="142690"/>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cxnSp>
            <p:nvCxnSpPr>
              <p:cNvPr id="55" name="Connector: Elbow 54">
                <a:extLst>
                  <a:ext uri="{FF2B5EF4-FFF2-40B4-BE49-F238E27FC236}">
                    <a16:creationId xmlns:a16="http://schemas.microsoft.com/office/drawing/2014/main" id="{F78F4094-EC77-BD3F-1322-DFEFCC967BF1}"/>
                  </a:ext>
                </a:extLst>
              </p:cNvPr>
              <p:cNvCxnSpPr/>
              <p:nvPr/>
            </p:nvCxnSpPr>
            <p:spPr>
              <a:xfrm rot="10800000">
                <a:off x="3832864" y="1922799"/>
                <a:ext cx="301766" cy="428072"/>
              </a:xfrm>
              <a:prstGeom prst="bentConnector3">
                <a:avLst/>
              </a:prstGeom>
              <a:ln>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grpSp>
        <p:sp>
          <p:nvSpPr>
            <p:cNvPr id="56" name="TextBox 55">
              <a:extLst>
                <a:ext uri="{FF2B5EF4-FFF2-40B4-BE49-F238E27FC236}">
                  <a16:creationId xmlns:a16="http://schemas.microsoft.com/office/drawing/2014/main" id="{9125B36C-4AA2-5079-2CEA-ED8ECE8D38F0}"/>
                </a:ext>
              </a:extLst>
            </p:cNvPr>
            <p:cNvSpPr txBox="1"/>
            <p:nvPr/>
          </p:nvSpPr>
          <p:spPr>
            <a:xfrm>
              <a:off x="3780282" y="4157368"/>
              <a:ext cx="321855" cy="212559"/>
            </a:xfrm>
            <a:prstGeom prst="rect">
              <a:avLst/>
            </a:prstGeom>
            <a:noFill/>
            <a:ln>
              <a:noFill/>
            </a:ln>
          </p:spPr>
          <p:txBody>
            <a:bodyPr wrap="none" rtlCol="0" anchor="ctr">
              <a:spAutoFit/>
            </a:bodyPr>
            <a:lstStyle/>
            <a:p>
              <a:pPr algn="ctr">
                <a:lnSpc>
                  <a:spcPct val="85000"/>
                </a:lnSpc>
              </a:pPr>
              <a:r>
                <a:rPr lang="en-GB" sz="900"/>
                <a:t>W1</a:t>
              </a:r>
            </a:p>
          </p:txBody>
        </p:sp>
        <p:sp>
          <p:nvSpPr>
            <p:cNvPr id="57" name="TextBox 56">
              <a:extLst>
                <a:ext uri="{FF2B5EF4-FFF2-40B4-BE49-F238E27FC236}">
                  <a16:creationId xmlns:a16="http://schemas.microsoft.com/office/drawing/2014/main" id="{BBCB398D-BB96-273D-BA8C-750623AC973F}"/>
                </a:ext>
              </a:extLst>
            </p:cNvPr>
            <p:cNvSpPr txBox="1"/>
            <p:nvPr/>
          </p:nvSpPr>
          <p:spPr>
            <a:xfrm>
              <a:off x="4102433" y="4157368"/>
              <a:ext cx="321855" cy="212559"/>
            </a:xfrm>
            <a:prstGeom prst="rect">
              <a:avLst/>
            </a:prstGeom>
            <a:noFill/>
            <a:ln>
              <a:noFill/>
            </a:ln>
          </p:spPr>
          <p:txBody>
            <a:bodyPr wrap="none" rtlCol="0" anchor="ctr">
              <a:spAutoFit/>
            </a:bodyPr>
            <a:lstStyle/>
            <a:p>
              <a:pPr algn="ctr">
                <a:lnSpc>
                  <a:spcPct val="85000"/>
                </a:lnSpc>
              </a:pPr>
              <a:r>
                <a:rPr lang="en-GB" sz="900"/>
                <a:t>W3</a:t>
              </a:r>
            </a:p>
          </p:txBody>
        </p:sp>
        <p:sp>
          <p:nvSpPr>
            <p:cNvPr id="58" name="TextBox 57">
              <a:extLst>
                <a:ext uri="{FF2B5EF4-FFF2-40B4-BE49-F238E27FC236}">
                  <a16:creationId xmlns:a16="http://schemas.microsoft.com/office/drawing/2014/main" id="{92FF428F-0E94-F53A-5102-7B3B93A94C38}"/>
                </a:ext>
              </a:extLst>
            </p:cNvPr>
            <p:cNvSpPr txBox="1"/>
            <p:nvPr/>
          </p:nvSpPr>
          <p:spPr>
            <a:xfrm>
              <a:off x="4453965" y="4157368"/>
              <a:ext cx="321855" cy="212559"/>
            </a:xfrm>
            <a:prstGeom prst="rect">
              <a:avLst/>
            </a:prstGeom>
            <a:noFill/>
            <a:ln>
              <a:noFill/>
            </a:ln>
          </p:spPr>
          <p:txBody>
            <a:bodyPr wrap="none" rtlCol="0" anchor="ctr">
              <a:spAutoFit/>
            </a:bodyPr>
            <a:lstStyle/>
            <a:p>
              <a:pPr algn="ctr">
                <a:lnSpc>
                  <a:spcPct val="85000"/>
                </a:lnSpc>
              </a:pPr>
              <a:r>
                <a:rPr lang="en-GB" sz="900"/>
                <a:t>W5</a:t>
              </a:r>
            </a:p>
          </p:txBody>
        </p:sp>
        <p:sp>
          <p:nvSpPr>
            <p:cNvPr id="59" name="TextBox 58">
              <a:extLst>
                <a:ext uri="{FF2B5EF4-FFF2-40B4-BE49-F238E27FC236}">
                  <a16:creationId xmlns:a16="http://schemas.microsoft.com/office/drawing/2014/main" id="{2C6D60BE-953D-2F32-E590-EB6205F989F0}"/>
                </a:ext>
              </a:extLst>
            </p:cNvPr>
            <p:cNvSpPr txBox="1"/>
            <p:nvPr/>
          </p:nvSpPr>
          <p:spPr>
            <a:xfrm>
              <a:off x="5158109" y="4157368"/>
              <a:ext cx="321855" cy="212559"/>
            </a:xfrm>
            <a:prstGeom prst="rect">
              <a:avLst/>
            </a:prstGeom>
            <a:noFill/>
            <a:ln>
              <a:noFill/>
            </a:ln>
          </p:spPr>
          <p:txBody>
            <a:bodyPr wrap="none" rtlCol="0" anchor="ctr">
              <a:spAutoFit/>
            </a:bodyPr>
            <a:lstStyle/>
            <a:p>
              <a:pPr algn="ctr">
                <a:lnSpc>
                  <a:spcPct val="85000"/>
                </a:lnSpc>
              </a:pPr>
              <a:r>
                <a:rPr lang="en-GB" sz="900"/>
                <a:t>W9</a:t>
              </a:r>
            </a:p>
          </p:txBody>
        </p:sp>
        <p:sp>
          <p:nvSpPr>
            <p:cNvPr id="60" name="TextBox 59">
              <a:extLst>
                <a:ext uri="{FF2B5EF4-FFF2-40B4-BE49-F238E27FC236}">
                  <a16:creationId xmlns:a16="http://schemas.microsoft.com/office/drawing/2014/main" id="{3BE37624-EC83-57EB-822C-76AFB73365F7}"/>
                </a:ext>
              </a:extLst>
            </p:cNvPr>
            <p:cNvSpPr txBox="1"/>
            <p:nvPr/>
          </p:nvSpPr>
          <p:spPr>
            <a:xfrm>
              <a:off x="5831261" y="4157368"/>
              <a:ext cx="378165" cy="212559"/>
            </a:xfrm>
            <a:prstGeom prst="rect">
              <a:avLst/>
            </a:prstGeom>
            <a:noFill/>
            <a:ln>
              <a:noFill/>
            </a:ln>
          </p:spPr>
          <p:txBody>
            <a:bodyPr wrap="none" rtlCol="0" anchor="ctr">
              <a:spAutoFit/>
            </a:bodyPr>
            <a:lstStyle/>
            <a:p>
              <a:pPr algn="ctr">
                <a:lnSpc>
                  <a:spcPct val="85000"/>
                </a:lnSpc>
              </a:pPr>
              <a:r>
                <a:rPr lang="en-GB" sz="900"/>
                <a:t>W13</a:t>
              </a:r>
            </a:p>
          </p:txBody>
        </p:sp>
        <p:sp>
          <p:nvSpPr>
            <p:cNvPr id="61" name="TextBox 60">
              <a:extLst>
                <a:ext uri="{FF2B5EF4-FFF2-40B4-BE49-F238E27FC236}">
                  <a16:creationId xmlns:a16="http://schemas.microsoft.com/office/drawing/2014/main" id="{F7E0A7E9-F461-75DE-C4C0-D16E8B4F40CE}"/>
                </a:ext>
              </a:extLst>
            </p:cNvPr>
            <p:cNvSpPr txBox="1"/>
            <p:nvPr/>
          </p:nvSpPr>
          <p:spPr>
            <a:xfrm>
              <a:off x="6526990" y="4157368"/>
              <a:ext cx="378165" cy="212559"/>
            </a:xfrm>
            <a:prstGeom prst="rect">
              <a:avLst/>
            </a:prstGeom>
            <a:noFill/>
            <a:ln>
              <a:noFill/>
            </a:ln>
          </p:spPr>
          <p:txBody>
            <a:bodyPr wrap="none" rtlCol="0" anchor="ctr">
              <a:spAutoFit/>
            </a:bodyPr>
            <a:lstStyle/>
            <a:p>
              <a:pPr algn="ctr">
                <a:lnSpc>
                  <a:spcPct val="85000"/>
                </a:lnSpc>
              </a:pPr>
              <a:r>
                <a:rPr lang="en-GB" sz="900"/>
                <a:t>W17</a:t>
              </a:r>
            </a:p>
          </p:txBody>
        </p:sp>
        <p:sp>
          <p:nvSpPr>
            <p:cNvPr id="62" name="TextBox 61">
              <a:extLst>
                <a:ext uri="{FF2B5EF4-FFF2-40B4-BE49-F238E27FC236}">
                  <a16:creationId xmlns:a16="http://schemas.microsoft.com/office/drawing/2014/main" id="{4466F6A6-CA84-948B-4731-993119F66D42}"/>
                </a:ext>
              </a:extLst>
            </p:cNvPr>
            <p:cNvSpPr txBox="1"/>
            <p:nvPr/>
          </p:nvSpPr>
          <p:spPr>
            <a:xfrm>
              <a:off x="7230638" y="4157368"/>
              <a:ext cx="378165" cy="212559"/>
            </a:xfrm>
            <a:prstGeom prst="rect">
              <a:avLst/>
            </a:prstGeom>
            <a:noFill/>
            <a:ln>
              <a:noFill/>
            </a:ln>
          </p:spPr>
          <p:txBody>
            <a:bodyPr wrap="none" rtlCol="0" anchor="ctr">
              <a:spAutoFit/>
            </a:bodyPr>
            <a:lstStyle/>
            <a:p>
              <a:pPr algn="ctr">
                <a:lnSpc>
                  <a:spcPct val="85000"/>
                </a:lnSpc>
              </a:pPr>
              <a:r>
                <a:rPr lang="en-GB" sz="900"/>
                <a:t>W21</a:t>
              </a:r>
            </a:p>
          </p:txBody>
        </p:sp>
        <p:sp>
          <p:nvSpPr>
            <p:cNvPr id="63" name="TextBox 62">
              <a:extLst>
                <a:ext uri="{FF2B5EF4-FFF2-40B4-BE49-F238E27FC236}">
                  <a16:creationId xmlns:a16="http://schemas.microsoft.com/office/drawing/2014/main" id="{0B5E4A22-023F-12E7-6162-8939FDF93DC5}"/>
                </a:ext>
              </a:extLst>
            </p:cNvPr>
            <p:cNvSpPr txBox="1"/>
            <p:nvPr/>
          </p:nvSpPr>
          <p:spPr>
            <a:xfrm>
              <a:off x="7920542" y="4157368"/>
              <a:ext cx="378165" cy="212559"/>
            </a:xfrm>
            <a:prstGeom prst="rect">
              <a:avLst/>
            </a:prstGeom>
            <a:noFill/>
            <a:ln>
              <a:noFill/>
            </a:ln>
          </p:spPr>
          <p:txBody>
            <a:bodyPr wrap="none" rtlCol="0" anchor="ctr">
              <a:spAutoFit/>
            </a:bodyPr>
            <a:lstStyle/>
            <a:p>
              <a:pPr algn="ctr">
                <a:lnSpc>
                  <a:spcPct val="85000"/>
                </a:lnSpc>
              </a:pPr>
              <a:r>
                <a:rPr lang="en-GB" sz="900"/>
                <a:t>W25</a:t>
              </a:r>
            </a:p>
          </p:txBody>
        </p:sp>
        <p:sp>
          <p:nvSpPr>
            <p:cNvPr id="64" name="TextBox 63">
              <a:extLst>
                <a:ext uri="{FF2B5EF4-FFF2-40B4-BE49-F238E27FC236}">
                  <a16:creationId xmlns:a16="http://schemas.microsoft.com/office/drawing/2014/main" id="{0759D128-D9AA-334A-3883-90BBBB70C5F9}"/>
                </a:ext>
              </a:extLst>
            </p:cNvPr>
            <p:cNvSpPr txBox="1"/>
            <p:nvPr/>
          </p:nvSpPr>
          <p:spPr>
            <a:xfrm>
              <a:off x="8119674" y="4157368"/>
              <a:ext cx="378165" cy="212559"/>
            </a:xfrm>
            <a:prstGeom prst="rect">
              <a:avLst/>
            </a:prstGeom>
            <a:noFill/>
            <a:ln>
              <a:noFill/>
            </a:ln>
          </p:spPr>
          <p:txBody>
            <a:bodyPr wrap="none" rtlCol="0" anchor="ctr">
              <a:spAutoFit/>
            </a:bodyPr>
            <a:lstStyle/>
            <a:p>
              <a:pPr algn="ctr">
                <a:lnSpc>
                  <a:spcPct val="85000"/>
                </a:lnSpc>
              </a:pPr>
              <a:r>
                <a:rPr lang="en-GB" sz="900"/>
                <a:t>W26</a:t>
              </a:r>
            </a:p>
          </p:txBody>
        </p:sp>
        <p:sp>
          <p:nvSpPr>
            <p:cNvPr id="65" name="TextBox 64">
              <a:extLst>
                <a:ext uri="{FF2B5EF4-FFF2-40B4-BE49-F238E27FC236}">
                  <a16:creationId xmlns:a16="http://schemas.microsoft.com/office/drawing/2014/main" id="{CAE1212F-4896-6CE4-E17F-B6AFFA073B81}"/>
                </a:ext>
              </a:extLst>
            </p:cNvPr>
            <p:cNvSpPr txBox="1"/>
            <p:nvPr/>
          </p:nvSpPr>
          <p:spPr>
            <a:xfrm>
              <a:off x="8316648" y="4157368"/>
              <a:ext cx="378165" cy="212559"/>
            </a:xfrm>
            <a:prstGeom prst="rect">
              <a:avLst/>
            </a:prstGeom>
            <a:noFill/>
            <a:ln>
              <a:noFill/>
            </a:ln>
          </p:spPr>
          <p:txBody>
            <a:bodyPr wrap="none" rtlCol="0" anchor="ctr">
              <a:spAutoFit/>
            </a:bodyPr>
            <a:lstStyle/>
            <a:p>
              <a:pPr algn="ctr">
                <a:lnSpc>
                  <a:spcPct val="85000"/>
                </a:lnSpc>
              </a:pPr>
              <a:r>
                <a:rPr lang="en-GB" sz="900"/>
                <a:t>W27</a:t>
              </a:r>
            </a:p>
          </p:txBody>
        </p:sp>
        <p:sp>
          <p:nvSpPr>
            <p:cNvPr id="66" name="TextBox 65">
              <a:extLst>
                <a:ext uri="{FF2B5EF4-FFF2-40B4-BE49-F238E27FC236}">
                  <a16:creationId xmlns:a16="http://schemas.microsoft.com/office/drawing/2014/main" id="{CC61A35A-8EB5-5B4A-E438-FDFADBF5C467}"/>
                </a:ext>
              </a:extLst>
            </p:cNvPr>
            <p:cNvSpPr txBox="1"/>
            <p:nvPr/>
          </p:nvSpPr>
          <p:spPr>
            <a:xfrm>
              <a:off x="8630080" y="4157368"/>
              <a:ext cx="378165" cy="212559"/>
            </a:xfrm>
            <a:prstGeom prst="rect">
              <a:avLst/>
            </a:prstGeom>
            <a:noFill/>
            <a:ln>
              <a:noFill/>
            </a:ln>
          </p:spPr>
          <p:txBody>
            <a:bodyPr wrap="none" rtlCol="0" anchor="ctr">
              <a:spAutoFit/>
            </a:bodyPr>
            <a:lstStyle/>
            <a:p>
              <a:pPr algn="ctr">
                <a:lnSpc>
                  <a:spcPct val="85000"/>
                </a:lnSpc>
              </a:pPr>
              <a:r>
                <a:rPr lang="en-GB" sz="900"/>
                <a:t>W29</a:t>
              </a:r>
            </a:p>
          </p:txBody>
        </p:sp>
        <p:sp>
          <p:nvSpPr>
            <p:cNvPr id="67" name="TextBox 66">
              <a:extLst>
                <a:ext uri="{FF2B5EF4-FFF2-40B4-BE49-F238E27FC236}">
                  <a16:creationId xmlns:a16="http://schemas.microsoft.com/office/drawing/2014/main" id="{CCE209DA-950D-016C-DCAA-F7927F00944D}"/>
                </a:ext>
              </a:extLst>
            </p:cNvPr>
            <p:cNvSpPr txBox="1"/>
            <p:nvPr/>
          </p:nvSpPr>
          <p:spPr>
            <a:xfrm>
              <a:off x="2894303" y="3834202"/>
              <a:ext cx="293670" cy="212559"/>
            </a:xfrm>
            <a:prstGeom prst="rect">
              <a:avLst/>
            </a:prstGeom>
            <a:noFill/>
          </p:spPr>
          <p:txBody>
            <a:bodyPr wrap="square" rtlCol="0" anchor="ctr">
              <a:spAutoFit/>
            </a:bodyPr>
            <a:lstStyle/>
            <a:p>
              <a:pPr algn="ctr">
                <a:lnSpc>
                  <a:spcPct val="85000"/>
                </a:lnSpc>
              </a:pPr>
              <a:r>
                <a:rPr lang="en-GB" sz="900"/>
                <a:t>V1</a:t>
              </a:r>
            </a:p>
          </p:txBody>
        </p:sp>
        <p:sp>
          <p:nvSpPr>
            <p:cNvPr id="68" name="TextBox 67">
              <a:extLst>
                <a:ext uri="{FF2B5EF4-FFF2-40B4-BE49-F238E27FC236}">
                  <a16:creationId xmlns:a16="http://schemas.microsoft.com/office/drawing/2014/main" id="{8CFCD99F-7DC9-5A8B-B6EB-A20B780D2983}"/>
                </a:ext>
              </a:extLst>
            </p:cNvPr>
            <p:cNvSpPr txBox="1"/>
            <p:nvPr/>
          </p:nvSpPr>
          <p:spPr>
            <a:xfrm>
              <a:off x="3794819" y="3834202"/>
              <a:ext cx="289255" cy="212559"/>
            </a:xfrm>
            <a:prstGeom prst="rect">
              <a:avLst/>
            </a:prstGeom>
            <a:noFill/>
            <a:ln>
              <a:noFill/>
            </a:ln>
          </p:spPr>
          <p:txBody>
            <a:bodyPr wrap="none" rtlCol="0" anchor="ctr">
              <a:spAutoFit/>
            </a:bodyPr>
            <a:lstStyle/>
            <a:p>
              <a:pPr algn="ctr">
                <a:lnSpc>
                  <a:spcPct val="85000"/>
                </a:lnSpc>
              </a:pPr>
              <a:r>
                <a:rPr lang="en-GB" sz="900"/>
                <a:t>V2</a:t>
              </a:r>
            </a:p>
          </p:txBody>
        </p:sp>
        <p:grpSp>
          <p:nvGrpSpPr>
            <p:cNvPr id="69" name="Group 68">
              <a:extLst>
                <a:ext uri="{FF2B5EF4-FFF2-40B4-BE49-F238E27FC236}">
                  <a16:creationId xmlns:a16="http://schemas.microsoft.com/office/drawing/2014/main" id="{A9CEE3E5-4A32-1E7B-BA55-7F1A7A50527B}"/>
                </a:ext>
              </a:extLst>
            </p:cNvPr>
            <p:cNvGrpSpPr/>
            <p:nvPr/>
          </p:nvGrpSpPr>
          <p:grpSpPr>
            <a:xfrm>
              <a:off x="3038715" y="4048784"/>
              <a:ext cx="5778000" cy="108000"/>
              <a:chOff x="1998853" y="2876748"/>
              <a:chExt cx="5778000" cy="108000"/>
            </a:xfrm>
          </p:grpSpPr>
          <p:cxnSp>
            <p:nvCxnSpPr>
              <p:cNvPr id="70" name="Straight Connector 69">
                <a:extLst>
                  <a:ext uri="{FF2B5EF4-FFF2-40B4-BE49-F238E27FC236}">
                    <a16:creationId xmlns:a16="http://schemas.microsoft.com/office/drawing/2014/main" id="{FF5AED61-5CCE-C32E-D70B-CA4DDC61F04B}"/>
                  </a:ext>
                </a:extLst>
              </p:cNvPr>
              <p:cNvCxnSpPr>
                <a:cxnSpLocks/>
              </p:cNvCxnSpPr>
              <p:nvPr/>
            </p:nvCxnSpPr>
            <p:spPr>
              <a:xfrm>
                <a:off x="1998853" y="2930748"/>
                <a:ext cx="577739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562BFE4-5E35-23C8-56BC-1EC0B288A835}"/>
                  </a:ext>
                </a:extLst>
              </p:cNvPr>
              <p:cNvCxnSpPr>
                <a:cxnSpLocks/>
              </p:cNvCxnSpPr>
              <p:nvPr/>
            </p:nvCxnSpPr>
            <p:spPr>
              <a:xfrm>
                <a:off x="7076495"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08F28CF-99AE-DA5E-D791-32C38C5269A1}"/>
                  </a:ext>
                </a:extLst>
              </p:cNvPr>
              <p:cNvCxnSpPr>
                <a:cxnSpLocks/>
              </p:cNvCxnSpPr>
              <p:nvPr/>
            </p:nvCxnSpPr>
            <p:spPr>
              <a:xfrm>
                <a:off x="7251586"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E7332909-9DB7-8FD1-F6F6-6952C4E14AE9}"/>
                  </a:ext>
                </a:extLst>
              </p:cNvPr>
              <p:cNvCxnSpPr>
                <a:cxnSpLocks/>
              </p:cNvCxnSpPr>
              <p:nvPr/>
            </p:nvCxnSpPr>
            <p:spPr>
              <a:xfrm>
                <a:off x="7426677"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FDCE30E8-6FB2-D41B-38A7-C90C097354B8}"/>
                  </a:ext>
                </a:extLst>
              </p:cNvPr>
              <p:cNvCxnSpPr>
                <a:cxnSpLocks/>
              </p:cNvCxnSpPr>
              <p:nvPr/>
            </p:nvCxnSpPr>
            <p:spPr>
              <a:xfrm>
                <a:off x="7776853"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7B0880B-ED09-331E-8D4E-FF077E2A5286}"/>
                  </a:ext>
                </a:extLst>
              </p:cNvPr>
              <p:cNvCxnSpPr>
                <a:cxnSpLocks/>
              </p:cNvCxnSpPr>
              <p:nvPr/>
            </p:nvCxnSpPr>
            <p:spPr>
              <a:xfrm>
                <a:off x="6376131"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8817CFE-69E9-95F2-03F6-912708A36840}"/>
                  </a:ext>
                </a:extLst>
              </p:cNvPr>
              <p:cNvCxnSpPr>
                <a:cxnSpLocks/>
              </p:cNvCxnSpPr>
              <p:nvPr/>
            </p:nvCxnSpPr>
            <p:spPr>
              <a:xfrm>
                <a:off x="5675766"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31F92160-1410-6427-26EC-436341915B09}"/>
                  </a:ext>
                </a:extLst>
              </p:cNvPr>
              <p:cNvCxnSpPr>
                <a:cxnSpLocks/>
              </p:cNvCxnSpPr>
              <p:nvPr/>
            </p:nvCxnSpPr>
            <p:spPr>
              <a:xfrm>
                <a:off x="4975402"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5E00C0BE-A980-E0F9-FEF9-D84D64D1F640}"/>
                  </a:ext>
                </a:extLst>
              </p:cNvPr>
              <p:cNvCxnSpPr>
                <a:cxnSpLocks/>
              </p:cNvCxnSpPr>
              <p:nvPr/>
            </p:nvCxnSpPr>
            <p:spPr>
              <a:xfrm>
                <a:off x="4275037"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8BA7A55B-51F1-764F-94C7-331438595180}"/>
                  </a:ext>
                </a:extLst>
              </p:cNvPr>
              <p:cNvCxnSpPr>
                <a:cxnSpLocks/>
              </p:cNvCxnSpPr>
              <p:nvPr/>
            </p:nvCxnSpPr>
            <p:spPr>
              <a:xfrm>
                <a:off x="3574673"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FE881DFC-068C-38E4-5DCA-AE4088E0CA7B}"/>
                  </a:ext>
                </a:extLst>
              </p:cNvPr>
              <p:cNvCxnSpPr>
                <a:cxnSpLocks/>
              </p:cNvCxnSpPr>
              <p:nvPr/>
            </p:nvCxnSpPr>
            <p:spPr>
              <a:xfrm>
                <a:off x="2898924"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8BA8E049-92BC-2769-9B1D-71E9C5ADE44D}"/>
                  </a:ext>
                </a:extLst>
              </p:cNvPr>
              <p:cNvCxnSpPr>
                <a:cxnSpLocks/>
              </p:cNvCxnSpPr>
              <p:nvPr/>
            </p:nvCxnSpPr>
            <p:spPr>
              <a:xfrm>
                <a:off x="3224491"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A5C523F5-8286-36CB-0C89-0B94D17DA994}"/>
                  </a:ext>
                </a:extLst>
              </p:cNvPr>
              <p:cNvCxnSpPr>
                <a:cxnSpLocks/>
              </p:cNvCxnSpPr>
              <p:nvPr/>
            </p:nvCxnSpPr>
            <p:spPr>
              <a:xfrm>
                <a:off x="1998853" y="2876748"/>
                <a:ext cx="0" cy="1080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83" name="TextBox 82">
              <a:extLst>
                <a:ext uri="{FF2B5EF4-FFF2-40B4-BE49-F238E27FC236}">
                  <a16:creationId xmlns:a16="http://schemas.microsoft.com/office/drawing/2014/main" id="{F5EA2977-C03A-0484-7362-3257F25A76A9}"/>
                </a:ext>
              </a:extLst>
            </p:cNvPr>
            <p:cNvSpPr txBox="1"/>
            <p:nvPr/>
          </p:nvSpPr>
          <p:spPr>
            <a:xfrm>
              <a:off x="4120952" y="3834202"/>
              <a:ext cx="289255" cy="212559"/>
            </a:xfrm>
            <a:prstGeom prst="rect">
              <a:avLst/>
            </a:prstGeom>
            <a:noFill/>
            <a:ln>
              <a:noFill/>
            </a:ln>
          </p:spPr>
          <p:txBody>
            <a:bodyPr wrap="none" rtlCol="0" anchor="ctr">
              <a:spAutoFit/>
            </a:bodyPr>
            <a:lstStyle/>
            <a:p>
              <a:pPr algn="ctr">
                <a:lnSpc>
                  <a:spcPct val="85000"/>
                </a:lnSpc>
              </a:pPr>
              <a:r>
                <a:rPr lang="en-GB" sz="900"/>
                <a:t>V3</a:t>
              </a:r>
            </a:p>
          </p:txBody>
        </p:sp>
        <p:sp>
          <p:nvSpPr>
            <p:cNvPr id="84" name="TextBox 83">
              <a:extLst>
                <a:ext uri="{FF2B5EF4-FFF2-40B4-BE49-F238E27FC236}">
                  <a16:creationId xmlns:a16="http://schemas.microsoft.com/office/drawing/2014/main" id="{6DB43431-C26E-8C97-CDC8-9CEFB455609F}"/>
                </a:ext>
              </a:extLst>
            </p:cNvPr>
            <p:cNvSpPr txBox="1"/>
            <p:nvPr/>
          </p:nvSpPr>
          <p:spPr>
            <a:xfrm>
              <a:off x="4466133" y="3834202"/>
              <a:ext cx="289255" cy="212559"/>
            </a:xfrm>
            <a:prstGeom prst="rect">
              <a:avLst/>
            </a:prstGeom>
            <a:noFill/>
            <a:ln>
              <a:noFill/>
            </a:ln>
          </p:spPr>
          <p:txBody>
            <a:bodyPr wrap="none" rtlCol="0" anchor="ctr">
              <a:spAutoFit/>
            </a:bodyPr>
            <a:lstStyle/>
            <a:p>
              <a:pPr algn="ctr">
                <a:lnSpc>
                  <a:spcPct val="85000"/>
                </a:lnSpc>
              </a:pPr>
              <a:r>
                <a:rPr lang="en-GB" sz="900"/>
                <a:t>V4</a:t>
              </a:r>
            </a:p>
          </p:txBody>
        </p:sp>
        <p:sp>
          <p:nvSpPr>
            <p:cNvPr id="85" name="TextBox 84">
              <a:extLst>
                <a:ext uri="{FF2B5EF4-FFF2-40B4-BE49-F238E27FC236}">
                  <a16:creationId xmlns:a16="http://schemas.microsoft.com/office/drawing/2014/main" id="{469EB548-4F8C-84FE-3ED2-80938479E91F}"/>
                </a:ext>
              </a:extLst>
            </p:cNvPr>
            <p:cNvSpPr txBox="1"/>
            <p:nvPr/>
          </p:nvSpPr>
          <p:spPr>
            <a:xfrm>
              <a:off x="5169322" y="3834202"/>
              <a:ext cx="289255" cy="212559"/>
            </a:xfrm>
            <a:prstGeom prst="rect">
              <a:avLst/>
            </a:prstGeom>
            <a:noFill/>
            <a:ln>
              <a:noFill/>
            </a:ln>
          </p:spPr>
          <p:txBody>
            <a:bodyPr wrap="none" rtlCol="0" anchor="ctr">
              <a:spAutoFit/>
            </a:bodyPr>
            <a:lstStyle/>
            <a:p>
              <a:pPr algn="ctr">
                <a:lnSpc>
                  <a:spcPct val="85000"/>
                </a:lnSpc>
              </a:pPr>
              <a:r>
                <a:rPr lang="en-GB" sz="900"/>
                <a:t>V5</a:t>
              </a:r>
            </a:p>
          </p:txBody>
        </p:sp>
        <p:sp>
          <p:nvSpPr>
            <p:cNvPr id="86" name="TextBox 85">
              <a:extLst>
                <a:ext uri="{FF2B5EF4-FFF2-40B4-BE49-F238E27FC236}">
                  <a16:creationId xmlns:a16="http://schemas.microsoft.com/office/drawing/2014/main" id="{AC858C6B-6839-27AB-BDBD-CA35671978C3}"/>
                </a:ext>
              </a:extLst>
            </p:cNvPr>
            <p:cNvSpPr txBox="1"/>
            <p:nvPr/>
          </p:nvSpPr>
          <p:spPr>
            <a:xfrm>
              <a:off x="5870352" y="3834202"/>
              <a:ext cx="289255" cy="212559"/>
            </a:xfrm>
            <a:prstGeom prst="rect">
              <a:avLst/>
            </a:prstGeom>
            <a:noFill/>
            <a:ln>
              <a:noFill/>
            </a:ln>
          </p:spPr>
          <p:txBody>
            <a:bodyPr wrap="none" rtlCol="0" anchor="ctr">
              <a:spAutoFit/>
            </a:bodyPr>
            <a:lstStyle/>
            <a:p>
              <a:pPr algn="ctr">
                <a:lnSpc>
                  <a:spcPct val="85000"/>
                </a:lnSpc>
              </a:pPr>
              <a:r>
                <a:rPr lang="en-GB" sz="900"/>
                <a:t>V6</a:t>
              </a:r>
            </a:p>
          </p:txBody>
        </p:sp>
        <p:sp>
          <p:nvSpPr>
            <p:cNvPr id="87" name="TextBox 86">
              <a:extLst>
                <a:ext uri="{FF2B5EF4-FFF2-40B4-BE49-F238E27FC236}">
                  <a16:creationId xmlns:a16="http://schemas.microsoft.com/office/drawing/2014/main" id="{C13F8BBE-ED3B-5C73-AF61-2E677F9CBD20}"/>
                </a:ext>
              </a:extLst>
            </p:cNvPr>
            <p:cNvSpPr txBox="1"/>
            <p:nvPr/>
          </p:nvSpPr>
          <p:spPr>
            <a:xfrm>
              <a:off x="6569223" y="3834202"/>
              <a:ext cx="289255" cy="212559"/>
            </a:xfrm>
            <a:prstGeom prst="rect">
              <a:avLst/>
            </a:prstGeom>
            <a:noFill/>
            <a:ln>
              <a:noFill/>
            </a:ln>
          </p:spPr>
          <p:txBody>
            <a:bodyPr wrap="none" rtlCol="0" anchor="ctr">
              <a:spAutoFit/>
            </a:bodyPr>
            <a:lstStyle/>
            <a:p>
              <a:pPr algn="ctr">
                <a:lnSpc>
                  <a:spcPct val="85000"/>
                </a:lnSpc>
              </a:pPr>
              <a:r>
                <a:rPr lang="en-GB" sz="900"/>
                <a:t>V7</a:t>
              </a:r>
            </a:p>
          </p:txBody>
        </p:sp>
        <p:sp>
          <p:nvSpPr>
            <p:cNvPr id="88" name="TextBox 87">
              <a:extLst>
                <a:ext uri="{FF2B5EF4-FFF2-40B4-BE49-F238E27FC236}">
                  <a16:creationId xmlns:a16="http://schemas.microsoft.com/office/drawing/2014/main" id="{12725166-F8B4-FEAA-FD12-AAB780F0E302}"/>
                </a:ext>
              </a:extLst>
            </p:cNvPr>
            <p:cNvSpPr txBox="1"/>
            <p:nvPr/>
          </p:nvSpPr>
          <p:spPr>
            <a:xfrm>
              <a:off x="7971283" y="3834202"/>
              <a:ext cx="289255" cy="212559"/>
            </a:xfrm>
            <a:prstGeom prst="rect">
              <a:avLst/>
            </a:prstGeom>
            <a:noFill/>
            <a:ln>
              <a:noFill/>
            </a:ln>
          </p:spPr>
          <p:txBody>
            <a:bodyPr wrap="none" rtlCol="0" anchor="ctr">
              <a:spAutoFit/>
            </a:bodyPr>
            <a:lstStyle/>
            <a:p>
              <a:pPr algn="ctr">
                <a:lnSpc>
                  <a:spcPct val="85000"/>
                </a:lnSpc>
              </a:pPr>
              <a:r>
                <a:rPr lang="en-GB" sz="900"/>
                <a:t>V9</a:t>
              </a:r>
            </a:p>
          </p:txBody>
        </p:sp>
        <p:sp>
          <p:nvSpPr>
            <p:cNvPr id="89" name="TextBox 88">
              <a:extLst>
                <a:ext uri="{FF2B5EF4-FFF2-40B4-BE49-F238E27FC236}">
                  <a16:creationId xmlns:a16="http://schemas.microsoft.com/office/drawing/2014/main" id="{82B2A7A0-CB3B-E47E-7722-6D3603FC9AB8}"/>
                </a:ext>
              </a:extLst>
            </p:cNvPr>
            <p:cNvSpPr txBox="1"/>
            <p:nvPr/>
          </p:nvSpPr>
          <p:spPr>
            <a:xfrm>
              <a:off x="7273124" y="3834202"/>
              <a:ext cx="289255" cy="212559"/>
            </a:xfrm>
            <a:prstGeom prst="rect">
              <a:avLst/>
            </a:prstGeom>
            <a:noFill/>
            <a:ln>
              <a:noFill/>
            </a:ln>
          </p:spPr>
          <p:txBody>
            <a:bodyPr wrap="none" rtlCol="0" anchor="ctr">
              <a:spAutoFit/>
            </a:bodyPr>
            <a:lstStyle/>
            <a:p>
              <a:pPr algn="ctr">
                <a:lnSpc>
                  <a:spcPct val="85000"/>
                </a:lnSpc>
              </a:pPr>
              <a:r>
                <a:rPr lang="en-GB" sz="900"/>
                <a:t>V8</a:t>
              </a:r>
            </a:p>
          </p:txBody>
        </p:sp>
        <p:sp>
          <p:nvSpPr>
            <p:cNvPr id="90" name="TextBox 89">
              <a:extLst>
                <a:ext uri="{FF2B5EF4-FFF2-40B4-BE49-F238E27FC236}">
                  <a16:creationId xmlns:a16="http://schemas.microsoft.com/office/drawing/2014/main" id="{54CB0AC4-D565-2686-7C2A-F102087956D4}"/>
                </a:ext>
              </a:extLst>
            </p:cNvPr>
            <p:cNvSpPr txBox="1"/>
            <p:nvPr/>
          </p:nvSpPr>
          <p:spPr>
            <a:xfrm>
              <a:off x="8112793" y="3834202"/>
              <a:ext cx="345565" cy="212559"/>
            </a:xfrm>
            <a:prstGeom prst="rect">
              <a:avLst/>
            </a:prstGeom>
            <a:noFill/>
            <a:ln>
              <a:noFill/>
            </a:ln>
          </p:spPr>
          <p:txBody>
            <a:bodyPr wrap="none" rtlCol="0" anchor="ctr">
              <a:spAutoFit/>
            </a:bodyPr>
            <a:lstStyle/>
            <a:p>
              <a:pPr algn="ctr">
                <a:lnSpc>
                  <a:spcPct val="85000"/>
                </a:lnSpc>
              </a:pPr>
              <a:r>
                <a:rPr lang="en-GB" sz="900"/>
                <a:t>V10</a:t>
              </a:r>
            </a:p>
          </p:txBody>
        </p:sp>
        <p:sp>
          <p:nvSpPr>
            <p:cNvPr id="91" name="TextBox 90">
              <a:extLst>
                <a:ext uri="{FF2B5EF4-FFF2-40B4-BE49-F238E27FC236}">
                  <a16:creationId xmlns:a16="http://schemas.microsoft.com/office/drawing/2014/main" id="{B6B18BD8-9C37-DBF4-E667-1C128C4FEAB9}"/>
                </a:ext>
              </a:extLst>
            </p:cNvPr>
            <p:cNvSpPr txBox="1"/>
            <p:nvPr/>
          </p:nvSpPr>
          <p:spPr>
            <a:xfrm>
              <a:off x="8297067" y="3834202"/>
              <a:ext cx="345565" cy="212559"/>
            </a:xfrm>
            <a:prstGeom prst="rect">
              <a:avLst/>
            </a:prstGeom>
            <a:noFill/>
            <a:ln>
              <a:noFill/>
            </a:ln>
          </p:spPr>
          <p:txBody>
            <a:bodyPr wrap="none" rtlCol="0" anchor="ctr">
              <a:spAutoFit/>
            </a:bodyPr>
            <a:lstStyle/>
            <a:p>
              <a:pPr algn="ctr">
                <a:lnSpc>
                  <a:spcPct val="85000"/>
                </a:lnSpc>
              </a:pPr>
              <a:r>
                <a:rPr lang="en-GB" sz="900"/>
                <a:t>V11</a:t>
              </a:r>
            </a:p>
          </p:txBody>
        </p:sp>
        <p:sp>
          <p:nvSpPr>
            <p:cNvPr id="92" name="TextBox 91">
              <a:extLst>
                <a:ext uri="{FF2B5EF4-FFF2-40B4-BE49-F238E27FC236}">
                  <a16:creationId xmlns:a16="http://schemas.microsoft.com/office/drawing/2014/main" id="{08D9219C-39F5-3C51-1DA1-335BC69BE027}"/>
                </a:ext>
              </a:extLst>
            </p:cNvPr>
            <p:cNvSpPr txBox="1"/>
            <p:nvPr/>
          </p:nvSpPr>
          <p:spPr>
            <a:xfrm>
              <a:off x="8648599" y="3834202"/>
              <a:ext cx="345565" cy="212559"/>
            </a:xfrm>
            <a:prstGeom prst="rect">
              <a:avLst/>
            </a:prstGeom>
            <a:noFill/>
            <a:ln>
              <a:noFill/>
            </a:ln>
          </p:spPr>
          <p:txBody>
            <a:bodyPr wrap="none" rtlCol="0" anchor="ctr">
              <a:spAutoFit/>
            </a:bodyPr>
            <a:lstStyle/>
            <a:p>
              <a:pPr algn="ctr">
                <a:lnSpc>
                  <a:spcPct val="85000"/>
                </a:lnSpc>
              </a:pPr>
              <a:r>
                <a:rPr lang="en-GB" sz="900"/>
                <a:t>V12</a:t>
              </a:r>
            </a:p>
          </p:txBody>
        </p:sp>
        <p:sp>
          <p:nvSpPr>
            <p:cNvPr id="93" name="TextBox 92">
              <a:extLst>
                <a:ext uri="{FF2B5EF4-FFF2-40B4-BE49-F238E27FC236}">
                  <a16:creationId xmlns:a16="http://schemas.microsoft.com/office/drawing/2014/main" id="{5542D409-1F58-65DF-4C42-9F24DF4F7DB5}"/>
                </a:ext>
              </a:extLst>
            </p:cNvPr>
            <p:cNvSpPr txBox="1"/>
            <p:nvPr/>
          </p:nvSpPr>
          <p:spPr>
            <a:xfrm>
              <a:off x="3159042" y="4157368"/>
              <a:ext cx="594514" cy="212559"/>
            </a:xfrm>
            <a:prstGeom prst="rect">
              <a:avLst/>
            </a:prstGeom>
            <a:noFill/>
            <a:ln>
              <a:noFill/>
            </a:ln>
          </p:spPr>
          <p:txBody>
            <a:bodyPr wrap="none" rtlCol="0" anchor="ctr">
              <a:spAutoFit/>
            </a:bodyPr>
            <a:lstStyle/>
            <a:p>
              <a:pPr algn="ctr">
                <a:lnSpc>
                  <a:spcPct val="85000"/>
                </a:lnSpc>
              </a:pPr>
              <a:r>
                <a:rPr lang="en-GB" sz="900"/>
                <a:t>W −4 to 1</a:t>
              </a:r>
            </a:p>
          </p:txBody>
        </p:sp>
        <p:sp>
          <p:nvSpPr>
            <p:cNvPr id="94" name="Rectangle: Rounded Corners 93">
              <a:extLst>
                <a:ext uri="{FF2B5EF4-FFF2-40B4-BE49-F238E27FC236}">
                  <a16:creationId xmlns:a16="http://schemas.microsoft.com/office/drawing/2014/main" id="{F9C45B0C-438C-5BB8-43E4-79773DA33064}"/>
                </a:ext>
              </a:extLst>
            </p:cNvPr>
            <p:cNvSpPr/>
            <p:nvPr/>
          </p:nvSpPr>
          <p:spPr>
            <a:xfrm>
              <a:off x="2891757" y="4552950"/>
              <a:ext cx="408157" cy="146050"/>
            </a:xfrm>
            <a:prstGeom prst="roundRect">
              <a:avLst>
                <a:gd name="adj" fmla="val 50000"/>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Echo</a:t>
              </a:r>
            </a:p>
          </p:txBody>
        </p:sp>
        <p:sp>
          <p:nvSpPr>
            <p:cNvPr id="95" name="Rectangle: Rounded Corners 94">
              <a:extLst>
                <a:ext uri="{FF2B5EF4-FFF2-40B4-BE49-F238E27FC236}">
                  <a16:creationId xmlns:a16="http://schemas.microsoft.com/office/drawing/2014/main" id="{13F4117C-4DF6-B4FE-A36D-B10917D8EF58}"/>
                </a:ext>
              </a:extLst>
            </p:cNvPr>
            <p:cNvSpPr/>
            <p:nvPr/>
          </p:nvSpPr>
          <p:spPr>
            <a:xfrm>
              <a:off x="3739312" y="4364374"/>
              <a:ext cx="408157" cy="146050"/>
            </a:xfrm>
            <a:prstGeom prst="roundRect">
              <a:avLst>
                <a:gd name="adj" fmla="val 50000"/>
              </a:avLst>
            </a:prstGeom>
            <a:solidFill>
              <a:schemeClr val="accent4">
                <a:lumMod val="50000"/>
              </a:schemeClr>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KCCQ</a:t>
              </a:r>
            </a:p>
          </p:txBody>
        </p:sp>
        <p:sp>
          <p:nvSpPr>
            <p:cNvPr id="96" name="Rectangle: Rounded Corners 95">
              <a:extLst>
                <a:ext uri="{FF2B5EF4-FFF2-40B4-BE49-F238E27FC236}">
                  <a16:creationId xmlns:a16="http://schemas.microsoft.com/office/drawing/2014/main" id="{F1250442-D6E2-BA33-460A-2231BB4FB49D}"/>
                </a:ext>
              </a:extLst>
            </p:cNvPr>
            <p:cNvSpPr/>
            <p:nvPr/>
          </p:nvSpPr>
          <p:spPr>
            <a:xfrm>
              <a:off x="5811422" y="4364374"/>
              <a:ext cx="408157" cy="146050"/>
            </a:xfrm>
            <a:prstGeom prst="roundRect">
              <a:avLst>
                <a:gd name="adj" fmla="val 50000"/>
              </a:avLst>
            </a:prstGeom>
            <a:solidFill>
              <a:schemeClr val="accent4">
                <a:lumMod val="50000"/>
              </a:schemeClr>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KCCQ</a:t>
              </a:r>
            </a:p>
          </p:txBody>
        </p:sp>
        <p:sp>
          <p:nvSpPr>
            <p:cNvPr id="97" name="Rectangle: Rounded Corners 96">
              <a:extLst>
                <a:ext uri="{FF2B5EF4-FFF2-40B4-BE49-F238E27FC236}">
                  <a16:creationId xmlns:a16="http://schemas.microsoft.com/office/drawing/2014/main" id="{DC27CA03-C742-5CA5-6D6A-BA4780E75659}"/>
                </a:ext>
              </a:extLst>
            </p:cNvPr>
            <p:cNvSpPr/>
            <p:nvPr/>
          </p:nvSpPr>
          <p:spPr>
            <a:xfrm>
              <a:off x="7923845" y="4364374"/>
              <a:ext cx="408157" cy="146050"/>
            </a:xfrm>
            <a:prstGeom prst="roundRect">
              <a:avLst>
                <a:gd name="adj" fmla="val 50000"/>
              </a:avLst>
            </a:prstGeom>
            <a:solidFill>
              <a:schemeClr val="accent4">
                <a:lumMod val="50000"/>
              </a:schemeClr>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KCCQ</a:t>
              </a:r>
            </a:p>
          </p:txBody>
        </p:sp>
        <p:sp>
          <p:nvSpPr>
            <p:cNvPr id="11" name="Rectangle: Rounded Corners 10">
              <a:extLst>
                <a:ext uri="{FF2B5EF4-FFF2-40B4-BE49-F238E27FC236}">
                  <a16:creationId xmlns:a16="http://schemas.microsoft.com/office/drawing/2014/main" id="{1DBEF53A-A38A-F12B-6796-9C56015547F8}"/>
                </a:ext>
              </a:extLst>
            </p:cNvPr>
            <p:cNvSpPr/>
            <p:nvPr/>
          </p:nvSpPr>
          <p:spPr>
            <a:xfrm>
              <a:off x="5811422" y="4552950"/>
              <a:ext cx="408157" cy="146050"/>
            </a:xfrm>
            <a:prstGeom prst="roundRect">
              <a:avLst>
                <a:gd name="adj" fmla="val 50000"/>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Echo</a:t>
              </a:r>
            </a:p>
          </p:txBody>
        </p:sp>
        <p:sp>
          <p:nvSpPr>
            <p:cNvPr id="12" name="Rectangle: Rounded Corners 11">
              <a:extLst>
                <a:ext uri="{FF2B5EF4-FFF2-40B4-BE49-F238E27FC236}">
                  <a16:creationId xmlns:a16="http://schemas.microsoft.com/office/drawing/2014/main" id="{60962948-9465-CE03-0FDA-72535FDB52E1}"/>
                </a:ext>
              </a:extLst>
            </p:cNvPr>
            <p:cNvSpPr/>
            <p:nvPr/>
          </p:nvSpPr>
          <p:spPr>
            <a:xfrm>
              <a:off x="7923845" y="4552950"/>
              <a:ext cx="408157" cy="146050"/>
            </a:xfrm>
            <a:prstGeom prst="roundRect">
              <a:avLst>
                <a:gd name="adj" fmla="val 50000"/>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none" lIns="36000" tIns="36000" rIns="36000" bIns="36000" rtlCol="0" anchor="ctr"/>
            <a:lstStyle/>
            <a:p>
              <a:pPr algn="ctr">
                <a:lnSpc>
                  <a:spcPct val="85000"/>
                </a:lnSpc>
              </a:pPr>
              <a:r>
                <a:rPr lang="en-GB" sz="1050" b="1"/>
                <a:t>Echo</a:t>
              </a:r>
            </a:p>
          </p:txBody>
        </p:sp>
      </p:grpSp>
      <p:sp>
        <p:nvSpPr>
          <p:cNvPr id="98" name="TextBox 97">
            <a:extLst>
              <a:ext uri="{FF2B5EF4-FFF2-40B4-BE49-F238E27FC236}">
                <a16:creationId xmlns:a16="http://schemas.microsoft.com/office/drawing/2014/main" id="{7EE383CF-2A6E-C782-6337-6B3C01AB5480}"/>
              </a:ext>
            </a:extLst>
          </p:cNvPr>
          <p:cNvSpPr txBox="1"/>
          <p:nvPr/>
        </p:nvSpPr>
        <p:spPr>
          <a:xfrm>
            <a:off x="1604432" y="4539456"/>
            <a:ext cx="6840760" cy="338554"/>
          </a:xfrm>
          <a:prstGeom prst="rect">
            <a:avLst/>
          </a:prstGeom>
          <a:solidFill>
            <a:srgbClr val="FAFAFA"/>
          </a:solidFill>
        </p:spPr>
        <p:txBody>
          <a:bodyPr wrap="square" lIns="0" tIns="0" rIns="0" bIns="0" rtlCol="0" anchor="t">
            <a:spAutoFit/>
          </a:bodyPr>
          <a:lstStyle/>
          <a:p>
            <a:pPr marL="38100" defTabSz="360000">
              <a:spcBef>
                <a:spcPct val="20000"/>
              </a:spcBef>
              <a:buClr>
                <a:srgbClr val="C00000"/>
              </a:buClr>
            </a:pPr>
            <a:r>
              <a:rPr lang="en-GB" sz="700" i="0" kern="1200">
                <a:latin typeface="+mn-lt"/>
                <a:ea typeface="+mn-ea"/>
              </a:rPr>
              <a:t>AE, adverse event; AF, atrial fibrillation; BL, baseline; ECG, electrocardiogram; Echo, echocardiogram;  ESVI, end-systolic volume index; KCCQ, Kansas City Cardiomyopath</a:t>
            </a:r>
            <a:r>
              <a:rPr lang="en-GB" sz="700"/>
              <a:t>y Questionnaire; </a:t>
            </a:r>
            <a:r>
              <a:rPr lang="en-GB" sz="700" i="0" kern="1200">
                <a:latin typeface="+mn-lt"/>
                <a:ea typeface="+mn-ea"/>
              </a:rPr>
              <a:t>LVEF, left ventricular </a:t>
            </a:r>
            <a:r>
              <a:rPr lang="en-GB" sz="700"/>
              <a:t>ejection fraction; NT-proBNP, N-terminal pro-B-type natriuretic peptide; New York Heart Association functional classification</a:t>
            </a:r>
            <a:r>
              <a:rPr lang="en-GB" sz="800"/>
              <a:t>; </a:t>
            </a:r>
            <a:r>
              <a:rPr lang="en-GB" sz="700" i="0" kern="1200">
                <a:latin typeface="+mn-lt"/>
                <a:ea typeface="+mn-ea"/>
              </a:rPr>
              <a:t>QD, once daily; SAE, serious adverse event; SoC, standard of care; SVRI, systemic vascular resistance index; V, visit; W, week</a:t>
            </a:r>
            <a:r>
              <a:rPr lang="en-GB" sz="700"/>
              <a:t>.</a:t>
            </a:r>
            <a:endParaRPr lang="en-US">
              <a:ea typeface="+mn-ea"/>
            </a:endParaRPr>
          </a:p>
        </p:txBody>
      </p:sp>
      <p:sp>
        <p:nvSpPr>
          <p:cNvPr id="8" name="TextBox 7">
            <a:extLst>
              <a:ext uri="{FF2B5EF4-FFF2-40B4-BE49-F238E27FC236}">
                <a16:creationId xmlns:a16="http://schemas.microsoft.com/office/drawing/2014/main" id="{D8668447-2776-BC86-40F7-369C65A60532}"/>
              </a:ext>
            </a:extLst>
          </p:cNvPr>
          <p:cNvSpPr txBox="1"/>
          <p:nvPr/>
        </p:nvSpPr>
        <p:spPr>
          <a:xfrm>
            <a:off x="255477" y="3005461"/>
            <a:ext cx="2068099" cy="932688"/>
          </a:xfrm>
          <a:prstGeom prst="rect">
            <a:avLst/>
          </a:prstGeom>
          <a:noFill/>
          <a:ln>
            <a:solidFill>
              <a:schemeClr val="bg1">
                <a:lumMod val="75000"/>
              </a:schemeClr>
            </a:solidFill>
          </a:ln>
        </p:spPr>
        <p:txBody>
          <a:bodyPr wrap="square">
            <a:noAutofit/>
          </a:bodyPr>
          <a:lstStyle/>
          <a:p>
            <a:r>
              <a:rPr lang="en-GB" sz="1200" b="1" i="1">
                <a:solidFill>
                  <a:schemeClr val="accent1">
                    <a:lumMod val="75000"/>
                  </a:schemeClr>
                </a:solidFill>
              </a:rPr>
              <a:t>PRIMARY ENDPOINT</a:t>
            </a:r>
            <a:br>
              <a:rPr lang="en-GB" sz="1400" b="1">
                <a:solidFill>
                  <a:schemeClr val="accent1">
                    <a:lumMod val="60000"/>
                    <a:lumOff val="40000"/>
                  </a:schemeClr>
                </a:solidFill>
              </a:rPr>
            </a:br>
            <a:r>
              <a:rPr lang="en-GB" sz="1400">
                <a:solidFill>
                  <a:schemeClr val="tx1"/>
                </a:solidFill>
              </a:rPr>
              <a:t>Change from BL to Week 25 in ESVI (cohort A) and SVRI (cohort B)</a:t>
            </a:r>
          </a:p>
        </p:txBody>
      </p:sp>
      <p:sp>
        <p:nvSpPr>
          <p:cNvPr id="9" name="TextBox 8">
            <a:extLst>
              <a:ext uri="{FF2B5EF4-FFF2-40B4-BE49-F238E27FC236}">
                <a16:creationId xmlns:a16="http://schemas.microsoft.com/office/drawing/2014/main" id="{404237E0-9F29-9F45-6DDE-8CC775AEE62F}"/>
              </a:ext>
            </a:extLst>
          </p:cNvPr>
          <p:cNvSpPr txBox="1"/>
          <p:nvPr/>
        </p:nvSpPr>
        <p:spPr>
          <a:xfrm>
            <a:off x="2421330" y="3005461"/>
            <a:ext cx="4647629" cy="932688"/>
          </a:xfrm>
          <a:prstGeom prst="rect">
            <a:avLst/>
          </a:prstGeom>
          <a:noFill/>
          <a:ln>
            <a:solidFill>
              <a:schemeClr val="bg1">
                <a:lumMod val="75000"/>
              </a:schemeClr>
            </a:solidFill>
          </a:ln>
        </p:spPr>
        <p:txBody>
          <a:bodyPr wrap="square">
            <a:noAutofit/>
          </a:bodyPr>
          <a:lstStyle/>
          <a:p>
            <a:r>
              <a:rPr lang="en-GB" sz="1200" b="1" i="1">
                <a:solidFill>
                  <a:schemeClr val="accent1">
                    <a:lumMod val="75000"/>
                  </a:schemeClr>
                </a:solidFill>
              </a:rPr>
              <a:t>KEY SECONDARY ENDPOINTS</a:t>
            </a:r>
            <a:br>
              <a:rPr lang="en-GB" sz="1400" b="1">
                <a:solidFill>
                  <a:schemeClr val="accent1">
                    <a:lumMod val="60000"/>
                    <a:lumOff val="40000"/>
                  </a:schemeClr>
                </a:solidFill>
              </a:rPr>
            </a:br>
            <a:r>
              <a:rPr lang="en-GB" sz="1400">
                <a:solidFill>
                  <a:schemeClr val="tx1"/>
                </a:solidFill>
              </a:rPr>
              <a:t>Change from BL to Weeks 13 and 25 in echocardiographic parameters and change from BL to Weeks 3, 5, 13 and 25 in KCCQ overall summary score</a:t>
            </a:r>
          </a:p>
        </p:txBody>
      </p:sp>
      <p:sp>
        <p:nvSpPr>
          <p:cNvPr id="10" name="TextBox 9">
            <a:extLst>
              <a:ext uri="{FF2B5EF4-FFF2-40B4-BE49-F238E27FC236}">
                <a16:creationId xmlns:a16="http://schemas.microsoft.com/office/drawing/2014/main" id="{D515E269-984A-B682-9EBA-CB1264A25BF3}"/>
              </a:ext>
            </a:extLst>
          </p:cNvPr>
          <p:cNvSpPr txBox="1"/>
          <p:nvPr/>
        </p:nvSpPr>
        <p:spPr>
          <a:xfrm>
            <a:off x="7166714" y="3005461"/>
            <a:ext cx="1795659" cy="932688"/>
          </a:xfrm>
          <a:prstGeom prst="rect">
            <a:avLst/>
          </a:prstGeom>
          <a:noFill/>
          <a:ln>
            <a:solidFill>
              <a:schemeClr val="bg1">
                <a:lumMod val="75000"/>
              </a:schemeClr>
            </a:solidFill>
          </a:ln>
        </p:spPr>
        <p:txBody>
          <a:bodyPr wrap="square">
            <a:noAutofit/>
          </a:bodyPr>
          <a:lstStyle/>
          <a:p>
            <a:r>
              <a:rPr lang="en-GB" sz="1200" b="1" i="1">
                <a:solidFill>
                  <a:schemeClr val="accent1">
                    <a:lumMod val="75000"/>
                  </a:schemeClr>
                </a:solidFill>
              </a:rPr>
              <a:t>SAFETY/TOLERABILITY ENDPOINTS</a:t>
            </a:r>
            <a:br>
              <a:rPr lang="en-GB" sz="1400" b="1">
                <a:solidFill>
                  <a:schemeClr val="accent1">
                    <a:lumMod val="60000"/>
                    <a:lumOff val="40000"/>
                  </a:schemeClr>
                </a:solidFill>
              </a:rPr>
            </a:br>
            <a:r>
              <a:rPr lang="en-GB" sz="1400">
                <a:solidFill>
                  <a:schemeClr val="tx1"/>
                </a:solidFill>
              </a:rPr>
              <a:t>AEs, SAEs, vital signs, weight &amp; ECG</a:t>
            </a:r>
          </a:p>
        </p:txBody>
      </p:sp>
    </p:spTree>
    <p:extLst>
      <p:ext uri="{BB962C8B-B14F-4D97-AF65-F5344CB8AC3E}">
        <p14:creationId xmlns:p14="http://schemas.microsoft.com/office/powerpoint/2010/main" val="797138645"/>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F321CAF-6268-AE8E-BA19-DD408805052D}"/>
              </a:ext>
            </a:extLst>
          </p:cNvPr>
          <p:cNvSpPr>
            <a:spLocks noGrp="1"/>
          </p:cNvSpPr>
          <p:nvPr>
            <p:ph type="title"/>
          </p:nvPr>
        </p:nvSpPr>
        <p:spPr>
          <a:xfrm>
            <a:off x="327228" y="309119"/>
            <a:ext cx="8496000" cy="383676"/>
          </a:xfrm>
        </p:spPr>
        <p:txBody>
          <a:bodyPr>
            <a:noAutofit/>
          </a:bodyPr>
          <a:lstStyle/>
          <a:p>
            <a:r>
              <a:rPr lang="en-GB" sz="2400">
                <a:solidFill>
                  <a:schemeClr val="accent1"/>
                </a:solidFill>
              </a:rPr>
              <a:t>LUMINARA was a global study across 10 countries</a:t>
            </a:r>
            <a:endParaRPr lang="en-NL" sz="2400">
              <a:solidFill>
                <a:schemeClr val="accent1"/>
              </a:solidFill>
            </a:endParaRPr>
          </a:p>
        </p:txBody>
      </p:sp>
      <p:grpSp>
        <p:nvGrpSpPr>
          <p:cNvPr id="452" name="Group 451">
            <a:extLst>
              <a:ext uri="{FF2B5EF4-FFF2-40B4-BE49-F238E27FC236}">
                <a16:creationId xmlns:a16="http://schemas.microsoft.com/office/drawing/2014/main" id="{A76CFEB4-DAE9-9B5C-B34B-A717C4A358E0}"/>
              </a:ext>
            </a:extLst>
          </p:cNvPr>
          <p:cNvGrpSpPr/>
          <p:nvPr/>
        </p:nvGrpSpPr>
        <p:grpSpPr>
          <a:xfrm>
            <a:off x="686340" y="942032"/>
            <a:ext cx="7771320" cy="3882481"/>
            <a:chOff x="1429607" y="1187433"/>
            <a:chExt cx="9371286" cy="4626226"/>
          </a:xfrm>
          <a:solidFill>
            <a:srgbClr val="D9D9D9"/>
          </a:solidFill>
        </p:grpSpPr>
        <p:sp>
          <p:nvSpPr>
            <p:cNvPr id="229" name="Freeform 6">
              <a:extLst>
                <a:ext uri="{FF2B5EF4-FFF2-40B4-BE49-F238E27FC236}">
                  <a16:creationId xmlns:a16="http://schemas.microsoft.com/office/drawing/2014/main" id="{183C7241-2444-6F0B-8B9A-81A6D792194C}"/>
                </a:ext>
              </a:extLst>
            </p:cNvPr>
            <p:cNvSpPr>
              <a:spLocks/>
            </p:cNvSpPr>
            <p:nvPr/>
          </p:nvSpPr>
          <p:spPr bwMode="auto">
            <a:xfrm>
              <a:off x="7451733" y="2558229"/>
              <a:ext cx="395003" cy="316338"/>
            </a:xfrm>
            <a:custGeom>
              <a:avLst/>
              <a:gdLst>
                <a:gd name="T0" fmla="*/ 23 w 236"/>
                <a:gd name="T1" fmla="*/ 66 h 189"/>
                <a:gd name="T2" fmla="*/ 37 w 236"/>
                <a:gd name="T3" fmla="*/ 54 h 189"/>
                <a:gd name="T4" fmla="*/ 58 w 236"/>
                <a:gd name="T5" fmla="*/ 45 h 189"/>
                <a:gd name="T6" fmla="*/ 71 w 236"/>
                <a:gd name="T7" fmla="*/ 24 h 189"/>
                <a:gd name="T8" fmla="*/ 82 w 236"/>
                <a:gd name="T9" fmla="*/ 22 h 189"/>
                <a:gd name="T10" fmla="*/ 97 w 236"/>
                <a:gd name="T11" fmla="*/ 23 h 189"/>
                <a:gd name="T12" fmla="*/ 116 w 236"/>
                <a:gd name="T13" fmla="*/ 30 h 189"/>
                <a:gd name="T14" fmla="*/ 134 w 236"/>
                <a:gd name="T15" fmla="*/ 27 h 189"/>
                <a:gd name="T16" fmla="*/ 147 w 236"/>
                <a:gd name="T17" fmla="*/ 18 h 189"/>
                <a:gd name="T18" fmla="*/ 149 w 236"/>
                <a:gd name="T19" fmla="*/ 7 h 189"/>
                <a:gd name="T20" fmla="*/ 165 w 236"/>
                <a:gd name="T21" fmla="*/ 4 h 189"/>
                <a:gd name="T22" fmla="*/ 170 w 236"/>
                <a:gd name="T23" fmla="*/ 12 h 189"/>
                <a:gd name="T24" fmla="*/ 182 w 236"/>
                <a:gd name="T25" fmla="*/ 36 h 189"/>
                <a:gd name="T26" fmla="*/ 193 w 236"/>
                <a:gd name="T27" fmla="*/ 29 h 189"/>
                <a:gd name="T28" fmla="*/ 214 w 236"/>
                <a:gd name="T29" fmla="*/ 22 h 189"/>
                <a:gd name="T30" fmla="*/ 236 w 236"/>
                <a:gd name="T31" fmla="*/ 28 h 189"/>
                <a:gd name="T32" fmla="*/ 219 w 236"/>
                <a:gd name="T33" fmla="*/ 34 h 189"/>
                <a:gd name="T34" fmla="*/ 183 w 236"/>
                <a:gd name="T35" fmla="*/ 40 h 189"/>
                <a:gd name="T36" fmla="*/ 181 w 236"/>
                <a:gd name="T37" fmla="*/ 58 h 189"/>
                <a:gd name="T38" fmla="*/ 179 w 236"/>
                <a:gd name="T39" fmla="*/ 77 h 189"/>
                <a:gd name="T40" fmla="*/ 178 w 236"/>
                <a:gd name="T41" fmla="*/ 93 h 189"/>
                <a:gd name="T42" fmla="*/ 172 w 236"/>
                <a:gd name="T43" fmla="*/ 106 h 189"/>
                <a:gd name="T44" fmla="*/ 157 w 236"/>
                <a:gd name="T45" fmla="*/ 123 h 189"/>
                <a:gd name="T46" fmla="*/ 155 w 236"/>
                <a:gd name="T47" fmla="*/ 142 h 189"/>
                <a:gd name="T48" fmla="*/ 135 w 236"/>
                <a:gd name="T49" fmla="*/ 142 h 189"/>
                <a:gd name="T50" fmla="*/ 121 w 236"/>
                <a:gd name="T51" fmla="*/ 148 h 189"/>
                <a:gd name="T52" fmla="*/ 116 w 236"/>
                <a:gd name="T53" fmla="*/ 178 h 189"/>
                <a:gd name="T54" fmla="*/ 82 w 236"/>
                <a:gd name="T55" fmla="*/ 184 h 189"/>
                <a:gd name="T56" fmla="*/ 68 w 236"/>
                <a:gd name="T57" fmla="*/ 186 h 189"/>
                <a:gd name="T58" fmla="*/ 20 w 236"/>
                <a:gd name="T59" fmla="*/ 179 h 189"/>
                <a:gd name="T60" fmla="*/ 29 w 236"/>
                <a:gd name="T61" fmla="*/ 147 h 189"/>
                <a:gd name="T62" fmla="*/ 11 w 236"/>
                <a:gd name="T63" fmla="*/ 130 h 189"/>
                <a:gd name="T64" fmla="*/ 8 w 236"/>
                <a:gd name="T65" fmla="*/ 102 h 189"/>
                <a:gd name="T66" fmla="*/ 2 w 236"/>
                <a:gd name="T67" fmla="*/ 8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6" h="189">
                  <a:moveTo>
                    <a:pt x="4" y="58"/>
                  </a:moveTo>
                  <a:lnTo>
                    <a:pt x="23" y="66"/>
                  </a:lnTo>
                  <a:lnTo>
                    <a:pt x="35" y="63"/>
                  </a:lnTo>
                  <a:lnTo>
                    <a:pt x="37" y="54"/>
                  </a:lnTo>
                  <a:lnTo>
                    <a:pt x="50" y="51"/>
                  </a:lnTo>
                  <a:lnTo>
                    <a:pt x="58" y="45"/>
                  </a:lnTo>
                  <a:lnTo>
                    <a:pt x="58" y="28"/>
                  </a:lnTo>
                  <a:lnTo>
                    <a:pt x="71" y="24"/>
                  </a:lnTo>
                  <a:lnTo>
                    <a:pt x="72" y="17"/>
                  </a:lnTo>
                  <a:lnTo>
                    <a:pt x="82" y="22"/>
                  </a:lnTo>
                  <a:lnTo>
                    <a:pt x="87" y="23"/>
                  </a:lnTo>
                  <a:lnTo>
                    <a:pt x="97" y="23"/>
                  </a:lnTo>
                  <a:lnTo>
                    <a:pt x="110" y="27"/>
                  </a:lnTo>
                  <a:lnTo>
                    <a:pt x="116" y="30"/>
                  </a:lnTo>
                  <a:lnTo>
                    <a:pt x="127" y="23"/>
                  </a:lnTo>
                  <a:lnTo>
                    <a:pt x="134" y="27"/>
                  </a:lnTo>
                  <a:lnTo>
                    <a:pt x="137" y="18"/>
                  </a:lnTo>
                  <a:lnTo>
                    <a:pt x="147" y="18"/>
                  </a:lnTo>
                  <a:lnTo>
                    <a:pt x="149" y="15"/>
                  </a:lnTo>
                  <a:lnTo>
                    <a:pt x="149" y="7"/>
                  </a:lnTo>
                  <a:lnTo>
                    <a:pt x="154" y="0"/>
                  </a:lnTo>
                  <a:lnTo>
                    <a:pt x="165" y="4"/>
                  </a:lnTo>
                  <a:lnTo>
                    <a:pt x="165" y="11"/>
                  </a:lnTo>
                  <a:lnTo>
                    <a:pt x="170" y="12"/>
                  </a:lnTo>
                  <a:lnTo>
                    <a:pt x="173" y="29"/>
                  </a:lnTo>
                  <a:lnTo>
                    <a:pt x="182" y="36"/>
                  </a:lnTo>
                  <a:lnTo>
                    <a:pt x="186" y="31"/>
                  </a:lnTo>
                  <a:lnTo>
                    <a:pt x="193" y="29"/>
                  </a:lnTo>
                  <a:lnTo>
                    <a:pt x="202" y="20"/>
                  </a:lnTo>
                  <a:lnTo>
                    <a:pt x="214" y="22"/>
                  </a:lnTo>
                  <a:lnTo>
                    <a:pt x="232" y="22"/>
                  </a:lnTo>
                  <a:lnTo>
                    <a:pt x="236" y="28"/>
                  </a:lnTo>
                  <a:lnTo>
                    <a:pt x="227" y="30"/>
                  </a:lnTo>
                  <a:lnTo>
                    <a:pt x="219" y="34"/>
                  </a:lnTo>
                  <a:lnTo>
                    <a:pt x="200" y="36"/>
                  </a:lnTo>
                  <a:lnTo>
                    <a:pt x="183" y="40"/>
                  </a:lnTo>
                  <a:lnTo>
                    <a:pt x="175" y="50"/>
                  </a:lnTo>
                  <a:lnTo>
                    <a:pt x="181" y="58"/>
                  </a:lnTo>
                  <a:lnTo>
                    <a:pt x="185" y="69"/>
                  </a:lnTo>
                  <a:lnTo>
                    <a:pt x="179" y="77"/>
                  </a:lnTo>
                  <a:lnTo>
                    <a:pt x="182" y="85"/>
                  </a:lnTo>
                  <a:lnTo>
                    <a:pt x="178" y="93"/>
                  </a:lnTo>
                  <a:lnTo>
                    <a:pt x="162" y="92"/>
                  </a:lnTo>
                  <a:lnTo>
                    <a:pt x="172" y="106"/>
                  </a:lnTo>
                  <a:lnTo>
                    <a:pt x="162" y="111"/>
                  </a:lnTo>
                  <a:lnTo>
                    <a:pt x="157" y="123"/>
                  </a:lnTo>
                  <a:lnTo>
                    <a:pt x="160" y="136"/>
                  </a:lnTo>
                  <a:lnTo>
                    <a:pt x="155" y="142"/>
                  </a:lnTo>
                  <a:lnTo>
                    <a:pt x="148" y="140"/>
                  </a:lnTo>
                  <a:lnTo>
                    <a:pt x="135" y="142"/>
                  </a:lnTo>
                  <a:lnTo>
                    <a:pt x="134" y="148"/>
                  </a:lnTo>
                  <a:lnTo>
                    <a:pt x="121" y="148"/>
                  </a:lnTo>
                  <a:lnTo>
                    <a:pt x="113" y="160"/>
                  </a:lnTo>
                  <a:lnTo>
                    <a:pt x="116" y="178"/>
                  </a:lnTo>
                  <a:lnTo>
                    <a:pt x="95" y="186"/>
                  </a:lnTo>
                  <a:lnTo>
                    <a:pt x="82" y="184"/>
                  </a:lnTo>
                  <a:lnTo>
                    <a:pt x="79" y="189"/>
                  </a:lnTo>
                  <a:lnTo>
                    <a:pt x="68" y="186"/>
                  </a:lnTo>
                  <a:lnTo>
                    <a:pt x="51" y="189"/>
                  </a:lnTo>
                  <a:lnTo>
                    <a:pt x="20" y="179"/>
                  </a:lnTo>
                  <a:lnTo>
                    <a:pt x="33" y="160"/>
                  </a:lnTo>
                  <a:lnTo>
                    <a:pt x="29" y="147"/>
                  </a:lnTo>
                  <a:lnTo>
                    <a:pt x="15" y="143"/>
                  </a:lnTo>
                  <a:lnTo>
                    <a:pt x="11" y="130"/>
                  </a:lnTo>
                  <a:lnTo>
                    <a:pt x="3" y="113"/>
                  </a:lnTo>
                  <a:lnTo>
                    <a:pt x="8" y="102"/>
                  </a:lnTo>
                  <a:lnTo>
                    <a:pt x="0" y="99"/>
                  </a:lnTo>
                  <a:lnTo>
                    <a:pt x="2" y="84"/>
                  </a:lnTo>
                  <a:lnTo>
                    <a:pt x="4" y="5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0" name="Freeform 7">
              <a:extLst>
                <a:ext uri="{FF2B5EF4-FFF2-40B4-BE49-F238E27FC236}">
                  <a16:creationId xmlns:a16="http://schemas.microsoft.com/office/drawing/2014/main" id="{1CA39B49-4C1D-EEF7-6206-802CE5BFDE28}"/>
                </a:ext>
              </a:extLst>
            </p:cNvPr>
            <p:cNvSpPr>
              <a:spLocks/>
            </p:cNvSpPr>
            <p:nvPr/>
          </p:nvSpPr>
          <p:spPr bwMode="auto">
            <a:xfrm>
              <a:off x="6044116" y="4098072"/>
              <a:ext cx="381613" cy="420110"/>
            </a:xfrm>
            <a:custGeom>
              <a:avLst/>
              <a:gdLst>
                <a:gd name="T0" fmla="*/ 92 w 228"/>
                <a:gd name="T1" fmla="*/ 16 h 251"/>
                <a:gd name="T2" fmla="*/ 102 w 228"/>
                <a:gd name="T3" fmla="*/ 35 h 251"/>
                <a:gd name="T4" fmla="*/ 121 w 228"/>
                <a:gd name="T5" fmla="*/ 44 h 251"/>
                <a:gd name="T6" fmla="*/ 137 w 228"/>
                <a:gd name="T7" fmla="*/ 44 h 251"/>
                <a:gd name="T8" fmla="*/ 144 w 228"/>
                <a:gd name="T9" fmla="*/ 27 h 251"/>
                <a:gd name="T10" fmla="*/ 157 w 228"/>
                <a:gd name="T11" fmla="*/ 23 h 251"/>
                <a:gd name="T12" fmla="*/ 165 w 228"/>
                <a:gd name="T13" fmla="*/ 30 h 251"/>
                <a:gd name="T14" fmla="*/ 187 w 228"/>
                <a:gd name="T15" fmla="*/ 43 h 251"/>
                <a:gd name="T16" fmla="*/ 188 w 228"/>
                <a:gd name="T17" fmla="*/ 63 h 251"/>
                <a:gd name="T18" fmla="*/ 195 w 228"/>
                <a:gd name="T19" fmla="*/ 84 h 251"/>
                <a:gd name="T20" fmla="*/ 198 w 228"/>
                <a:gd name="T21" fmla="*/ 107 h 251"/>
                <a:gd name="T22" fmla="*/ 217 w 228"/>
                <a:gd name="T23" fmla="*/ 104 h 251"/>
                <a:gd name="T24" fmla="*/ 227 w 228"/>
                <a:gd name="T25" fmla="*/ 112 h 251"/>
                <a:gd name="T26" fmla="*/ 228 w 228"/>
                <a:gd name="T27" fmla="*/ 132 h 251"/>
                <a:gd name="T28" fmla="*/ 227 w 228"/>
                <a:gd name="T29" fmla="*/ 147 h 251"/>
                <a:gd name="T30" fmla="*/ 186 w 228"/>
                <a:gd name="T31" fmla="*/ 213 h 251"/>
                <a:gd name="T32" fmla="*/ 209 w 228"/>
                <a:gd name="T33" fmla="*/ 243 h 251"/>
                <a:gd name="T34" fmla="*/ 132 w 228"/>
                <a:gd name="T35" fmla="*/ 248 h 251"/>
                <a:gd name="T36" fmla="*/ 46 w 228"/>
                <a:gd name="T37" fmla="*/ 239 h 251"/>
                <a:gd name="T38" fmla="*/ 33 w 228"/>
                <a:gd name="T39" fmla="*/ 231 h 251"/>
                <a:gd name="T40" fmla="*/ 10 w 228"/>
                <a:gd name="T41" fmla="*/ 234 h 251"/>
                <a:gd name="T42" fmla="*/ 0 w 228"/>
                <a:gd name="T43" fmla="*/ 225 h 251"/>
                <a:gd name="T44" fmla="*/ 9 w 228"/>
                <a:gd name="T45" fmla="*/ 188 h 251"/>
                <a:gd name="T46" fmla="*/ 16 w 228"/>
                <a:gd name="T47" fmla="*/ 160 h 251"/>
                <a:gd name="T48" fmla="*/ 31 w 228"/>
                <a:gd name="T49" fmla="*/ 138 h 251"/>
                <a:gd name="T50" fmla="*/ 39 w 228"/>
                <a:gd name="T51" fmla="*/ 113 h 251"/>
                <a:gd name="T52" fmla="*/ 33 w 228"/>
                <a:gd name="T53" fmla="*/ 94 h 251"/>
                <a:gd name="T54" fmla="*/ 24 w 228"/>
                <a:gd name="T55" fmla="*/ 69 h 251"/>
                <a:gd name="T56" fmla="*/ 31 w 228"/>
                <a:gd name="T57" fmla="*/ 56 h 251"/>
                <a:gd name="T58" fmla="*/ 22 w 228"/>
                <a:gd name="T59" fmla="*/ 22 h 251"/>
                <a:gd name="T60" fmla="*/ 14 w 228"/>
                <a:gd name="T61" fmla="*/ 5 h 251"/>
                <a:gd name="T62" fmla="*/ 27 w 228"/>
                <a:gd name="T63" fmla="*/ 3 h 251"/>
                <a:gd name="T64" fmla="*/ 88 w 228"/>
                <a:gd name="T65" fmla="*/ 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8" h="251">
                  <a:moveTo>
                    <a:pt x="88" y="1"/>
                  </a:moveTo>
                  <a:lnTo>
                    <a:pt x="92" y="16"/>
                  </a:lnTo>
                  <a:lnTo>
                    <a:pt x="97" y="29"/>
                  </a:lnTo>
                  <a:lnTo>
                    <a:pt x="102" y="35"/>
                  </a:lnTo>
                  <a:lnTo>
                    <a:pt x="109" y="46"/>
                  </a:lnTo>
                  <a:lnTo>
                    <a:pt x="121" y="44"/>
                  </a:lnTo>
                  <a:lnTo>
                    <a:pt x="127" y="42"/>
                  </a:lnTo>
                  <a:lnTo>
                    <a:pt x="137" y="44"/>
                  </a:lnTo>
                  <a:lnTo>
                    <a:pt x="140" y="39"/>
                  </a:lnTo>
                  <a:lnTo>
                    <a:pt x="144" y="27"/>
                  </a:lnTo>
                  <a:lnTo>
                    <a:pt x="156" y="26"/>
                  </a:lnTo>
                  <a:lnTo>
                    <a:pt x="157" y="23"/>
                  </a:lnTo>
                  <a:lnTo>
                    <a:pt x="166" y="22"/>
                  </a:lnTo>
                  <a:lnTo>
                    <a:pt x="165" y="30"/>
                  </a:lnTo>
                  <a:lnTo>
                    <a:pt x="187" y="30"/>
                  </a:lnTo>
                  <a:lnTo>
                    <a:pt x="187" y="43"/>
                  </a:lnTo>
                  <a:lnTo>
                    <a:pt x="190" y="51"/>
                  </a:lnTo>
                  <a:lnTo>
                    <a:pt x="188" y="63"/>
                  </a:lnTo>
                  <a:lnTo>
                    <a:pt x="189" y="76"/>
                  </a:lnTo>
                  <a:lnTo>
                    <a:pt x="195" y="84"/>
                  </a:lnTo>
                  <a:lnTo>
                    <a:pt x="193" y="109"/>
                  </a:lnTo>
                  <a:lnTo>
                    <a:pt x="198" y="107"/>
                  </a:lnTo>
                  <a:lnTo>
                    <a:pt x="206" y="107"/>
                  </a:lnTo>
                  <a:lnTo>
                    <a:pt x="217" y="104"/>
                  </a:lnTo>
                  <a:lnTo>
                    <a:pt x="226" y="105"/>
                  </a:lnTo>
                  <a:lnTo>
                    <a:pt x="227" y="112"/>
                  </a:lnTo>
                  <a:lnTo>
                    <a:pt x="225" y="122"/>
                  </a:lnTo>
                  <a:lnTo>
                    <a:pt x="228" y="132"/>
                  </a:lnTo>
                  <a:lnTo>
                    <a:pt x="225" y="140"/>
                  </a:lnTo>
                  <a:lnTo>
                    <a:pt x="227" y="147"/>
                  </a:lnTo>
                  <a:lnTo>
                    <a:pt x="188" y="146"/>
                  </a:lnTo>
                  <a:lnTo>
                    <a:pt x="186" y="213"/>
                  </a:lnTo>
                  <a:lnTo>
                    <a:pt x="198" y="230"/>
                  </a:lnTo>
                  <a:lnTo>
                    <a:pt x="209" y="243"/>
                  </a:lnTo>
                  <a:lnTo>
                    <a:pt x="176" y="251"/>
                  </a:lnTo>
                  <a:lnTo>
                    <a:pt x="132" y="248"/>
                  </a:lnTo>
                  <a:lnTo>
                    <a:pt x="120" y="238"/>
                  </a:lnTo>
                  <a:lnTo>
                    <a:pt x="46" y="239"/>
                  </a:lnTo>
                  <a:lnTo>
                    <a:pt x="43" y="240"/>
                  </a:lnTo>
                  <a:lnTo>
                    <a:pt x="33" y="231"/>
                  </a:lnTo>
                  <a:lnTo>
                    <a:pt x="21" y="230"/>
                  </a:lnTo>
                  <a:lnTo>
                    <a:pt x="10" y="234"/>
                  </a:lnTo>
                  <a:lnTo>
                    <a:pt x="1" y="238"/>
                  </a:lnTo>
                  <a:lnTo>
                    <a:pt x="0" y="225"/>
                  </a:lnTo>
                  <a:lnTo>
                    <a:pt x="2" y="206"/>
                  </a:lnTo>
                  <a:lnTo>
                    <a:pt x="9" y="188"/>
                  </a:lnTo>
                  <a:lnTo>
                    <a:pt x="10" y="179"/>
                  </a:lnTo>
                  <a:lnTo>
                    <a:pt x="16" y="160"/>
                  </a:lnTo>
                  <a:lnTo>
                    <a:pt x="21" y="151"/>
                  </a:lnTo>
                  <a:lnTo>
                    <a:pt x="31" y="138"/>
                  </a:lnTo>
                  <a:lnTo>
                    <a:pt x="37" y="129"/>
                  </a:lnTo>
                  <a:lnTo>
                    <a:pt x="39" y="113"/>
                  </a:lnTo>
                  <a:lnTo>
                    <a:pt x="39" y="101"/>
                  </a:lnTo>
                  <a:lnTo>
                    <a:pt x="33" y="94"/>
                  </a:lnTo>
                  <a:lnTo>
                    <a:pt x="29" y="81"/>
                  </a:lnTo>
                  <a:lnTo>
                    <a:pt x="24" y="69"/>
                  </a:lnTo>
                  <a:lnTo>
                    <a:pt x="25" y="64"/>
                  </a:lnTo>
                  <a:lnTo>
                    <a:pt x="31" y="56"/>
                  </a:lnTo>
                  <a:lnTo>
                    <a:pt x="25" y="36"/>
                  </a:lnTo>
                  <a:lnTo>
                    <a:pt x="22" y="22"/>
                  </a:lnTo>
                  <a:lnTo>
                    <a:pt x="13" y="9"/>
                  </a:lnTo>
                  <a:lnTo>
                    <a:pt x="14" y="5"/>
                  </a:lnTo>
                  <a:lnTo>
                    <a:pt x="22" y="2"/>
                  </a:lnTo>
                  <a:lnTo>
                    <a:pt x="27" y="3"/>
                  </a:lnTo>
                  <a:lnTo>
                    <a:pt x="34" y="0"/>
                  </a:lnTo>
                  <a:lnTo>
                    <a:pt x="88" y="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1" name="Freeform 8">
              <a:extLst>
                <a:ext uri="{FF2B5EF4-FFF2-40B4-BE49-F238E27FC236}">
                  <a16:creationId xmlns:a16="http://schemas.microsoft.com/office/drawing/2014/main" id="{9AC5A919-A573-E592-2679-40796506B60F}"/>
                </a:ext>
              </a:extLst>
            </p:cNvPr>
            <p:cNvSpPr>
              <a:spLocks/>
            </p:cNvSpPr>
            <p:nvPr/>
          </p:nvSpPr>
          <p:spPr bwMode="auto">
            <a:xfrm>
              <a:off x="6055832" y="4049534"/>
              <a:ext cx="33475" cy="46865"/>
            </a:xfrm>
            <a:custGeom>
              <a:avLst/>
              <a:gdLst>
                <a:gd name="T0" fmla="*/ 10 w 20"/>
                <a:gd name="T1" fmla="*/ 26 h 28"/>
                <a:gd name="T2" fmla="*/ 5 w 20"/>
                <a:gd name="T3" fmla="*/ 28 h 28"/>
                <a:gd name="T4" fmla="*/ 0 w 20"/>
                <a:gd name="T5" fmla="*/ 12 h 28"/>
                <a:gd name="T6" fmla="*/ 7 w 20"/>
                <a:gd name="T7" fmla="*/ 3 h 28"/>
                <a:gd name="T8" fmla="*/ 13 w 20"/>
                <a:gd name="T9" fmla="*/ 0 h 28"/>
                <a:gd name="T10" fmla="*/ 20 w 20"/>
                <a:gd name="T11" fmla="*/ 7 h 28"/>
                <a:gd name="T12" fmla="*/ 13 w 20"/>
                <a:gd name="T13" fmla="*/ 11 h 28"/>
                <a:gd name="T14" fmla="*/ 10 w 20"/>
                <a:gd name="T15" fmla="*/ 16 h 28"/>
                <a:gd name="T16" fmla="*/ 10 w 20"/>
                <a:gd name="T1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8">
                  <a:moveTo>
                    <a:pt x="10" y="26"/>
                  </a:moveTo>
                  <a:lnTo>
                    <a:pt x="5" y="28"/>
                  </a:lnTo>
                  <a:lnTo>
                    <a:pt x="0" y="12"/>
                  </a:lnTo>
                  <a:lnTo>
                    <a:pt x="7" y="3"/>
                  </a:lnTo>
                  <a:lnTo>
                    <a:pt x="13" y="0"/>
                  </a:lnTo>
                  <a:lnTo>
                    <a:pt x="20" y="7"/>
                  </a:lnTo>
                  <a:lnTo>
                    <a:pt x="13" y="11"/>
                  </a:lnTo>
                  <a:lnTo>
                    <a:pt x="10" y="16"/>
                  </a:lnTo>
                  <a:lnTo>
                    <a:pt x="10" y="2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2" name="Freeform 9">
              <a:extLst>
                <a:ext uri="{FF2B5EF4-FFF2-40B4-BE49-F238E27FC236}">
                  <a16:creationId xmlns:a16="http://schemas.microsoft.com/office/drawing/2014/main" id="{85366491-B684-E4C1-9200-B922577C3A32}"/>
                </a:ext>
              </a:extLst>
            </p:cNvPr>
            <p:cNvSpPr>
              <a:spLocks/>
            </p:cNvSpPr>
            <p:nvPr/>
          </p:nvSpPr>
          <p:spPr bwMode="auto">
            <a:xfrm>
              <a:off x="6231575" y="2412613"/>
              <a:ext cx="51887" cy="105446"/>
            </a:xfrm>
            <a:custGeom>
              <a:avLst/>
              <a:gdLst>
                <a:gd name="T0" fmla="*/ 22 w 31"/>
                <a:gd name="T1" fmla="*/ 17 h 63"/>
                <a:gd name="T2" fmla="*/ 20 w 31"/>
                <a:gd name="T3" fmla="*/ 24 h 63"/>
                <a:gd name="T4" fmla="*/ 23 w 31"/>
                <a:gd name="T5" fmla="*/ 33 h 63"/>
                <a:gd name="T6" fmla="*/ 31 w 31"/>
                <a:gd name="T7" fmla="*/ 38 h 63"/>
                <a:gd name="T8" fmla="*/ 31 w 31"/>
                <a:gd name="T9" fmla="*/ 44 h 63"/>
                <a:gd name="T10" fmla="*/ 25 w 31"/>
                <a:gd name="T11" fmla="*/ 46 h 63"/>
                <a:gd name="T12" fmla="*/ 25 w 31"/>
                <a:gd name="T13" fmla="*/ 53 h 63"/>
                <a:gd name="T14" fmla="*/ 18 w 31"/>
                <a:gd name="T15" fmla="*/ 63 h 63"/>
                <a:gd name="T16" fmla="*/ 15 w 31"/>
                <a:gd name="T17" fmla="*/ 62 h 63"/>
                <a:gd name="T18" fmla="*/ 14 w 31"/>
                <a:gd name="T19" fmla="*/ 57 h 63"/>
                <a:gd name="T20" fmla="*/ 4 w 31"/>
                <a:gd name="T21" fmla="*/ 50 h 63"/>
                <a:gd name="T22" fmla="*/ 2 w 31"/>
                <a:gd name="T23" fmla="*/ 40 h 63"/>
                <a:gd name="T24" fmla="*/ 3 w 31"/>
                <a:gd name="T25" fmla="*/ 26 h 63"/>
                <a:gd name="T26" fmla="*/ 4 w 31"/>
                <a:gd name="T27" fmla="*/ 20 h 63"/>
                <a:gd name="T28" fmla="*/ 1 w 31"/>
                <a:gd name="T29" fmla="*/ 17 h 63"/>
                <a:gd name="T30" fmla="*/ 0 w 31"/>
                <a:gd name="T31" fmla="*/ 10 h 63"/>
                <a:gd name="T32" fmla="*/ 6 w 31"/>
                <a:gd name="T33" fmla="*/ 0 h 63"/>
                <a:gd name="T34" fmla="*/ 7 w 31"/>
                <a:gd name="T35" fmla="*/ 4 h 63"/>
                <a:gd name="T36" fmla="*/ 12 w 31"/>
                <a:gd name="T37" fmla="*/ 2 h 63"/>
                <a:gd name="T38" fmla="*/ 16 w 31"/>
                <a:gd name="T39" fmla="*/ 8 h 63"/>
                <a:gd name="T40" fmla="*/ 20 w 31"/>
                <a:gd name="T41" fmla="*/ 10 h 63"/>
                <a:gd name="T42" fmla="*/ 22 w 31"/>
                <a:gd name="T43" fmla="*/ 1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3">
                  <a:moveTo>
                    <a:pt x="22" y="17"/>
                  </a:moveTo>
                  <a:lnTo>
                    <a:pt x="20" y="24"/>
                  </a:lnTo>
                  <a:lnTo>
                    <a:pt x="23" y="33"/>
                  </a:lnTo>
                  <a:lnTo>
                    <a:pt x="31" y="38"/>
                  </a:lnTo>
                  <a:lnTo>
                    <a:pt x="31" y="44"/>
                  </a:lnTo>
                  <a:lnTo>
                    <a:pt x="25" y="46"/>
                  </a:lnTo>
                  <a:lnTo>
                    <a:pt x="25" y="53"/>
                  </a:lnTo>
                  <a:lnTo>
                    <a:pt x="18" y="63"/>
                  </a:lnTo>
                  <a:lnTo>
                    <a:pt x="15" y="62"/>
                  </a:lnTo>
                  <a:lnTo>
                    <a:pt x="14" y="57"/>
                  </a:lnTo>
                  <a:lnTo>
                    <a:pt x="4" y="50"/>
                  </a:lnTo>
                  <a:lnTo>
                    <a:pt x="2" y="40"/>
                  </a:lnTo>
                  <a:lnTo>
                    <a:pt x="3" y="26"/>
                  </a:lnTo>
                  <a:lnTo>
                    <a:pt x="4" y="20"/>
                  </a:lnTo>
                  <a:lnTo>
                    <a:pt x="1" y="17"/>
                  </a:lnTo>
                  <a:lnTo>
                    <a:pt x="0" y="10"/>
                  </a:lnTo>
                  <a:lnTo>
                    <a:pt x="6" y="0"/>
                  </a:lnTo>
                  <a:lnTo>
                    <a:pt x="7" y="4"/>
                  </a:lnTo>
                  <a:lnTo>
                    <a:pt x="12" y="2"/>
                  </a:lnTo>
                  <a:lnTo>
                    <a:pt x="16" y="8"/>
                  </a:lnTo>
                  <a:lnTo>
                    <a:pt x="20" y="10"/>
                  </a:lnTo>
                  <a:lnTo>
                    <a:pt x="22" y="1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3" name="Freeform 10">
              <a:extLst>
                <a:ext uri="{FF2B5EF4-FFF2-40B4-BE49-F238E27FC236}">
                  <a16:creationId xmlns:a16="http://schemas.microsoft.com/office/drawing/2014/main" id="{5DD2FDF3-A320-5917-CA17-50CC9CDB5874}"/>
                </a:ext>
              </a:extLst>
            </p:cNvPr>
            <p:cNvSpPr>
              <a:spLocks/>
            </p:cNvSpPr>
            <p:nvPr/>
          </p:nvSpPr>
          <p:spPr bwMode="auto">
            <a:xfrm>
              <a:off x="7234147" y="2988380"/>
              <a:ext cx="142269" cy="123857"/>
            </a:xfrm>
            <a:custGeom>
              <a:avLst/>
              <a:gdLst>
                <a:gd name="T0" fmla="*/ 0 w 85"/>
                <a:gd name="T1" fmla="*/ 38 h 74"/>
                <a:gd name="T2" fmla="*/ 3 w 85"/>
                <a:gd name="T3" fmla="*/ 37 h 74"/>
                <a:gd name="T4" fmla="*/ 4 w 85"/>
                <a:gd name="T5" fmla="*/ 42 h 74"/>
                <a:gd name="T6" fmla="*/ 18 w 85"/>
                <a:gd name="T7" fmla="*/ 39 h 74"/>
                <a:gd name="T8" fmla="*/ 33 w 85"/>
                <a:gd name="T9" fmla="*/ 40 h 74"/>
                <a:gd name="T10" fmla="*/ 44 w 85"/>
                <a:gd name="T11" fmla="*/ 40 h 74"/>
                <a:gd name="T12" fmla="*/ 54 w 85"/>
                <a:gd name="T13" fmla="*/ 26 h 74"/>
                <a:gd name="T14" fmla="*/ 66 w 85"/>
                <a:gd name="T15" fmla="*/ 13 h 74"/>
                <a:gd name="T16" fmla="*/ 76 w 85"/>
                <a:gd name="T17" fmla="*/ 0 h 74"/>
                <a:gd name="T18" fmla="*/ 80 w 85"/>
                <a:gd name="T19" fmla="*/ 7 h 74"/>
                <a:gd name="T20" fmla="*/ 85 w 85"/>
                <a:gd name="T21" fmla="*/ 24 h 74"/>
                <a:gd name="T22" fmla="*/ 75 w 85"/>
                <a:gd name="T23" fmla="*/ 24 h 74"/>
                <a:gd name="T24" fmla="*/ 76 w 85"/>
                <a:gd name="T25" fmla="*/ 37 h 74"/>
                <a:gd name="T26" fmla="*/ 79 w 85"/>
                <a:gd name="T27" fmla="*/ 40 h 74"/>
                <a:gd name="T28" fmla="*/ 72 w 85"/>
                <a:gd name="T29" fmla="*/ 44 h 74"/>
                <a:gd name="T30" fmla="*/ 72 w 85"/>
                <a:gd name="T31" fmla="*/ 53 h 74"/>
                <a:gd name="T32" fmla="*/ 68 w 85"/>
                <a:gd name="T33" fmla="*/ 61 h 74"/>
                <a:gd name="T34" fmla="*/ 69 w 85"/>
                <a:gd name="T35" fmla="*/ 70 h 74"/>
                <a:gd name="T36" fmla="*/ 65 w 85"/>
                <a:gd name="T37" fmla="*/ 74 h 74"/>
                <a:gd name="T38" fmla="*/ 10 w 85"/>
                <a:gd name="T39" fmla="*/ 64 h 74"/>
                <a:gd name="T40" fmla="*/ 1 w 85"/>
                <a:gd name="T41" fmla="*/ 43 h 74"/>
                <a:gd name="T42" fmla="*/ 0 w 85"/>
                <a:gd name="T43"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74">
                  <a:moveTo>
                    <a:pt x="0" y="38"/>
                  </a:moveTo>
                  <a:lnTo>
                    <a:pt x="3" y="37"/>
                  </a:lnTo>
                  <a:lnTo>
                    <a:pt x="4" y="42"/>
                  </a:lnTo>
                  <a:lnTo>
                    <a:pt x="18" y="39"/>
                  </a:lnTo>
                  <a:lnTo>
                    <a:pt x="33" y="40"/>
                  </a:lnTo>
                  <a:lnTo>
                    <a:pt x="44" y="40"/>
                  </a:lnTo>
                  <a:lnTo>
                    <a:pt x="54" y="26"/>
                  </a:lnTo>
                  <a:lnTo>
                    <a:pt x="66" y="13"/>
                  </a:lnTo>
                  <a:lnTo>
                    <a:pt x="76" y="0"/>
                  </a:lnTo>
                  <a:lnTo>
                    <a:pt x="80" y="7"/>
                  </a:lnTo>
                  <a:lnTo>
                    <a:pt x="85" y="24"/>
                  </a:lnTo>
                  <a:lnTo>
                    <a:pt x="75" y="24"/>
                  </a:lnTo>
                  <a:lnTo>
                    <a:pt x="76" y="37"/>
                  </a:lnTo>
                  <a:lnTo>
                    <a:pt x="79" y="40"/>
                  </a:lnTo>
                  <a:lnTo>
                    <a:pt x="72" y="44"/>
                  </a:lnTo>
                  <a:lnTo>
                    <a:pt x="72" y="53"/>
                  </a:lnTo>
                  <a:lnTo>
                    <a:pt x="68" y="61"/>
                  </a:lnTo>
                  <a:lnTo>
                    <a:pt x="69" y="70"/>
                  </a:lnTo>
                  <a:lnTo>
                    <a:pt x="65" y="74"/>
                  </a:lnTo>
                  <a:lnTo>
                    <a:pt x="10" y="64"/>
                  </a:lnTo>
                  <a:lnTo>
                    <a:pt x="1" y="43"/>
                  </a:lnTo>
                  <a:lnTo>
                    <a:pt x="0" y="3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4" name="Freeform 11">
              <a:extLst>
                <a:ext uri="{FF2B5EF4-FFF2-40B4-BE49-F238E27FC236}">
                  <a16:creationId xmlns:a16="http://schemas.microsoft.com/office/drawing/2014/main" id="{E325BA86-5859-E2B6-B102-B37C2E4E1DFE}"/>
                </a:ext>
              </a:extLst>
            </p:cNvPr>
            <p:cNvSpPr>
              <a:spLocks noEditPoints="1"/>
            </p:cNvSpPr>
            <p:nvPr/>
          </p:nvSpPr>
          <p:spPr bwMode="auto">
            <a:xfrm>
              <a:off x="3620537" y="4653755"/>
              <a:ext cx="473670" cy="1148188"/>
            </a:xfrm>
            <a:custGeom>
              <a:avLst/>
              <a:gdLst>
                <a:gd name="T0" fmla="*/ 331 w 1160"/>
                <a:gd name="T1" fmla="*/ 82 h 2811"/>
                <a:gd name="T2" fmla="*/ 436 w 1160"/>
                <a:gd name="T3" fmla="*/ 17 h 2811"/>
                <a:gd name="T4" fmla="*/ 602 w 1160"/>
                <a:gd name="T5" fmla="*/ 174 h 2811"/>
                <a:gd name="T6" fmla="*/ 761 w 1160"/>
                <a:gd name="T7" fmla="*/ 250 h 2811"/>
                <a:gd name="T8" fmla="*/ 855 w 1160"/>
                <a:gd name="T9" fmla="*/ 321 h 2811"/>
                <a:gd name="T10" fmla="*/ 877 w 1160"/>
                <a:gd name="T11" fmla="*/ 473 h 2811"/>
                <a:gd name="T12" fmla="*/ 1016 w 1160"/>
                <a:gd name="T13" fmla="*/ 472 h 2811"/>
                <a:gd name="T14" fmla="*/ 1076 w 1160"/>
                <a:gd name="T15" fmla="*/ 332 h 2811"/>
                <a:gd name="T16" fmla="*/ 1153 w 1160"/>
                <a:gd name="T17" fmla="*/ 365 h 2811"/>
                <a:gd name="T18" fmla="*/ 1105 w 1160"/>
                <a:gd name="T19" fmla="*/ 480 h 2811"/>
                <a:gd name="T20" fmla="*/ 990 w 1160"/>
                <a:gd name="T21" fmla="*/ 597 h 2811"/>
                <a:gd name="T22" fmla="*/ 904 w 1160"/>
                <a:gd name="T23" fmla="*/ 781 h 2811"/>
                <a:gd name="T24" fmla="*/ 914 w 1160"/>
                <a:gd name="T25" fmla="*/ 953 h 2811"/>
                <a:gd name="T26" fmla="*/ 907 w 1160"/>
                <a:gd name="T27" fmla="*/ 1027 h 2811"/>
                <a:gd name="T28" fmla="*/ 1014 w 1160"/>
                <a:gd name="T29" fmla="*/ 1144 h 2811"/>
                <a:gd name="T30" fmla="*/ 1067 w 1160"/>
                <a:gd name="T31" fmla="*/ 1239 h 2811"/>
                <a:gd name="T32" fmla="*/ 1027 w 1160"/>
                <a:gd name="T33" fmla="*/ 1389 h 2811"/>
                <a:gd name="T34" fmla="*/ 797 w 1160"/>
                <a:gd name="T35" fmla="*/ 1452 h 2811"/>
                <a:gd name="T36" fmla="*/ 745 w 1160"/>
                <a:gd name="T37" fmla="*/ 1494 h 2811"/>
                <a:gd name="T38" fmla="*/ 770 w 1160"/>
                <a:gd name="T39" fmla="*/ 1600 h 2811"/>
                <a:gd name="T40" fmla="*/ 668 w 1160"/>
                <a:gd name="T41" fmla="*/ 1641 h 2811"/>
                <a:gd name="T42" fmla="*/ 573 w 1160"/>
                <a:gd name="T43" fmla="*/ 1632 h 2811"/>
                <a:gd name="T44" fmla="*/ 659 w 1160"/>
                <a:gd name="T45" fmla="*/ 1741 h 2811"/>
                <a:gd name="T46" fmla="*/ 722 w 1160"/>
                <a:gd name="T47" fmla="*/ 1759 h 2811"/>
                <a:gd name="T48" fmla="*/ 626 w 1160"/>
                <a:gd name="T49" fmla="*/ 1837 h 2811"/>
                <a:gd name="T50" fmla="*/ 639 w 1160"/>
                <a:gd name="T51" fmla="*/ 1966 h 2811"/>
                <a:gd name="T52" fmla="*/ 536 w 1160"/>
                <a:gd name="T53" fmla="*/ 2010 h 2811"/>
                <a:gd name="T54" fmla="*/ 623 w 1160"/>
                <a:gd name="T55" fmla="*/ 2134 h 2811"/>
                <a:gd name="T56" fmla="*/ 695 w 1160"/>
                <a:gd name="T57" fmla="*/ 2225 h 2811"/>
                <a:gd name="T58" fmla="*/ 626 w 1160"/>
                <a:gd name="T59" fmla="*/ 2369 h 2811"/>
                <a:gd name="T60" fmla="*/ 567 w 1160"/>
                <a:gd name="T61" fmla="*/ 2441 h 2811"/>
                <a:gd name="T62" fmla="*/ 683 w 1160"/>
                <a:gd name="T63" fmla="*/ 2574 h 2811"/>
                <a:gd name="T64" fmla="*/ 590 w 1160"/>
                <a:gd name="T65" fmla="*/ 2557 h 2811"/>
                <a:gd name="T66" fmla="*/ 383 w 1160"/>
                <a:gd name="T67" fmla="*/ 2498 h 2811"/>
                <a:gd name="T68" fmla="*/ 317 w 1160"/>
                <a:gd name="T69" fmla="*/ 2442 h 2811"/>
                <a:gd name="T70" fmla="*/ 241 w 1160"/>
                <a:gd name="T71" fmla="*/ 2324 h 2811"/>
                <a:gd name="T72" fmla="*/ 278 w 1160"/>
                <a:gd name="T73" fmla="*/ 2234 h 2811"/>
                <a:gd name="T74" fmla="*/ 264 w 1160"/>
                <a:gd name="T75" fmla="*/ 2121 h 2811"/>
                <a:gd name="T76" fmla="*/ 226 w 1160"/>
                <a:gd name="T77" fmla="*/ 1961 h 2811"/>
                <a:gd name="T78" fmla="*/ 232 w 1160"/>
                <a:gd name="T79" fmla="*/ 1914 h 2811"/>
                <a:gd name="T80" fmla="*/ 206 w 1160"/>
                <a:gd name="T81" fmla="*/ 1862 h 2811"/>
                <a:gd name="T82" fmla="*/ 119 w 1160"/>
                <a:gd name="T83" fmla="*/ 1733 h 2811"/>
                <a:gd name="T84" fmla="*/ 99 w 1160"/>
                <a:gd name="T85" fmla="*/ 1613 h 2811"/>
                <a:gd name="T86" fmla="*/ 88 w 1160"/>
                <a:gd name="T87" fmla="*/ 1451 h 2811"/>
                <a:gd name="T88" fmla="*/ 78 w 1160"/>
                <a:gd name="T89" fmla="*/ 1338 h 2811"/>
                <a:gd name="T90" fmla="*/ 98 w 1160"/>
                <a:gd name="T91" fmla="*/ 1204 h 2811"/>
                <a:gd name="T92" fmla="*/ 102 w 1160"/>
                <a:gd name="T93" fmla="*/ 1051 h 2811"/>
                <a:gd name="T94" fmla="*/ 63 w 1160"/>
                <a:gd name="T95" fmla="*/ 957 h 2811"/>
                <a:gd name="T96" fmla="*/ 27 w 1160"/>
                <a:gd name="T97" fmla="*/ 723 h 2811"/>
                <a:gd name="T98" fmla="*/ 17 w 1160"/>
                <a:gd name="T99" fmla="*/ 564 h 2811"/>
                <a:gd name="T100" fmla="*/ 94 w 1160"/>
                <a:gd name="T101" fmla="*/ 431 h 2811"/>
                <a:gd name="T102" fmla="*/ 77 w 1160"/>
                <a:gd name="T103" fmla="*/ 370 h 2811"/>
                <a:gd name="T104" fmla="*/ 128 w 1160"/>
                <a:gd name="T105" fmla="*/ 186 h 2811"/>
                <a:gd name="T106" fmla="*/ 130 w 1160"/>
                <a:gd name="T107" fmla="*/ 77 h 2811"/>
                <a:gd name="T108" fmla="*/ 281 w 1160"/>
                <a:gd name="T109" fmla="*/ 20 h 2811"/>
                <a:gd name="T110" fmla="*/ 889 w 1160"/>
                <a:gd name="T111" fmla="*/ 2811 h 2811"/>
                <a:gd name="T112" fmla="*/ 806 w 1160"/>
                <a:gd name="T113" fmla="*/ 2780 h 2811"/>
                <a:gd name="T114" fmla="*/ 662 w 1160"/>
                <a:gd name="T115" fmla="*/ 2598 h 2811"/>
                <a:gd name="T116" fmla="*/ 759 w 1160"/>
                <a:gd name="T117" fmla="*/ 2697 h 2811"/>
                <a:gd name="T118" fmla="*/ 959 w 1160"/>
                <a:gd name="T119" fmla="*/ 2766 h 2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60" h="2811">
                  <a:moveTo>
                    <a:pt x="281" y="20"/>
                  </a:moveTo>
                  <a:lnTo>
                    <a:pt x="331" y="82"/>
                  </a:lnTo>
                  <a:lnTo>
                    <a:pt x="352" y="13"/>
                  </a:lnTo>
                  <a:lnTo>
                    <a:pt x="436" y="17"/>
                  </a:lnTo>
                  <a:lnTo>
                    <a:pt x="450" y="35"/>
                  </a:lnTo>
                  <a:lnTo>
                    <a:pt x="602" y="174"/>
                  </a:lnTo>
                  <a:lnTo>
                    <a:pt x="663" y="187"/>
                  </a:lnTo>
                  <a:lnTo>
                    <a:pt x="761" y="250"/>
                  </a:lnTo>
                  <a:lnTo>
                    <a:pt x="840" y="283"/>
                  </a:lnTo>
                  <a:lnTo>
                    <a:pt x="855" y="321"/>
                  </a:lnTo>
                  <a:lnTo>
                    <a:pt x="801" y="450"/>
                  </a:lnTo>
                  <a:lnTo>
                    <a:pt x="877" y="473"/>
                  </a:lnTo>
                  <a:lnTo>
                    <a:pt x="960" y="486"/>
                  </a:lnTo>
                  <a:lnTo>
                    <a:pt x="1016" y="472"/>
                  </a:lnTo>
                  <a:lnTo>
                    <a:pt x="1074" y="407"/>
                  </a:lnTo>
                  <a:lnTo>
                    <a:pt x="1076" y="332"/>
                  </a:lnTo>
                  <a:lnTo>
                    <a:pt x="1111" y="316"/>
                  </a:lnTo>
                  <a:lnTo>
                    <a:pt x="1153" y="365"/>
                  </a:lnTo>
                  <a:lnTo>
                    <a:pt x="1160" y="433"/>
                  </a:lnTo>
                  <a:lnTo>
                    <a:pt x="1105" y="480"/>
                  </a:lnTo>
                  <a:lnTo>
                    <a:pt x="1060" y="514"/>
                  </a:lnTo>
                  <a:lnTo>
                    <a:pt x="990" y="597"/>
                  </a:lnTo>
                  <a:lnTo>
                    <a:pt x="911" y="713"/>
                  </a:lnTo>
                  <a:lnTo>
                    <a:pt x="904" y="781"/>
                  </a:lnTo>
                  <a:lnTo>
                    <a:pt x="899" y="868"/>
                  </a:lnTo>
                  <a:lnTo>
                    <a:pt x="914" y="953"/>
                  </a:lnTo>
                  <a:lnTo>
                    <a:pt x="902" y="972"/>
                  </a:lnTo>
                  <a:lnTo>
                    <a:pt x="907" y="1027"/>
                  </a:lnTo>
                  <a:lnTo>
                    <a:pt x="910" y="1071"/>
                  </a:lnTo>
                  <a:lnTo>
                    <a:pt x="1014" y="1144"/>
                  </a:lnTo>
                  <a:lnTo>
                    <a:pt x="1015" y="1202"/>
                  </a:lnTo>
                  <a:lnTo>
                    <a:pt x="1067" y="1239"/>
                  </a:lnTo>
                  <a:lnTo>
                    <a:pt x="1071" y="1280"/>
                  </a:lnTo>
                  <a:lnTo>
                    <a:pt x="1027" y="1389"/>
                  </a:lnTo>
                  <a:lnTo>
                    <a:pt x="933" y="1434"/>
                  </a:lnTo>
                  <a:lnTo>
                    <a:pt x="797" y="1452"/>
                  </a:lnTo>
                  <a:lnTo>
                    <a:pt x="719" y="1443"/>
                  </a:lnTo>
                  <a:lnTo>
                    <a:pt x="745" y="1494"/>
                  </a:lnTo>
                  <a:lnTo>
                    <a:pt x="747" y="1557"/>
                  </a:lnTo>
                  <a:lnTo>
                    <a:pt x="770" y="1600"/>
                  </a:lnTo>
                  <a:lnTo>
                    <a:pt x="736" y="1629"/>
                  </a:lnTo>
                  <a:lnTo>
                    <a:pt x="668" y="1641"/>
                  </a:lnTo>
                  <a:lnTo>
                    <a:pt x="594" y="1610"/>
                  </a:lnTo>
                  <a:lnTo>
                    <a:pt x="573" y="1632"/>
                  </a:lnTo>
                  <a:lnTo>
                    <a:pt x="606" y="1716"/>
                  </a:lnTo>
                  <a:lnTo>
                    <a:pt x="659" y="1741"/>
                  </a:lnTo>
                  <a:lnTo>
                    <a:pt x="689" y="1715"/>
                  </a:lnTo>
                  <a:lnTo>
                    <a:pt x="722" y="1759"/>
                  </a:lnTo>
                  <a:lnTo>
                    <a:pt x="666" y="1785"/>
                  </a:lnTo>
                  <a:lnTo>
                    <a:pt x="626" y="1837"/>
                  </a:lnTo>
                  <a:lnTo>
                    <a:pt x="641" y="1922"/>
                  </a:lnTo>
                  <a:lnTo>
                    <a:pt x="639" y="1966"/>
                  </a:lnTo>
                  <a:lnTo>
                    <a:pt x="575" y="1967"/>
                  </a:lnTo>
                  <a:lnTo>
                    <a:pt x="536" y="2010"/>
                  </a:lnTo>
                  <a:lnTo>
                    <a:pt x="537" y="2072"/>
                  </a:lnTo>
                  <a:lnTo>
                    <a:pt x="623" y="2134"/>
                  </a:lnTo>
                  <a:lnTo>
                    <a:pt x="693" y="2150"/>
                  </a:lnTo>
                  <a:lnTo>
                    <a:pt x="695" y="2225"/>
                  </a:lnTo>
                  <a:lnTo>
                    <a:pt x="633" y="2272"/>
                  </a:lnTo>
                  <a:lnTo>
                    <a:pt x="626" y="2369"/>
                  </a:lnTo>
                  <a:lnTo>
                    <a:pt x="578" y="2402"/>
                  </a:lnTo>
                  <a:lnTo>
                    <a:pt x="567" y="2441"/>
                  </a:lnTo>
                  <a:lnTo>
                    <a:pt x="621" y="2527"/>
                  </a:lnTo>
                  <a:lnTo>
                    <a:pt x="683" y="2574"/>
                  </a:lnTo>
                  <a:lnTo>
                    <a:pt x="654" y="2570"/>
                  </a:lnTo>
                  <a:lnTo>
                    <a:pt x="590" y="2557"/>
                  </a:lnTo>
                  <a:lnTo>
                    <a:pt x="429" y="2546"/>
                  </a:lnTo>
                  <a:lnTo>
                    <a:pt x="383" y="2498"/>
                  </a:lnTo>
                  <a:lnTo>
                    <a:pt x="359" y="2436"/>
                  </a:lnTo>
                  <a:lnTo>
                    <a:pt x="317" y="2442"/>
                  </a:lnTo>
                  <a:lnTo>
                    <a:pt x="282" y="2412"/>
                  </a:lnTo>
                  <a:lnTo>
                    <a:pt x="241" y="2324"/>
                  </a:lnTo>
                  <a:lnTo>
                    <a:pt x="277" y="2287"/>
                  </a:lnTo>
                  <a:lnTo>
                    <a:pt x="278" y="2234"/>
                  </a:lnTo>
                  <a:lnTo>
                    <a:pt x="255" y="2192"/>
                  </a:lnTo>
                  <a:lnTo>
                    <a:pt x="264" y="2121"/>
                  </a:lnTo>
                  <a:lnTo>
                    <a:pt x="250" y="2010"/>
                  </a:lnTo>
                  <a:lnTo>
                    <a:pt x="226" y="1961"/>
                  </a:lnTo>
                  <a:lnTo>
                    <a:pt x="250" y="1945"/>
                  </a:lnTo>
                  <a:lnTo>
                    <a:pt x="232" y="1914"/>
                  </a:lnTo>
                  <a:lnTo>
                    <a:pt x="195" y="1897"/>
                  </a:lnTo>
                  <a:lnTo>
                    <a:pt x="206" y="1862"/>
                  </a:lnTo>
                  <a:lnTo>
                    <a:pt x="165" y="1830"/>
                  </a:lnTo>
                  <a:lnTo>
                    <a:pt x="119" y="1733"/>
                  </a:lnTo>
                  <a:lnTo>
                    <a:pt x="141" y="1716"/>
                  </a:lnTo>
                  <a:lnTo>
                    <a:pt x="99" y="1613"/>
                  </a:lnTo>
                  <a:lnTo>
                    <a:pt x="90" y="1526"/>
                  </a:lnTo>
                  <a:lnTo>
                    <a:pt x="88" y="1451"/>
                  </a:lnTo>
                  <a:lnTo>
                    <a:pt x="121" y="1420"/>
                  </a:lnTo>
                  <a:lnTo>
                    <a:pt x="78" y="1338"/>
                  </a:lnTo>
                  <a:lnTo>
                    <a:pt x="58" y="1260"/>
                  </a:lnTo>
                  <a:lnTo>
                    <a:pt x="98" y="1204"/>
                  </a:lnTo>
                  <a:lnTo>
                    <a:pt x="80" y="1134"/>
                  </a:lnTo>
                  <a:lnTo>
                    <a:pt x="102" y="1051"/>
                  </a:lnTo>
                  <a:lnTo>
                    <a:pt x="85" y="973"/>
                  </a:lnTo>
                  <a:lnTo>
                    <a:pt x="63" y="957"/>
                  </a:lnTo>
                  <a:lnTo>
                    <a:pt x="0" y="811"/>
                  </a:lnTo>
                  <a:lnTo>
                    <a:pt x="27" y="723"/>
                  </a:lnTo>
                  <a:lnTo>
                    <a:pt x="5" y="641"/>
                  </a:lnTo>
                  <a:lnTo>
                    <a:pt x="17" y="564"/>
                  </a:lnTo>
                  <a:lnTo>
                    <a:pt x="51" y="484"/>
                  </a:lnTo>
                  <a:lnTo>
                    <a:pt x="94" y="431"/>
                  </a:lnTo>
                  <a:lnTo>
                    <a:pt x="67" y="397"/>
                  </a:lnTo>
                  <a:lnTo>
                    <a:pt x="77" y="370"/>
                  </a:lnTo>
                  <a:lnTo>
                    <a:pt x="54" y="228"/>
                  </a:lnTo>
                  <a:lnTo>
                    <a:pt x="128" y="186"/>
                  </a:lnTo>
                  <a:lnTo>
                    <a:pt x="142" y="98"/>
                  </a:lnTo>
                  <a:lnTo>
                    <a:pt x="130" y="77"/>
                  </a:lnTo>
                  <a:lnTo>
                    <a:pt x="182" y="0"/>
                  </a:lnTo>
                  <a:lnTo>
                    <a:pt x="281" y="20"/>
                  </a:lnTo>
                  <a:moveTo>
                    <a:pt x="947" y="2807"/>
                  </a:moveTo>
                  <a:lnTo>
                    <a:pt x="889" y="2811"/>
                  </a:lnTo>
                  <a:lnTo>
                    <a:pt x="845" y="2782"/>
                  </a:lnTo>
                  <a:lnTo>
                    <a:pt x="806" y="2780"/>
                  </a:lnTo>
                  <a:lnTo>
                    <a:pt x="739" y="2780"/>
                  </a:lnTo>
                  <a:lnTo>
                    <a:pt x="662" y="2598"/>
                  </a:lnTo>
                  <a:lnTo>
                    <a:pt x="702" y="2636"/>
                  </a:lnTo>
                  <a:lnTo>
                    <a:pt x="759" y="2697"/>
                  </a:lnTo>
                  <a:lnTo>
                    <a:pt x="862" y="2746"/>
                  </a:lnTo>
                  <a:lnTo>
                    <a:pt x="959" y="2766"/>
                  </a:lnTo>
                  <a:lnTo>
                    <a:pt x="947" y="2807"/>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5" name="Freeform 12">
              <a:extLst>
                <a:ext uri="{FF2B5EF4-FFF2-40B4-BE49-F238E27FC236}">
                  <a16:creationId xmlns:a16="http://schemas.microsoft.com/office/drawing/2014/main" id="{167208D1-C273-6B0D-C87C-BFA74223C02C}"/>
                </a:ext>
              </a:extLst>
            </p:cNvPr>
            <p:cNvSpPr>
              <a:spLocks/>
            </p:cNvSpPr>
            <p:nvPr/>
          </p:nvSpPr>
          <p:spPr bwMode="auto">
            <a:xfrm>
              <a:off x="6917810" y="2462825"/>
              <a:ext cx="97077" cy="85361"/>
            </a:xfrm>
            <a:custGeom>
              <a:avLst/>
              <a:gdLst>
                <a:gd name="T0" fmla="*/ 0 w 58"/>
                <a:gd name="T1" fmla="*/ 3 h 51"/>
                <a:gd name="T2" fmla="*/ 23 w 58"/>
                <a:gd name="T3" fmla="*/ 0 h 51"/>
                <a:gd name="T4" fmla="*/ 27 w 58"/>
                <a:gd name="T5" fmla="*/ 5 h 51"/>
                <a:gd name="T6" fmla="*/ 34 w 58"/>
                <a:gd name="T7" fmla="*/ 9 h 51"/>
                <a:gd name="T8" fmla="*/ 32 w 58"/>
                <a:gd name="T9" fmla="*/ 14 h 51"/>
                <a:gd name="T10" fmla="*/ 42 w 58"/>
                <a:gd name="T11" fmla="*/ 21 h 51"/>
                <a:gd name="T12" fmla="*/ 39 w 58"/>
                <a:gd name="T13" fmla="*/ 27 h 51"/>
                <a:gd name="T14" fmla="*/ 47 w 58"/>
                <a:gd name="T15" fmla="*/ 33 h 51"/>
                <a:gd name="T16" fmla="*/ 55 w 58"/>
                <a:gd name="T17" fmla="*/ 36 h 51"/>
                <a:gd name="T18" fmla="*/ 58 w 58"/>
                <a:gd name="T19" fmla="*/ 51 h 51"/>
                <a:gd name="T20" fmla="*/ 52 w 58"/>
                <a:gd name="T21" fmla="*/ 51 h 51"/>
                <a:gd name="T22" fmla="*/ 43 w 58"/>
                <a:gd name="T23" fmla="*/ 39 h 51"/>
                <a:gd name="T24" fmla="*/ 42 w 58"/>
                <a:gd name="T25" fmla="*/ 36 h 51"/>
                <a:gd name="T26" fmla="*/ 35 w 58"/>
                <a:gd name="T27" fmla="*/ 36 h 51"/>
                <a:gd name="T28" fmla="*/ 29 w 58"/>
                <a:gd name="T29" fmla="*/ 31 h 51"/>
                <a:gd name="T30" fmla="*/ 26 w 58"/>
                <a:gd name="T31" fmla="*/ 31 h 51"/>
                <a:gd name="T32" fmla="*/ 18 w 58"/>
                <a:gd name="T33" fmla="*/ 25 h 51"/>
                <a:gd name="T34" fmla="*/ 4 w 58"/>
                <a:gd name="T35" fmla="*/ 20 h 51"/>
                <a:gd name="T36" fmla="*/ 4 w 58"/>
                <a:gd name="T37" fmla="*/ 10 h 51"/>
                <a:gd name="T38" fmla="*/ 0 w 58"/>
                <a:gd name="T39"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51">
                  <a:moveTo>
                    <a:pt x="0" y="3"/>
                  </a:moveTo>
                  <a:lnTo>
                    <a:pt x="23" y="0"/>
                  </a:lnTo>
                  <a:lnTo>
                    <a:pt x="27" y="5"/>
                  </a:lnTo>
                  <a:lnTo>
                    <a:pt x="34" y="9"/>
                  </a:lnTo>
                  <a:lnTo>
                    <a:pt x="32" y="14"/>
                  </a:lnTo>
                  <a:lnTo>
                    <a:pt x="42" y="21"/>
                  </a:lnTo>
                  <a:lnTo>
                    <a:pt x="39" y="27"/>
                  </a:lnTo>
                  <a:lnTo>
                    <a:pt x="47" y="33"/>
                  </a:lnTo>
                  <a:lnTo>
                    <a:pt x="55" y="36"/>
                  </a:lnTo>
                  <a:lnTo>
                    <a:pt x="58" y="51"/>
                  </a:lnTo>
                  <a:lnTo>
                    <a:pt x="52" y="51"/>
                  </a:lnTo>
                  <a:lnTo>
                    <a:pt x="43" y="39"/>
                  </a:lnTo>
                  <a:lnTo>
                    <a:pt x="42" y="36"/>
                  </a:lnTo>
                  <a:lnTo>
                    <a:pt x="35" y="36"/>
                  </a:lnTo>
                  <a:lnTo>
                    <a:pt x="29" y="31"/>
                  </a:lnTo>
                  <a:lnTo>
                    <a:pt x="26" y="31"/>
                  </a:lnTo>
                  <a:lnTo>
                    <a:pt x="18" y="25"/>
                  </a:lnTo>
                  <a:lnTo>
                    <a:pt x="4" y="20"/>
                  </a:lnTo>
                  <a:lnTo>
                    <a:pt x="4" y="10"/>
                  </a:lnTo>
                  <a:lnTo>
                    <a:pt x="0" y="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6" name="Freeform 13">
              <a:extLst>
                <a:ext uri="{FF2B5EF4-FFF2-40B4-BE49-F238E27FC236}">
                  <a16:creationId xmlns:a16="http://schemas.microsoft.com/office/drawing/2014/main" id="{AA5E603E-7007-5C47-3B6A-F56C44BC40AF}"/>
                </a:ext>
              </a:extLst>
            </p:cNvPr>
            <p:cNvSpPr>
              <a:spLocks noEditPoints="1"/>
            </p:cNvSpPr>
            <p:nvPr/>
          </p:nvSpPr>
          <p:spPr bwMode="auto">
            <a:xfrm>
              <a:off x="9031746" y="4265446"/>
              <a:ext cx="1223506" cy="1143167"/>
            </a:xfrm>
            <a:custGeom>
              <a:avLst/>
              <a:gdLst>
                <a:gd name="T0" fmla="*/ 2629 w 2996"/>
                <a:gd name="T1" fmla="*/ 334 h 2800"/>
                <a:gd name="T2" fmla="*/ 2651 w 2996"/>
                <a:gd name="T3" fmla="*/ 521 h 2800"/>
                <a:gd name="T4" fmla="*/ 2668 w 2996"/>
                <a:gd name="T5" fmla="*/ 706 h 2800"/>
                <a:gd name="T6" fmla="*/ 2806 w 2996"/>
                <a:gd name="T7" fmla="*/ 849 h 2800"/>
                <a:gd name="T8" fmla="*/ 2893 w 2996"/>
                <a:gd name="T9" fmla="*/ 1012 h 2800"/>
                <a:gd name="T10" fmla="*/ 2961 w 2996"/>
                <a:gd name="T11" fmla="*/ 1174 h 2800"/>
                <a:gd name="T12" fmla="*/ 2955 w 2996"/>
                <a:gd name="T13" fmla="*/ 1413 h 2800"/>
                <a:gd name="T14" fmla="*/ 2851 w 2996"/>
                <a:gd name="T15" fmla="*/ 1675 h 2800"/>
                <a:gd name="T16" fmla="*/ 2654 w 2996"/>
                <a:gd name="T17" fmla="*/ 1904 h 2800"/>
                <a:gd name="T18" fmla="*/ 2448 w 2996"/>
                <a:gd name="T19" fmla="*/ 2127 h 2800"/>
                <a:gd name="T20" fmla="*/ 2290 w 2996"/>
                <a:gd name="T21" fmla="*/ 2305 h 2800"/>
                <a:gd name="T22" fmla="*/ 2014 w 2996"/>
                <a:gd name="T23" fmla="*/ 2412 h 2800"/>
                <a:gd name="T24" fmla="*/ 1930 w 2996"/>
                <a:gd name="T25" fmla="*/ 2332 h 2800"/>
                <a:gd name="T26" fmla="*/ 1719 w 2996"/>
                <a:gd name="T27" fmla="*/ 2350 h 2800"/>
                <a:gd name="T28" fmla="*/ 1669 w 2996"/>
                <a:gd name="T29" fmla="*/ 2167 h 2800"/>
                <a:gd name="T30" fmla="*/ 1641 w 2996"/>
                <a:gd name="T31" fmla="*/ 2018 h 2800"/>
                <a:gd name="T32" fmla="*/ 1600 w 2996"/>
                <a:gd name="T33" fmla="*/ 1996 h 2800"/>
                <a:gd name="T34" fmla="*/ 1521 w 2996"/>
                <a:gd name="T35" fmla="*/ 1993 h 2800"/>
                <a:gd name="T36" fmla="*/ 1427 w 2996"/>
                <a:gd name="T37" fmla="*/ 1919 h 2800"/>
                <a:gd name="T38" fmla="*/ 1303 w 2996"/>
                <a:gd name="T39" fmla="*/ 1814 h 2800"/>
                <a:gd name="T40" fmla="*/ 922 w 2996"/>
                <a:gd name="T41" fmla="*/ 1840 h 2800"/>
                <a:gd name="T42" fmla="*/ 664 w 2996"/>
                <a:gd name="T43" fmla="*/ 1942 h 2800"/>
                <a:gd name="T44" fmla="*/ 458 w 2996"/>
                <a:gd name="T45" fmla="*/ 1970 h 2800"/>
                <a:gd name="T46" fmla="*/ 274 w 2996"/>
                <a:gd name="T47" fmla="*/ 2025 h 2800"/>
                <a:gd name="T48" fmla="*/ 87 w 2996"/>
                <a:gd name="T49" fmla="*/ 2072 h 2800"/>
                <a:gd name="T50" fmla="*/ 59 w 2996"/>
                <a:gd name="T51" fmla="*/ 1942 h 2800"/>
                <a:gd name="T52" fmla="*/ 124 w 2996"/>
                <a:gd name="T53" fmla="*/ 1783 h 2800"/>
                <a:gd name="T54" fmla="*/ 123 w 2996"/>
                <a:gd name="T55" fmla="*/ 1544 h 2800"/>
                <a:gd name="T56" fmla="*/ 91 w 2996"/>
                <a:gd name="T57" fmla="*/ 1352 h 2800"/>
                <a:gd name="T58" fmla="*/ 138 w 2996"/>
                <a:gd name="T59" fmla="*/ 1298 h 2800"/>
                <a:gd name="T60" fmla="*/ 141 w 2996"/>
                <a:gd name="T61" fmla="*/ 1193 h 2800"/>
                <a:gd name="T62" fmla="*/ 189 w 2996"/>
                <a:gd name="T63" fmla="*/ 1055 h 2800"/>
                <a:gd name="T64" fmla="*/ 270 w 2996"/>
                <a:gd name="T65" fmla="*/ 950 h 2800"/>
                <a:gd name="T66" fmla="*/ 476 w 2996"/>
                <a:gd name="T67" fmla="*/ 848 h 2800"/>
                <a:gd name="T68" fmla="*/ 621 w 2996"/>
                <a:gd name="T69" fmla="*/ 798 h 2800"/>
                <a:gd name="T70" fmla="*/ 812 w 2996"/>
                <a:gd name="T71" fmla="*/ 730 h 2800"/>
                <a:gd name="T72" fmla="*/ 910 w 2996"/>
                <a:gd name="T73" fmla="*/ 561 h 2800"/>
                <a:gd name="T74" fmla="*/ 1008 w 2996"/>
                <a:gd name="T75" fmla="*/ 505 h 2800"/>
                <a:gd name="T76" fmla="*/ 1134 w 2996"/>
                <a:gd name="T77" fmla="*/ 375 h 2800"/>
                <a:gd name="T78" fmla="*/ 1232 w 2996"/>
                <a:gd name="T79" fmla="*/ 313 h 2800"/>
                <a:gd name="T80" fmla="*/ 1358 w 2996"/>
                <a:gd name="T81" fmla="*/ 307 h 2800"/>
                <a:gd name="T82" fmla="*/ 1476 w 2996"/>
                <a:gd name="T83" fmla="*/ 320 h 2800"/>
                <a:gd name="T84" fmla="*/ 1588 w 2996"/>
                <a:gd name="T85" fmla="*/ 159 h 2800"/>
                <a:gd name="T86" fmla="*/ 1743 w 2996"/>
                <a:gd name="T87" fmla="*/ 80 h 2800"/>
                <a:gd name="T88" fmla="*/ 1815 w 2996"/>
                <a:gd name="T89" fmla="*/ 95 h 2800"/>
                <a:gd name="T90" fmla="*/ 1988 w 2996"/>
                <a:gd name="T91" fmla="*/ 110 h 2800"/>
                <a:gd name="T92" fmla="*/ 2038 w 2996"/>
                <a:gd name="T93" fmla="*/ 189 h 2800"/>
                <a:gd name="T94" fmla="*/ 1954 w 2996"/>
                <a:gd name="T95" fmla="*/ 303 h 2800"/>
                <a:gd name="T96" fmla="*/ 2027 w 2996"/>
                <a:gd name="T97" fmla="*/ 443 h 2800"/>
                <a:gd name="T98" fmla="*/ 2161 w 2996"/>
                <a:gd name="T99" fmla="*/ 545 h 2800"/>
                <a:gd name="T100" fmla="*/ 2310 w 2996"/>
                <a:gd name="T101" fmla="*/ 525 h 2800"/>
                <a:gd name="T102" fmla="*/ 2381 w 2996"/>
                <a:gd name="T103" fmla="*/ 332 h 2800"/>
                <a:gd name="T104" fmla="*/ 2425 w 2996"/>
                <a:gd name="T105" fmla="*/ 177 h 2800"/>
                <a:gd name="T106" fmla="*/ 2466 w 2996"/>
                <a:gd name="T107" fmla="*/ 32 h 2800"/>
                <a:gd name="T108" fmla="*/ 2530 w 2996"/>
                <a:gd name="T109" fmla="*/ 105 h 2800"/>
                <a:gd name="T110" fmla="*/ 2540 w 2996"/>
                <a:gd name="T111" fmla="*/ 264 h 2800"/>
                <a:gd name="T112" fmla="*/ 2023 w 2996"/>
                <a:gd name="T113" fmla="*/ 2562 h 2800"/>
                <a:gd name="T114" fmla="*/ 1911 w 2996"/>
                <a:gd name="T115" fmla="*/ 2764 h 2800"/>
                <a:gd name="T116" fmla="*/ 1765 w 2996"/>
                <a:gd name="T117" fmla="*/ 2793 h 2800"/>
                <a:gd name="T118" fmla="*/ 1824 w 2996"/>
                <a:gd name="T119" fmla="*/ 2553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96" h="2800">
                  <a:moveTo>
                    <a:pt x="2540" y="264"/>
                  </a:moveTo>
                  <a:lnTo>
                    <a:pt x="2557" y="330"/>
                  </a:lnTo>
                  <a:lnTo>
                    <a:pt x="2610" y="298"/>
                  </a:lnTo>
                  <a:lnTo>
                    <a:pt x="2629" y="334"/>
                  </a:lnTo>
                  <a:lnTo>
                    <a:pt x="2659" y="368"/>
                  </a:lnTo>
                  <a:lnTo>
                    <a:pt x="2645" y="405"/>
                  </a:lnTo>
                  <a:lnTo>
                    <a:pt x="2647" y="478"/>
                  </a:lnTo>
                  <a:lnTo>
                    <a:pt x="2651" y="521"/>
                  </a:lnTo>
                  <a:lnTo>
                    <a:pt x="2667" y="531"/>
                  </a:lnTo>
                  <a:lnTo>
                    <a:pt x="2673" y="604"/>
                  </a:lnTo>
                  <a:lnTo>
                    <a:pt x="2656" y="648"/>
                  </a:lnTo>
                  <a:lnTo>
                    <a:pt x="2668" y="706"/>
                  </a:lnTo>
                  <a:lnTo>
                    <a:pt x="2738" y="750"/>
                  </a:lnTo>
                  <a:lnTo>
                    <a:pt x="2780" y="791"/>
                  </a:lnTo>
                  <a:lnTo>
                    <a:pt x="2821" y="828"/>
                  </a:lnTo>
                  <a:lnTo>
                    <a:pt x="2806" y="849"/>
                  </a:lnTo>
                  <a:lnTo>
                    <a:pt x="2835" y="902"/>
                  </a:lnTo>
                  <a:lnTo>
                    <a:pt x="2839" y="994"/>
                  </a:lnTo>
                  <a:lnTo>
                    <a:pt x="2873" y="975"/>
                  </a:lnTo>
                  <a:lnTo>
                    <a:pt x="2893" y="1012"/>
                  </a:lnTo>
                  <a:lnTo>
                    <a:pt x="2914" y="999"/>
                  </a:lnTo>
                  <a:lnTo>
                    <a:pt x="2901" y="1089"/>
                  </a:lnTo>
                  <a:lnTo>
                    <a:pt x="2937" y="1142"/>
                  </a:lnTo>
                  <a:lnTo>
                    <a:pt x="2961" y="1174"/>
                  </a:lnTo>
                  <a:lnTo>
                    <a:pt x="2996" y="1243"/>
                  </a:lnTo>
                  <a:lnTo>
                    <a:pt x="2994" y="1311"/>
                  </a:lnTo>
                  <a:lnTo>
                    <a:pt x="2979" y="1360"/>
                  </a:lnTo>
                  <a:lnTo>
                    <a:pt x="2955" y="1413"/>
                  </a:lnTo>
                  <a:lnTo>
                    <a:pt x="2963" y="1485"/>
                  </a:lnTo>
                  <a:lnTo>
                    <a:pt x="2930" y="1560"/>
                  </a:lnTo>
                  <a:lnTo>
                    <a:pt x="2902" y="1599"/>
                  </a:lnTo>
                  <a:lnTo>
                    <a:pt x="2851" y="1675"/>
                  </a:lnTo>
                  <a:lnTo>
                    <a:pt x="2832" y="1724"/>
                  </a:lnTo>
                  <a:lnTo>
                    <a:pt x="2792" y="1785"/>
                  </a:lnTo>
                  <a:lnTo>
                    <a:pt x="2726" y="1862"/>
                  </a:lnTo>
                  <a:lnTo>
                    <a:pt x="2654" y="1904"/>
                  </a:lnTo>
                  <a:lnTo>
                    <a:pt x="2597" y="1970"/>
                  </a:lnTo>
                  <a:lnTo>
                    <a:pt x="2553" y="2012"/>
                  </a:lnTo>
                  <a:lnTo>
                    <a:pt x="2496" y="2085"/>
                  </a:lnTo>
                  <a:lnTo>
                    <a:pt x="2448" y="2127"/>
                  </a:lnTo>
                  <a:lnTo>
                    <a:pt x="2397" y="2191"/>
                  </a:lnTo>
                  <a:lnTo>
                    <a:pt x="2357" y="2249"/>
                  </a:lnTo>
                  <a:lnTo>
                    <a:pt x="2347" y="2276"/>
                  </a:lnTo>
                  <a:lnTo>
                    <a:pt x="2290" y="2305"/>
                  </a:lnTo>
                  <a:lnTo>
                    <a:pt x="2210" y="2308"/>
                  </a:lnTo>
                  <a:lnTo>
                    <a:pt x="2127" y="2343"/>
                  </a:lnTo>
                  <a:lnTo>
                    <a:pt x="2077" y="2376"/>
                  </a:lnTo>
                  <a:lnTo>
                    <a:pt x="2014" y="2412"/>
                  </a:lnTo>
                  <a:lnTo>
                    <a:pt x="1977" y="2375"/>
                  </a:lnTo>
                  <a:lnTo>
                    <a:pt x="1943" y="2360"/>
                  </a:lnTo>
                  <a:lnTo>
                    <a:pt x="1977" y="2316"/>
                  </a:lnTo>
                  <a:lnTo>
                    <a:pt x="1930" y="2332"/>
                  </a:lnTo>
                  <a:lnTo>
                    <a:pt x="1836" y="2393"/>
                  </a:lnTo>
                  <a:lnTo>
                    <a:pt x="1788" y="2370"/>
                  </a:lnTo>
                  <a:lnTo>
                    <a:pt x="1756" y="2357"/>
                  </a:lnTo>
                  <a:lnTo>
                    <a:pt x="1719" y="2350"/>
                  </a:lnTo>
                  <a:lnTo>
                    <a:pt x="1664" y="2326"/>
                  </a:lnTo>
                  <a:lnTo>
                    <a:pt x="1646" y="2274"/>
                  </a:lnTo>
                  <a:lnTo>
                    <a:pt x="1665" y="2210"/>
                  </a:lnTo>
                  <a:lnTo>
                    <a:pt x="1669" y="2167"/>
                  </a:lnTo>
                  <a:lnTo>
                    <a:pt x="1651" y="2132"/>
                  </a:lnTo>
                  <a:lnTo>
                    <a:pt x="1587" y="2122"/>
                  </a:lnTo>
                  <a:lnTo>
                    <a:pt x="1630" y="2081"/>
                  </a:lnTo>
                  <a:lnTo>
                    <a:pt x="1641" y="2018"/>
                  </a:lnTo>
                  <a:lnTo>
                    <a:pt x="1580" y="2077"/>
                  </a:lnTo>
                  <a:lnTo>
                    <a:pt x="1510" y="2092"/>
                  </a:lnTo>
                  <a:lnTo>
                    <a:pt x="1568" y="2045"/>
                  </a:lnTo>
                  <a:lnTo>
                    <a:pt x="1600" y="1996"/>
                  </a:lnTo>
                  <a:lnTo>
                    <a:pt x="1646" y="1955"/>
                  </a:lnTo>
                  <a:lnTo>
                    <a:pt x="1667" y="1892"/>
                  </a:lnTo>
                  <a:lnTo>
                    <a:pt x="1578" y="1964"/>
                  </a:lnTo>
                  <a:lnTo>
                    <a:pt x="1521" y="1993"/>
                  </a:lnTo>
                  <a:lnTo>
                    <a:pt x="1464" y="2061"/>
                  </a:lnTo>
                  <a:lnTo>
                    <a:pt x="1424" y="2026"/>
                  </a:lnTo>
                  <a:lnTo>
                    <a:pt x="1446" y="1981"/>
                  </a:lnTo>
                  <a:lnTo>
                    <a:pt x="1427" y="1919"/>
                  </a:lnTo>
                  <a:lnTo>
                    <a:pt x="1402" y="1888"/>
                  </a:lnTo>
                  <a:lnTo>
                    <a:pt x="1424" y="1868"/>
                  </a:lnTo>
                  <a:lnTo>
                    <a:pt x="1352" y="1816"/>
                  </a:lnTo>
                  <a:lnTo>
                    <a:pt x="1303" y="1814"/>
                  </a:lnTo>
                  <a:lnTo>
                    <a:pt x="1250" y="1773"/>
                  </a:lnTo>
                  <a:lnTo>
                    <a:pt x="1118" y="1781"/>
                  </a:lnTo>
                  <a:lnTo>
                    <a:pt x="1014" y="1811"/>
                  </a:lnTo>
                  <a:lnTo>
                    <a:pt x="922" y="1840"/>
                  </a:lnTo>
                  <a:lnTo>
                    <a:pt x="856" y="1834"/>
                  </a:lnTo>
                  <a:lnTo>
                    <a:pt x="764" y="1877"/>
                  </a:lnTo>
                  <a:lnTo>
                    <a:pt x="694" y="1897"/>
                  </a:lnTo>
                  <a:lnTo>
                    <a:pt x="664" y="1942"/>
                  </a:lnTo>
                  <a:lnTo>
                    <a:pt x="624" y="1976"/>
                  </a:lnTo>
                  <a:lnTo>
                    <a:pt x="563" y="1978"/>
                  </a:lnTo>
                  <a:lnTo>
                    <a:pt x="515" y="1986"/>
                  </a:lnTo>
                  <a:lnTo>
                    <a:pt x="458" y="1970"/>
                  </a:lnTo>
                  <a:lnTo>
                    <a:pt x="404" y="1979"/>
                  </a:lnTo>
                  <a:lnTo>
                    <a:pt x="353" y="1983"/>
                  </a:lnTo>
                  <a:lnTo>
                    <a:pt x="294" y="2029"/>
                  </a:lnTo>
                  <a:lnTo>
                    <a:pt x="274" y="2025"/>
                  </a:lnTo>
                  <a:lnTo>
                    <a:pt x="230" y="2049"/>
                  </a:lnTo>
                  <a:lnTo>
                    <a:pt x="185" y="2076"/>
                  </a:lnTo>
                  <a:lnTo>
                    <a:pt x="135" y="2072"/>
                  </a:lnTo>
                  <a:lnTo>
                    <a:pt x="87" y="2072"/>
                  </a:lnTo>
                  <a:lnTo>
                    <a:pt x="32" y="2018"/>
                  </a:lnTo>
                  <a:lnTo>
                    <a:pt x="0" y="2002"/>
                  </a:lnTo>
                  <a:lnTo>
                    <a:pt x="19" y="1953"/>
                  </a:lnTo>
                  <a:lnTo>
                    <a:pt x="59" y="1942"/>
                  </a:lnTo>
                  <a:lnTo>
                    <a:pt x="78" y="1923"/>
                  </a:lnTo>
                  <a:lnTo>
                    <a:pt x="86" y="1892"/>
                  </a:lnTo>
                  <a:lnTo>
                    <a:pt x="115" y="1833"/>
                  </a:lnTo>
                  <a:lnTo>
                    <a:pt x="124" y="1783"/>
                  </a:lnTo>
                  <a:lnTo>
                    <a:pt x="114" y="1697"/>
                  </a:lnTo>
                  <a:lnTo>
                    <a:pt x="117" y="1648"/>
                  </a:lnTo>
                  <a:lnTo>
                    <a:pt x="135" y="1600"/>
                  </a:lnTo>
                  <a:lnTo>
                    <a:pt x="123" y="1544"/>
                  </a:lnTo>
                  <a:lnTo>
                    <a:pt x="128" y="1519"/>
                  </a:lnTo>
                  <a:lnTo>
                    <a:pt x="105" y="1486"/>
                  </a:lnTo>
                  <a:lnTo>
                    <a:pt x="115" y="1419"/>
                  </a:lnTo>
                  <a:lnTo>
                    <a:pt x="91" y="1352"/>
                  </a:lnTo>
                  <a:lnTo>
                    <a:pt x="90" y="1315"/>
                  </a:lnTo>
                  <a:lnTo>
                    <a:pt x="113" y="1352"/>
                  </a:lnTo>
                  <a:lnTo>
                    <a:pt x="108" y="1273"/>
                  </a:lnTo>
                  <a:lnTo>
                    <a:pt x="138" y="1298"/>
                  </a:lnTo>
                  <a:lnTo>
                    <a:pt x="151" y="1331"/>
                  </a:lnTo>
                  <a:lnTo>
                    <a:pt x="161" y="1287"/>
                  </a:lnTo>
                  <a:lnTo>
                    <a:pt x="142" y="1220"/>
                  </a:lnTo>
                  <a:lnTo>
                    <a:pt x="141" y="1193"/>
                  </a:lnTo>
                  <a:lnTo>
                    <a:pt x="130" y="1168"/>
                  </a:lnTo>
                  <a:lnTo>
                    <a:pt x="149" y="1119"/>
                  </a:lnTo>
                  <a:lnTo>
                    <a:pt x="169" y="1098"/>
                  </a:lnTo>
                  <a:lnTo>
                    <a:pt x="189" y="1055"/>
                  </a:lnTo>
                  <a:lnTo>
                    <a:pt x="191" y="1005"/>
                  </a:lnTo>
                  <a:lnTo>
                    <a:pt x="235" y="944"/>
                  </a:lnTo>
                  <a:lnTo>
                    <a:pt x="227" y="1009"/>
                  </a:lnTo>
                  <a:lnTo>
                    <a:pt x="270" y="950"/>
                  </a:lnTo>
                  <a:lnTo>
                    <a:pt x="336" y="922"/>
                  </a:lnTo>
                  <a:lnTo>
                    <a:pt x="379" y="886"/>
                  </a:lnTo>
                  <a:lnTo>
                    <a:pt x="442" y="854"/>
                  </a:lnTo>
                  <a:lnTo>
                    <a:pt x="476" y="848"/>
                  </a:lnTo>
                  <a:lnTo>
                    <a:pt x="495" y="858"/>
                  </a:lnTo>
                  <a:lnTo>
                    <a:pt x="559" y="826"/>
                  </a:lnTo>
                  <a:lnTo>
                    <a:pt x="606" y="817"/>
                  </a:lnTo>
                  <a:lnTo>
                    <a:pt x="621" y="798"/>
                  </a:lnTo>
                  <a:lnTo>
                    <a:pt x="642" y="791"/>
                  </a:lnTo>
                  <a:lnTo>
                    <a:pt x="682" y="793"/>
                  </a:lnTo>
                  <a:lnTo>
                    <a:pt x="765" y="768"/>
                  </a:lnTo>
                  <a:lnTo>
                    <a:pt x="812" y="730"/>
                  </a:lnTo>
                  <a:lnTo>
                    <a:pt x="840" y="684"/>
                  </a:lnTo>
                  <a:lnTo>
                    <a:pt x="891" y="641"/>
                  </a:lnTo>
                  <a:lnTo>
                    <a:pt x="900" y="607"/>
                  </a:lnTo>
                  <a:lnTo>
                    <a:pt x="910" y="561"/>
                  </a:lnTo>
                  <a:lnTo>
                    <a:pt x="974" y="489"/>
                  </a:lnTo>
                  <a:lnTo>
                    <a:pt x="993" y="562"/>
                  </a:lnTo>
                  <a:lnTo>
                    <a:pt x="1028" y="545"/>
                  </a:lnTo>
                  <a:lnTo>
                    <a:pt x="1008" y="505"/>
                  </a:lnTo>
                  <a:lnTo>
                    <a:pt x="1038" y="464"/>
                  </a:lnTo>
                  <a:lnTo>
                    <a:pt x="1068" y="482"/>
                  </a:lnTo>
                  <a:lnTo>
                    <a:pt x="1087" y="417"/>
                  </a:lnTo>
                  <a:lnTo>
                    <a:pt x="1134" y="375"/>
                  </a:lnTo>
                  <a:lnTo>
                    <a:pt x="1157" y="342"/>
                  </a:lnTo>
                  <a:lnTo>
                    <a:pt x="1196" y="327"/>
                  </a:lnTo>
                  <a:lnTo>
                    <a:pt x="1201" y="303"/>
                  </a:lnTo>
                  <a:lnTo>
                    <a:pt x="1232" y="313"/>
                  </a:lnTo>
                  <a:lnTo>
                    <a:pt x="1236" y="292"/>
                  </a:lnTo>
                  <a:lnTo>
                    <a:pt x="1271" y="280"/>
                  </a:lnTo>
                  <a:lnTo>
                    <a:pt x="1308" y="268"/>
                  </a:lnTo>
                  <a:lnTo>
                    <a:pt x="1358" y="307"/>
                  </a:lnTo>
                  <a:lnTo>
                    <a:pt x="1392" y="358"/>
                  </a:lnTo>
                  <a:lnTo>
                    <a:pt x="1439" y="358"/>
                  </a:lnTo>
                  <a:lnTo>
                    <a:pt x="1485" y="366"/>
                  </a:lnTo>
                  <a:lnTo>
                    <a:pt x="1476" y="320"/>
                  </a:lnTo>
                  <a:lnTo>
                    <a:pt x="1521" y="251"/>
                  </a:lnTo>
                  <a:lnTo>
                    <a:pt x="1558" y="229"/>
                  </a:lnTo>
                  <a:lnTo>
                    <a:pt x="1549" y="208"/>
                  </a:lnTo>
                  <a:lnTo>
                    <a:pt x="1588" y="159"/>
                  </a:lnTo>
                  <a:lnTo>
                    <a:pt x="1637" y="129"/>
                  </a:lnTo>
                  <a:lnTo>
                    <a:pt x="1674" y="139"/>
                  </a:lnTo>
                  <a:lnTo>
                    <a:pt x="1739" y="123"/>
                  </a:lnTo>
                  <a:lnTo>
                    <a:pt x="1743" y="80"/>
                  </a:lnTo>
                  <a:lnTo>
                    <a:pt x="1691" y="52"/>
                  </a:lnTo>
                  <a:lnTo>
                    <a:pt x="1733" y="39"/>
                  </a:lnTo>
                  <a:lnTo>
                    <a:pt x="1780" y="60"/>
                  </a:lnTo>
                  <a:lnTo>
                    <a:pt x="1815" y="95"/>
                  </a:lnTo>
                  <a:lnTo>
                    <a:pt x="1876" y="117"/>
                  </a:lnTo>
                  <a:lnTo>
                    <a:pt x="1898" y="108"/>
                  </a:lnTo>
                  <a:lnTo>
                    <a:pt x="1941" y="135"/>
                  </a:lnTo>
                  <a:lnTo>
                    <a:pt x="1988" y="110"/>
                  </a:lnTo>
                  <a:lnTo>
                    <a:pt x="2015" y="118"/>
                  </a:lnTo>
                  <a:lnTo>
                    <a:pt x="2035" y="101"/>
                  </a:lnTo>
                  <a:lnTo>
                    <a:pt x="2064" y="143"/>
                  </a:lnTo>
                  <a:lnTo>
                    <a:pt x="2038" y="189"/>
                  </a:lnTo>
                  <a:lnTo>
                    <a:pt x="2005" y="223"/>
                  </a:lnTo>
                  <a:lnTo>
                    <a:pt x="1978" y="226"/>
                  </a:lnTo>
                  <a:lnTo>
                    <a:pt x="1982" y="260"/>
                  </a:lnTo>
                  <a:lnTo>
                    <a:pt x="1954" y="303"/>
                  </a:lnTo>
                  <a:lnTo>
                    <a:pt x="1921" y="345"/>
                  </a:lnTo>
                  <a:lnTo>
                    <a:pt x="1923" y="369"/>
                  </a:lnTo>
                  <a:lnTo>
                    <a:pt x="1974" y="416"/>
                  </a:lnTo>
                  <a:lnTo>
                    <a:pt x="2027" y="443"/>
                  </a:lnTo>
                  <a:lnTo>
                    <a:pt x="2060" y="472"/>
                  </a:lnTo>
                  <a:lnTo>
                    <a:pt x="2105" y="523"/>
                  </a:lnTo>
                  <a:lnTo>
                    <a:pt x="2126" y="523"/>
                  </a:lnTo>
                  <a:lnTo>
                    <a:pt x="2161" y="545"/>
                  </a:lnTo>
                  <a:lnTo>
                    <a:pt x="2167" y="571"/>
                  </a:lnTo>
                  <a:lnTo>
                    <a:pt x="2232" y="600"/>
                  </a:lnTo>
                  <a:lnTo>
                    <a:pt x="2287" y="571"/>
                  </a:lnTo>
                  <a:lnTo>
                    <a:pt x="2310" y="525"/>
                  </a:lnTo>
                  <a:lnTo>
                    <a:pt x="2332" y="487"/>
                  </a:lnTo>
                  <a:lnTo>
                    <a:pt x="2350" y="440"/>
                  </a:lnTo>
                  <a:lnTo>
                    <a:pt x="2384" y="373"/>
                  </a:lnTo>
                  <a:lnTo>
                    <a:pt x="2381" y="332"/>
                  </a:lnTo>
                  <a:lnTo>
                    <a:pt x="2390" y="307"/>
                  </a:lnTo>
                  <a:lnTo>
                    <a:pt x="2389" y="258"/>
                  </a:lnTo>
                  <a:lnTo>
                    <a:pt x="2408" y="194"/>
                  </a:lnTo>
                  <a:lnTo>
                    <a:pt x="2425" y="177"/>
                  </a:lnTo>
                  <a:lnTo>
                    <a:pt x="2417" y="148"/>
                  </a:lnTo>
                  <a:lnTo>
                    <a:pt x="2441" y="103"/>
                  </a:lnTo>
                  <a:lnTo>
                    <a:pt x="2461" y="56"/>
                  </a:lnTo>
                  <a:lnTo>
                    <a:pt x="2466" y="32"/>
                  </a:lnTo>
                  <a:lnTo>
                    <a:pt x="2498" y="0"/>
                  </a:lnTo>
                  <a:lnTo>
                    <a:pt x="2514" y="42"/>
                  </a:lnTo>
                  <a:lnTo>
                    <a:pt x="2512" y="95"/>
                  </a:lnTo>
                  <a:lnTo>
                    <a:pt x="2530" y="105"/>
                  </a:lnTo>
                  <a:lnTo>
                    <a:pt x="2528" y="141"/>
                  </a:lnTo>
                  <a:lnTo>
                    <a:pt x="2549" y="184"/>
                  </a:lnTo>
                  <a:lnTo>
                    <a:pt x="2548" y="233"/>
                  </a:lnTo>
                  <a:lnTo>
                    <a:pt x="2540" y="264"/>
                  </a:lnTo>
                  <a:moveTo>
                    <a:pt x="1865" y="2560"/>
                  </a:moveTo>
                  <a:lnTo>
                    <a:pt x="1914" y="2590"/>
                  </a:lnTo>
                  <a:lnTo>
                    <a:pt x="1959" y="2578"/>
                  </a:lnTo>
                  <a:lnTo>
                    <a:pt x="2023" y="2562"/>
                  </a:lnTo>
                  <a:lnTo>
                    <a:pt x="2061" y="2567"/>
                  </a:lnTo>
                  <a:lnTo>
                    <a:pt x="2004" y="2667"/>
                  </a:lnTo>
                  <a:lnTo>
                    <a:pt x="1962" y="2696"/>
                  </a:lnTo>
                  <a:lnTo>
                    <a:pt x="1911" y="2764"/>
                  </a:lnTo>
                  <a:lnTo>
                    <a:pt x="1902" y="2741"/>
                  </a:lnTo>
                  <a:lnTo>
                    <a:pt x="1816" y="2800"/>
                  </a:lnTo>
                  <a:lnTo>
                    <a:pt x="1805" y="2795"/>
                  </a:lnTo>
                  <a:lnTo>
                    <a:pt x="1765" y="2793"/>
                  </a:lnTo>
                  <a:lnTo>
                    <a:pt x="1769" y="2721"/>
                  </a:lnTo>
                  <a:lnTo>
                    <a:pt x="1795" y="2665"/>
                  </a:lnTo>
                  <a:lnTo>
                    <a:pt x="1800" y="2592"/>
                  </a:lnTo>
                  <a:lnTo>
                    <a:pt x="1824" y="2553"/>
                  </a:lnTo>
                  <a:lnTo>
                    <a:pt x="1865" y="2560"/>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7" name="Freeform 14">
              <a:extLst>
                <a:ext uri="{FF2B5EF4-FFF2-40B4-BE49-F238E27FC236}">
                  <a16:creationId xmlns:a16="http://schemas.microsoft.com/office/drawing/2014/main" id="{D109C78E-591C-7C81-6FB9-948C9AA40FAF}"/>
                </a:ext>
              </a:extLst>
            </p:cNvPr>
            <p:cNvSpPr>
              <a:spLocks/>
            </p:cNvSpPr>
            <p:nvPr/>
          </p:nvSpPr>
          <p:spPr bwMode="auto">
            <a:xfrm>
              <a:off x="5948712" y="2195026"/>
              <a:ext cx="200849" cy="90382"/>
            </a:xfrm>
            <a:custGeom>
              <a:avLst/>
              <a:gdLst>
                <a:gd name="T0" fmla="*/ 120 w 120"/>
                <a:gd name="T1" fmla="*/ 19 h 54"/>
                <a:gd name="T2" fmla="*/ 119 w 120"/>
                <a:gd name="T3" fmla="*/ 27 h 54"/>
                <a:gd name="T4" fmla="*/ 110 w 120"/>
                <a:gd name="T5" fmla="*/ 27 h 54"/>
                <a:gd name="T6" fmla="*/ 114 w 120"/>
                <a:gd name="T7" fmla="*/ 32 h 54"/>
                <a:gd name="T8" fmla="*/ 109 w 120"/>
                <a:gd name="T9" fmla="*/ 45 h 54"/>
                <a:gd name="T10" fmla="*/ 107 w 120"/>
                <a:gd name="T11" fmla="*/ 48 h 54"/>
                <a:gd name="T12" fmla="*/ 92 w 120"/>
                <a:gd name="T13" fmla="*/ 49 h 54"/>
                <a:gd name="T14" fmla="*/ 85 w 120"/>
                <a:gd name="T15" fmla="*/ 54 h 54"/>
                <a:gd name="T16" fmla="*/ 71 w 120"/>
                <a:gd name="T17" fmla="*/ 52 h 54"/>
                <a:gd name="T18" fmla="*/ 47 w 120"/>
                <a:gd name="T19" fmla="*/ 47 h 54"/>
                <a:gd name="T20" fmla="*/ 43 w 120"/>
                <a:gd name="T21" fmla="*/ 40 h 54"/>
                <a:gd name="T22" fmla="*/ 27 w 120"/>
                <a:gd name="T23" fmla="*/ 43 h 54"/>
                <a:gd name="T24" fmla="*/ 25 w 120"/>
                <a:gd name="T25" fmla="*/ 47 h 54"/>
                <a:gd name="T26" fmla="*/ 15 w 120"/>
                <a:gd name="T27" fmla="*/ 44 h 54"/>
                <a:gd name="T28" fmla="*/ 7 w 120"/>
                <a:gd name="T29" fmla="*/ 44 h 54"/>
                <a:gd name="T30" fmla="*/ 0 w 120"/>
                <a:gd name="T31" fmla="*/ 40 h 54"/>
                <a:gd name="T32" fmla="*/ 2 w 120"/>
                <a:gd name="T33" fmla="*/ 35 h 54"/>
                <a:gd name="T34" fmla="*/ 1 w 120"/>
                <a:gd name="T35" fmla="*/ 31 h 54"/>
                <a:gd name="T36" fmla="*/ 6 w 120"/>
                <a:gd name="T37" fmla="*/ 30 h 54"/>
                <a:gd name="T38" fmla="*/ 15 w 120"/>
                <a:gd name="T39" fmla="*/ 36 h 54"/>
                <a:gd name="T40" fmla="*/ 16 w 120"/>
                <a:gd name="T41" fmla="*/ 30 h 54"/>
                <a:gd name="T42" fmla="*/ 31 w 120"/>
                <a:gd name="T43" fmla="*/ 31 h 54"/>
                <a:gd name="T44" fmla="*/ 42 w 120"/>
                <a:gd name="T45" fmla="*/ 28 h 54"/>
                <a:gd name="T46" fmla="*/ 50 w 120"/>
                <a:gd name="T47" fmla="*/ 28 h 54"/>
                <a:gd name="T48" fmla="*/ 55 w 120"/>
                <a:gd name="T49" fmla="*/ 32 h 54"/>
                <a:gd name="T50" fmla="*/ 57 w 120"/>
                <a:gd name="T51" fmla="*/ 29 h 54"/>
                <a:gd name="T52" fmla="*/ 53 w 120"/>
                <a:gd name="T53" fmla="*/ 16 h 54"/>
                <a:gd name="T54" fmla="*/ 59 w 120"/>
                <a:gd name="T55" fmla="*/ 13 h 54"/>
                <a:gd name="T56" fmla="*/ 64 w 120"/>
                <a:gd name="T57" fmla="*/ 4 h 54"/>
                <a:gd name="T58" fmla="*/ 77 w 120"/>
                <a:gd name="T59" fmla="*/ 10 h 54"/>
                <a:gd name="T60" fmla="*/ 85 w 120"/>
                <a:gd name="T61" fmla="*/ 2 h 54"/>
                <a:gd name="T62" fmla="*/ 90 w 120"/>
                <a:gd name="T63" fmla="*/ 0 h 54"/>
                <a:gd name="T64" fmla="*/ 103 w 120"/>
                <a:gd name="T65" fmla="*/ 7 h 54"/>
                <a:gd name="T66" fmla="*/ 111 w 120"/>
                <a:gd name="T67" fmla="*/ 6 h 54"/>
                <a:gd name="T68" fmla="*/ 119 w 120"/>
                <a:gd name="T69" fmla="*/ 9 h 54"/>
                <a:gd name="T70" fmla="*/ 118 w 120"/>
                <a:gd name="T71" fmla="*/ 12 h 54"/>
                <a:gd name="T72" fmla="*/ 120 w 120"/>
                <a:gd name="T73"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54">
                  <a:moveTo>
                    <a:pt x="120" y="19"/>
                  </a:moveTo>
                  <a:lnTo>
                    <a:pt x="119" y="27"/>
                  </a:lnTo>
                  <a:lnTo>
                    <a:pt x="110" y="27"/>
                  </a:lnTo>
                  <a:lnTo>
                    <a:pt x="114" y="32"/>
                  </a:lnTo>
                  <a:lnTo>
                    <a:pt x="109" y="45"/>
                  </a:lnTo>
                  <a:lnTo>
                    <a:pt x="107" y="48"/>
                  </a:lnTo>
                  <a:lnTo>
                    <a:pt x="92" y="49"/>
                  </a:lnTo>
                  <a:lnTo>
                    <a:pt x="85" y="54"/>
                  </a:lnTo>
                  <a:lnTo>
                    <a:pt x="71" y="52"/>
                  </a:lnTo>
                  <a:lnTo>
                    <a:pt x="47" y="47"/>
                  </a:lnTo>
                  <a:lnTo>
                    <a:pt x="43" y="40"/>
                  </a:lnTo>
                  <a:lnTo>
                    <a:pt x="27" y="43"/>
                  </a:lnTo>
                  <a:lnTo>
                    <a:pt x="25" y="47"/>
                  </a:lnTo>
                  <a:lnTo>
                    <a:pt x="15" y="44"/>
                  </a:lnTo>
                  <a:lnTo>
                    <a:pt x="7" y="44"/>
                  </a:lnTo>
                  <a:lnTo>
                    <a:pt x="0" y="40"/>
                  </a:lnTo>
                  <a:lnTo>
                    <a:pt x="2" y="35"/>
                  </a:lnTo>
                  <a:lnTo>
                    <a:pt x="1" y="31"/>
                  </a:lnTo>
                  <a:lnTo>
                    <a:pt x="6" y="30"/>
                  </a:lnTo>
                  <a:lnTo>
                    <a:pt x="15" y="36"/>
                  </a:lnTo>
                  <a:lnTo>
                    <a:pt x="16" y="30"/>
                  </a:lnTo>
                  <a:lnTo>
                    <a:pt x="31" y="31"/>
                  </a:lnTo>
                  <a:lnTo>
                    <a:pt x="42" y="28"/>
                  </a:lnTo>
                  <a:lnTo>
                    <a:pt x="50" y="28"/>
                  </a:lnTo>
                  <a:lnTo>
                    <a:pt x="55" y="32"/>
                  </a:lnTo>
                  <a:lnTo>
                    <a:pt x="57" y="29"/>
                  </a:lnTo>
                  <a:lnTo>
                    <a:pt x="53" y="16"/>
                  </a:lnTo>
                  <a:lnTo>
                    <a:pt x="59" y="13"/>
                  </a:lnTo>
                  <a:lnTo>
                    <a:pt x="64" y="4"/>
                  </a:lnTo>
                  <a:lnTo>
                    <a:pt x="77" y="10"/>
                  </a:lnTo>
                  <a:lnTo>
                    <a:pt x="85" y="2"/>
                  </a:lnTo>
                  <a:lnTo>
                    <a:pt x="90" y="0"/>
                  </a:lnTo>
                  <a:lnTo>
                    <a:pt x="103" y="7"/>
                  </a:lnTo>
                  <a:lnTo>
                    <a:pt x="111" y="6"/>
                  </a:lnTo>
                  <a:lnTo>
                    <a:pt x="119" y="9"/>
                  </a:lnTo>
                  <a:lnTo>
                    <a:pt x="118" y="12"/>
                  </a:lnTo>
                  <a:lnTo>
                    <a:pt x="120" y="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8" name="Freeform 15">
              <a:extLst>
                <a:ext uri="{FF2B5EF4-FFF2-40B4-BE49-F238E27FC236}">
                  <a16:creationId xmlns:a16="http://schemas.microsoft.com/office/drawing/2014/main" id="{41032C9F-D159-3AE4-3A84-7217758C9AA4}"/>
                </a:ext>
              </a:extLst>
            </p:cNvPr>
            <p:cNvSpPr>
              <a:spLocks/>
            </p:cNvSpPr>
            <p:nvPr/>
          </p:nvSpPr>
          <p:spPr bwMode="auto">
            <a:xfrm>
              <a:off x="6961327" y="2514712"/>
              <a:ext cx="43517" cy="33475"/>
            </a:xfrm>
            <a:custGeom>
              <a:avLst/>
              <a:gdLst>
                <a:gd name="T0" fmla="*/ 14 w 108"/>
                <a:gd name="T1" fmla="*/ 1 h 85"/>
                <a:gd name="T2" fmla="*/ 38 w 108"/>
                <a:gd name="T3" fmla="*/ 23 h 85"/>
                <a:gd name="T4" fmla="*/ 69 w 108"/>
                <a:gd name="T5" fmla="*/ 23 h 85"/>
                <a:gd name="T6" fmla="*/ 71 w 108"/>
                <a:gd name="T7" fmla="*/ 36 h 85"/>
                <a:gd name="T8" fmla="*/ 108 w 108"/>
                <a:gd name="T9" fmla="*/ 85 h 85"/>
                <a:gd name="T10" fmla="*/ 58 w 108"/>
                <a:gd name="T11" fmla="*/ 74 h 85"/>
                <a:gd name="T12" fmla="*/ 16 w 108"/>
                <a:gd name="T13" fmla="*/ 35 h 85"/>
                <a:gd name="T14" fmla="*/ 0 w 108"/>
                <a:gd name="T15" fmla="*/ 3 h 85"/>
                <a:gd name="T16" fmla="*/ 14 w 108"/>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85">
                  <a:moveTo>
                    <a:pt x="14" y="1"/>
                  </a:moveTo>
                  <a:lnTo>
                    <a:pt x="38" y="23"/>
                  </a:lnTo>
                  <a:lnTo>
                    <a:pt x="69" y="23"/>
                  </a:lnTo>
                  <a:lnTo>
                    <a:pt x="71" y="36"/>
                  </a:lnTo>
                  <a:lnTo>
                    <a:pt x="108" y="85"/>
                  </a:lnTo>
                  <a:lnTo>
                    <a:pt x="58" y="74"/>
                  </a:lnTo>
                  <a:lnTo>
                    <a:pt x="16" y="35"/>
                  </a:lnTo>
                  <a:lnTo>
                    <a:pt x="0" y="3"/>
                  </a:lnTo>
                  <a:lnTo>
                    <a:pt x="14" y="0"/>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39" name="Freeform 16">
              <a:extLst>
                <a:ext uri="{FF2B5EF4-FFF2-40B4-BE49-F238E27FC236}">
                  <a16:creationId xmlns:a16="http://schemas.microsoft.com/office/drawing/2014/main" id="{B8EAF6AE-DEE6-97AC-1F05-65FD84AAE555}"/>
                </a:ext>
              </a:extLst>
            </p:cNvPr>
            <p:cNvSpPr>
              <a:spLocks/>
            </p:cNvSpPr>
            <p:nvPr/>
          </p:nvSpPr>
          <p:spPr bwMode="auto">
            <a:xfrm>
              <a:off x="6956305" y="2441067"/>
              <a:ext cx="159006" cy="123857"/>
            </a:xfrm>
            <a:custGeom>
              <a:avLst/>
              <a:gdLst>
                <a:gd name="T0" fmla="*/ 40 w 95"/>
                <a:gd name="T1" fmla="*/ 13 h 74"/>
                <a:gd name="T2" fmla="*/ 48 w 95"/>
                <a:gd name="T3" fmla="*/ 15 h 74"/>
                <a:gd name="T4" fmla="*/ 50 w 95"/>
                <a:gd name="T5" fmla="*/ 9 h 74"/>
                <a:gd name="T6" fmla="*/ 58 w 95"/>
                <a:gd name="T7" fmla="*/ 1 h 74"/>
                <a:gd name="T8" fmla="*/ 69 w 95"/>
                <a:gd name="T9" fmla="*/ 12 h 74"/>
                <a:gd name="T10" fmla="*/ 81 w 95"/>
                <a:gd name="T11" fmla="*/ 27 h 74"/>
                <a:gd name="T12" fmla="*/ 89 w 95"/>
                <a:gd name="T13" fmla="*/ 28 h 74"/>
                <a:gd name="T14" fmla="*/ 95 w 95"/>
                <a:gd name="T15" fmla="*/ 33 h 74"/>
                <a:gd name="T16" fmla="*/ 82 w 95"/>
                <a:gd name="T17" fmla="*/ 35 h 74"/>
                <a:gd name="T18" fmla="*/ 82 w 95"/>
                <a:gd name="T19" fmla="*/ 51 h 74"/>
                <a:gd name="T20" fmla="*/ 80 w 95"/>
                <a:gd name="T21" fmla="*/ 58 h 74"/>
                <a:gd name="T22" fmla="*/ 75 w 95"/>
                <a:gd name="T23" fmla="*/ 63 h 74"/>
                <a:gd name="T24" fmla="*/ 77 w 95"/>
                <a:gd name="T25" fmla="*/ 73 h 74"/>
                <a:gd name="T26" fmla="*/ 73 w 95"/>
                <a:gd name="T27" fmla="*/ 74 h 74"/>
                <a:gd name="T28" fmla="*/ 61 w 95"/>
                <a:gd name="T29" fmla="*/ 63 h 74"/>
                <a:gd name="T30" fmla="*/ 65 w 95"/>
                <a:gd name="T31" fmla="*/ 53 h 74"/>
                <a:gd name="T32" fmla="*/ 59 w 95"/>
                <a:gd name="T33" fmla="*/ 47 h 74"/>
                <a:gd name="T34" fmla="*/ 52 w 95"/>
                <a:gd name="T35" fmla="*/ 49 h 74"/>
                <a:gd name="T36" fmla="*/ 35 w 95"/>
                <a:gd name="T37" fmla="*/ 64 h 74"/>
                <a:gd name="T38" fmla="*/ 32 w 95"/>
                <a:gd name="T39" fmla="*/ 49 h 74"/>
                <a:gd name="T40" fmla="*/ 24 w 95"/>
                <a:gd name="T41" fmla="*/ 46 h 74"/>
                <a:gd name="T42" fmla="*/ 16 w 95"/>
                <a:gd name="T43" fmla="*/ 40 h 74"/>
                <a:gd name="T44" fmla="*/ 19 w 95"/>
                <a:gd name="T45" fmla="*/ 34 h 74"/>
                <a:gd name="T46" fmla="*/ 9 w 95"/>
                <a:gd name="T47" fmla="*/ 27 h 74"/>
                <a:gd name="T48" fmla="*/ 11 w 95"/>
                <a:gd name="T49" fmla="*/ 22 h 74"/>
                <a:gd name="T50" fmla="*/ 4 w 95"/>
                <a:gd name="T51" fmla="*/ 18 h 74"/>
                <a:gd name="T52" fmla="*/ 0 w 95"/>
                <a:gd name="T53" fmla="*/ 13 h 74"/>
                <a:gd name="T54" fmla="*/ 3 w 95"/>
                <a:gd name="T55" fmla="*/ 9 h 74"/>
                <a:gd name="T56" fmla="*/ 17 w 95"/>
                <a:gd name="T57" fmla="*/ 15 h 74"/>
                <a:gd name="T58" fmla="*/ 26 w 95"/>
                <a:gd name="T59" fmla="*/ 17 h 74"/>
                <a:gd name="T60" fmla="*/ 28 w 95"/>
                <a:gd name="T61" fmla="*/ 14 h 74"/>
                <a:gd name="T62" fmla="*/ 18 w 95"/>
                <a:gd name="T63" fmla="*/ 3 h 74"/>
                <a:gd name="T64" fmla="*/ 21 w 95"/>
                <a:gd name="T65" fmla="*/ 0 h 74"/>
                <a:gd name="T66" fmla="*/ 26 w 95"/>
                <a:gd name="T67" fmla="*/ 1 h 74"/>
                <a:gd name="T68" fmla="*/ 40 w 95"/>
                <a:gd name="T69" fmla="*/ 1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 h="74">
                  <a:moveTo>
                    <a:pt x="40" y="13"/>
                  </a:moveTo>
                  <a:lnTo>
                    <a:pt x="48" y="15"/>
                  </a:lnTo>
                  <a:lnTo>
                    <a:pt x="50" y="9"/>
                  </a:lnTo>
                  <a:lnTo>
                    <a:pt x="58" y="1"/>
                  </a:lnTo>
                  <a:lnTo>
                    <a:pt x="69" y="12"/>
                  </a:lnTo>
                  <a:lnTo>
                    <a:pt x="81" y="27"/>
                  </a:lnTo>
                  <a:lnTo>
                    <a:pt x="89" y="28"/>
                  </a:lnTo>
                  <a:lnTo>
                    <a:pt x="95" y="33"/>
                  </a:lnTo>
                  <a:lnTo>
                    <a:pt x="82" y="35"/>
                  </a:lnTo>
                  <a:lnTo>
                    <a:pt x="82" y="51"/>
                  </a:lnTo>
                  <a:lnTo>
                    <a:pt x="80" y="58"/>
                  </a:lnTo>
                  <a:lnTo>
                    <a:pt x="75" y="63"/>
                  </a:lnTo>
                  <a:lnTo>
                    <a:pt x="77" y="73"/>
                  </a:lnTo>
                  <a:lnTo>
                    <a:pt x="73" y="74"/>
                  </a:lnTo>
                  <a:lnTo>
                    <a:pt x="61" y="63"/>
                  </a:lnTo>
                  <a:lnTo>
                    <a:pt x="65" y="53"/>
                  </a:lnTo>
                  <a:lnTo>
                    <a:pt x="59" y="47"/>
                  </a:lnTo>
                  <a:lnTo>
                    <a:pt x="52" y="49"/>
                  </a:lnTo>
                  <a:lnTo>
                    <a:pt x="35" y="64"/>
                  </a:lnTo>
                  <a:lnTo>
                    <a:pt x="32" y="49"/>
                  </a:lnTo>
                  <a:lnTo>
                    <a:pt x="24" y="46"/>
                  </a:lnTo>
                  <a:lnTo>
                    <a:pt x="16" y="40"/>
                  </a:lnTo>
                  <a:lnTo>
                    <a:pt x="19" y="34"/>
                  </a:lnTo>
                  <a:lnTo>
                    <a:pt x="9" y="27"/>
                  </a:lnTo>
                  <a:lnTo>
                    <a:pt x="11" y="22"/>
                  </a:lnTo>
                  <a:lnTo>
                    <a:pt x="4" y="18"/>
                  </a:lnTo>
                  <a:lnTo>
                    <a:pt x="0" y="13"/>
                  </a:lnTo>
                  <a:lnTo>
                    <a:pt x="3" y="9"/>
                  </a:lnTo>
                  <a:lnTo>
                    <a:pt x="17" y="15"/>
                  </a:lnTo>
                  <a:lnTo>
                    <a:pt x="26" y="17"/>
                  </a:lnTo>
                  <a:lnTo>
                    <a:pt x="28" y="14"/>
                  </a:lnTo>
                  <a:lnTo>
                    <a:pt x="18" y="3"/>
                  </a:lnTo>
                  <a:lnTo>
                    <a:pt x="21" y="0"/>
                  </a:lnTo>
                  <a:lnTo>
                    <a:pt x="26" y="1"/>
                  </a:lnTo>
                  <a:lnTo>
                    <a:pt x="40" y="1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0" name="Freeform 17">
              <a:extLst>
                <a:ext uri="{FF2B5EF4-FFF2-40B4-BE49-F238E27FC236}">
                  <a16:creationId xmlns:a16="http://schemas.microsoft.com/office/drawing/2014/main" id="{7A561A9E-90AE-B98A-B3B3-672FC8F73F74}"/>
                </a:ext>
              </a:extLst>
            </p:cNvPr>
            <p:cNvSpPr>
              <a:spLocks/>
            </p:cNvSpPr>
            <p:nvPr/>
          </p:nvSpPr>
          <p:spPr bwMode="auto">
            <a:xfrm>
              <a:off x="6583061" y="3975889"/>
              <a:ext cx="51887" cy="75319"/>
            </a:xfrm>
            <a:custGeom>
              <a:avLst/>
              <a:gdLst>
                <a:gd name="T0" fmla="*/ 5 w 31"/>
                <a:gd name="T1" fmla="*/ 45 h 45"/>
                <a:gd name="T2" fmla="*/ 4 w 31"/>
                <a:gd name="T3" fmla="*/ 20 h 45"/>
                <a:gd name="T4" fmla="*/ 0 w 31"/>
                <a:gd name="T5" fmla="*/ 10 h 45"/>
                <a:gd name="T6" fmla="*/ 11 w 31"/>
                <a:gd name="T7" fmla="*/ 12 h 45"/>
                <a:gd name="T8" fmla="*/ 16 w 31"/>
                <a:gd name="T9" fmla="*/ 0 h 45"/>
                <a:gd name="T10" fmla="*/ 26 w 31"/>
                <a:gd name="T11" fmla="*/ 2 h 45"/>
                <a:gd name="T12" fmla="*/ 27 w 31"/>
                <a:gd name="T13" fmla="*/ 10 h 45"/>
                <a:gd name="T14" fmla="*/ 31 w 31"/>
                <a:gd name="T15" fmla="*/ 14 h 45"/>
                <a:gd name="T16" fmla="*/ 31 w 31"/>
                <a:gd name="T17" fmla="*/ 21 h 45"/>
                <a:gd name="T18" fmla="*/ 27 w 31"/>
                <a:gd name="T19" fmla="*/ 25 h 45"/>
                <a:gd name="T20" fmla="*/ 19 w 31"/>
                <a:gd name="T21" fmla="*/ 36 h 45"/>
                <a:gd name="T22" fmla="*/ 12 w 31"/>
                <a:gd name="T23" fmla="*/ 44 h 45"/>
                <a:gd name="T24" fmla="*/ 5 w 31"/>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45">
                  <a:moveTo>
                    <a:pt x="5" y="45"/>
                  </a:moveTo>
                  <a:lnTo>
                    <a:pt x="4" y="20"/>
                  </a:lnTo>
                  <a:lnTo>
                    <a:pt x="0" y="10"/>
                  </a:lnTo>
                  <a:lnTo>
                    <a:pt x="11" y="12"/>
                  </a:lnTo>
                  <a:lnTo>
                    <a:pt x="16" y="0"/>
                  </a:lnTo>
                  <a:lnTo>
                    <a:pt x="26" y="2"/>
                  </a:lnTo>
                  <a:lnTo>
                    <a:pt x="27" y="10"/>
                  </a:lnTo>
                  <a:lnTo>
                    <a:pt x="31" y="14"/>
                  </a:lnTo>
                  <a:lnTo>
                    <a:pt x="31" y="21"/>
                  </a:lnTo>
                  <a:lnTo>
                    <a:pt x="27" y="25"/>
                  </a:lnTo>
                  <a:lnTo>
                    <a:pt x="19" y="36"/>
                  </a:lnTo>
                  <a:lnTo>
                    <a:pt x="12" y="44"/>
                  </a:lnTo>
                  <a:lnTo>
                    <a:pt x="5" y="4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1" name="Freeform 18">
              <a:extLst>
                <a:ext uri="{FF2B5EF4-FFF2-40B4-BE49-F238E27FC236}">
                  <a16:creationId xmlns:a16="http://schemas.microsoft.com/office/drawing/2014/main" id="{CDFE640E-1B47-E420-5628-5FD12FD3BFFD}"/>
                </a:ext>
              </a:extLst>
            </p:cNvPr>
            <p:cNvSpPr>
              <a:spLocks/>
            </p:cNvSpPr>
            <p:nvPr/>
          </p:nvSpPr>
          <p:spPr bwMode="auto">
            <a:xfrm>
              <a:off x="5756232" y="2113013"/>
              <a:ext cx="97077" cy="66950"/>
            </a:xfrm>
            <a:custGeom>
              <a:avLst/>
              <a:gdLst>
                <a:gd name="T0" fmla="*/ 13 w 58"/>
                <a:gd name="T1" fmla="*/ 3 h 40"/>
                <a:gd name="T2" fmla="*/ 24 w 58"/>
                <a:gd name="T3" fmla="*/ 4 h 40"/>
                <a:gd name="T4" fmla="*/ 39 w 58"/>
                <a:gd name="T5" fmla="*/ 0 h 40"/>
                <a:gd name="T6" fmla="*/ 49 w 58"/>
                <a:gd name="T7" fmla="*/ 9 h 40"/>
                <a:gd name="T8" fmla="*/ 58 w 58"/>
                <a:gd name="T9" fmla="*/ 14 h 40"/>
                <a:gd name="T10" fmla="*/ 57 w 58"/>
                <a:gd name="T11" fmla="*/ 27 h 40"/>
                <a:gd name="T12" fmla="*/ 53 w 58"/>
                <a:gd name="T13" fmla="*/ 28 h 40"/>
                <a:gd name="T14" fmla="*/ 51 w 58"/>
                <a:gd name="T15" fmla="*/ 40 h 40"/>
                <a:gd name="T16" fmla="*/ 37 w 58"/>
                <a:gd name="T17" fmla="*/ 30 h 40"/>
                <a:gd name="T18" fmla="*/ 29 w 58"/>
                <a:gd name="T19" fmla="*/ 32 h 40"/>
                <a:gd name="T20" fmla="*/ 17 w 58"/>
                <a:gd name="T21" fmla="*/ 22 h 40"/>
                <a:gd name="T22" fmla="*/ 10 w 58"/>
                <a:gd name="T23" fmla="*/ 14 h 40"/>
                <a:gd name="T24" fmla="*/ 3 w 58"/>
                <a:gd name="T25" fmla="*/ 14 h 40"/>
                <a:gd name="T26" fmla="*/ 0 w 58"/>
                <a:gd name="T27" fmla="*/ 7 h 40"/>
                <a:gd name="T28" fmla="*/ 13 w 58"/>
                <a:gd name="T29"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40">
                  <a:moveTo>
                    <a:pt x="13" y="3"/>
                  </a:moveTo>
                  <a:lnTo>
                    <a:pt x="24" y="4"/>
                  </a:lnTo>
                  <a:lnTo>
                    <a:pt x="39" y="0"/>
                  </a:lnTo>
                  <a:lnTo>
                    <a:pt x="49" y="9"/>
                  </a:lnTo>
                  <a:lnTo>
                    <a:pt x="58" y="14"/>
                  </a:lnTo>
                  <a:lnTo>
                    <a:pt x="57" y="27"/>
                  </a:lnTo>
                  <a:lnTo>
                    <a:pt x="53" y="28"/>
                  </a:lnTo>
                  <a:lnTo>
                    <a:pt x="51" y="40"/>
                  </a:lnTo>
                  <a:lnTo>
                    <a:pt x="37" y="30"/>
                  </a:lnTo>
                  <a:lnTo>
                    <a:pt x="29" y="32"/>
                  </a:lnTo>
                  <a:lnTo>
                    <a:pt x="17" y="22"/>
                  </a:lnTo>
                  <a:lnTo>
                    <a:pt x="10" y="14"/>
                  </a:lnTo>
                  <a:lnTo>
                    <a:pt x="3" y="14"/>
                  </a:lnTo>
                  <a:lnTo>
                    <a:pt x="0" y="7"/>
                  </a:lnTo>
                  <a:lnTo>
                    <a:pt x="13" y="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2" name="Freeform 19">
              <a:extLst>
                <a:ext uri="{FF2B5EF4-FFF2-40B4-BE49-F238E27FC236}">
                  <a16:creationId xmlns:a16="http://schemas.microsoft.com/office/drawing/2014/main" id="{C4E5CBA0-E7DC-A2CD-1346-170A2F054263}"/>
                </a:ext>
              </a:extLst>
            </p:cNvPr>
            <p:cNvSpPr>
              <a:spLocks/>
            </p:cNvSpPr>
            <p:nvPr/>
          </p:nvSpPr>
          <p:spPr bwMode="auto">
            <a:xfrm>
              <a:off x="5712715" y="3468745"/>
              <a:ext cx="93730" cy="212566"/>
            </a:xfrm>
            <a:custGeom>
              <a:avLst/>
              <a:gdLst>
                <a:gd name="T0" fmla="*/ 36 w 56"/>
                <a:gd name="T1" fmla="*/ 124 h 127"/>
                <a:gd name="T2" fmla="*/ 20 w 56"/>
                <a:gd name="T3" fmla="*/ 127 h 127"/>
                <a:gd name="T4" fmla="*/ 16 w 56"/>
                <a:gd name="T5" fmla="*/ 113 h 127"/>
                <a:gd name="T6" fmla="*/ 17 w 56"/>
                <a:gd name="T7" fmla="*/ 65 h 127"/>
                <a:gd name="T8" fmla="*/ 13 w 56"/>
                <a:gd name="T9" fmla="*/ 61 h 127"/>
                <a:gd name="T10" fmla="*/ 12 w 56"/>
                <a:gd name="T11" fmla="*/ 50 h 127"/>
                <a:gd name="T12" fmla="*/ 6 w 56"/>
                <a:gd name="T13" fmla="*/ 43 h 127"/>
                <a:gd name="T14" fmla="*/ 0 w 56"/>
                <a:gd name="T15" fmla="*/ 37 h 127"/>
                <a:gd name="T16" fmla="*/ 3 w 56"/>
                <a:gd name="T17" fmla="*/ 26 h 127"/>
                <a:gd name="T18" fmla="*/ 9 w 56"/>
                <a:gd name="T19" fmla="*/ 23 h 127"/>
                <a:gd name="T20" fmla="*/ 13 w 56"/>
                <a:gd name="T21" fmla="*/ 14 h 127"/>
                <a:gd name="T22" fmla="*/ 22 w 56"/>
                <a:gd name="T23" fmla="*/ 13 h 127"/>
                <a:gd name="T24" fmla="*/ 26 w 56"/>
                <a:gd name="T25" fmla="*/ 6 h 127"/>
                <a:gd name="T26" fmla="*/ 32 w 56"/>
                <a:gd name="T27" fmla="*/ 0 h 127"/>
                <a:gd name="T28" fmla="*/ 38 w 56"/>
                <a:gd name="T29" fmla="*/ 0 h 127"/>
                <a:gd name="T30" fmla="*/ 52 w 56"/>
                <a:gd name="T31" fmla="*/ 12 h 127"/>
                <a:gd name="T32" fmla="*/ 52 w 56"/>
                <a:gd name="T33" fmla="*/ 19 h 127"/>
                <a:gd name="T34" fmla="*/ 56 w 56"/>
                <a:gd name="T35" fmla="*/ 31 h 127"/>
                <a:gd name="T36" fmla="*/ 52 w 56"/>
                <a:gd name="T37" fmla="*/ 40 h 127"/>
                <a:gd name="T38" fmla="*/ 54 w 56"/>
                <a:gd name="T39" fmla="*/ 45 h 127"/>
                <a:gd name="T40" fmla="*/ 45 w 56"/>
                <a:gd name="T41" fmla="*/ 58 h 127"/>
                <a:gd name="T42" fmla="*/ 40 w 56"/>
                <a:gd name="T43" fmla="*/ 64 h 127"/>
                <a:gd name="T44" fmla="*/ 36 w 56"/>
                <a:gd name="T45" fmla="*/ 78 h 127"/>
                <a:gd name="T46" fmla="*/ 37 w 56"/>
                <a:gd name="T47" fmla="*/ 91 h 127"/>
                <a:gd name="T48" fmla="*/ 36 w 56"/>
                <a:gd name="T49" fmla="*/ 12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 h="127">
                  <a:moveTo>
                    <a:pt x="36" y="124"/>
                  </a:moveTo>
                  <a:lnTo>
                    <a:pt x="20" y="127"/>
                  </a:lnTo>
                  <a:lnTo>
                    <a:pt x="16" y="113"/>
                  </a:lnTo>
                  <a:lnTo>
                    <a:pt x="17" y="65"/>
                  </a:lnTo>
                  <a:lnTo>
                    <a:pt x="13" y="61"/>
                  </a:lnTo>
                  <a:lnTo>
                    <a:pt x="12" y="50"/>
                  </a:lnTo>
                  <a:lnTo>
                    <a:pt x="6" y="43"/>
                  </a:lnTo>
                  <a:lnTo>
                    <a:pt x="0" y="37"/>
                  </a:lnTo>
                  <a:lnTo>
                    <a:pt x="3" y="26"/>
                  </a:lnTo>
                  <a:lnTo>
                    <a:pt x="9" y="23"/>
                  </a:lnTo>
                  <a:lnTo>
                    <a:pt x="13" y="14"/>
                  </a:lnTo>
                  <a:lnTo>
                    <a:pt x="22" y="13"/>
                  </a:lnTo>
                  <a:lnTo>
                    <a:pt x="26" y="6"/>
                  </a:lnTo>
                  <a:lnTo>
                    <a:pt x="32" y="0"/>
                  </a:lnTo>
                  <a:lnTo>
                    <a:pt x="38" y="0"/>
                  </a:lnTo>
                  <a:lnTo>
                    <a:pt x="52" y="12"/>
                  </a:lnTo>
                  <a:lnTo>
                    <a:pt x="52" y="19"/>
                  </a:lnTo>
                  <a:lnTo>
                    <a:pt x="56" y="31"/>
                  </a:lnTo>
                  <a:lnTo>
                    <a:pt x="52" y="40"/>
                  </a:lnTo>
                  <a:lnTo>
                    <a:pt x="54" y="45"/>
                  </a:lnTo>
                  <a:lnTo>
                    <a:pt x="45" y="58"/>
                  </a:lnTo>
                  <a:lnTo>
                    <a:pt x="40" y="64"/>
                  </a:lnTo>
                  <a:lnTo>
                    <a:pt x="36" y="78"/>
                  </a:lnTo>
                  <a:lnTo>
                    <a:pt x="37" y="91"/>
                  </a:lnTo>
                  <a:lnTo>
                    <a:pt x="36" y="12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3" name="Freeform 20">
              <a:extLst>
                <a:ext uri="{FF2B5EF4-FFF2-40B4-BE49-F238E27FC236}">
                  <a16:creationId xmlns:a16="http://schemas.microsoft.com/office/drawing/2014/main" id="{E56A3505-652E-C220-9255-32F1DAFACEE5}"/>
                </a:ext>
              </a:extLst>
            </p:cNvPr>
            <p:cNvSpPr>
              <a:spLocks/>
            </p:cNvSpPr>
            <p:nvPr/>
          </p:nvSpPr>
          <p:spPr bwMode="auto">
            <a:xfrm>
              <a:off x="5521908" y="3368320"/>
              <a:ext cx="234324" cy="192481"/>
            </a:xfrm>
            <a:custGeom>
              <a:avLst/>
              <a:gdLst>
                <a:gd name="T0" fmla="*/ 49 w 140"/>
                <a:gd name="T1" fmla="*/ 114 h 115"/>
                <a:gd name="T2" fmla="*/ 36 w 140"/>
                <a:gd name="T3" fmla="*/ 109 h 115"/>
                <a:gd name="T4" fmla="*/ 28 w 140"/>
                <a:gd name="T5" fmla="*/ 110 h 115"/>
                <a:gd name="T6" fmla="*/ 21 w 140"/>
                <a:gd name="T7" fmla="*/ 115 h 115"/>
                <a:gd name="T8" fmla="*/ 13 w 140"/>
                <a:gd name="T9" fmla="*/ 110 h 115"/>
                <a:gd name="T10" fmla="*/ 10 w 140"/>
                <a:gd name="T11" fmla="*/ 103 h 115"/>
                <a:gd name="T12" fmla="*/ 1 w 140"/>
                <a:gd name="T13" fmla="*/ 99 h 115"/>
                <a:gd name="T14" fmla="*/ 0 w 140"/>
                <a:gd name="T15" fmla="*/ 87 h 115"/>
                <a:gd name="T16" fmla="*/ 5 w 140"/>
                <a:gd name="T17" fmla="*/ 78 h 115"/>
                <a:gd name="T18" fmla="*/ 5 w 140"/>
                <a:gd name="T19" fmla="*/ 71 h 115"/>
                <a:gd name="T20" fmla="*/ 19 w 140"/>
                <a:gd name="T21" fmla="*/ 54 h 115"/>
                <a:gd name="T22" fmla="*/ 22 w 140"/>
                <a:gd name="T23" fmla="*/ 40 h 115"/>
                <a:gd name="T24" fmla="*/ 27 w 140"/>
                <a:gd name="T25" fmla="*/ 34 h 115"/>
                <a:gd name="T26" fmla="*/ 36 w 140"/>
                <a:gd name="T27" fmla="*/ 37 h 115"/>
                <a:gd name="T28" fmla="*/ 44 w 140"/>
                <a:gd name="T29" fmla="*/ 33 h 115"/>
                <a:gd name="T30" fmla="*/ 46 w 140"/>
                <a:gd name="T31" fmla="*/ 28 h 115"/>
                <a:gd name="T32" fmla="*/ 61 w 140"/>
                <a:gd name="T33" fmla="*/ 18 h 115"/>
                <a:gd name="T34" fmla="*/ 64 w 140"/>
                <a:gd name="T35" fmla="*/ 12 h 115"/>
                <a:gd name="T36" fmla="*/ 81 w 140"/>
                <a:gd name="T37" fmla="*/ 3 h 115"/>
                <a:gd name="T38" fmla="*/ 91 w 140"/>
                <a:gd name="T39" fmla="*/ 0 h 115"/>
                <a:gd name="T40" fmla="*/ 95 w 140"/>
                <a:gd name="T41" fmla="*/ 4 h 115"/>
                <a:gd name="T42" fmla="*/ 107 w 140"/>
                <a:gd name="T43" fmla="*/ 4 h 115"/>
                <a:gd name="T44" fmla="*/ 106 w 140"/>
                <a:gd name="T45" fmla="*/ 14 h 115"/>
                <a:gd name="T46" fmla="*/ 108 w 140"/>
                <a:gd name="T47" fmla="*/ 24 h 115"/>
                <a:gd name="T48" fmla="*/ 118 w 140"/>
                <a:gd name="T49" fmla="*/ 37 h 115"/>
                <a:gd name="T50" fmla="*/ 119 w 140"/>
                <a:gd name="T51" fmla="*/ 47 h 115"/>
                <a:gd name="T52" fmla="*/ 140 w 140"/>
                <a:gd name="T53" fmla="*/ 52 h 115"/>
                <a:gd name="T54" fmla="*/ 140 w 140"/>
                <a:gd name="T55" fmla="*/ 66 h 115"/>
                <a:gd name="T56" fmla="*/ 136 w 140"/>
                <a:gd name="T57" fmla="*/ 73 h 115"/>
                <a:gd name="T58" fmla="*/ 127 w 140"/>
                <a:gd name="T59" fmla="*/ 74 h 115"/>
                <a:gd name="T60" fmla="*/ 123 w 140"/>
                <a:gd name="T61" fmla="*/ 83 h 115"/>
                <a:gd name="T62" fmla="*/ 117 w 140"/>
                <a:gd name="T63" fmla="*/ 86 h 115"/>
                <a:gd name="T64" fmla="*/ 101 w 140"/>
                <a:gd name="T65" fmla="*/ 85 h 115"/>
                <a:gd name="T66" fmla="*/ 92 w 140"/>
                <a:gd name="T67" fmla="*/ 84 h 115"/>
                <a:gd name="T68" fmla="*/ 86 w 140"/>
                <a:gd name="T69" fmla="*/ 87 h 115"/>
                <a:gd name="T70" fmla="*/ 78 w 140"/>
                <a:gd name="T71" fmla="*/ 86 h 115"/>
                <a:gd name="T72" fmla="*/ 47 w 140"/>
                <a:gd name="T73" fmla="*/ 87 h 115"/>
                <a:gd name="T74" fmla="*/ 46 w 140"/>
                <a:gd name="T75" fmla="*/ 98 h 115"/>
                <a:gd name="T76" fmla="*/ 49 w 140"/>
                <a:gd name="T77"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115">
                  <a:moveTo>
                    <a:pt x="49" y="114"/>
                  </a:moveTo>
                  <a:lnTo>
                    <a:pt x="36" y="109"/>
                  </a:lnTo>
                  <a:lnTo>
                    <a:pt x="28" y="110"/>
                  </a:lnTo>
                  <a:lnTo>
                    <a:pt x="21" y="115"/>
                  </a:lnTo>
                  <a:lnTo>
                    <a:pt x="13" y="110"/>
                  </a:lnTo>
                  <a:lnTo>
                    <a:pt x="10" y="103"/>
                  </a:lnTo>
                  <a:lnTo>
                    <a:pt x="1" y="99"/>
                  </a:lnTo>
                  <a:lnTo>
                    <a:pt x="0" y="87"/>
                  </a:lnTo>
                  <a:lnTo>
                    <a:pt x="5" y="78"/>
                  </a:lnTo>
                  <a:lnTo>
                    <a:pt x="5" y="71"/>
                  </a:lnTo>
                  <a:lnTo>
                    <a:pt x="19" y="54"/>
                  </a:lnTo>
                  <a:lnTo>
                    <a:pt x="22" y="40"/>
                  </a:lnTo>
                  <a:lnTo>
                    <a:pt x="27" y="34"/>
                  </a:lnTo>
                  <a:lnTo>
                    <a:pt x="36" y="37"/>
                  </a:lnTo>
                  <a:lnTo>
                    <a:pt x="44" y="33"/>
                  </a:lnTo>
                  <a:lnTo>
                    <a:pt x="46" y="28"/>
                  </a:lnTo>
                  <a:lnTo>
                    <a:pt x="61" y="18"/>
                  </a:lnTo>
                  <a:lnTo>
                    <a:pt x="64" y="12"/>
                  </a:lnTo>
                  <a:lnTo>
                    <a:pt x="81" y="3"/>
                  </a:lnTo>
                  <a:lnTo>
                    <a:pt x="91" y="0"/>
                  </a:lnTo>
                  <a:lnTo>
                    <a:pt x="95" y="4"/>
                  </a:lnTo>
                  <a:lnTo>
                    <a:pt x="107" y="4"/>
                  </a:lnTo>
                  <a:lnTo>
                    <a:pt x="106" y="14"/>
                  </a:lnTo>
                  <a:lnTo>
                    <a:pt x="108" y="24"/>
                  </a:lnTo>
                  <a:lnTo>
                    <a:pt x="118" y="37"/>
                  </a:lnTo>
                  <a:lnTo>
                    <a:pt x="119" y="47"/>
                  </a:lnTo>
                  <a:lnTo>
                    <a:pt x="140" y="52"/>
                  </a:lnTo>
                  <a:lnTo>
                    <a:pt x="140" y="66"/>
                  </a:lnTo>
                  <a:lnTo>
                    <a:pt x="136" y="73"/>
                  </a:lnTo>
                  <a:lnTo>
                    <a:pt x="127" y="74"/>
                  </a:lnTo>
                  <a:lnTo>
                    <a:pt x="123" y="83"/>
                  </a:lnTo>
                  <a:lnTo>
                    <a:pt x="117" y="86"/>
                  </a:lnTo>
                  <a:lnTo>
                    <a:pt x="101" y="85"/>
                  </a:lnTo>
                  <a:lnTo>
                    <a:pt x="92" y="84"/>
                  </a:lnTo>
                  <a:lnTo>
                    <a:pt x="86" y="87"/>
                  </a:lnTo>
                  <a:lnTo>
                    <a:pt x="78" y="86"/>
                  </a:lnTo>
                  <a:lnTo>
                    <a:pt x="47" y="87"/>
                  </a:lnTo>
                  <a:lnTo>
                    <a:pt x="46" y="98"/>
                  </a:lnTo>
                  <a:lnTo>
                    <a:pt x="49" y="11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4" name="Freeform 21">
              <a:extLst>
                <a:ext uri="{FF2B5EF4-FFF2-40B4-BE49-F238E27FC236}">
                  <a16:creationId xmlns:a16="http://schemas.microsoft.com/office/drawing/2014/main" id="{9AB26ACE-30BB-FE21-B096-239EDC7D57DC}"/>
                </a:ext>
              </a:extLst>
            </p:cNvPr>
            <p:cNvSpPr>
              <a:spLocks/>
            </p:cNvSpPr>
            <p:nvPr/>
          </p:nvSpPr>
          <p:spPr bwMode="auto">
            <a:xfrm>
              <a:off x="8320406" y="2974990"/>
              <a:ext cx="162354" cy="200849"/>
            </a:xfrm>
            <a:custGeom>
              <a:avLst/>
              <a:gdLst>
                <a:gd name="T0" fmla="*/ 94 w 97"/>
                <a:gd name="T1" fmla="*/ 92 h 120"/>
                <a:gd name="T2" fmla="*/ 97 w 97"/>
                <a:gd name="T3" fmla="*/ 106 h 120"/>
                <a:gd name="T4" fmla="*/ 90 w 97"/>
                <a:gd name="T5" fmla="*/ 103 h 120"/>
                <a:gd name="T6" fmla="*/ 94 w 97"/>
                <a:gd name="T7" fmla="*/ 120 h 120"/>
                <a:gd name="T8" fmla="*/ 87 w 97"/>
                <a:gd name="T9" fmla="*/ 109 h 120"/>
                <a:gd name="T10" fmla="*/ 84 w 97"/>
                <a:gd name="T11" fmla="*/ 99 h 120"/>
                <a:gd name="T12" fmla="*/ 79 w 97"/>
                <a:gd name="T13" fmla="*/ 89 h 120"/>
                <a:gd name="T14" fmla="*/ 69 w 97"/>
                <a:gd name="T15" fmla="*/ 76 h 120"/>
                <a:gd name="T16" fmla="*/ 53 w 97"/>
                <a:gd name="T17" fmla="*/ 76 h 120"/>
                <a:gd name="T18" fmla="*/ 56 w 97"/>
                <a:gd name="T19" fmla="*/ 84 h 120"/>
                <a:gd name="T20" fmla="*/ 52 w 97"/>
                <a:gd name="T21" fmla="*/ 96 h 120"/>
                <a:gd name="T22" fmla="*/ 44 w 97"/>
                <a:gd name="T23" fmla="*/ 92 h 120"/>
                <a:gd name="T24" fmla="*/ 42 w 97"/>
                <a:gd name="T25" fmla="*/ 95 h 120"/>
                <a:gd name="T26" fmla="*/ 36 w 97"/>
                <a:gd name="T27" fmla="*/ 93 h 120"/>
                <a:gd name="T28" fmla="*/ 29 w 97"/>
                <a:gd name="T29" fmla="*/ 91 h 120"/>
                <a:gd name="T30" fmla="*/ 23 w 97"/>
                <a:gd name="T31" fmla="*/ 74 h 120"/>
                <a:gd name="T32" fmla="*/ 14 w 97"/>
                <a:gd name="T33" fmla="*/ 58 h 120"/>
                <a:gd name="T34" fmla="*/ 15 w 97"/>
                <a:gd name="T35" fmla="*/ 46 h 120"/>
                <a:gd name="T36" fmla="*/ 3 w 97"/>
                <a:gd name="T37" fmla="*/ 40 h 120"/>
                <a:gd name="T38" fmla="*/ 6 w 97"/>
                <a:gd name="T39" fmla="*/ 33 h 120"/>
                <a:gd name="T40" fmla="*/ 16 w 97"/>
                <a:gd name="T41" fmla="*/ 25 h 120"/>
                <a:gd name="T42" fmla="*/ 0 w 97"/>
                <a:gd name="T43" fmla="*/ 14 h 120"/>
                <a:gd name="T44" fmla="*/ 4 w 97"/>
                <a:gd name="T45" fmla="*/ 0 h 120"/>
                <a:gd name="T46" fmla="*/ 20 w 97"/>
                <a:gd name="T47" fmla="*/ 9 h 120"/>
                <a:gd name="T48" fmla="*/ 28 w 97"/>
                <a:gd name="T49" fmla="*/ 10 h 120"/>
                <a:gd name="T50" fmla="*/ 33 w 97"/>
                <a:gd name="T51" fmla="*/ 24 h 120"/>
                <a:gd name="T52" fmla="*/ 50 w 97"/>
                <a:gd name="T53" fmla="*/ 27 h 120"/>
                <a:gd name="T54" fmla="*/ 67 w 97"/>
                <a:gd name="T55" fmla="*/ 27 h 120"/>
                <a:gd name="T56" fmla="*/ 78 w 97"/>
                <a:gd name="T57" fmla="*/ 31 h 120"/>
                <a:gd name="T58" fmla="*/ 73 w 97"/>
                <a:gd name="T59" fmla="*/ 48 h 120"/>
                <a:gd name="T60" fmla="*/ 65 w 97"/>
                <a:gd name="T61" fmla="*/ 49 h 120"/>
                <a:gd name="T62" fmla="*/ 62 w 97"/>
                <a:gd name="T63" fmla="*/ 61 h 120"/>
                <a:gd name="T64" fmla="*/ 74 w 97"/>
                <a:gd name="T65" fmla="*/ 72 h 120"/>
                <a:gd name="T66" fmla="*/ 74 w 97"/>
                <a:gd name="T67" fmla="*/ 59 h 120"/>
                <a:gd name="T68" fmla="*/ 79 w 97"/>
                <a:gd name="T69" fmla="*/ 59 h 120"/>
                <a:gd name="T70" fmla="*/ 94 w 97"/>
                <a:gd name="T71" fmla="*/ 9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120">
                  <a:moveTo>
                    <a:pt x="94" y="92"/>
                  </a:moveTo>
                  <a:lnTo>
                    <a:pt x="97" y="106"/>
                  </a:lnTo>
                  <a:lnTo>
                    <a:pt x="90" y="103"/>
                  </a:lnTo>
                  <a:lnTo>
                    <a:pt x="94" y="120"/>
                  </a:lnTo>
                  <a:lnTo>
                    <a:pt x="87" y="109"/>
                  </a:lnTo>
                  <a:lnTo>
                    <a:pt x="84" y="99"/>
                  </a:lnTo>
                  <a:lnTo>
                    <a:pt x="79" y="89"/>
                  </a:lnTo>
                  <a:lnTo>
                    <a:pt x="69" y="76"/>
                  </a:lnTo>
                  <a:lnTo>
                    <a:pt x="53" y="76"/>
                  </a:lnTo>
                  <a:lnTo>
                    <a:pt x="56" y="84"/>
                  </a:lnTo>
                  <a:lnTo>
                    <a:pt x="52" y="96"/>
                  </a:lnTo>
                  <a:lnTo>
                    <a:pt x="44" y="92"/>
                  </a:lnTo>
                  <a:lnTo>
                    <a:pt x="42" y="95"/>
                  </a:lnTo>
                  <a:lnTo>
                    <a:pt x="36" y="93"/>
                  </a:lnTo>
                  <a:lnTo>
                    <a:pt x="29" y="91"/>
                  </a:lnTo>
                  <a:lnTo>
                    <a:pt x="23" y="74"/>
                  </a:lnTo>
                  <a:lnTo>
                    <a:pt x="14" y="58"/>
                  </a:lnTo>
                  <a:lnTo>
                    <a:pt x="15" y="46"/>
                  </a:lnTo>
                  <a:lnTo>
                    <a:pt x="3" y="40"/>
                  </a:lnTo>
                  <a:lnTo>
                    <a:pt x="6" y="33"/>
                  </a:lnTo>
                  <a:lnTo>
                    <a:pt x="16" y="25"/>
                  </a:lnTo>
                  <a:lnTo>
                    <a:pt x="0" y="14"/>
                  </a:lnTo>
                  <a:lnTo>
                    <a:pt x="4" y="0"/>
                  </a:lnTo>
                  <a:lnTo>
                    <a:pt x="20" y="9"/>
                  </a:lnTo>
                  <a:lnTo>
                    <a:pt x="28" y="10"/>
                  </a:lnTo>
                  <a:lnTo>
                    <a:pt x="33" y="24"/>
                  </a:lnTo>
                  <a:lnTo>
                    <a:pt x="50" y="27"/>
                  </a:lnTo>
                  <a:lnTo>
                    <a:pt x="67" y="27"/>
                  </a:lnTo>
                  <a:lnTo>
                    <a:pt x="78" y="31"/>
                  </a:lnTo>
                  <a:lnTo>
                    <a:pt x="73" y="48"/>
                  </a:lnTo>
                  <a:lnTo>
                    <a:pt x="65" y="49"/>
                  </a:lnTo>
                  <a:lnTo>
                    <a:pt x="62" y="61"/>
                  </a:lnTo>
                  <a:lnTo>
                    <a:pt x="74" y="72"/>
                  </a:lnTo>
                  <a:lnTo>
                    <a:pt x="74" y="59"/>
                  </a:lnTo>
                  <a:lnTo>
                    <a:pt x="79" y="59"/>
                  </a:lnTo>
                  <a:lnTo>
                    <a:pt x="94" y="9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5" name="Freeform 22">
              <a:extLst>
                <a:ext uri="{FF2B5EF4-FFF2-40B4-BE49-F238E27FC236}">
                  <a16:creationId xmlns:a16="http://schemas.microsoft.com/office/drawing/2014/main" id="{E676F9DE-582E-41D7-4374-D634FC168AD2}"/>
                </a:ext>
              </a:extLst>
            </p:cNvPr>
            <p:cNvSpPr>
              <a:spLocks/>
            </p:cNvSpPr>
            <p:nvPr/>
          </p:nvSpPr>
          <p:spPr bwMode="auto">
            <a:xfrm>
              <a:off x="6311915" y="2359053"/>
              <a:ext cx="170722" cy="103772"/>
            </a:xfrm>
            <a:custGeom>
              <a:avLst/>
              <a:gdLst>
                <a:gd name="T0" fmla="*/ 3 w 102"/>
                <a:gd name="T1" fmla="*/ 0 h 62"/>
                <a:gd name="T2" fmla="*/ 9 w 102"/>
                <a:gd name="T3" fmla="*/ 9 h 62"/>
                <a:gd name="T4" fmla="*/ 15 w 102"/>
                <a:gd name="T5" fmla="*/ 7 h 62"/>
                <a:gd name="T6" fmla="*/ 28 w 102"/>
                <a:gd name="T7" fmla="*/ 10 h 62"/>
                <a:gd name="T8" fmla="*/ 53 w 102"/>
                <a:gd name="T9" fmla="*/ 12 h 62"/>
                <a:gd name="T10" fmla="*/ 60 w 102"/>
                <a:gd name="T11" fmla="*/ 6 h 62"/>
                <a:gd name="T12" fmla="*/ 80 w 102"/>
                <a:gd name="T13" fmla="*/ 2 h 62"/>
                <a:gd name="T14" fmla="*/ 92 w 102"/>
                <a:gd name="T15" fmla="*/ 9 h 62"/>
                <a:gd name="T16" fmla="*/ 102 w 102"/>
                <a:gd name="T17" fmla="*/ 11 h 62"/>
                <a:gd name="T18" fmla="*/ 95 w 102"/>
                <a:gd name="T19" fmla="*/ 20 h 62"/>
                <a:gd name="T20" fmla="*/ 91 w 102"/>
                <a:gd name="T21" fmla="*/ 34 h 62"/>
                <a:gd name="T22" fmla="*/ 98 w 102"/>
                <a:gd name="T23" fmla="*/ 46 h 62"/>
                <a:gd name="T24" fmla="*/ 83 w 102"/>
                <a:gd name="T25" fmla="*/ 43 h 62"/>
                <a:gd name="T26" fmla="*/ 66 w 102"/>
                <a:gd name="T27" fmla="*/ 50 h 62"/>
                <a:gd name="T28" fmla="*/ 67 w 102"/>
                <a:gd name="T29" fmla="*/ 60 h 62"/>
                <a:gd name="T30" fmla="*/ 52 w 102"/>
                <a:gd name="T31" fmla="*/ 62 h 62"/>
                <a:gd name="T32" fmla="*/ 40 w 102"/>
                <a:gd name="T33" fmla="*/ 55 h 62"/>
                <a:gd name="T34" fmla="*/ 27 w 102"/>
                <a:gd name="T35" fmla="*/ 60 h 62"/>
                <a:gd name="T36" fmla="*/ 14 w 102"/>
                <a:gd name="T37" fmla="*/ 60 h 62"/>
                <a:gd name="T38" fmla="*/ 12 w 102"/>
                <a:gd name="T39" fmla="*/ 46 h 62"/>
                <a:gd name="T40" fmla="*/ 3 w 102"/>
                <a:gd name="T41" fmla="*/ 40 h 62"/>
                <a:gd name="T42" fmla="*/ 5 w 102"/>
                <a:gd name="T43" fmla="*/ 37 h 62"/>
                <a:gd name="T44" fmla="*/ 3 w 102"/>
                <a:gd name="T45" fmla="*/ 34 h 62"/>
                <a:gd name="T46" fmla="*/ 5 w 102"/>
                <a:gd name="T47" fmla="*/ 28 h 62"/>
                <a:gd name="T48" fmla="*/ 11 w 102"/>
                <a:gd name="T49" fmla="*/ 21 h 62"/>
                <a:gd name="T50" fmla="*/ 2 w 102"/>
                <a:gd name="T51" fmla="*/ 13 h 62"/>
                <a:gd name="T52" fmla="*/ 0 w 102"/>
                <a:gd name="T53" fmla="*/ 5 h 62"/>
                <a:gd name="T54" fmla="*/ 3 w 102"/>
                <a:gd name="T5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62">
                  <a:moveTo>
                    <a:pt x="3" y="0"/>
                  </a:moveTo>
                  <a:lnTo>
                    <a:pt x="9" y="9"/>
                  </a:lnTo>
                  <a:lnTo>
                    <a:pt x="15" y="7"/>
                  </a:lnTo>
                  <a:lnTo>
                    <a:pt x="28" y="10"/>
                  </a:lnTo>
                  <a:lnTo>
                    <a:pt x="53" y="12"/>
                  </a:lnTo>
                  <a:lnTo>
                    <a:pt x="60" y="6"/>
                  </a:lnTo>
                  <a:lnTo>
                    <a:pt x="80" y="2"/>
                  </a:lnTo>
                  <a:lnTo>
                    <a:pt x="92" y="9"/>
                  </a:lnTo>
                  <a:lnTo>
                    <a:pt x="102" y="11"/>
                  </a:lnTo>
                  <a:lnTo>
                    <a:pt x="95" y="20"/>
                  </a:lnTo>
                  <a:lnTo>
                    <a:pt x="91" y="34"/>
                  </a:lnTo>
                  <a:lnTo>
                    <a:pt x="98" y="46"/>
                  </a:lnTo>
                  <a:lnTo>
                    <a:pt x="83" y="43"/>
                  </a:lnTo>
                  <a:lnTo>
                    <a:pt x="66" y="50"/>
                  </a:lnTo>
                  <a:lnTo>
                    <a:pt x="67" y="60"/>
                  </a:lnTo>
                  <a:lnTo>
                    <a:pt x="52" y="62"/>
                  </a:lnTo>
                  <a:lnTo>
                    <a:pt x="40" y="55"/>
                  </a:lnTo>
                  <a:lnTo>
                    <a:pt x="27" y="60"/>
                  </a:lnTo>
                  <a:lnTo>
                    <a:pt x="14" y="60"/>
                  </a:lnTo>
                  <a:lnTo>
                    <a:pt x="12" y="46"/>
                  </a:lnTo>
                  <a:lnTo>
                    <a:pt x="3" y="40"/>
                  </a:lnTo>
                  <a:lnTo>
                    <a:pt x="5" y="37"/>
                  </a:lnTo>
                  <a:lnTo>
                    <a:pt x="3" y="34"/>
                  </a:lnTo>
                  <a:lnTo>
                    <a:pt x="5" y="28"/>
                  </a:lnTo>
                  <a:lnTo>
                    <a:pt x="11" y="21"/>
                  </a:lnTo>
                  <a:lnTo>
                    <a:pt x="2" y="13"/>
                  </a:lnTo>
                  <a:lnTo>
                    <a:pt x="0" y="5"/>
                  </a:lnTo>
                  <a:lnTo>
                    <a:pt x="3" y="0"/>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6" name="Freeform 23">
              <a:extLst>
                <a:ext uri="{FF2B5EF4-FFF2-40B4-BE49-F238E27FC236}">
                  <a16:creationId xmlns:a16="http://schemas.microsoft.com/office/drawing/2014/main" id="{DE114677-6848-487F-3459-29FD4F5FA277}"/>
                </a:ext>
              </a:extLst>
            </p:cNvPr>
            <p:cNvSpPr>
              <a:spLocks/>
            </p:cNvSpPr>
            <p:nvPr/>
          </p:nvSpPr>
          <p:spPr bwMode="auto">
            <a:xfrm>
              <a:off x="3344369" y="3018508"/>
              <a:ext cx="25107" cy="51887"/>
            </a:xfrm>
            <a:custGeom>
              <a:avLst/>
              <a:gdLst>
                <a:gd name="T0" fmla="*/ 13 w 15"/>
                <a:gd name="T1" fmla="*/ 30 h 31"/>
                <a:gd name="T2" fmla="*/ 8 w 15"/>
                <a:gd name="T3" fmla="*/ 31 h 31"/>
                <a:gd name="T4" fmla="*/ 5 w 15"/>
                <a:gd name="T5" fmla="*/ 19 h 31"/>
                <a:gd name="T6" fmla="*/ 0 w 15"/>
                <a:gd name="T7" fmla="*/ 13 h 31"/>
                <a:gd name="T8" fmla="*/ 6 w 15"/>
                <a:gd name="T9" fmla="*/ 0 h 31"/>
                <a:gd name="T10" fmla="*/ 11 w 15"/>
                <a:gd name="T11" fmla="*/ 0 h 31"/>
                <a:gd name="T12" fmla="*/ 15 w 15"/>
                <a:gd name="T13" fmla="*/ 18 h 31"/>
                <a:gd name="T14" fmla="*/ 13 w 15"/>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3" y="30"/>
                  </a:moveTo>
                  <a:lnTo>
                    <a:pt x="8" y="31"/>
                  </a:lnTo>
                  <a:lnTo>
                    <a:pt x="5" y="19"/>
                  </a:lnTo>
                  <a:lnTo>
                    <a:pt x="0" y="13"/>
                  </a:lnTo>
                  <a:lnTo>
                    <a:pt x="6" y="0"/>
                  </a:lnTo>
                  <a:lnTo>
                    <a:pt x="11" y="0"/>
                  </a:lnTo>
                  <a:lnTo>
                    <a:pt x="15" y="18"/>
                  </a:lnTo>
                  <a:lnTo>
                    <a:pt x="13" y="3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7" name="Freeform 24">
              <a:extLst>
                <a:ext uri="{FF2B5EF4-FFF2-40B4-BE49-F238E27FC236}">
                  <a16:creationId xmlns:a16="http://schemas.microsoft.com/office/drawing/2014/main" id="{DBD948B1-829D-0237-C183-47AAE0974283}"/>
                </a:ext>
              </a:extLst>
            </p:cNvPr>
            <p:cNvSpPr>
              <a:spLocks/>
            </p:cNvSpPr>
            <p:nvPr/>
          </p:nvSpPr>
          <p:spPr bwMode="auto">
            <a:xfrm>
              <a:off x="3339348" y="2959927"/>
              <a:ext cx="35149" cy="16737"/>
            </a:xfrm>
            <a:custGeom>
              <a:avLst/>
              <a:gdLst>
                <a:gd name="T0" fmla="*/ 20 w 21"/>
                <a:gd name="T1" fmla="*/ 6 h 10"/>
                <a:gd name="T2" fmla="*/ 0 w 21"/>
                <a:gd name="T3" fmla="*/ 10 h 10"/>
                <a:gd name="T4" fmla="*/ 0 w 21"/>
                <a:gd name="T5" fmla="*/ 2 h 10"/>
                <a:gd name="T6" fmla="*/ 9 w 21"/>
                <a:gd name="T7" fmla="*/ 0 h 10"/>
                <a:gd name="T8" fmla="*/ 21 w 21"/>
                <a:gd name="T9" fmla="*/ 1 h 10"/>
                <a:gd name="T10" fmla="*/ 20 w 21"/>
                <a:gd name="T11" fmla="*/ 6 h 10"/>
              </a:gdLst>
              <a:ahLst/>
              <a:cxnLst>
                <a:cxn ang="0">
                  <a:pos x="T0" y="T1"/>
                </a:cxn>
                <a:cxn ang="0">
                  <a:pos x="T2" y="T3"/>
                </a:cxn>
                <a:cxn ang="0">
                  <a:pos x="T4" y="T5"/>
                </a:cxn>
                <a:cxn ang="0">
                  <a:pos x="T6" y="T7"/>
                </a:cxn>
                <a:cxn ang="0">
                  <a:pos x="T8" y="T9"/>
                </a:cxn>
                <a:cxn ang="0">
                  <a:pos x="T10" y="T11"/>
                </a:cxn>
              </a:cxnLst>
              <a:rect l="0" t="0" r="r" b="b"/>
              <a:pathLst>
                <a:path w="21" h="10">
                  <a:moveTo>
                    <a:pt x="20" y="6"/>
                  </a:moveTo>
                  <a:lnTo>
                    <a:pt x="0" y="10"/>
                  </a:lnTo>
                  <a:lnTo>
                    <a:pt x="0" y="2"/>
                  </a:lnTo>
                  <a:lnTo>
                    <a:pt x="9" y="0"/>
                  </a:lnTo>
                  <a:lnTo>
                    <a:pt x="21" y="1"/>
                  </a:lnTo>
                  <a:lnTo>
                    <a:pt x="20" y="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8" name="Freeform 25">
              <a:extLst>
                <a:ext uri="{FF2B5EF4-FFF2-40B4-BE49-F238E27FC236}">
                  <a16:creationId xmlns:a16="http://schemas.microsoft.com/office/drawing/2014/main" id="{F2FB1DC8-3840-69E5-9DB2-E9597E792C2C}"/>
                </a:ext>
              </a:extLst>
            </p:cNvPr>
            <p:cNvSpPr>
              <a:spLocks/>
            </p:cNvSpPr>
            <p:nvPr/>
          </p:nvSpPr>
          <p:spPr bwMode="auto">
            <a:xfrm>
              <a:off x="3376170" y="2954905"/>
              <a:ext cx="21759" cy="40170"/>
            </a:xfrm>
            <a:custGeom>
              <a:avLst/>
              <a:gdLst>
                <a:gd name="T0" fmla="*/ 13 w 13"/>
                <a:gd name="T1" fmla="*/ 9 h 24"/>
                <a:gd name="T2" fmla="*/ 7 w 13"/>
                <a:gd name="T3" fmla="*/ 24 h 24"/>
                <a:gd name="T4" fmla="*/ 5 w 13"/>
                <a:gd name="T5" fmla="*/ 21 h 24"/>
                <a:gd name="T6" fmla="*/ 7 w 13"/>
                <a:gd name="T7" fmla="*/ 10 h 24"/>
                <a:gd name="T8" fmla="*/ 0 w 13"/>
                <a:gd name="T9" fmla="*/ 2 h 24"/>
                <a:gd name="T10" fmla="*/ 1 w 13"/>
                <a:gd name="T11" fmla="*/ 0 h 24"/>
                <a:gd name="T12" fmla="*/ 13 w 13"/>
                <a:gd name="T13" fmla="*/ 9 h 24"/>
              </a:gdLst>
              <a:ahLst/>
              <a:cxnLst>
                <a:cxn ang="0">
                  <a:pos x="T0" y="T1"/>
                </a:cxn>
                <a:cxn ang="0">
                  <a:pos x="T2" y="T3"/>
                </a:cxn>
                <a:cxn ang="0">
                  <a:pos x="T4" y="T5"/>
                </a:cxn>
                <a:cxn ang="0">
                  <a:pos x="T6" y="T7"/>
                </a:cxn>
                <a:cxn ang="0">
                  <a:pos x="T8" y="T9"/>
                </a:cxn>
                <a:cxn ang="0">
                  <a:pos x="T10" y="T11"/>
                </a:cxn>
                <a:cxn ang="0">
                  <a:pos x="T12" y="T13"/>
                </a:cxn>
              </a:cxnLst>
              <a:rect l="0" t="0" r="r" b="b"/>
              <a:pathLst>
                <a:path w="13" h="24">
                  <a:moveTo>
                    <a:pt x="13" y="9"/>
                  </a:moveTo>
                  <a:lnTo>
                    <a:pt x="7" y="24"/>
                  </a:lnTo>
                  <a:lnTo>
                    <a:pt x="5" y="21"/>
                  </a:lnTo>
                  <a:lnTo>
                    <a:pt x="7" y="10"/>
                  </a:lnTo>
                  <a:lnTo>
                    <a:pt x="0" y="2"/>
                  </a:lnTo>
                  <a:lnTo>
                    <a:pt x="1" y="0"/>
                  </a:lnTo>
                  <a:lnTo>
                    <a:pt x="13"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49" name="Freeform 26">
              <a:extLst>
                <a:ext uri="{FF2B5EF4-FFF2-40B4-BE49-F238E27FC236}">
                  <a16:creationId xmlns:a16="http://schemas.microsoft.com/office/drawing/2014/main" id="{BECC1E38-F7A5-0F87-BB1F-C34A4D073851}"/>
                </a:ext>
              </a:extLst>
            </p:cNvPr>
            <p:cNvSpPr>
              <a:spLocks/>
            </p:cNvSpPr>
            <p:nvPr/>
          </p:nvSpPr>
          <p:spPr bwMode="auto">
            <a:xfrm>
              <a:off x="6124456" y="2325578"/>
              <a:ext cx="108794" cy="88709"/>
            </a:xfrm>
            <a:custGeom>
              <a:avLst/>
              <a:gdLst>
                <a:gd name="T0" fmla="*/ 54 w 65"/>
                <a:gd name="T1" fmla="*/ 7 h 53"/>
                <a:gd name="T2" fmla="*/ 60 w 65"/>
                <a:gd name="T3" fmla="*/ 7 h 53"/>
                <a:gd name="T4" fmla="*/ 56 w 65"/>
                <a:gd name="T5" fmla="*/ 16 h 53"/>
                <a:gd name="T6" fmla="*/ 65 w 65"/>
                <a:gd name="T7" fmla="*/ 24 h 53"/>
                <a:gd name="T8" fmla="*/ 64 w 65"/>
                <a:gd name="T9" fmla="*/ 34 h 53"/>
                <a:gd name="T10" fmla="*/ 60 w 65"/>
                <a:gd name="T11" fmla="*/ 35 h 53"/>
                <a:gd name="T12" fmla="*/ 57 w 65"/>
                <a:gd name="T13" fmla="*/ 37 h 53"/>
                <a:gd name="T14" fmla="*/ 52 w 65"/>
                <a:gd name="T15" fmla="*/ 42 h 53"/>
                <a:gd name="T16" fmla="*/ 50 w 65"/>
                <a:gd name="T17" fmla="*/ 53 h 53"/>
                <a:gd name="T18" fmla="*/ 35 w 65"/>
                <a:gd name="T19" fmla="*/ 45 h 53"/>
                <a:gd name="T20" fmla="*/ 28 w 65"/>
                <a:gd name="T21" fmla="*/ 37 h 53"/>
                <a:gd name="T22" fmla="*/ 21 w 65"/>
                <a:gd name="T23" fmla="*/ 32 h 53"/>
                <a:gd name="T24" fmla="*/ 13 w 65"/>
                <a:gd name="T25" fmla="*/ 24 h 53"/>
                <a:gd name="T26" fmla="*/ 9 w 65"/>
                <a:gd name="T27" fmla="*/ 18 h 53"/>
                <a:gd name="T28" fmla="*/ 0 w 65"/>
                <a:gd name="T29" fmla="*/ 8 h 53"/>
                <a:gd name="T30" fmla="*/ 3 w 65"/>
                <a:gd name="T31" fmla="*/ 0 h 53"/>
                <a:gd name="T32" fmla="*/ 9 w 65"/>
                <a:gd name="T33" fmla="*/ 5 h 53"/>
                <a:gd name="T34" fmla="*/ 13 w 65"/>
                <a:gd name="T35" fmla="*/ 0 h 53"/>
                <a:gd name="T36" fmla="*/ 20 w 65"/>
                <a:gd name="T37" fmla="*/ 0 h 53"/>
                <a:gd name="T38" fmla="*/ 35 w 65"/>
                <a:gd name="T39" fmla="*/ 3 h 53"/>
                <a:gd name="T40" fmla="*/ 46 w 65"/>
                <a:gd name="T41" fmla="*/ 3 h 53"/>
                <a:gd name="T42" fmla="*/ 54 w 65"/>
                <a:gd name="T43"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53">
                  <a:moveTo>
                    <a:pt x="54" y="7"/>
                  </a:moveTo>
                  <a:lnTo>
                    <a:pt x="60" y="7"/>
                  </a:lnTo>
                  <a:lnTo>
                    <a:pt x="56" y="16"/>
                  </a:lnTo>
                  <a:lnTo>
                    <a:pt x="65" y="24"/>
                  </a:lnTo>
                  <a:lnTo>
                    <a:pt x="64" y="34"/>
                  </a:lnTo>
                  <a:lnTo>
                    <a:pt x="60" y="35"/>
                  </a:lnTo>
                  <a:lnTo>
                    <a:pt x="57" y="37"/>
                  </a:lnTo>
                  <a:lnTo>
                    <a:pt x="52" y="42"/>
                  </a:lnTo>
                  <a:lnTo>
                    <a:pt x="50" y="53"/>
                  </a:lnTo>
                  <a:lnTo>
                    <a:pt x="35" y="45"/>
                  </a:lnTo>
                  <a:lnTo>
                    <a:pt x="28" y="37"/>
                  </a:lnTo>
                  <a:lnTo>
                    <a:pt x="21" y="32"/>
                  </a:lnTo>
                  <a:lnTo>
                    <a:pt x="13" y="24"/>
                  </a:lnTo>
                  <a:lnTo>
                    <a:pt x="9" y="18"/>
                  </a:lnTo>
                  <a:lnTo>
                    <a:pt x="0" y="8"/>
                  </a:lnTo>
                  <a:lnTo>
                    <a:pt x="3" y="0"/>
                  </a:lnTo>
                  <a:lnTo>
                    <a:pt x="9" y="5"/>
                  </a:lnTo>
                  <a:lnTo>
                    <a:pt x="13" y="0"/>
                  </a:lnTo>
                  <a:lnTo>
                    <a:pt x="20" y="0"/>
                  </a:lnTo>
                  <a:lnTo>
                    <a:pt x="35" y="3"/>
                  </a:lnTo>
                  <a:lnTo>
                    <a:pt x="46" y="3"/>
                  </a:lnTo>
                  <a:lnTo>
                    <a:pt x="54"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0" name="Freeform 27">
              <a:extLst>
                <a:ext uri="{FF2B5EF4-FFF2-40B4-BE49-F238E27FC236}">
                  <a16:creationId xmlns:a16="http://schemas.microsoft.com/office/drawing/2014/main" id="{05C4734E-1386-365B-4D82-3CDB486453E9}"/>
                </a:ext>
              </a:extLst>
            </p:cNvPr>
            <p:cNvSpPr>
              <a:spLocks/>
            </p:cNvSpPr>
            <p:nvPr/>
          </p:nvSpPr>
          <p:spPr bwMode="auto">
            <a:xfrm>
              <a:off x="6298525" y="1957355"/>
              <a:ext cx="244366" cy="160679"/>
            </a:xfrm>
            <a:custGeom>
              <a:avLst/>
              <a:gdLst>
                <a:gd name="T0" fmla="*/ 1 w 146"/>
                <a:gd name="T1" fmla="*/ 44 h 96"/>
                <a:gd name="T2" fmla="*/ 15 w 146"/>
                <a:gd name="T3" fmla="*/ 44 h 96"/>
                <a:gd name="T4" fmla="*/ 31 w 146"/>
                <a:gd name="T5" fmla="*/ 37 h 96"/>
                <a:gd name="T6" fmla="*/ 33 w 146"/>
                <a:gd name="T7" fmla="*/ 26 h 96"/>
                <a:gd name="T8" fmla="*/ 45 w 146"/>
                <a:gd name="T9" fmla="*/ 20 h 96"/>
                <a:gd name="T10" fmla="*/ 42 w 146"/>
                <a:gd name="T11" fmla="*/ 11 h 96"/>
                <a:gd name="T12" fmla="*/ 50 w 146"/>
                <a:gd name="T13" fmla="*/ 7 h 96"/>
                <a:gd name="T14" fmla="*/ 65 w 146"/>
                <a:gd name="T15" fmla="*/ 0 h 96"/>
                <a:gd name="T16" fmla="*/ 82 w 146"/>
                <a:gd name="T17" fmla="*/ 5 h 96"/>
                <a:gd name="T18" fmla="*/ 85 w 146"/>
                <a:gd name="T19" fmla="*/ 10 h 96"/>
                <a:gd name="T20" fmla="*/ 93 w 146"/>
                <a:gd name="T21" fmla="*/ 7 h 96"/>
                <a:gd name="T22" fmla="*/ 109 w 146"/>
                <a:gd name="T23" fmla="*/ 12 h 96"/>
                <a:gd name="T24" fmla="*/ 112 w 146"/>
                <a:gd name="T25" fmla="*/ 21 h 96"/>
                <a:gd name="T26" fmla="*/ 110 w 146"/>
                <a:gd name="T27" fmla="*/ 27 h 96"/>
                <a:gd name="T28" fmla="*/ 122 w 146"/>
                <a:gd name="T29" fmla="*/ 40 h 96"/>
                <a:gd name="T30" fmla="*/ 129 w 146"/>
                <a:gd name="T31" fmla="*/ 43 h 96"/>
                <a:gd name="T32" fmla="*/ 129 w 146"/>
                <a:gd name="T33" fmla="*/ 47 h 96"/>
                <a:gd name="T34" fmla="*/ 140 w 146"/>
                <a:gd name="T35" fmla="*/ 50 h 96"/>
                <a:gd name="T36" fmla="*/ 146 w 146"/>
                <a:gd name="T37" fmla="*/ 56 h 96"/>
                <a:gd name="T38" fmla="*/ 140 w 146"/>
                <a:gd name="T39" fmla="*/ 60 h 96"/>
                <a:gd name="T40" fmla="*/ 128 w 146"/>
                <a:gd name="T41" fmla="*/ 59 h 96"/>
                <a:gd name="T42" fmla="*/ 125 w 146"/>
                <a:gd name="T43" fmla="*/ 61 h 96"/>
                <a:gd name="T44" fmla="*/ 130 w 146"/>
                <a:gd name="T45" fmla="*/ 68 h 96"/>
                <a:gd name="T46" fmla="*/ 136 w 146"/>
                <a:gd name="T47" fmla="*/ 81 h 96"/>
                <a:gd name="T48" fmla="*/ 123 w 146"/>
                <a:gd name="T49" fmla="*/ 82 h 96"/>
                <a:gd name="T50" fmla="*/ 119 w 146"/>
                <a:gd name="T51" fmla="*/ 86 h 96"/>
                <a:gd name="T52" fmla="*/ 119 w 146"/>
                <a:gd name="T53" fmla="*/ 96 h 96"/>
                <a:gd name="T54" fmla="*/ 113 w 146"/>
                <a:gd name="T55" fmla="*/ 95 h 96"/>
                <a:gd name="T56" fmla="*/ 99 w 146"/>
                <a:gd name="T57" fmla="*/ 95 h 96"/>
                <a:gd name="T58" fmla="*/ 94 w 146"/>
                <a:gd name="T59" fmla="*/ 91 h 96"/>
                <a:gd name="T60" fmla="*/ 88 w 146"/>
                <a:gd name="T61" fmla="*/ 94 h 96"/>
                <a:gd name="T62" fmla="*/ 82 w 146"/>
                <a:gd name="T63" fmla="*/ 91 h 96"/>
                <a:gd name="T64" fmla="*/ 70 w 146"/>
                <a:gd name="T65" fmla="*/ 91 h 96"/>
                <a:gd name="T66" fmla="*/ 51 w 146"/>
                <a:gd name="T67" fmla="*/ 86 h 96"/>
                <a:gd name="T68" fmla="*/ 35 w 146"/>
                <a:gd name="T69" fmla="*/ 84 h 96"/>
                <a:gd name="T70" fmla="*/ 23 w 146"/>
                <a:gd name="T71" fmla="*/ 85 h 96"/>
                <a:gd name="T72" fmla="*/ 15 w 146"/>
                <a:gd name="T73" fmla="*/ 90 h 96"/>
                <a:gd name="T74" fmla="*/ 8 w 146"/>
                <a:gd name="T75" fmla="*/ 91 h 96"/>
                <a:gd name="T76" fmla="*/ 6 w 146"/>
                <a:gd name="T77" fmla="*/ 82 h 96"/>
                <a:gd name="T78" fmla="*/ 0 w 146"/>
                <a:gd name="T79" fmla="*/ 73 h 96"/>
                <a:gd name="T80" fmla="*/ 9 w 146"/>
                <a:gd name="T81" fmla="*/ 69 h 96"/>
                <a:gd name="T82" fmla="*/ 8 w 146"/>
                <a:gd name="T83" fmla="*/ 61 h 96"/>
                <a:gd name="T84" fmla="*/ 3 w 146"/>
                <a:gd name="T85" fmla="*/ 53 h 96"/>
                <a:gd name="T86" fmla="*/ 1 w 146"/>
                <a:gd name="T87" fmla="*/ 4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96">
                  <a:moveTo>
                    <a:pt x="1" y="44"/>
                  </a:moveTo>
                  <a:lnTo>
                    <a:pt x="15" y="44"/>
                  </a:lnTo>
                  <a:lnTo>
                    <a:pt x="31" y="37"/>
                  </a:lnTo>
                  <a:lnTo>
                    <a:pt x="33" y="26"/>
                  </a:lnTo>
                  <a:lnTo>
                    <a:pt x="45" y="20"/>
                  </a:lnTo>
                  <a:lnTo>
                    <a:pt x="42" y="11"/>
                  </a:lnTo>
                  <a:lnTo>
                    <a:pt x="50" y="7"/>
                  </a:lnTo>
                  <a:lnTo>
                    <a:pt x="65" y="0"/>
                  </a:lnTo>
                  <a:lnTo>
                    <a:pt x="82" y="5"/>
                  </a:lnTo>
                  <a:lnTo>
                    <a:pt x="85" y="10"/>
                  </a:lnTo>
                  <a:lnTo>
                    <a:pt x="93" y="7"/>
                  </a:lnTo>
                  <a:lnTo>
                    <a:pt x="109" y="12"/>
                  </a:lnTo>
                  <a:lnTo>
                    <a:pt x="112" y="21"/>
                  </a:lnTo>
                  <a:lnTo>
                    <a:pt x="110" y="27"/>
                  </a:lnTo>
                  <a:lnTo>
                    <a:pt x="122" y="40"/>
                  </a:lnTo>
                  <a:lnTo>
                    <a:pt x="129" y="43"/>
                  </a:lnTo>
                  <a:lnTo>
                    <a:pt x="129" y="47"/>
                  </a:lnTo>
                  <a:lnTo>
                    <a:pt x="140" y="50"/>
                  </a:lnTo>
                  <a:lnTo>
                    <a:pt x="146" y="56"/>
                  </a:lnTo>
                  <a:lnTo>
                    <a:pt x="140" y="60"/>
                  </a:lnTo>
                  <a:lnTo>
                    <a:pt x="128" y="59"/>
                  </a:lnTo>
                  <a:lnTo>
                    <a:pt x="125" y="61"/>
                  </a:lnTo>
                  <a:lnTo>
                    <a:pt x="130" y="68"/>
                  </a:lnTo>
                  <a:lnTo>
                    <a:pt x="136" y="81"/>
                  </a:lnTo>
                  <a:lnTo>
                    <a:pt x="123" y="82"/>
                  </a:lnTo>
                  <a:lnTo>
                    <a:pt x="119" y="86"/>
                  </a:lnTo>
                  <a:lnTo>
                    <a:pt x="119" y="96"/>
                  </a:lnTo>
                  <a:lnTo>
                    <a:pt x="113" y="95"/>
                  </a:lnTo>
                  <a:lnTo>
                    <a:pt x="99" y="95"/>
                  </a:lnTo>
                  <a:lnTo>
                    <a:pt x="94" y="91"/>
                  </a:lnTo>
                  <a:lnTo>
                    <a:pt x="88" y="94"/>
                  </a:lnTo>
                  <a:lnTo>
                    <a:pt x="82" y="91"/>
                  </a:lnTo>
                  <a:lnTo>
                    <a:pt x="70" y="91"/>
                  </a:lnTo>
                  <a:lnTo>
                    <a:pt x="51" y="86"/>
                  </a:lnTo>
                  <a:lnTo>
                    <a:pt x="35" y="84"/>
                  </a:lnTo>
                  <a:lnTo>
                    <a:pt x="23" y="85"/>
                  </a:lnTo>
                  <a:lnTo>
                    <a:pt x="15" y="90"/>
                  </a:lnTo>
                  <a:lnTo>
                    <a:pt x="8" y="91"/>
                  </a:lnTo>
                  <a:lnTo>
                    <a:pt x="6" y="82"/>
                  </a:lnTo>
                  <a:lnTo>
                    <a:pt x="0" y="73"/>
                  </a:lnTo>
                  <a:lnTo>
                    <a:pt x="9" y="69"/>
                  </a:lnTo>
                  <a:lnTo>
                    <a:pt x="8" y="61"/>
                  </a:lnTo>
                  <a:lnTo>
                    <a:pt x="3" y="53"/>
                  </a:lnTo>
                  <a:lnTo>
                    <a:pt x="1" y="4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1" name="Freeform 28">
              <a:extLst>
                <a:ext uri="{FF2B5EF4-FFF2-40B4-BE49-F238E27FC236}">
                  <a16:creationId xmlns:a16="http://schemas.microsoft.com/office/drawing/2014/main" id="{834FD630-9328-BDD9-8F1E-71D84B3B2D5A}"/>
                </a:ext>
              </a:extLst>
            </p:cNvPr>
            <p:cNvSpPr>
              <a:spLocks/>
            </p:cNvSpPr>
            <p:nvPr/>
          </p:nvSpPr>
          <p:spPr bwMode="auto">
            <a:xfrm>
              <a:off x="2976145" y="3251158"/>
              <a:ext cx="43517" cy="90382"/>
            </a:xfrm>
            <a:custGeom>
              <a:avLst/>
              <a:gdLst>
                <a:gd name="T0" fmla="*/ 6 w 26"/>
                <a:gd name="T1" fmla="*/ 14 h 54"/>
                <a:gd name="T2" fmla="*/ 6 w 26"/>
                <a:gd name="T3" fmla="*/ 11 h 54"/>
                <a:gd name="T4" fmla="*/ 9 w 26"/>
                <a:gd name="T5" fmla="*/ 11 h 54"/>
                <a:gd name="T6" fmla="*/ 12 w 26"/>
                <a:gd name="T7" fmla="*/ 13 h 54"/>
                <a:gd name="T8" fmla="*/ 20 w 26"/>
                <a:gd name="T9" fmla="*/ 0 h 54"/>
                <a:gd name="T10" fmla="*/ 23 w 26"/>
                <a:gd name="T11" fmla="*/ 0 h 54"/>
                <a:gd name="T12" fmla="*/ 23 w 26"/>
                <a:gd name="T13" fmla="*/ 3 h 54"/>
                <a:gd name="T14" fmla="*/ 26 w 26"/>
                <a:gd name="T15" fmla="*/ 3 h 54"/>
                <a:gd name="T16" fmla="*/ 25 w 26"/>
                <a:gd name="T17" fmla="*/ 9 h 54"/>
                <a:gd name="T18" fmla="*/ 21 w 26"/>
                <a:gd name="T19" fmla="*/ 18 h 54"/>
                <a:gd name="T20" fmla="*/ 22 w 26"/>
                <a:gd name="T21" fmla="*/ 21 h 54"/>
                <a:gd name="T22" fmla="*/ 19 w 26"/>
                <a:gd name="T23" fmla="*/ 29 h 54"/>
                <a:gd name="T24" fmla="*/ 20 w 26"/>
                <a:gd name="T25" fmla="*/ 31 h 54"/>
                <a:gd name="T26" fmla="*/ 17 w 26"/>
                <a:gd name="T27" fmla="*/ 41 h 54"/>
                <a:gd name="T28" fmla="*/ 13 w 26"/>
                <a:gd name="T29" fmla="*/ 46 h 54"/>
                <a:gd name="T30" fmla="*/ 10 w 26"/>
                <a:gd name="T31" fmla="*/ 47 h 54"/>
                <a:gd name="T32" fmla="*/ 5 w 26"/>
                <a:gd name="T33" fmla="*/ 54 h 54"/>
                <a:gd name="T34" fmla="*/ 0 w 26"/>
                <a:gd name="T35" fmla="*/ 54 h 54"/>
                <a:gd name="T36" fmla="*/ 4 w 26"/>
                <a:gd name="T37" fmla="*/ 31 h 54"/>
                <a:gd name="T38" fmla="*/ 6 w 26"/>
                <a:gd name="T3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4">
                  <a:moveTo>
                    <a:pt x="6" y="14"/>
                  </a:moveTo>
                  <a:lnTo>
                    <a:pt x="6" y="11"/>
                  </a:lnTo>
                  <a:lnTo>
                    <a:pt x="9" y="11"/>
                  </a:lnTo>
                  <a:lnTo>
                    <a:pt x="12" y="13"/>
                  </a:lnTo>
                  <a:lnTo>
                    <a:pt x="20" y="0"/>
                  </a:lnTo>
                  <a:lnTo>
                    <a:pt x="23" y="0"/>
                  </a:lnTo>
                  <a:lnTo>
                    <a:pt x="23" y="3"/>
                  </a:lnTo>
                  <a:lnTo>
                    <a:pt x="26" y="3"/>
                  </a:lnTo>
                  <a:lnTo>
                    <a:pt x="25" y="9"/>
                  </a:lnTo>
                  <a:lnTo>
                    <a:pt x="21" y="18"/>
                  </a:lnTo>
                  <a:lnTo>
                    <a:pt x="22" y="21"/>
                  </a:lnTo>
                  <a:lnTo>
                    <a:pt x="19" y="29"/>
                  </a:lnTo>
                  <a:lnTo>
                    <a:pt x="20" y="31"/>
                  </a:lnTo>
                  <a:lnTo>
                    <a:pt x="17" y="41"/>
                  </a:lnTo>
                  <a:lnTo>
                    <a:pt x="13" y="46"/>
                  </a:lnTo>
                  <a:lnTo>
                    <a:pt x="10" y="47"/>
                  </a:lnTo>
                  <a:lnTo>
                    <a:pt x="5" y="54"/>
                  </a:lnTo>
                  <a:lnTo>
                    <a:pt x="0" y="54"/>
                  </a:lnTo>
                  <a:lnTo>
                    <a:pt x="4" y="31"/>
                  </a:lnTo>
                  <a:lnTo>
                    <a:pt x="6" y="1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2" name="Freeform 29">
              <a:extLst>
                <a:ext uri="{FF2B5EF4-FFF2-40B4-BE49-F238E27FC236}">
                  <a16:creationId xmlns:a16="http://schemas.microsoft.com/office/drawing/2014/main" id="{08A4126F-F023-FDF7-424F-42EEF1CA794A}"/>
                </a:ext>
              </a:extLst>
            </p:cNvPr>
            <p:cNvSpPr>
              <a:spLocks/>
            </p:cNvSpPr>
            <p:nvPr/>
          </p:nvSpPr>
          <p:spPr bwMode="auto">
            <a:xfrm>
              <a:off x="3561955" y="4233646"/>
              <a:ext cx="384961" cy="456932"/>
            </a:xfrm>
            <a:custGeom>
              <a:avLst/>
              <a:gdLst>
                <a:gd name="T0" fmla="*/ 141 w 230"/>
                <a:gd name="T1" fmla="*/ 255 h 273"/>
                <a:gd name="T2" fmla="*/ 121 w 230"/>
                <a:gd name="T3" fmla="*/ 254 h 273"/>
                <a:gd name="T4" fmla="*/ 116 w 230"/>
                <a:gd name="T5" fmla="*/ 271 h 273"/>
                <a:gd name="T6" fmla="*/ 104 w 230"/>
                <a:gd name="T7" fmla="*/ 256 h 273"/>
                <a:gd name="T8" fmla="*/ 79 w 230"/>
                <a:gd name="T9" fmla="*/ 251 h 273"/>
                <a:gd name="T10" fmla="*/ 67 w 230"/>
                <a:gd name="T11" fmla="*/ 270 h 273"/>
                <a:gd name="T12" fmla="*/ 54 w 230"/>
                <a:gd name="T13" fmla="*/ 273 h 273"/>
                <a:gd name="T14" fmla="*/ 43 w 230"/>
                <a:gd name="T15" fmla="*/ 244 h 273"/>
                <a:gd name="T16" fmla="*/ 31 w 230"/>
                <a:gd name="T17" fmla="*/ 221 h 273"/>
                <a:gd name="T18" fmla="*/ 34 w 230"/>
                <a:gd name="T19" fmla="*/ 201 h 273"/>
                <a:gd name="T20" fmla="*/ 24 w 230"/>
                <a:gd name="T21" fmla="*/ 192 h 273"/>
                <a:gd name="T22" fmla="*/ 20 w 230"/>
                <a:gd name="T23" fmla="*/ 177 h 273"/>
                <a:gd name="T24" fmla="*/ 10 w 230"/>
                <a:gd name="T25" fmla="*/ 163 h 273"/>
                <a:gd name="T26" fmla="*/ 19 w 230"/>
                <a:gd name="T27" fmla="*/ 140 h 273"/>
                <a:gd name="T28" fmla="*/ 10 w 230"/>
                <a:gd name="T29" fmla="*/ 123 h 273"/>
                <a:gd name="T30" fmla="*/ 13 w 230"/>
                <a:gd name="T31" fmla="*/ 116 h 273"/>
                <a:gd name="T32" fmla="*/ 10 w 230"/>
                <a:gd name="T33" fmla="*/ 108 h 273"/>
                <a:gd name="T34" fmla="*/ 16 w 230"/>
                <a:gd name="T35" fmla="*/ 98 h 273"/>
                <a:gd name="T36" fmla="*/ 15 w 230"/>
                <a:gd name="T37" fmla="*/ 80 h 273"/>
                <a:gd name="T38" fmla="*/ 15 w 230"/>
                <a:gd name="T39" fmla="*/ 65 h 273"/>
                <a:gd name="T40" fmla="*/ 18 w 230"/>
                <a:gd name="T41" fmla="*/ 58 h 273"/>
                <a:gd name="T42" fmla="*/ 0 w 230"/>
                <a:gd name="T43" fmla="*/ 25 h 273"/>
                <a:gd name="T44" fmla="*/ 14 w 230"/>
                <a:gd name="T45" fmla="*/ 27 h 273"/>
                <a:gd name="T46" fmla="*/ 23 w 230"/>
                <a:gd name="T47" fmla="*/ 26 h 273"/>
                <a:gd name="T48" fmla="*/ 27 w 230"/>
                <a:gd name="T49" fmla="*/ 20 h 273"/>
                <a:gd name="T50" fmla="*/ 43 w 230"/>
                <a:gd name="T51" fmla="*/ 12 h 273"/>
                <a:gd name="T52" fmla="*/ 52 w 230"/>
                <a:gd name="T53" fmla="*/ 4 h 273"/>
                <a:gd name="T54" fmla="*/ 76 w 230"/>
                <a:gd name="T55" fmla="*/ 0 h 273"/>
                <a:gd name="T56" fmla="*/ 74 w 230"/>
                <a:gd name="T57" fmla="*/ 16 h 273"/>
                <a:gd name="T58" fmla="*/ 77 w 230"/>
                <a:gd name="T59" fmla="*/ 24 h 273"/>
                <a:gd name="T60" fmla="*/ 76 w 230"/>
                <a:gd name="T61" fmla="*/ 38 h 273"/>
                <a:gd name="T62" fmla="*/ 97 w 230"/>
                <a:gd name="T63" fmla="*/ 56 h 273"/>
                <a:gd name="T64" fmla="*/ 118 w 230"/>
                <a:gd name="T65" fmla="*/ 60 h 273"/>
                <a:gd name="T66" fmla="*/ 126 w 230"/>
                <a:gd name="T67" fmla="*/ 68 h 273"/>
                <a:gd name="T68" fmla="*/ 138 w 230"/>
                <a:gd name="T69" fmla="*/ 72 h 273"/>
                <a:gd name="T70" fmla="*/ 146 w 230"/>
                <a:gd name="T71" fmla="*/ 78 h 273"/>
                <a:gd name="T72" fmla="*/ 158 w 230"/>
                <a:gd name="T73" fmla="*/ 77 h 273"/>
                <a:gd name="T74" fmla="*/ 169 w 230"/>
                <a:gd name="T75" fmla="*/ 84 h 273"/>
                <a:gd name="T76" fmla="*/ 170 w 230"/>
                <a:gd name="T77" fmla="*/ 96 h 273"/>
                <a:gd name="T78" fmla="*/ 174 w 230"/>
                <a:gd name="T79" fmla="*/ 102 h 273"/>
                <a:gd name="T80" fmla="*/ 175 w 230"/>
                <a:gd name="T81" fmla="*/ 111 h 273"/>
                <a:gd name="T82" fmla="*/ 170 w 230"/>
                <a:gd name="T83" fmla="*/ 111 h 273"/>
                <a:gd name="T84" fmla="*/ 179 w 230"/>
                <a:gd name="T85" fmla="*/ 135 h 273"/>
                <a:gd name="T86" fmla="*/ 213 w 230"/>
                <a:gd name="T87" fmla="*/ 136 h 273"/>
                <a:gd name="T88" fmla="*/ 212 w 230"/>
                <a:gd name="T89" fmla="*/ 148 h 273"/>
                <a:gd name="T90" fmla="*/ 214 w 230"/>
                <a:gd name="T91" fmla="*/ 156 h 273"/>
                <a:gd name="T92" fmla="*/ 225 w 230"/>
                <a:gd name="T93" fmla="*/ 162 h 273"/>
                <a:gd name="T94" fmla="*/ 230 w 230"/>
                <a:gd name="T95" fmla="*/ 175 h 273"/>
                <a:gd name="T96" fmla="*/ 228 w 230"/>
                <a:gd name="T97" fmla="*/ 191 h 273"/>
                <a:gd name="T98" fmla="*/ 224 w 230"/>
                <a:gd name="T99" fmla="*/ 201 h 273"/>
                <a:gd name="T100" fmla="*/ 227 w 230"/>
                <a:gd name="T101" fmla="*/ 212 h 273"/>
                <a:gd name="T102" fmla="*/ 222 w 230"/>
                <a:gd name="T103" fmla="*/ 217 h 273"/>
                <a:gd name="T104" fmla="*/ 221 w 230"/>
                <a:gd name="T105" fmla="*/ 210 h 273"/>
                <a:gd name="T106" fmla="*/ 203 w 230"/>
                <a:gd name="T107" fmla="*/ 200 h 273"/>
                <a:gd name="T108" fmla="*/ 186 w 230"/>
                <a:gd name="T109" fmla="*/ 199 h 273"/>
                <a:gd name="T110" fmla="*/ 155 w 230"/>
                <a:gd name="T111" fmla="*/ 205 h 273"/>
                <a:gd name="T112" fmla="*/ 148 w 230"/>
                <a:gd name="T113" fmla="*/ 224 h 273"/>
                <a:gd name="T114" fmla="*/ 149 w 230"/>
                <a:gd name="T115" fmla="*/ 235 h 273"/>
                <a:gd name="T116" fmla="*/ 145 w 230"/>
                <a:gd name="T117" fmla="*/ 260 h 273"/>
                <a:gd name="T118" fmla="*/ 141 w 230"/>
                <a:gd name="T119" fmla="*/ 255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0" h="273">
                  <a:moveTo>
                    <a:pt x="141" y="255"/>
                  </a:moveTo>
                  <a:lnTo>
                    <a:pt x="121" y="254"/>
                  </a:lnTo>
                  <a:lnTo>
                    <a:pt x="116" y="271"/>
                  </a:lnTo>
                  <a:lnTo>
                    <a:pt x="104" y="256"/>
                  </a:lnTo>
                  <a:lnTo>
                    <a:pt x="79" y="251"/>
                  </a:lnTo>
                  <a:lnTo>
                    <a:pt x="67" y="270"/>
                  </a:lnTo>
                  <a:lnTo>
                    <a:pt x="54" y="273"/>
                  </a:lnTo>
                  <a:lnTo>
                    <a:pt x="43" y="244"/>
                  </a:lnTo>
                  <a:lnTo>
                    <a:pt x="31" y="221"/>
                  </a:lnTo>
                  <a:lnTo>
                    <a:pt x="34" y="201"/>
                  </a:lnTo>
                  <a:lnTo>
                    <a:pt x="24" y="192"/>
                  </a:lnTo>
                  <a:lnTo>
                    <a:pt x="20" y="177"/>
                  </a:lnTo>
                  <a:lnTo>
                    <a:pt x="10" y="163"/>
                  </a:lnTo>
                  <a:lnTo>
                    <a:pt x="19" y="140"/>
                  </a:lnTo>
                  <a:lnTo>
                    <a:pt x="10" y="123"/>
                  </a:lnTo>
                  <a:lnTo>
                    <a:pt x="13" y="116"/>
                  </a:lnTo>
                  <a:lnTo>
                    <a:pt x="10" y="108"/>
                  </a:lnTo>
                  <a:lnTo>
                    <a:pt x="16" y="98"/>
                  </a:lnTo>
                  <a:lnTo>
                    <a:pt x="15" y="80"/>
                  </a:lnTo>
                  <a:lnTo>
                    <a:pt x="15" y="65"/>
                  </a:lnTo>
                  <a:lnTo>
                    <a:pt x="18" y="58"/>
                  </a:lnTo>
                  <a:lnTo>
                    <a:pt x="0" y="25"/>
                  </a:lnTo>
                  <a:lnTo>
                    <a:pt x="14" y="27"/>
                  </a:lnTo>
                  <a:lnTo>
                    <a:pt x="23" y="26"/>
                  </a:lnTo>
                  <a:lnTo>
                    <a:pt x="27" y="20"/>
                  </a:lnTo>
                  <a:lnTo>
                    <a:pt x="43" y="12"/>
                  </a:lnTo>
                  <a:lnTo>
                    <a:pt x="52" y="4"/>
                  </a:lnTo>
                  <a:lnTo>
                    <a:pt x="76" y="0"/>
                  </a:lnTo>
                  <a:lnTo>
                    <a:pt x="74" y="16"/>
                  </a:lnTo>
                  <a:lnTo>
                    <a:pt x="77" y="24"/>
                  </a:lnTo>
                  <a:lnTo>
                    <a:pt x="76" y="38"/>
                  </a:lnTo>
                  <a:lnTo>
                    <a:pt x="97" y="56"/>
                  </a:lnTo>
                  <a:lnTo>
                    <a:pt x="118" y="60"/>
                  </a:lnTo>
                  <a:lnTo>
                    <a:pt x="126" y="68"/>
                  </a:lnTo>
                  <a:lnTo>
                    <a:pt x="138" y="72"/>
                  </a:lnTo>
                  <a:lnTo>
                    <a:pt x="146" y="78"/>
                  </a:lnTo>
                  <a:lnTo>
                    <a:pt x="158" y="77"/>
                  </a:lnTo>
                  <a:lnTo>
                    <a:pt x="169" y="84"/>
                  </a:lnTo>
                  <a:lnTo>
                    <a:pt x="170" y="96"/>
                  </a:lnTo>
                  <a:lnTo>
                    <a:pt x="174" y="102"/>
                  </a:lnTo>
                  <a:lnTo>
                    <a:pt x="175" y="111"/>
                  </a:lnTo>
                  <a:lnTo>
                    <a:pt x="170" y="111"/>
                  </a:lnTo>
                  <a:lnTo>
                    <a:pt x="179" y="135"/>
                  </a:lnTo>
                  <a:lnTo>
                    <a:pt x="213" y="136"/>
                  </a:lnTo>
                  <a:lnTo>
                    <a:pt x="212" y="148"/>
                  </a:lnTo>
                  <a:lnTo>
                    <a:pt x="214" y="156"/>
                  </a:lnTo>
                  <a:lnTo>
                    <a:pt x="225" y="162"/>
                  </a:lnTo>
                  <a:lnTo>
                    <a:pt x="230" y="175"/>
                  </a:lnTo>
                  <a:lnTo>
                    <a:pt x="228" y="191"/>
                  </a:lnTo>
                  <a:lnTo>
                    <a:pt x="224" y="201"/>
                  </a:lnTo>
                  <a:lnTo>
                    <a:pt x="227" y="212"/>
                  </a:lnTo>
                  <a:lnTo>
                    <a:pt x="222" y="217"/>
                  </a:lnTo>
                  <a:lnTo>
                    <a:pt x="221" y="210"/>
                  </a:lnTo>
                  <a:lnTo>
                    <a:pt x="203" y="200"/>
                  </a:lnTo>
                  <a:lnTo>
                    <a:pt x="186" y="199"/>
                  </a:lnTo>
                  <a:lnTo>
                    <a:pt x="155" y="205"/>
                  </a:lnTo>
                  <a:lnTo>
                    <a:pt x="148" y="224"/>
                  </a:lnTo>
                  <a:lnTo>
                    <a:pt x="149" y="235"/>
                  </a:lnTo>
                  <a:lnTo>
                    <a:pt x="145" y="260"/>
                  </a:lnTo>
                  <a:lnTo>
                    <a:pt x="141" y="25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3" name="Freeform 30">
              <a:extLst>
                <a:ext uri="{FF2B5EF4-FFF2-40B4-BE49-F238E27FC236}">
                  <a16:creationId xmlns:a16="http://schemas.microsoft.com/office/drawing/2014/main" id="{B8079BBA-8244-B2DB-8C0B-4DD1A6E39244}"/>
                </a:ext>
              </a:extLst>
            </p:cNvPr>
            <p:cNvSpPr>
              <a:spLocks/>
            </p:cNvSpPr>
            <p:nvPr/>
          </p:nvSpPr>
          <p:spPr bwMode="auto">
            <a:xfrm>
              <a:off x="3419688" y="3711438"/>
              <a:ext cx="1205095" cy="1357406"/>
            </a:xfrm>
            <a:custGeom>
              <a:avLst/>
              <a:gdLst>
                <a:gd name="T0" fmla="*/ 390 w 720"/>
                <a:gd name="T1" fmla="*/ 680 h 811"/>
                <a:gd name="T2" fmla="*/ 383 w 720"/>
                <a:gd name="T3" fmla="*/ 644 h 811"/>
                <a:gd name="T4" fmla="*/ 378 w 720"/>
                <a:gd name="T5" fmla="*/ 605 h 811"/>
                <a:gd name="T6" fmla="*/ 358 w 720"/>
                <a:gd name="T7" fmla="*/ 580 h 811"/>
                <a:gd name="T8" fmla="*/ 315 w 720"/>
                <a:gd name="T9" fmla="*/ 568 h 811"/>
                <a:gd name="T10" fmla="*/ 309 w 720"/>
                <a:gd name="T11" fmla="*/ 513 h 811"/>
                <a:gd name="T12" fmla="*/ 299 w 720"/>
                <a:gd name="T13" fmla="*/ 468 h 811"/>
                <a:gd name="T14" fmla="*/ 255 w 720"/>
                <a:gd name="T15" fmla="*/ 423 h 811"/>
                <a:gd name="T16" fmla="*/ 254 w 720"/>
                <a:gd name="T17" fmla="*/ 396 h 811"/>
                <a:gd name="T18" fmla="*/ 211 w 720"/>
                <a:gd name="T19" fmla="*/ 380 h 811"/>
                <a:gd name="T20" fmla="*/ 162 w 720"/>
                <a:gd name="T21" fmla="*/ 336 h 811"/>
                <a:gd name="T22" fmla="*/ 128 w 720"/>
                <a:gd name="T23" fmla="*/ 324 h 811"/>
                <a:gd name="T24" fmla="*/ 85 w 720"/>
                <a:gd name="T25" fmla="*/ 337 h 811"/>
                <a:gd name="T26" fmla="*/ 52 w 720"/>
                <a:gd name="T27" fmla="*/ 319 h 811"/>
                <a:gd name="T28" fmla="*/ 19 w 720"/>
                <a:gd name="T29" fmla="*/ 297 h 811"/>
                <a:gd name="T30" fmla="*/ 4 w 720"/>
                <a:gd name="T31" fmla="*/ 253 h 811"/>
                <a:gd name="T32" fmla="*/ 19 w 720"/>
                <a:gd name="T33" fmla="*/ 219 h 811"/>
                <a:gd name="T34" fmla="*/ 73 w 720"/>
                <a:gd name="T35" fmla="*/ 199 h 811"/>
                <a:gd name="T36" fmla="*/ 70 w 720"/>
                <a:gd name="T37" fmla="*/ 113 h 811"/>
                <a:gd name="T38" fmla="*/ 85 w 720"/>
                <a:gd name="T39" fmla="*/ 89 h 811"/>
                <a:gd name="T40" fmla="*/ 116 w 720"/>
                <a:gd name="T41" fmla="*/ 67 h 811"/>
                <a:gd name="T42" fmla="*/ 138 w 720"/>
                <a:gd name="T43" fmla="*/ 94 h 811"/>
                <a:gd name="T44" fmla="*/ 177 w 720"/>
                <a:gd name="T45" fmla="*/ 78 h 811"/>
                <a:gd name="T46" fmla="*/ 176 w 720"/>
                <a:gd name="T47" fmla="*/ 58 h 811"/>
                <a:gd name="T48" fmla="*/ 170 w 720"/>
                <a:gd name="T49" fmla="*/ 23 h 811"/>
                <a:gd name="T50" fmla="*/ 216 w 720"/>
                <a:gd name="T51" fmla="*/ 23 h 811"/>
                <a:gd name="T52" fmla="*/ 251 w 720"/>
                <a:gd name="T53" fmla="*/ 0 h 811"/>
                <a:gd name="T54" fmla="*/ 263 w 720"/>
                <a:gd name="T55" fmla="*/ 27 h 811"/>
                <a:gd name="T56" fmla="*/ 261 w 720"/>
                <a:gd name="T57" fmla="*/ 72 h 811"/>
                <a:gd name="T58" fmla="*/ 289 w 720"/>
                <a:gd name="T59" fmla="*/ 78 h 811"/>
                <a:gd name="T60" fmla="*/ 318 w 720"/>
                <a:gd name="T61" fmla="*/ 70 h 811"/>
                <a:gd name="T62" fmla="*/ 328 w 720"/>
                <a:gd name="T63" fmla="*/ 57 h 811"/>
                <a:gd name="T64" fmla="*/ 363 w 720"/>
                <a:gd name="T65" fmla="*/ 66 h 811"/>
                <a:gd name="T66" fmla="*/ 384 w 720"/>
                <a:gd name="T67" fmla="*/ 65 h 811"/>
                <a:gd name="T68" fmla="*/ 414 w 720"/>
                <a:gd name="T69" fmla="*/ 22 h 811"/>
                <a:gd name="T70" fmla="*/ 439 w 720"/>
                <a:gd name="T71" fmla="*/ 88 h 811"/>
                <a:gd name="T72" fmla="*/ 464 w 720"/>
                <a:gd name="T73" fmla="*/ 135 h 811"/>
                <a:gd name="T74" fmla="*/ 540 w 720"/>
                <a:gd name="T75" fmla="*/ 154 h 811"/>
                <a:gd name="T76" fmla="*/ 622 w 720"/>
                <a:gd name="T77" fmla="*/ 169 h 811"/>
                <a:gd name="T78" fmla="*/ 703 w 720"/>
                <a:gd name="T79" fmla="*/ 216 h 811"/>
                <a:gd name="T80" fmla="*/ 713 w 720"/>
                <a:gd name="T81" fmla="*/ 296 h 811"/>
                <a:gd name="T82" fmla="*/ 656 w 720"/>
                <a:gd name="T83" fmla="*/ 380 h 811"/>
                <a:gd name="T84" fmla="*/ 646 w 720"/>
                <a:gd name="T85" fmla="*/ 467 h 811"/>
                <a:gd name="T86" fmla="*/ 622 w 720"/>
                <a:gd name="T87" fmla="*/ 544 h 811"/>
                <a:gd name="T88" fmla="*/ 584 w 720"/>
                <a:gd name="T89" fmla="*/ 587 h 811"/>
                <a:gd name="T90" fmla="*/ 505 w 720"/>
                <a:gd name="T91" fmla="*/ 626 h 811"/>
                <a:gd name="T92" fmla="*/ 495 w 720"/>
                <a:gd name="T93" fmla="*/ 695 h 811"/>
                <a:gd name="T94" fmla="*/ 453 w 720"/>
                <a:gd name="T95" fmla="*/ 770 h 811"/>
                <a:gd name="T96" fmla="*/ 422 w 720"/>
                <a:gd name="T97" fmla="*/ 799 h 811"/>
                <a:gd name="T98" fmla="*/ 380 w 720"/>
                <a:gd name="T99" fmla="*/ 750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0" h="811">
                  <a:moveTo>
                    <a:pt x="342" y="737"/>
                  </a:moveTo>
                  <a:lnTo>
                    <a:pt x="362" y="709"/>
                  </a:lnTo>
                  <a:lnTo>
                    <a:pt x="379" y="689"/>
                  </a:lnTo>
                  <a:lnTo>
                    <a:pt x="390" y="680"/>
                  </a:lnTo>
                  <a:lnTo>
                    <a:pt x="403" y="669"/>
                  </a:lnTo>
                  <a:lnTo>
                    <a:pt x="401" y="652"/>
                  </a:lnTo>
                  <a:lnTo>
                    <a:pt x="391" y="640"/>
                  </a:lnTo>
                  <a:lnTo>
                    <a:pt x="383" y="644"/>
                  </a:lnTo>
                  <a:lnTo>
                    <a:pt x="385" y="632"/>
                  </a:lnTo>
                  <a:lnTo>
                    <a:pt x="386" y="620"/>
                  </a:lnTo>
                  <a:lnTo>
                    <a:pt x="385" y="608"/>
                  </a:lnTo>
                  <a:lnTo>
                    <a:pt x="378" y="605"/>
                  </a:lnTo>
                  <a:lnTo>
                    <a:pt x="371" y="608"/>
                  </a:lnTo>
                  <a:lnTo>
                    <a:pt x="365" y="607"/>
                  </a:lnTo>
                  <a:lnTo>
                    <a:pt x="362" y="599"/>
                  </a:lnTo>
                  <a:lnTo>
                    <a:pt x="358" y="580"/>
                  </a:lnTo>
                  <a:lnTo>
                    <a:pt x="354" y="574"/>
                  </a:lnTo>
                  <a:lnTo>
                    <a:pt x="341" y="568"/>
                  </a:lnTo>
                  <a:lnTo>
                    <a:pt x="334" y="572"/>
                  </a:lnTo>
                  <a:lnTo>
                    <a:pt x="315" y="568"/>
                  </a:lnTo>
                  <a:lnTo>
                    <a:pt x="313" y="540"/>
                  </a:lnTo>
                  <a:lnTo>
                    <a:pt x="307" y="529"/>
                  </a:lnTo>
                  <a:lnTo>
                    <a:pt x="312" y="524"/>
                  </a:lnTo>
                  <a:lnTo>
                    <a:pt x="309" y="513"/>
                  </a:lnTo>
                  <a:lnTo>
                    <a:pt x="313" y="503"/>
                  </a:lnTo>
                  <a:lnTo>
                    <a:pt x="315" y="487"/>
                  </a:lnTo>
                  <a:lnTo>
                    <a:pt x="310" y="474"/>
                  </a:lnTo>
                  <a:lnTo>
                    <a:pt x="299" y="468"/>
                  </a:lnTo>
                  <a:lnTo>
                    <a:pt x="297" y="460"/>
                  </a:lnTo>
                  <a:lnTo>
                    <a:pt x="298" y="448"/>
                  </a:lnTo>
                  <a:lnTo>
                    <a:pt x="264" y="447"/>
                  </a:lnTo>
                  <a:lnTo>
                    <a:pt x="255" y="423"/>
                  </a:lnTo>
                  <a:lnTo>
                    <a:pt x="260" y="423"/>
                  </a:lnTo>
                  <a:lnTo>
                    <a:pt x="259" y="414"/>
                  </a:lnTo>
                  <a:lnTo>
                    <a:pt x="255" y="408"/>
                  </a:lnTo>
                  <a:lnTo>
                    <a:pt x="254" y="396"/>
                  </a:lnTo>
                  <a:lnTo>
                    <a:pt x="243" y="389"/>
                  </a:lnTo>
                  <a:lnTo>
                    <a:pt x="231" y="390"/>
                  </a:lnTo>
                  <a:lnTo>
                    <a:pt x="223" y="384"/>
                  </a:lnTo>
                  <a:lnTo>
                    <a:pt x="211" y="380"/>
                  </a:lnTo>
                  <a:lnTo>
                    <a:pt x="203" y="372"/>
                  </a:lnTo>
                  <a:lnTo>
                    <a:pt x="182" y="368"/>
                  </a:lnTo>
                  <a:lnTo>
                    <a:pt x="161" y="350"/>
                  </a:lnTo>
                  <a:lnTo>
                    <a:pt x="162" y="336"/>
                  </a:lnTo>
                  <a:lnTo>
                    <a:pt x="159" y="328"/>
                  </a:lnTo>
                  <a:lnTo>
                    <a:pt x="161" y="312"/>
                  </a:lnTo>
                  <a:lnTo>
                    <a:pt x="137" y="316"/>
                  </a:lnTo>
                  <a:lnTo>
                    <a:pt x="128" y="324"/>
                  </a:lnTo>
                  <a:lnTo>
                    <a:pt x="112" y="332"/>
                  </a:lnTo>
                  <a:lnTo>
                    <a:pt x="108" y="338"/>
                  </a:lnTo>
                  <a:lnTo>
                    <a:pt x="99" y="339"/>
                  </a:lnTo>
                  <a:lnTo>
                    <a:pt x="85" y="337"/>
                  </a:lnTo>
                  <a:lnTo>
                    <a:pt x="75" y="341"/>
                  </a:lnTo>
                  <a:lnTo>
                    <a:pt x="67" y="338"/>
                  </a:lnTo>
                  <a:lnTo>
                    <a:pt x="66" y="307"/>
                  </a:lnTo>
                  <a:lnTo>
                    <a:pt x="52" y="319"/>
                  </a:lnTo>
                  <a:lnTo>
                    <a:pt x="36" y="318"/>
                  </a:lnTo>
                  <a:lnTo>
                    <a:pt x="28" y="307"/>
                  </a:lnTo>
                  <a:lnTo>
                    <a:pt x="16" y="306"/>
                  </a:lnTo>
                  <a:lnTo>
                    <a:pt x="19" y="297"/>
                  </a:lnTo>
                  <a:lnTo>
                    <a:pt x="9" y="284"/>
                  </a:lnTo>
                  <a:lnTo>
                    <a:pt x="0" y="266"/>
                  </a:lnTo>
                  <a:lnTo>
                    <a:pt x="5" y="262"/>
                  </a:lnTo>
                  <a:lnTo>
                    <a:pt x="4" y="253"/>
                  </a:lnTo>
                  <a:lnTo>
                    <a:pt x="15" y="247"/>
                  </a:lnTo>
                  <a:lnTo>
                    <a:pt x="13" y="236"/>
                  </a:lnTo>
                  <a:lnTo>
                    <a:pt x="18" y="229"/>
                  </a:lnTo>
                  <a:lnTo>
                    <a:pt x="19" y="219"/>
                  </a:lnTo>
                  <a:lnTo>
                    <a:pt x="39" y="205"/>
                  </a:lnTo>
                  <a:lnTo>
                    <a:pt x="54" y="201"/>
                  </a:lnTo>
                  <a:lnTo>
                    <a:pt x="56" y="198"/>
                  </a:lnTo>
                  <a:lnTo>
                    <a:pt x="73" y="199"/>
                  </a:lnTo>
                  <a:lnTo>
                    <a:pt x="80" y="142"/>
                  </a:lnTo>
                  <a:lnTo>
                    <a:pt x="81" y="133"/>
                  </a:lnTo>
                  <a:lnTo>
                    <a:pt x="78" y="121"/>
                  </a:lnTo>
                  <a:lnTo>
                    <a:pt x="70" y="113"/>
                  </a:lnTo>
                  <a:lnTo>
                    <a:pt x="70" y="98"/>
                  </a:lnTo>
                  <a:lnTo>
                    <a:pt x="80" y="95"/>
                  </a:lnTo>
                  <a:lnTo>
                    <a:pt x="84" y="97"/>
                  </a:lnTo>
                  <a:lnTo>
                    <a:pt x="85" y="89"/>
                  </a:lnTo>
                  <a:lnTo>
                    <a:pt x="74" y="87"/>
                  </a:lnTo>
                  <a:lnTo>
                    <a:pt x="74" y="74"/>
                  </a:lnTo>
                  <a:lnTo>
                    <a:pt x="109" y="74"/>
                  </a:lnTo>
                  <a:lnTo>
                    <a:pt x="116" y="67"/>
                  </a:lnTo>
                  <a:lnTo>
                    <a:pt x="121" y="74"/>
                  </a:lnTo>
                  <a:lnTo>
                    <a:pt x="124" y="86"/>
                  </a:lnTo>
                  <a:lnTo>
                    <a:pt x="128" y="83"/>
                  </a:lnTo>
                  <a:lnTo>
                    <a:pt x="138" y="94"/>
                  </a:lnTo>
                  <a:lnTo>
                    <a:pt x="152" y="93"/>
                  </a:lnTo>
                  <a:lnTo>
                    <a:pt x="156" y="87"/>
                  </a:lnTo>
                  <a:lnTo>
                    <a:pt x="169" y="82"/>
                  </a:lnTo>
                  <a:lnTo>
                    <a:pt x="177" y="78"/>
                  </a:lnTo>
                  <a:lnTo>
                    <a:pt x="179" y="70"/>
                  </a:lnTo>
                  <a:lnTo>
                    <a:pt x="192" y="64"/>
                  </a:lnTo>
                  <a:lnTo>
                    <a:pt x="191" y="59"/>
                  </a:lnTo>
                  <a:lnTo>
                    <a:pt x="176" y="58"/>
                  </a:lnTo>
                  <a:lnTo>
                    <a:pt x="173" y="44"/>
                  </a:lnTo>
                  <a:lnTo>
                    <a:pt x="174" y="30"/>
                  </a:lnTo>
                  <a:lnTo>
                    <a:pt x="166" y="25"/>
                  </a:lnTo>
                  <a:lnTo>
                    <a:pt x="170" y="23"/>
                  </a:lnTo>
                  <a:lnTo>
                    <a:pt x="183" y="26"/>
                  </a:lnTo>
                  <a:lnTo>
                    <a:pt x="198" y="31"/>
                  </a:lnTo>
                  <a:lnTo>
                    <a:pt x="203" y="26"/>
                  </a:lnTo>
                  <a:lnTo>
                    <a:pt x="216" y="23"/>
                  </a:lnTo>
                  <a:lnTo>
                    <a:pt x="237" y="15"/>
                  </a:lnTo>
                  <a:lnTo>
                    <a:pt x="244" y="7"/>
                  </a:lnTo>
                  <a:lnTo>
                    <a:pt x="242" y="1"/>
                  </a:lnTo>
                  <a:lnTo>
                    <a:pt x="251" y="0"/>
                  </a:lnTo>
                  <a:lnTo>
                    <a:pt x="255" y="5"/>
                  </a:lnTo>
                  <a:lnTo>
                    <a:pt x="253" y="14"/>
                  </a:lnTo>
                  <a:lnTo>
                    <a:pt x="259" y="18"/>
                  </a:lnTo>
                  <a:lnTo>
                    <a:pt x="263" y="27"/>
                  </a:lnTo>
                  <a:lnTo>
                    <a:pt x="258" y="34"/>
                  </a:lnTo>
                  <a:lnTo>
                    <a:pt x="255" y="52"/>
                  </a:lnTo>
                  <a:lnTo>
                    <a:pt x="259" y="63"/>
                  </a:lnTo>
                  <a:lnTo>
                    <a:pt x="261" y="72"/>
                  </a:lnTo>
                  <a:lnTo>
                    <a:pt x="272" y="82"/>
                  </a:lnTo>
                  <a:lnTo>
                    <a:pt x="281" y="83"/>
                  </a:lnTo>
                  <a:lnTo>
                    <a:pt x="283" y="79"/>
                  </a:lnTo>
                  <a:lnTo>
                    <a:pt x="289" y="78"/>
                  </a:lnTo>
                  <a:lnTo>
                    <a:pt x="297" y="74"/>
                  </a:lnTo>
                  <a:lnTo>
                    <a:pt x="303" y="69"/>
                  </a:lnTo>
                  <a:lnTo>
                    <a:pt x="313" y="71"/>
                  </a:lnTo>
                  <a:lnTo>
                    <a:pt x="318" y="70"/>
                  </a:lnTo>
                  <a:lnTo>
                    <a:pt x="328" y="72"/>
                  </a:lnTo>
                  <a:lnTo>
                    <a:pt x="329" y="67"/>
                  </a:lnTo>
                  <a:lnTo>
                    <a:pt x="326" y="63"/>
                  </a:lnTo>
                  <a:lnTo>
                    <a:pt x="328" y="57"/>
                  </a:lnTo>
                  <a:lnTo>
                    <a:pt x="336" y="59"/>
                  </a:lnTo>
                  <a:lnTo>
                    <a:pt x="344" y="57"/>
                  </a:lnTo>
                  <a:lnTo>
                    <a:pt x="355" y="61"/>
                  </a:lnTo>
                  <a:lnTo>
                    <a:pt x="363" y="66"/>
                  </a:lnTo>
                  <a:lnTo>
                    <a:pt x="368" y="60"/>
                  </a:lnTo>
                  <a:lnTo>
                    <a:pt x="373" y="61"/>
                  </a:lnTo>
                  <a:lnTo>
                    <a:pt x="375" y="67"/>
                  </a:lnTo>
                  <a:lnTo>
                    <a:pt x="384" y="65"/>
                  </a:lnTo>
                  <a:lnTo>
                    <a:pt x="391" y="57"/>
                  </a:lnTo>
                  <a:lnTo>
                    <a:pt x="397" y="42"/>
                  </a:lnTo>
                  <a:lnTo>
                    <a:pt x="408" y="23"/>
                  </a:lnTo>
                  <a:lnTo>
                    <a:pt x="414" y="22"/>
                  </a:lnTo>
                  <a:lnTo>
                    <a:pt x="419" y="34"/>
                  </a:lnTo>
                  <a:lnTo>
                    <a:pt x="429" y="70"/>
                  </a:lnTo>
                  <a:lnTo>
                    <a:pt x="438" y="73"/>
                  </a:lnTo>
                  <a:lnTo>
                    <a:pt x="439" y="88"/>
                  </a:lnTo>
                  <a:lnTo>
                    <a:pt x="425" y="105"/>
                  </a:lnTo>
                  <a:lnTo>
                    <a:pt x="430" y="111"/>
                  </a:lnTo>
                  <a:lnTo>
                    <a:pt x="463" y="114"/>
                  </a:lnTo>
                  <a:lnTo>
                    <a:pt x="464" y="135"/>
                  </a:lnTo>
                  <a:lnTo>
                    <a:pt x="478" y="121"/>
                  </a:lnTo>
                  <a:lnTo>
                    <a:pt x="501" y="129"/>
                  </a:lnTo>
                  <a:lnTo>
                    <a:pt x="531" y="142"/>
                  </a:lnTo>
                  <a:lnTo>
                    <a:pt x="540" y="154"/>
                  </a:lnTo>
                  <a:lnTo>
                    <a:pt x="537" y="165"/>
                  </a:lnTo>
                  <a:lnTo>
                    <a:pt x="559" y="159"/>
                  </a:lnTo>
                  <a:lnTo>
                    <a:pt x="595" y="170"/>
                  </a:lnTo>
                  <a:lnTo>
                    <a:pt x="622" y="169"/>
                  </a:lnTo>
                  <a:lnTo>
                    <a:pt x="649" y="186"/>
                  </a:lnTo>
                  <a:lnTo>
                    <a:pt x="673" y="210"/>
                  </a:lnTo>
                  <a:lnTo>
                    <a:pt x="687" y="216"/>
                  </a:lnTo>
                  <a:lnTo>
                    <a:pt x="703" y="216"/>
                  </a:lnTo>
                  <a:lnTo>
                    <a:pt x="710" y="223"/>
                  </a:lnTo>
                  <a:lnTo>
                    <a:pt x="716" y="249"/>
                  </a:lnTo>
                  <a:lnTo>
                    <a:pt x="720" y="262"/>
                  </a:lnTo>
                  <a:lnTo>
                    <a:pt x="713" y="296"/>
                  </a:lnTo>
                  <a:lnTo>
                    <a:pt x="704" y="310"/>
                  </a:lnTo>
                  <a:lnTo>
                    <a:pt x="679" y="339"/>
                  </a:lnTo>
                  <a:lnTo>
                    <a:pt x="668" y="362"/>
                  </a:lnTo>
                  <a:lnTo>
                    <a:pt x="656" y="380"/>
                  </a:lnTo>
                  <a:lnTo>
                    <a:pt x="651" y="381"/>
                  </a:lnTo>
                  <a:lnTo>
                    <a:pt x="647" y="396"/>
                  </a:lnTo>
                  <a:lnTo>
                    <a:pt x="649" y="435"/>
                  </a:lnTo>
                  <a:lnTo>
                    <a:pt x="646" y="467"/>
                  </a:lnTo>
                  <a:lnTo>
                    <a:pt x="645" y="481"/>
                  </a:lnTo>
                  <a:lnTo>
                    <a:pt x="640" y="489"/>
                  </a:lnTo>
                  <a:lnTo>
                    <a:pt x="638" y="516"/>
                  </a:lnTo>
                  <a:lnTo>
                    <a:pt x="622" y="544"/>
                  </a:lnTo>
                  <a:lnTo>
                    <a:pt x="620" y="565"/>
                  </a:lnTo>
                  <a:lnTo>
                    <a:pt x="606" y="574"/>
                  </a:lnTo>
                  <a:lnTo>
                    <a:pt x="603" y="587"/>
                  </a:lnTo>
                  <a:lnTo>
                    <a:pt x="584" y="587"/>
                  </a:lnTo>
                  <a:lnTo>
                    <a:pt x="556" y="595"/>
                  </a:lnTo>
                  <a:lnTo>
                    <a:pt x="544" y="604"/>
                  </a:lnTo>
                  <a:lnTo>
                    <a:pt x="525" y="610"/>
                  </a:lnTo>
                  <a:lnTo>
                    <a:pt x="505" y="626"/>
                  </a:lnTo>
                  <a:lnTo>
                    <a:pt x="492" y="647"/>
                  </a:lnTo>
                  <a:lnTo>
                    <a:pt x="491" y="662"/>
                  </a:lnTo>
                  <a:lnTo>
                    <a:pt x="496" y="674"/>
                  </a:lnTo>
                  <a:lnTo>
                    <a:pt x="495" y="695"/>
                  </a:lnTo>
                  <a:lnTo>
                    <a:pt x="492" y="705"/>
                  </a:lnTo>
                  <a:lnTo>
                    <a:pt x="481" y="717"/>
                  </a:lnTo>
                  <a:lnTo>
                    <a:pt x="466" y="753"/>
                  </a:lnTo>
                  <a:lnTo>
                    <a:pt x="453" y="770"/>
                  </a:lnTo>
                  <a:lnTo>
                    <a:pt x="443" y="779"/>
                  </a:lnTo>
                  <a:lnTo>
                    <a:pt x="438" y="799"/>
                  </a:lnTo>
                  <a:lnTo>
                    <a:pt x="429" y="811"/>
                  </a:lnTo>
                  <a:lnTo>
                    <a:pt x="422" y="799"/>
                  </a:lnTo>
                  <a:lnTo>
                    <a:pt x="428" y="789"/>
                  </a:lnTo>
                  <a:lnTo>
                    <a:pt x="416" y="775"/>
                  </a:lnTo>
                  <a:lnTo>
                    <a:pt x="400" y="764"/>
                  </a:lnTo>
                  <a:lnTo>
                    <a:pt x="380" y="750"/>
                  </a:lnTo>
                  <a:lnTo>
                    <a:pt x="374" y="751"/>
                  </a:lnTo>
                  <a:lnTo>
                    <a:pt x="353" y="735"/>
                  </a:lnTo>
                  <a:lnTo>
                    <a:pt x="342" y="73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4" name="Freeform 31">
              <a:extLst>
                <a:ext uri="{FF2B5EF4-FFF2-40B4-BE49-F238E27FC236}">
                  <a16:creationId xmlns:a16="http://schemas.microsoft.com/office/drawing/2014/main" id="{40116E0E-AC49-BB59-4465-90D8E6B3F92B}"/>
                </a:ext>
              </a:extLst>
            </p:cNvPr>
            <p:cNvSpPr>
              <a:spLocks/>
            </p:cNvSpPr>
            <p:nvPr/>
          </p:nvSpPr>
          <p:spPr bwMode="auto">
            <a:xfrm>
              <a:off x="9199121" y="3704743"/>
              <a:ext cx="36822" cy="50212"/>
            </a:xfrm>
            <a:custGeom>
              <a:avLst/>
              <a:gdLst>
                <a:gd name="T0" fmla="*/ 0 w 22"/>
                <a:gd name="T1" fmla="*/ 19 h 30"/>
                <a:gd name="T2" fmla="*/ 7 w 22"/>
                <a:gd name="T3" fmla="*/ 12 h 30"/>
                <a:gd name="T4" fmla="*/ 22 w 22"/>
                <a:gd name="T5" fmla="*/ 0 h 30"/>
                <a:gd name="T6" fmla="*/ 22 w 22"/>
                <a:gd name="T7" fmla="*/ 11 h 30"/>
                <a:gd name="T8" fmla="*/ 21 w 22"/>
                <a:gd name="T9" fmla="*/ 24 h 30"/>
                <a:gd name="T10" fmla="*/ 12 w 22"/>
                <a:gd name="T11" fmla="*/ 23 h 30"/>
                <a:gd name="T12" fmla="*/ 9 w 22"/>
                <a:gd name="T13" fmla="*/ 30 h 30"/>
                <a:gd name="T14" fmla="*/ 0 w 22"/>
                <a:gd name="T15" fmla="*/ 1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0" y="19"/>
                  </a:moveTo>
                  <a:lnTo>
                    <a:pt x="7" y="12"/>
                  </a:lnTo>
                  <a:lnTo>
                    <a:pt x="22" y="0"/>
                  </a:lnTo>
                  <a:lnTo>
                    <a:pt x="22" y="11"/>
                  </a:lnTo>
                  <a:lnTo>
                    <a:pt x="21" y="24"/>
                  </a:lnTo>
                  <a:lnTo>
                    <a:pt x="12" y="23"/>
                  </a:lnTo>
                  <a:lnTo>
                    <a:pt x="9" y="30"/>
                  </a:lnTo>
                  <a:lnTo>
                    <a:pt x="0" y="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5" name="Freeform 32">
              <a:extLst>
                <a:ext uri="{FF2B5EF4-FFF2-40B4-BE49-F238E27FC236}">
                  <a16:creationId xmlns:a16="http://schemas.microsoft.com/office/drawing/2014/main" id="{65D91F3B-CD89-8D53-E1DE-DCD1E9110EE8}"/>
                </a:ext>
              </a:extLst>
            </p:cNvPr>
            <p:cNvSpPr>
              <a:spLocks/>
            </p:cNvSpPr>
            <p:nvPr/>
          </p:nvSpPr>
          <p:spPr bwMode="auto">
            <a:xfrm>
              <a:off x="8328774" y="2911388"/>
              <a:ext cx="98751" cy="53560"/>
            </a:xfrm>
            <a:custGeom>
              <a:avLst/>
              <a:gdLst>
                <a:gd name="T0" fmla="*/ 49 w 59"/>
                <a:gd name="T1" fmla="*/ 11 h 32"/>
                <a:gd name="T2" fmla="*/ 57 w 59"/>
                <a:gd name="T3" fmla="*/ 17 h 32"/>
                <a:gd name="T4" fmla="*/ 59 w 59"/>
                <a:gd name="T5" fmla="*/ 30 h 32"/>
                <a:gd name="T6" fmla="*/ 45 w 59"/>
                <a:gd name="T7" fmla="*/ 31 h 32"/>
                <a:gd name="T8" fmla="*/ 29 w 59"/>
                <a:gd name="T9" fmla="*/ 29 h 32"/>
                <a:gd name="T10" fmla="*/ 19 w 59"/>
                <a:gd name="T11" fmla="*/ 32 h 32"/>
                <a:gd name="T12" fmla="*/ 1 w 59"/>
                <a:gd name="T13" fmla="*/ 24 h 32"/>
                <a:gd name="T14" fmla="*/ 0 w 59"/>
                <a:gd name="T15" fmla="*/ 20 h 32"/>
                <a:gd name="T16" fmla="*/ 8 w 59"/>
                <a:gd name="T17" fmla="*/ 5 h 32"/>
                <a:gd name="T18" fmla="*/ 17 w 59"/>
                <a:gd name="T19" fmla="*/ 0 h 32"/>
                <a:gd name="T20" fmla="*/ 30 w 59"/>
                <a:gd name="T21" fmla="*/ 4 h 32"/>
                <a:gd name="T22" fmla="*/ 40 w 59"/>
                <a:gd name="T23" fmla="*/ 5 h 32"/>
                <a:gd name="T24" fmla="*/ 49 w 59"/>
                <a:gd name="T25"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32">
                  <a:moveTo>
                    <a:pt x="49" y="11"/>
                  </a:moveTo>
                  <a:lnTo>
                    <a:pt x="57" y="17"/>
                  </a:lnTo>
                  <a:lnTo>
                    <a:pt x="59" y="30"/>
                  </a:lnTo>
                  <a:lnTo>
                    <a:pt x="45" y="31"/>
                  </a:lnTo>
                  <a:lnTo>
                    <a:pt x="29" y="29"/>
                  </a:lnTo>
                  <a:lnTo>
                    <a:pt x="19" y="32"/>
                  </a:lnTo>
                  <a:lnTo>
                    <a:pt x="1" y="24"/>
                  </a:lnTo>
                  <a:lnTo>
                    <a:pt x="0" y="20"/>
                  </a:lnTo>
                  <a:lnTo>
                    <a:pt x="8" y="5"/>
                  </a:lnTo>
                  <a:lnTo>
                    <a:pt x="17" y="0"/>
                  </a:lnTo>
                  <a:lnTo>
                    <a:pt x="30" y="4"/>
                  </a:lnTo>
                  <a:lnTo>
                    <a:pt x="40" y="5"/>
                  </a:lnTo>
                  <a:lnTo>
                    <a:pt x="49" y="1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6" name="Freeform 33">
              <a:extLst>
                <a:ext uri="{FF2B5EF4-FFF2-40B4-BE49-F238E27FC236}">
                  <a16:creationId xmlns:a16="http://schemas.microsoft.com/office/drawing/2014/main" id="{F25B0598-03B8-7AE2-3FE1-1F4EEF0BA698}"/>
                </a:ext>
              </a:extLst>
            </p:cNvPr>
            <p:cNvSpPr>
              <a:spLocks/>
            </p:cNvSpPr>
            <p:nvPr/>
          </p:nvSpPr>
          <p:spPr bwMode="auto">
            <a:xfrm>
              <a:off x="6285135" y="4508140"/>
              <a:ext cx="289558" cy="319685"/>
            </a:xfrm>
            <a:custGeom>
              <a:avLst/>
              <a:gdLst>
                <a:gd name="T0" fmla="*/ 108 w 173"/>
                <a:gd name="T1" fmla="*/ 19 h 191"/>
                <a:gd name="T2" fmla="*/ 112 w 173"/>
                <a:gd name="T3" fmla="*/ 22 h 191"/>
                <a:gd name="T4" fmla="*/ 117 w 173"/>
                <a:gd name="T5" fmla="*/ 34 h 191"/>
                <a:gd name="T6" fmla="*/ 137 w 173"/>
                <a:gd name="T7" fmla="*/ 57 h 191"/>
                <a:gd name="T8" fmla="*/ 144 w 173"/>
                <a:gd name="T9" fmla="*/ 59 h 191"/>
                <a:gd name="T10" fmla="*/ 144 w 173"/>
                <a:gd name="T11" fmla="*/ 67 h 191"/>
                <a:gd name="T12" fmla="*/ 149 w 173"/>
                <a:gd name="T13" fmla="*/ 80 h 191"/>
                <a:gd name="T14" fmla="*/ 162 w 173"/>
                <a:gd name="T15" fmla="*/ 83 h 191"/>
                <a:gd name="T16" fmla="*/ 173 w 173"/>
                <a:gd name="T17" fmla="*/ 92 h 191"/>
                <a:gd name="T18" fmla="*/ 147 w 173"/>
                <a:gd name="T19" fmla="*/ 108 h 191"/>
                <a:gd name="T20" fmla="*/ 130 w 173"/>
                <a:gd name="T21" fmla="*/ 123 h 191"/>
                <a:gd name="T22" fmla="*/ 124 w 173"/>
                <a:gd name="T23" fmla="*/ 137 h 191"/>
                <a:gd name="T24" fmla="*/ 118 w 173"/>
                <a:gd name="T25" fmla="*/ 145 h 191"/>
                <a:gd name="T26" fmla="*/ 108 w 173"/>
                <a:gd name="T27" fmla="*/ 146 h 191"/>
                <a:gd name="T28" fmla="*/ 104 w 173"/>
                <a:gd name="T29" fmla="*/ 156 h 191"/>
                <a:gd name="T30" fmla="*/ 102 w 173"/>
                <a:gd name="T31" fmla="*/ 163 h 191"/>
                <a:gd name="T32" fmla="*/ 90 w 173"/>
                <a:gd name="T33" fmla="*/ 168 h 191"/>
                <a:gd name="T34" fmla="*/ 76 w 173"/>
                <a:gd name="T35" fmla="*/ 167 h 191"/>
                <a:gd name="T36" fmla="*/ 68 w 173"/>
                <a:gd name="T37" fmla="*/ 161 h 191"/>
                <a:gd name="T38" fmla="*/ 60 w 173"/>
                <a:gd name="T39" fmla="*/ 158 h 191"/>
                <a:gd name="T40" fmla="*/ 51 w 173"/>
                <a:gd name="T41" fmla="*/ 163 h 191"/>
                <a:gd name="T42" fmla="*/ 47 w 173"/>
                <a:gd name="T43" fmla="*/ 173 h 191"/>
                <a:gd name="T44" fmla="*/ 38 w 173"/>
                <a:gd name="T45" fmla="*/ 179 h 191"/>
                <a:gd name="T46" fmla="*/ 28 w 173"/>
                <a:gd name="T47" fmla="*/ 189 h 191"/>
                <a:gd name="T48" fmla="*/ 16 w 173"/>
                <a:gd name="T49" fmla="*/ 191 h 191"/>
                <a:gd name="T50" fmla="*/ 12 w 173"/>
                <a:gd name="T51" fmla="*/ 183 h 191"/>
                <a:gd name="T52" fmla="*/ 14 w 173"/>
                <a:gd name="T53" fmla="*/ 171 h 191"/>
                <a:gd name="T54" fmla="*/ 4 w 173"/>
                <a:gd name="T55" fmla="*/ 151 h 191"/>
                <a:gd name="T56" fmla="*/ 0 w 173"/>
                <a:gd name="T57" fmla="*/ 148 h 191"/>
                <a:gd name="T58" fmla="*/ 2 w 173"/>
                <a:gd name="T59" fmla="*/ 87 h 191"/>
                <a:gd name="T60" fmla="*/ 20 w 173"/>
                <a:gd name="T61" fmla="*/ 87 h 191"/>
                <a:gd name="T62" fmla="*/ 23 w 173"/>
                <a:gd name="T63" fmla="*/ 13 h 191"/>
                <a:gd name="T64" fmla="*/ 36 w 173"/>
                <a:gd name="T65" fmla="*/ 12 h 191"/>
                <a:gd name="T66" fmla="*/ 65 w 173"/>
                <a:gd name="T67" fmla="*/ 5 h 191"/>
                <a:gd name="T68" fmla="*/ 71 w 173"/>
                <a:gd name="T69" fmla="*/ 13 h 191"/>
                <a:gd name="T70" fmla="*/ 83 w 173"/>
                <a:gd name="T71" fmla="*/ 5 h 191"/>
                <a:gd name="T72" fmla="*/ 89 w 173"/>
                <a:gd name="T73" fmla="*/ 5 h 191"/>
                <a:gd name="T74" fmla="*/ 99 w 173"/>
                <a:gd name="T75" fmla="*/ 0 h 191"/>
                <a:gd name="T76" fmla="*/ 102 w 173"/>
                <a:gd name="T77" fmla="*/ 2 h 191"/>
                <a:gd name="T78" fmla="*/ 108 w 173"/>
                <a:gd name="T79" fmla="*/ 1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3" h="191">
                  <a:moveTo>
                    <a:pt x="108" y="19"/>
                  </a:moveTo>
                  <a:lnTo>
                    <a:pt x="112" y="22"/>
                  </a:lnTo>
                  <a:lnTo>
                    <a:pt x="117" y="34"/>
                  </a:lnTo>
                  <a:lnTo>
                    <a:pt x="137" y="57"/>
                  </a:lnTo>
                  <a:lnTo>
                    <a:pt x="144" y="59"/>
                  </a:lnTo>
                  <a:lnTo>
                    <a:pt x="144" y="67"/>
                  </a:lnTo>
                  <a:lnTo>
                    <a:pt x="149" y="80"/>
                  </a:lnTo>
                  <a:lnTo>
                    <a:pt x="162" y="83"/>
                  </a:lnTo>
                  <a:lnTo>
                    <a:pt x="173" y="92"/>
                  </a:lnTo>
                  <a:lnTo>
                    <a:pt x="147" y="108"/>
                  </a:lnTo>
                  <a:lnTo>
                    <a:pt x="130" y="123"/>
                  </a:lnTo>
                  <a:lnTo>
                    <a:pt x="124" y="137"/>
                  </a:lnTo>
                  <a:lnTo>
                    <a:pt x="118" y="145"/>
                  </a:lnTo>
                  <a:lnTo>
                    <a:pt x="108" y="146"/>
                  </a:lnTo>
                  <a:lnTo>
                    <a:pt x="104" y="156"/>
                  </a:lnTo>
                  <a:lnTo>
                    <a:pt x="102" y="163"/>
                  </a:lnTo>
                  <a:lnTo>
                    <a:pt x="90" y="168"/>
                  </a:lnTo>
                  <a:lnTo>
                    <a:pt x="76" y="167"/>
                  </a:lnTo>
                  <a:lnTo>
                    <a:pt x="68" y="161"/>
                  </a:lnTo>
                  <a:lnTo>
                    <a:pt x="60" y="158"/>
                  </a:lnTo>
                  <a:lnTo>
                    <a:pt x="51" y="163"/>
                  </a:lnTo>
                  <a:lnTo>
                    <a:pt x="47" y="173"/>
                  </a:lnTo>
                  <a:lnTo>
                    <a:pt x="38" y="179"/>
                  </a:lnTo>
                  <a:lnTo>
                    <a:pt x="28" y="189"/>
                  </a:lnTo>
                  <a:lnTo>
                    <a:pt x="16" y="191"/>
                  </a:lnTo>
                  <a:lnTo>
                    <a:pt x="12" y="183"/>
                  </a:lnTo>
                  <a:lnTo>
                    <a:pt x="14" y="171"/>
                  </a:lnTo>
                  <a:lnTo>
                    <a:pt x="4" y="151"/>
                  </a:lnTo>
                  <a:lnTo>
                    <a:pt x="0" y="148"/>
                  </a:lnTo>
                  <a:lnTo>
                    <a:pt x="2" y="87"/>
                  </a:lnTo>
                  <a:lnTo>
                    <a:pt x="20" y="87"/>
                  </a:lnTo>
                  <a:lnTo>
                    <a:pt x="23" y="13"/>
                  </a:lnTo>
                  <a:lnTo>
                    <a:pt x="36" y="12"/>
                  </a:lnTo>
                  <a:lnTo>
                    <a:pt x="65" y="5"/>
                  </a:lnTo>
                  <a:lnTo>
                    <a:pt x="71" y="13"/>
                  </a:lnTo>
                  <a:lnTo>
                    <a:pt x="83" y="5"/>
                  </a:lnTo>
                  <a:lnTo>
                    <a:pt x="89" y="5"/>
                  </a:lnTo>
                  <a:lnTo>
                    <a:pt x="99" y="0"/>
                  </a:lnTo>
                  <a:lnTo>
                    <a:pt x="102" y="2"/>
                  </a:lnTo>
                  <a:lnTo>
                    <a:pt x="108" y="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7" name="Freeform 34">
              <a:extLst>
                <a:ext uri="{FF2B5EF4-FFF2-40B4-BE49-F238E27FC236}">
                  <a16:creationId xmlns:a16="http://schemas.microsoft.com/office/drawing/2014/main" id="{7244C72C-46BD-04E6-B9FD-514817144486}"/>
                </a:ext>
              </a:extLst>
            </p:cNvPr>
            <p:cNvSpPr>
              <a:spLocks/>
            </p:cNvSpPr>
            <p:nvPr/>
          </p:nvSpPr>
          <p:spPr bwMode="auto">
            <a:xfrm>
              <a:off x="6134498" y="3507241"/>
              <a:ext cx="396678" cy="307969"/>
            </a:xfrm>
            <a:custGeom>
              <a:avLst/>
              <a:gdLst>
                <a:gd name="T0" fmla="*/ 14 w 237"/>
                <a:gd name="T1" fmla="*/ 77 h 184"/>
                <a:gd name="T2" fmla="*/ 29 w 237"/>
                <a:gd name="T3" fmla="*/ 76 h 184"/>
                <a:gd name="T4" fmla="*/ 33 w 237"/>
                <a:gd name="T5" fmla="*/ 70 h 184"/>
                <a:gd name="T6" fmla="*/ 36 w 237"/>
                <a:gd name="T7" fmla="*/ 71 h 184"/>
                <a:gd name="T8" fmla="*/ 40 w 237"/>
                <a:gd name="T9" fmla="*/ 75 h 184"/>
                <a:gd name="T10" fmla="*/ 64 w 237"/>
                <a:gd name="T11" fmla="*/ 68 h 184"/>
                <a:gd name="T12" fmla="*/ 71 w 237"/>
                <a:gd name="T13" fmla="*/ 59 h 184"/>
                <a:gd name="T14" fmla="*/ 81 w 237"/>
                <a:gd name="T15" fmla="*/ 52 h 184"/>
                <a:gd name="T16" fmla="*/ 79 w 237"/>
                <a:gd name="T17" fmla="*/ 45 h 184"/>
                <a:gd name="T18" fmla="*/ 84 w 237"/>
                <a:gd name="T19" fmla="*/ 43 h 184"/>
                <a:gd name="T20" fmla="*/ 102 w 237"/>
                <a:gd name="T21" fmla="*/ 44 h 184"/>
                <a:gd name="T22" fmla="*/ 119 w 237"/>
                <a:gd name="T23" fmla="*/ 35 h 184"/>
                <a:gd name="T24" fmla="*/ 132 w 237"/>
                <a:gd name="T25" fmla="*/ 12 h 184"/>
                <a:gd name="T26" fmla="*/ 141 w 237"/>
                <a:gd name="T27" fmla="*/ 3 h 184"/>
                <a:gd name="T28" fmla="*/ 152 w 237"/>
                <a:gd name="T29" fmla="*/ 0 h 184"/>
                <a:gd name="T30" fmla="*/ 155 w 237"/>
                <a:gd name="T31" fmla="*/ 9 h 184"/>
                <a:gd name="T32" fmla="*/ 165 w 237"/>
                <a:gd name="T33" fmla="*/ 22 h 184"/>
                <a:gd name="T34" fmla="*/ 165 w 237"/>
                <a:gd name="T35" fmla="*/ 30 h 184"/>
                <a:gd name="T36" fmla="*/ 163 w 237"/>
                <a:gd name="T37" fmla="*/ 39 h 184"/>
                <a:gd name="T38" fmla="*/ 164 w 237"/>
                <a:gd name="T39" fmla="*/ 45 h 184"/>
                <a:gd name="T40" fmla="*/ 170 w 237"/>
                <a:gd name="T41" fmla="*/ 51 h 184"/>
                <a:gd name="T42" fmla="*/ 185 w 237"/>
                <a:gd name="T43" fmla="*/ 61 h 184"/>
                <a:gd name="T44" fmla="*/ 195 w 237"/>
                <a:gd name="T45" fmla="*/ 69 h 184"/>
                <a:gd name="T46" fmla="*/ 195 w 237"/>
                <a:gd name="T47" fmla="*/ 76 h 184"/>
                <a:gd name="T48" fmla="*/ 207 w 237"/>
                <a:gd name="T49" fmla="*/ 86 h 184"/>
                <a:gd name="T50" fmla="*/ 215 w 237"/>
                <a:gd name="T51" fmla="*/ 95 h 184"/>
                <a:gd name="T52" fmla="*/ 220 w 237"/>
                <a:gd name="T53" fmla="*/ 108 h 184"/>
                <a:gd name="T54" fmla="*/ 234 w 237"/>
                <a:gd name="T55" fmla="*/ 116 h 184"/>
                <a:gd name="T56" fmla="*/ 237 w 237"/>
                <a:gd name="T57" fmla="*/ 123 h 184"/>
                <a:gd name="T58" fmla="*/ 231 w 237"/>
                <a:gd name="T59" fmla="*/ 125 h 184"/>
                <a:gd name="T60" fmla="*/ 219 w 237"/>
                <a:gd name="T61" fmla="*/ 124 h 184"/>
                <a:gd name="T62" fmla="*/ 205 w 237"/>
                <a:gd name="T63" fmla="*/ 122 h 184"/>
                <a:gd name="T64" fmla="*/ 198 w 237"/>
                <a:gd name="T65" fmla="*/ 124 h 184"/>
                <a:gd name="T66" fmla="*/ 196 w 237"/>
                <a:gd name="T67" fmla="*/ 129 h 184"/>
                <a:gd name="T68" fmla="*/ 190 w 237"/>
                <a:gd name="T69" fmla="*/ 130 h 184"/>
                <a:gd name="T70" fmla="*/ 182 w 237"/>
                <a:gd name="T71" fmla="*/ 125 h 184"/>
                <a:gd name="T72" fmla="*/ 162 w 237"/>
                <a:gd name="T73" fmla="*/ 136 h 184"/>
                <a:gd name="T74" fmla="*/ 154 w 237"/>
                <a:gd name="T75" fmla="*/ 133 h 184"/>
                <a:gd name="T76" fmla="*/ 151 w 237"/>
                <a:gd name="T77" fmla="*/ 135 h 184"/>
                <a:gd name="T78" fmla="*/ 146 w 237"/>
                <a:gd name="T79" fmla="*/ 148 h 184"/>
                <a:gd name="T80" fmla="*/ 132 w 237"/>
                <a:gd name="T81" fmla="*/ 144 h 184"/>
                <a:gd name="T82" fmla="*/ 119 w 237"/>
                <a:gd name="T83" fmla="*/ 142 h 184"/>
                <a:gd name="T84" fmla="*/ 107 w 237"/>
                <a:gd name="T85" fmla="*/ 134 h 184"/>
                <a:gd name="T86" fmla="*/ 92 w 237"/>
                <a:gd name="T87" fmla="*/ 127 h 184"/>
                <a:gd name="T88" fmla="*/ 82 w 237"/>
                <a:gd name="T89" fmla="*/ 133 h 184"/>
                <a:gd name="T90" fmla="*/ 75 w 237"/>
                <a:gd name="T91" fmla="*/ 144 h 184"/>
                <a:gd name="T92" fmla="*/ 73 w 237"/>
                <a:gd name="T93" fmla="*/ 159 h 184"/>
                <a:gd name="T94" fmla="*/ 61 w 237"/>
                <a:gd name="T95" fmla="*/ 157 h 184"/>
                <a:gd name="T96" fmla="*/ 49 w 237"/>
                <a:gd name="T97" fmla="*/ 154 h 184"/>
                <a:gd name="T98" fmla="*/ 38 w 237"/>
                <a:gd name="T99" fmla="*/ 165 h 184"/>
                <a:gd name="T100" fmla="*/ 29 w 237"/>
                <a:gd name="T101" fmla="*/ 184 h 184"/>
                <a:gd name="T102" fmla="*/ 27 w 237"/>
                <a:gd name="T103" fmla="*/ 178 h 184"/>
                <a:gd name="T104" fmla="*/ 26 w 237"/>
                <a:gd name="T105" fmla="*/ 169 h 184"/>
                <a:gd name="T106" fmla="*/ 17 w 237"/>
                <a:gd name="T107" fmla="*/ 162 h 184"/>
                <a:gd name="T108" fmla="*/ 10 w 237"/>
                <a:gd name="T109" fmla="*/ 152 h 184"/>
                <a:gd name="T110" fmla="*/ 9 w 237"/>
                <a:gd name="T111" fmla="*/ 144 h 184"/>
                <a:gd name="T112" fmla="*/ 0 w 237"/>
                <a:gd name="T113" fmla="*/ 133 h 184"/>
                <a:gd name="T114" fmla="*/ 2 w 237"/>
                <a:gd name="T115" fmla="*/ 127 h 184"/>
                <a:gd name="T116" fmla="*/ 0 w 237"/>
                <a:gd name="T117" fmla="*/ 118 h 184"/>
                <a:gd name="T118" fmla="*/ 1 w 237"/>
                <a:gd name="T119" fmla="*/ 102 h 184"/>
                <a:gd name="T120" fmla="*/ 5 w 237"/>
                <a:gd name="T121" fmla="*/ 98 h 184"/>
                <a:gd name="T122" fmla="*/ 14 w 237"/>
                <a:gd name="T123" fmla="*/ 7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 h="184">
                  <a:moveTo>
                    <a:pt x="14" y="77"/>
                  </a:moveTo>
                  <a:lnTo>
                    <a:pt x="29" y="76"/>
                  </a:lnTo>
                  <a:lnTo>
                    <a:pt x="33" y="70"/>
                  </a:lnTo>
                  <a:lnTo>
                    <a:pt x="36" y="71"/>
                  </a:lnTo>
                  <a:lnTo>
                    <a:pt x="40" y="75"/>
                  </a:lnTo>
                  <a:lnTo>
                    <a:pt x="64" y="68"/>
                  </a:lnTo>
                  <a:lnTo>
                    <a:pt x="71" y="59"/>
                  </a:lnTo>
                  <a:lnTo>
                    <a:pt x="81" y="52"/>
                  </a:lnTo>
                  <a:lnTo>
                    <a:pt x="79" y="45"/>
                  </a:lnTo>
                  <a:lnTo>
                    <a:pt x="84" y="43"/>
                  </a:lnTo>
                  <a:lnTo>
                    <a:pt x="102" y="44"/>
                  </a:lnTo>
                  <a:lnTo>
                    <a:pt x="119" y="35"/>
                  </a:lnTo>
                  <a:lnTo>
                    <a:pt x="132" y="12"/>
                  </a:lnTo>
                  <a:lnTo>
                    <a:pt x="141" y="3"/>
                  </a:lnTo>
                  <a:lnTo>
                    <a:pt x="152" y="0"/>
                  </a:lnTo>
                  <a:lnTo>
                    <a:pt x="155" y="9"/>
                  </a:lnTo>
                  <a:lnTo>
                    <a:pt x="165" y="22"/>
                  </a:lnTo>
                  <a:lnTo>
                    <a:pt x="165" y="30"/>
                  </a:lnTo>
                  <a:lnTo>
                    <a:pt x="163" y="39"/>
                  </a:lnTo>
                  <a:lnTo>
                    <a:pt x="164" y="45"/>
                  </a:lnTo>
                  <a:lnTo>
                    <a:pt x="170" y="51"/>
                  </a:lnTo>
                  <a:lnTo>
                    <a:pt x="185" y="61"/>
                  </a:lnTo>
                  <a:lnTo>
                    <a:pt x="195" y="69"/>
                  </a:lnTo>
                  <a:lnTo>
                    <a:pt x="195" y="76"/>
                  </a:lnTo>
                  <a:lnTo>
                    <a:pt x="207" y="86"/>
                  </a:lnTo>
                  <a:lnTo>
                    <a:pt x="215" y="95"/>
                  </a:lnTo>
                  <a:lnTo>
                    <a:pt x="220" y="108"/>
                  </a:lnTo>
                  <a:lnTo>
                    <a:pt x="234" y="116"/>
                  </a:lnTo>
                  <a:lnTo>
                    <a:pt x="237" y="123"/>
                  </a:lnTo>
                  <a:lnTo>
                    <a:pt x="231" y="125"/>
                  </a:lnTo>
                  <a:lnTo>
                    <a:pt x="219" y="124"/>
                  </a:lnTo>
                  <a:lnTo>
                    <a:pt x="205" y="122"/>
                  </a:lnTo>
                  <a:lnTo>
                    <a:pt x="198" y="124"/>
                  </a:lnTo>
                  <a:lnTo>
                    <a:pt x="196" y="129"/>
                  </a:lnTo>
                  <a:lnTo>
                    <a:pt x="190" y="130"/>
                  </a:lnTo>
                  <a:lnTo>
                    <a:pt x="182" y="125"/>
                  </a:lnTo>
                  <a:lnTo>
                    <a:pt x="162" y="136"/>
                  </a:lnTo>
                  <a:lnTo>
                    <a:pt x="154" y="133"/>
                  </a:lnTo>
                  <a:lnTo>
                    <a:pt x="151" y="135"/>
                  </a:lnTo>
                  <a:lnTo>
                    <a:pt x="146" y="148"/>
                  </a:lnTo>
                  <a:lnTo>
                    <a:pt x="132" y="144"/>
                  </a:lnTo>
                  <a:lnTo>
                    <a:pt x="119" y="142"/>
                  </a:lnTo>
                  <a:lnTo>
                    <a:pt x="107" y="134"/>
                  </a:lnTo>
                  <a:lnTo>
                    <a:pt x="92" y="127"/>
                  </a:lnTo>
                  <a:lnTo>
                    <a:pt x="82" y="133"/>
                  </a:lnTo>
                  <a:lnTo>
                    <a:pt x="75" y="144"/>
                  </a:lnTo>
                  <a:lnTo>
                    <a:pt x="73" y="159"/>
                  </a:lnTo>
                  <a:lnTo>
                    <a:pt x="61" y="157"/>
                  </a:lnTo>
                  <a:lnTo>
                    <a:pt x="49" y="154"/>
                  </a:lnTo>
                  <a:lnTo>
                    <a:pt x="38" y="165"/>
                  </a:lnTo>
                  <a:lnTo>
                    <a:pt x="29" y="184"/>
                  </a:lnTo>
                  <a:lnTo>
                    <a:pt x="27" y="178"/>
                  </a:lnTo>
                  <a:lnTo>
                    <a:pt x="26" y="169"/>
                  </a:lnTo>
                  <a:lnTo>
                    <a:pt x="17" y="162"/>
                  </a:lnTo>
                  <a:lnTo>
                    <a:pt x="10" y="152"/>
                  </a:lnTo>
                  <a:lnTo>
                    <a:pt x="9" y="144"/>
                  </a:lnTo>
                  <a:lnTo>
                    <a:pt x="0" y="133"/>
                  </a:lnTo>
                  <a:lnTo>
                    <a:pt x="2" y="127"/>
                  </a:lnTo>
                  <a:lnTo>
                    <a:pt x="0" y="118"/>
                  </a:lnTo>
                  <a:lnTo>
                    <a:pt x="1" y="102"/>
                  </a:lnTo>
                  <a:lnTo>
                    <a:pt x="5" y="98"/>
                  </a:lnTo>
                  <a:lnTo>
                    <a:pt x="14" y="7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8" name="Freeform 35">
              <a:extLst>
                <a:ext uri="{FF2B5EF4-FFF2-40B4-BE49-F238E27FC236}">
                  <a16:creationId xmlns:a16="http://schemas.microsoft.com/office/drawing/2014/main" id="{085AB2E9-E49B-E146-03CB-D2F8C24BB272}"/>
                </a:ext>
              </a:extLst>
            </p:cNvPr>
            <p:cNvSpPr>
              <a:spLocks/>
            </p:cNvSpPr>
            <p:nvPr/>
          </p:nvSpPr>
          <p:spPr bwMode="auto">
            <a:xfrm>
              <a:off x="3931853" y="2263650"/>
              <a:ext cx="61929" cy="36822"/>
            </a:xfrm>
            <a:custGeom>
              <a:avLst/>
              <a:gdLst>
                <a:gd name="T0" fmla="*/ 11 w 37"/>
                <a:gd name="T1" fmla="*/ 10 h 22"/>
                <a:gd name="T2" fmla="*/ 22 w 37"/>
                <a:gd name="T3" fmla="*/ 13 h 22"/>
                <a:gd name="T4" fmla="*/ 37 w 37"/>
                <a:gd name="T5" fmla="*/ 12 h 22"/>
                <a:gd name="T6" fmla="*/ 26 w 37"/>
                <a:gd name="T7" fmla="*/ 21 h 22"/>
                <a:gd name="T8" fmla="*/ 20 w 37"/>
                <a:gd name="T9" fmla="*/ 22 h 22"/>
                <a:gd name="T10" fmla="*/ 2 w 37"/>
                <a:gd name="T11" fmla="*/ 13 h 22"/>
                <a:gd name="T12" fmla="*/ 0 w 37"/>
                <a:gd name="T13" fmla="*/ 6 h 22"/>
                <a:gd name="T14" fmla="*/ 8 w 37"/>
                <a:gd name="T15" fmla="*/ 0 h 22"/>
                <a:gd name="T16" fmla="*/ 11 w 37"/>
                <a:gd name="T17"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2">
                  <a:moveTo>
                    <a:pt x="11" y="10"/>
                  </a:moveTo>
                  <a:lnTo>
                    <a:pt x="22" y="13"/>
                  </a:lnTo>
                  <a:lnTo>
                    <a:pt x="37" y="12"/>
                  </a:lnTo>
                  <a:lnTo>
                    <a:pt x="26" y="21"/>
                  </a:lnTo>
                  <a:lnTo>
                    <a:pt x="20" y="22"/>
                  </a:lnTo>
                  <a:lnTo>
                    <a:pt x="2" y="13"/>
                  </a:lnTo>
                  <a:lnTo>
                    <a:pt x="0" y="6"/>
                  </a:lnTo>
                  <a:lnTo>
                    <a:pt x="8" y="0"/>
                  </a:lnTo>
                  <a:lnTo>
                    <a:pt x="11" y="1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59" name="Freeform 36">
              <a:extLst>
                <a:ext uri="{FF2B5EF4-FFF2-40B4-BE49-F238E27FC236}">
                  <a16:creationId xmlns:a16="http://schemas.microsoft.com/office/drawing/2014/main" id="{91ED6790-4CA6-B6D5-C7F8-071275AF654F}"/>
                </a:ext>
              </a:extLst>
            </p:cNvPr>
            <p:cNvSpPr>
              <a:spLocks noEditPoints="1"/>
            </p:cNvSpPr>
            <p:nvPr/>
          </p:nvSpPr>
          <p:spPr bwMode="auto">
            <a:xfrm>
              <a:off x="2222961" y="1194128"/>
              <a:ext cx="2328177" cy="1253634"/>
            </a:xfrm>
            <a:custGeom>
              <a:avLst/>
              <a:gdLst>
                <a:gd name="T0" fmla="*/ 5030 w 5699"/>
                <a:gd name="T1" fmla="*/ 189 h 3068"/>
                <a:gd name="T2" fmla="*/ 4486 w 5699"/>
                <a:gd name="T3" fmla="*/ 395 h 3068"/>
                <a:gd name="T4" fmla="*/ 4419 w 5699"/>
                <a:gd name="T5" fmla="*/ 225 h 3068"/>
                <a:gd name="T6" fmla="*/ 4392 w 5699"/>
                <a:gd name="T7" fmla="*/ 58 h 3068"/>
                <a:gd name="T8" fmla="*/ 5423 w 5699"/>
                <a:gd name="T9" fmla="*/ 7 h 3068"/>
                <a:gd name="T10" fmla="*/ 4022 w 5699"/>
                <a:gd name="T11" fmla="*/ 136 h 3068"/>
                <a:gd name="T12" fmla="*/ 3430 w 5699"/>
                <a:gd name="T13" fmla="*/ 261 h 3068"/>
                <a:gd name="T14" fmla="*/ 3861 w 5699"/>
                <a:gd name="T15" fmla="*/ 239 h 3068"/>
                <a:gd name="T16" fmla="*/ 3040 w 5699"/>
                <a:gd name="T17" fmla="*/ 281 h 3068"/>
                <a:gd name="T18" fmla="*/ 2702 w 5699"/>
                <a:gd name="T19" fmla="*/ 373 h 3068"/>
                <a:gd name="T20" fmla="*/ 3998 w 5699"/>
                <a:gd name="T21" fmla="*/ 378 h 3068"/>
                <a:gd name="T22" fmla="*/ 4259 w 5699"/>
                <a:gd name="T23" fmla="*/ 497 h 3068"/>
                <a:gd name="T24" fmla="*/ 3108 w 5699"/>
                <a:gd name="T25" fmla="*/ 415 h 3068"/>
                <a:gd name="T26" fmla="*/ 2781 w 5699"/>
                <a:gd name="T27" fmla="*/ 376 h 3068"/>
                <a:gd name="T28" fmla="*/ 3397 w 5699"/>
                <a:gd name="T29" fmla="*/ 466 h 3068"/>
                <a:gd name="T30" fmla="*/ 3741 w 5699"/>
                <a:gd name="T31" fmla="*/ 428 h 3068"/>
                <a:gd name="T32" fmla="*/ 2485 w 5699"/>
                <a:gd name="T33" fmla="*/ 522 h 3068"/>
                <a:gd name="T34" fmla="*/ 3658 w 5699"/>
                <a:gd name="T35" fmla="*/ 525 h 3068"/>
                <a:gd name="T36" fmla="*/ 3220 w 5699"/>
                <a:gd name="T37" fmla="*/ 713 h 3068"/>
                <a:gd name="T38" fmla="*/ 4363 w 5699"/>
                <a:gd name="T39" fmla="*/ 644 h 3068"/>
                <a:gd name="T40" fmla="*/ 4935 w 5699"/>
                <a:gd name="T41" fmla="*/ 1030 h 3068"/>
                <a:gd name="T42" fmla="*/ 4609 w 5699"/>
                <a:gd name="T43" fmla="*/ 1331 h 3068"/>
                <a:gd name="T44" fmla="*/ 3970 w 5699"/>
                <a:gd name="T45" fmla="*/ 1206 h 3068"/>
                <a:gd name="T46" fmla="*/ 4260 w 5699"/>
                <a:gd name="T47" fmla="*/ 820 h 3068"/>
                <a:gd name="T48" fmla="*/ 4081 w 5699"/>
                <a:gd name="T49" fmla="*/ 547 h 3068"/>
                <a:gd name="T50" fmla="*/ 3095 w 5699"/>
                <a:gd name="T51" fmla="*/ 573 h 3068"/>
                <a:gd name="T52" fmla="*/ 2829 w 5699"/>
                <a:gd name="T53" fmla="*/ 664 h 3068"/>
                <a:gd name="T54" fmla="*/ 2787 w 5699"/>
                <a:gd name="T55" fmla="*/ 885 h 3068"/>
                <a:gd name="T56" fmla="*/ 2450 w 5699"/>
                <a:gd name="T57" fmla="*/ 782 h 3068"/>
                <a:gd name="T58" fmla="*/ 3509 w 5699"/>
                <a:gd name="T59" fmla="*/ 917 h 3068"/>
                <a:gd name="T60" fmla="*/ 3972 w 5699"/>
                <a:gd name="T61" fmla="*/ 981 h 3068"/>
                <a:gd name="T62" fmla="*/ 2985 w 5699"/>
                <a:gd name="T63" fmla="*/ 1402 h 3068"/>
                <a:gd name="T64" fmla="*/ 3247 w 5699"/>
                <a:gd name="T65" fmla="*/ 1941 h 3068"/>
                <a:gd name="T66" fmla="*/ 3750 w 5699"/>
                <a:gd name="T67" fmla="*/ 1783 h 3068"/>
                <a:gd name="T68" fmla="*/ 4337 w 5699"/>
                <a:gd name="T69" fmla="*/ 1477 h 3068"/>
                <a:gd name="T70" fmla="*/ 4740 w 5699"/>
                <a:gd name="T71" fmla="*/ 1945 h 3068"/>
                <a:gd name="T72" fmla="*/ 4219 w 5699"/>
                <a:gd name="T73" fmla="*/ 2347 h 3068"/>
                <a:gd name="T74" fmla="*/ 4164 w 5699"/>
                <a:gd name="T75" fmla="*/ 2685 h 3068"/>
                <a:gd name="T76" fmla="*/ 4034 w 5699"/>
                <a:gd name="T77" fmla="*/ 2767 h 3068"/>
                <a:gd name="T78" fmla="*/ 3533 w 5699"/>
                <a:gd name="T79" fmla="*/ 2788 h 3068"/>
                <a:gd name="T80" fmla="*/ 2912 w 5699"/>
                <a:gd name="T81" fmla="*/ 3023 h 3068"/>
                <a:gd name="T82" fmla="*/ 2877 w 5699"/>
                <a:gd name="T83" fmla="*/ 2695 h 3068"/>
                <a:gd name="T84" fmla="*/ 2569 w 5699"/>
                <a:gd name="T85" fmla="*/ 2536 h 3068"/>
                <a:gd name="T86" fmla="*/ 1634 w 5699"/>
                <a:gd name="T87" fmla="*/ 2455 h 3068"/>
                <a:gd name="T88" fmla="*/ 264 w 5699"/>
                <a:gd name="T89" fmla="*/ 2180 h 3068"/>
                <a:gd name="T90" fmla="*/ 224 w 5699"/>
                <a:gd name="T91" fmla="*/ 1603 h 3068"/>
                <a:gd name="T92" fmla="*/ 1272 w 5699"/>
                <a:gd name="T93" fmla="*/ 843 h 3068"/>
                <a:gd name="T94" fmla="*/ 1966 w 5699"/>
                <a:gd name="T95" fmla="*/ 852 h 3068"/>
                <a:gd name="T96" fmla="*/ 2624 w 5699"/>
                <a:gd name="T97" fmla="*/ 901 h 3068"/>
                <a:gd name="T98" fmla="*/ 3256 w 5699"/>
                <a:gd name="T99" fmla="*/ 947 h 3068"/>
                <a:gd name="T100" fmla="*/ 3159 w 5699"/>
                <a:gd name="T101" fmla="*/ 875 h 3068"/>
                <a:gd name="T102" fmla="*/ 4305 w 5699"/>
                <a:gd name="T103" fmla="*/ 930 h 3068"/>
                <a:gd name="T104" fmla="*/ 3839 w 5699"/>
                <a:gd name="T105" fmla="*/ 1271 h 3068"/>
                <a:gd name="T106" fmla="*/ 3588 w 5699"/>
                <a:gd name="T107" fmla="*/ 1392 h 3068"/>
                <a:gd name="T108" fmla="*/ 3812 w 5699"/>
                <a:gd name="T109" fmla="*/ 1392 h 3068"/>
                <a:gd name="T110" fmla="*/ 4766 w 5699"/>
                <a:gd name="T111" fmla="*/ 2387 h 3068"/>
                <a:gd name="T112" fmla="*/ 4866 w 5699"/>
                <a:gd name="T113" fmla="*/ 2637 h 3068"/>
                <a:gd name="T114" fmla="*/ 4753 w 5699"/>
                <a:gd name="T115" fmla="*/ 2312 h 3068"/>
                <a:gd name="T116" fmla="*/ 117 w 5699"/>
                <a:gd name="T117" fmla="*/ 2327 h 3068"/>
                <a:gd name="T118" fmla="*/ 4287 w 5699"/>
                <a:gd name="T119" fmla="*/ 2375 h 3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99" h="3068">
                  <a:moveTo>
                    <a:pt x="5423" y="7"/>
                  </a:moveTo>
                  <a:lnTo>
                    <a:pt x="5539" y="10"/>
                  </a:lnTo>
                  <a:lnTo>
                    <a:pt x="5629" y="17"/>
                  </a:lnTo>
                  <a:lnTo>
                    <a:pt x="5699" y="30"/>
                  </a:lnTo>
                  <a:lnTo>
                    <a:pt x="5686" y="44"/>
                  </a:lnTo>
                  <a:lnTo>
                    <a:pt x="5555" y="66"/>
                  </a:lnTo>
                  <a:lnTo>
                    <a:pt x="5436" y="76"/>
                  </a:lnTo>
                  <a:lnTo>
                    <a:pt x="5383" y="88"/>
                  </a:lnTo>
                  <a:lnTo>
                    <a:pt x="5484" y="87"/>
                  </a:lnTo>
                  <a:lnTo>
                    <a:pt x="5346" y="120"/>
                  </a:lnTo>
                  <a:lnTo>
                    <a:pt x="5257" y="135"/>
                  </a:lnTo>
                  <a:lnTo>
                    <a:pt x="5136" y="180"/>
                  </a:lnTo>
                  <a:lnTo>
                    <a:pt x="5030" y="189"/>
                  </a:lnTo>
                  <a:lnTo>
                    <a:pt x="4989" y="201"/>
                  </a:lnTo>
                  <a:lnTo>
                    <a:pt x="4840" y="207"/>
                  </a:lnTo>
                  <a:lnTo>
                    <a:pt x="4898" y="214"/>
                  </a:lnTo>
                  <a:lnTo>
                    <a:pt x="4856" y="224"/>
                  </a:lnTo>
                  <a:lnTo>
                    <a:pt x="4869" y="253"/>
                  </a:lnTo>
                  <a:lnTo>
                    <a:pt x="4804" y="273"/>
                  </a:lnTo>
                  <a:lnTo>
                    <a:pt x="4714" y="290"/>
                  </a:lnTo>
                  <a:lnTo>
                    <a:pt x="4669" y="313"/>
                  </a:lnTo>
                  <a:lnTo>
                    <a:pt x="4584" y="331"/>
                  </a:lnTo>
                  <a:lnTo>
                    <a:pt x="4578" y="345"/>
                  </a:lnTo>
                  <a:lnTo>
                    <a:pt x="4664" y="343"/>
                  </a:lnTo>
                  <a:lnTo>
                    <a:pt x="4652" y="357"/>
                  </a:lnTo>
                  <a:lnTo>
                    <a:pt x="4486" y="395"/>
                  </a:lnTo>
                  <a:lnTo>
                    <a:pt x="4373" y="377"/>
                  </a:lnTo>
                  <a:lnTo>
                    <a:pt x="4218" y="387"/>
                  </a:lnTo>
                  <a:lnTo>
                    <a:pt x="4152" y="380"/>
                  </a:lnTo>
                  <a:lnTo>
                    <a:pt x="4062" y="376"/>
                  </a:lnTo>
                  <a:lnTo>
                    <a:pt x="4086" y="347"/>
                  </a:lnTo>
                  <a:lnTo>
                    <a:pt x="4191" y="333"/>
                  </a:lnTo>
                  <a:lnTo>
                    <a:pt x="4212" y="290"/>
                  </a:lnTo>
                  <a:lnTo>
                    <a:pt x="4246" y="285"/>
                  </a:lnTo>
                  <a:lnTo>
                    <a:pt x="4349" y="311"/>
                  </a:lnTo>
                  <a:lnTo>
                    <a:pt x="4322" y="273"/>
                  </a:lnTo>
                  <a:lnTo>
                    <a:pt x="4256" y="262"/>
                  </a:lnTo>
                  <a:lnTo>
                    <a:pt x="4319" y="239"/>
                  </a:lnTo>
                  <a:lnTo>
                    <a:pt x="4419" y="225"/>
                  </a:lnTo>
                  <a:lnTo>
                    <a:pt x="4453" y="206"/>
                  </a:lnTo>
                  <a:lnTo>
                    <a:pt x="4411" y="184"/>
                  </a:lnTo>
                  <a:lnTo>
                    <a:pt x="4423" y="155"/>
                  </a:lnTo>
                  <a:lnTo>
                    <a:pt x="4548" y="157"/>
                  </a:lnTo>
                  <a:lnTo>
                    <a:pt x="4578" y="163"/>
                  </a:lnTo>
                  <a:lnTo>
                    <a:pt x="4673" y="143"/>
                  </a:lnTo>
                  <a:lnTo>
                    <a:pt x="4575" y="137"/>
                  </a:lnTo>
                  <a:lnTo>
                    <a:pt x="4408" y="140"/>
                  </a:lnTo>
                  <a:lnTo>
                    <a:pt x="4347" y="122"/>
                  </a:lnTo>
                  <a:lnTo>
                    <a:pt x="4335" y="100"/>
                  </a:lnTo>
                  <a:lnTo>
                    <a:pt x="4300" y="85"/>
                  </a:lnTo>
                  <a:lnTo>
                    <a:pt x="4312" y="67"/>
                  </a:lnTo>
                  <a:lnTo>
                    <a:pt x="4392" y="58"/>
                  </a:lnTo>
                  <a:lnTo>
                    <a:pt x="4447" y="56"/>
                  </a:lnTo>
                  <a:lnTo>
                    <a:pt x="4547" y="48"/>
                  </a:lnTo>
                  <a:lnTo>
                    <a:pt x="4636" y="29"/>
                  </a:lnTo>
                  <a:lnTo>
                    <a:pt x="4688" y="32"/>
                  </a:lnTo>
                  <a:lnTo>
                    <a:pt x="4721" y="46"/>
                  </a:lnTo>
                  <a:lnTo>
                    <a:pt x="4787" y="19"/>
                  </a:lnTo>
                  <a:lnTo>
                    <a:pt x="4855" y="11"/>
                  </a:lnTo>
                  <a:lnTo>
                    <a:pt x="4941" y="5"/>
                  </a:lnTo>
                  <a:lnTo>
                    <a:pt x="5080" y="3"/>
                  </a:lnTo>
                  <a:lnTo>
                    <a:pt x="5098" y="9"/>
                  </a:lnTo>
                  <a:lnTo>
                    <a:pt x="5236" y="0"/>
                  </a:lnTo>
                  <a:lnTo>
                    <a:pt x="5329" y="3"/>
                  </a:lnTo>
                  <a:lnTo>
                    <a:pt x="5423" y="7"/>
                  </a:lnTo>
                  <a:moveTo>
                    <a:pt x="4382" y="188"/>
                  </a:moveTo>
                  <a:lnTo>
                    <a:pt x="4419" y="206"/>
                  </a:lnTo>
                  <a:lnTo>
                    <a:pt x="4335" y="223"/>
                  </a:lnTo>
                  <a:lnTo>
                    <a:pt x="4199" y="267"/>
                  </a:lnTo>
                  <a:lnTo>
                    <a:pt x="4110" y="271"/>
                  </a:lnTo>
                  <a:lnTo>
                    <a:pt x="4018" y="263"/>
                  </a:lnTo>
                  <a:lnTo>
                    <a:pt x="3994" y="240"/>
                  </a:lnTo>
                  <a:lnTo>
                    <a:pt x="4019" y="219"/>
                  </a:lnTo>
                  <a:lnTo>
                    <a:pt x="4074" y="204"/>
                  </a:lnTo>
                  <a:lnTo>
                    <a:pt x="3987" y="204"/>
                  </a:lnTo>
                  <a:lnTo>
                    <a:pt x="3958" y="185"/>
                  </a:lnTo>
                  <a:lnTo>
                    <a:pt x="3959" y="160"/>
                  </a:lnTo>
                  <a:lnTo>
                    <a:pt x="4022" y="136"/>
                  </a:lnTo>
                  <a:lnTo>
                    <a:pt x="4075" y="119"/>
                  </a:lnTo>
                  <a:lnTo>
                    <a:pt x="4127" y="116"/>
                  </a:lnTo>
                  <a:lnTo>
                    <a:pt x="4123" y="103"/>
                  </a:lnTo>
                  <a:lnTo>
                    <a:pt x="4233" y="101"/>
                  </a:lnTo>
                  <a:lnTo>
                    <a:pt x="4257" y="129"/>
                  </a:lnTo>
                  <a:lnTo>
                    <a:pt x="4321" y="141"/>
                  </a:lnTo>
                  <a:lnTo>
                    <a:pt x="4386" y="151"/>
                  </a:lnTo>
                  <a:lnTo>
                    <a:pt x="4382" y="188"/>
                  </a:lnTo>
                  <a:moveTo>
                    <a:pt x="3671" y="265"/>
                  </a:moveTo>
                  <a:lnTo>
                    <a:pt x="3660" y="289"/>
                  </a:lnTo>
                  <a:lnTo>
                    <a:pt x="3589" y="283"/>
                  </a:lnTo>
                  <a:lnTo>
                    <a:pt x="3534" y="263"/>
                  </a:lnTo>
                  <a:lnTo>
                    <a:pt x="3430" y="261"/>
                  </a:lnTo>
                  <a:lnTo>
                    <a:pt x="3498" y="244"/>
                  </a:lnTo>
                  <a:lnTo>
                    <a:pt x="3458" y="230"/>
                  </a:lnTo>
                  <a:lnTo>
                    <a:pt x="3484" y="208"/>
                  </a:lnTo>
                  <a:lnTo>
                    <a:pt x="3567" y="216"/>
                  </a:lnTo>
                  <a:lnTo>
                    <a:pt x="3669" y="237"/>
                  </a:lnTo>
                  <a:lnTo>
                    <a:pt x="3671" y="265"/>
                  </a:lnTo>
                  <a:moveTo>
                    <a:pt x="3857" y="280"/>
                  </a:moveTo>
                  <a:lnTo>
                    <a:pt x="3771" y="293"/>
                  </a:lnTo>
                  <a:lnTo>
                    <a:pt x="3748" y="279"/>
                  </a:lnTo>
                  <a:lnTo>
                    <a:pt x="3753" y="257"/>
                  </a:lnTo>
                  <a:lnTo>
                    <a:pt x="3779" y="233"/>
                  </a:lnTo>
                  <a:lnTo>
                    <a:pt x="3838" y="235"/>
                  </a:lnTo>
                  <a:lnTo>
                    <a:pt x="3861" y="239"/>
                  </a:lnTo>
                  <a:lnTo>
                    <a:pt x="3894" y="259"/>
                  </a:lnTo>
                  <a:lnTo>
                    <a:pt x="3857" y="280"/>
                  </a:lnTo>
                  <a:moveTo>
                    <a:pt x="3231" y="248"/>
                  </a:moveTo>
                  <a:lnTo>
                    <a:pt x="3157" y="260"/>
                  </a:lnTo>
                  <a:lnTo>
                    <a:pt x="3078" y="260"/>
                  </a:lnTo>
                  <a:lnTo>
                    <a:pt x="3090" y="251"/>
                  </a:lnTo>
                  <a:lnTo>
                    <a:pt x="3163" y="234"/>
                  </a:lnTo>
                  <a:lnTo>
                    <a:pt x="3185" y="237"/>
                  </a:lnTo>
                  <a:lnTo>
                    <a:pt x="3231" y="248"/>
                  </a:lnTo>
                  <a:moveTo>
                    <a:pt x="3135" y="302"/>
                  </a:moveTo>
                  <a:lnTo>
                    <a:pt x="3021" y="319"/>
                  </a:lnTo>
                  <a:lnTo>
                    <a:pt x="2975" y="300"/>
                  </a:lnTo>
                  <a:lnTo>
                    <a:pt x="3040" y="281"/>
                  </a:lnTo>
                  <a:lnTo>
                    <a:pt x="3119" y="275"/>
                  </a:lnTo>
                  <a:lnTo>
                    <a:pt x="3175" y="284"/>
                  </a:lnTo>
                  <a:lnTo>
                    <a:pt x="3135" y="302"/>
                  </a:lnTo>
                  <a:moveTo>
                    <a:pt x="3917" y="312"/>
                  </a:moveTo>
                  <a:lnTo>
                    <a:pt x="3893" y="314"/>
                  </a:lnTo>
                  <a:lnTo>
                    <a:pt x="3806" y="310"/>
                  </a:lnTo>
                  <a:lnTo>
                    <a:pt x="3812" y="294"/>
                  </a:lnTo>
                  <a:lnTo>
                    <a:pt x="3909" y="294"/>
                  </a:lnTo>
                  <a:lnTo>
                    <a:pt x="3930" y="305"/>
                  </a:lnTo>
                  <a:lnTo>
                    <a:pt x="3917" y="312"/>
                  </a:lnTo>
                  <a:moveTo>
                    <a:pt x="2839" y="305"/>
                  </a:moveTo>
                  <a:lnTo>
                    <a:pt x="2768" y="351"/>
                  </a:lnTo>
                  <a:lnTo>
                    <a:pt x="2702" y="373"/>
                  </a:lnTo>
                  <a:lnTo>
                    <a:pt x="2651" y="376"/>
                  </a:lnTo>
                  <a:lnTo>
                    <a:pt x="2523" y="402"/>
                  </a:lnTo>
                  <a:lnTo>
                    <a:pt x="2430" y="412"/>
                  </a:lnTo>
                  <a:lnTo>
                    <a:pt x="2382" y="398"/>
                  </a:lnTo>
                  <a:lnTo>
                    <a:pt x="2382" y="398"/>
                  </a:lnTo>
                  <a:lnTo>
                    <a:pt x="2530" y="352"/>
                  </a:lnTo>
                  <a:lnTo>
                    <a:pt x="2686" y="313"/>
                  </a:lnTo>
                  <a:lnTo>
                    <a:pt x="2760" y="314"/>
                  </a:lnTo>
                  <a:lnTo>
                    <a:pt x="2839" y="305"/>
                  </a:lnTo>
                  <a:moveTo>
                    <a:pt x="3847" y="338"/>
                  </a:moveTo>
                  <a:lnTo>
                    <a:pt x="3880" y="358"/>
                  </a:lnTo>
                  <a:lnTo>
                    <a:pt x="3977" y="357"/>
                  </a:lnTo>
                  <a:lnTo>
                    <a:pt x="3998" y="378"/>
                  </a:lnTo>
                  <a:lnTo>
                    <a:pt x="3963" y="401"/>
                  </a:lnTo>
                  <a:lnTo>
                    <a:pt x="4005" y="415"/>
                  </a:lnTo>
                  <a:lnTo>
                    <a:pt x="4022" y="430"/>
                  </a:lnTo>
                  <a:lnTo>
                    <a:pt x="4087" y="433"/>
                  </a:lnTo>
                  <a:lnTo>
                    <a:pt x="4155" y="438"/>
                  </a:lnTo>
                  <a:lnTo>
                    <a:pt x="4247" y="425"/>
                  </a:lnTo>
                  <a:lnTo>
                    <a:pt x="4354" y="419"/>
                  </a:lnTo>
                  <a:lnTo>
                    <a:pt x="4431" y="424"/>
                  </a:lnTo>
                  <a:lnTo>
                    <a:pt x="4463" y="448"/>
                  </a:lnTo>
                  <a:lnTo>
                    <a:pt x="4451" y="474"/>
                  </a:lnTo>
                  <a:lnTo>
                    <a:pt x="4405" y="491"/>
                  </a:lnTo>
                  <a:lnTo>
                    <a:pt x="4317" y="505"/>
                  </a:lnTo>
                  <a:lnTo>
                    <a:pt x="4259" y="497"/>
                  </a:lnTo>
                  <a:lnTo>
                    <a:pt x="4104" y="507"/>
                  </a:lnTo>
                  <a:lnTo>
                    <a:pt x="3998" y="509"/>
                  </a:lnTo>
                  <a:lnTo>
                    <a:pt x="3924" y="501"/>
                  </a:lnTo>
                  <a:lnTo>
                    <a:pt x="3810" y="480"/>
                  </a:lnTo>
                  <a:lnTo>
                    <a:pt x="3828" y="444"/>
                  </a:lnTo>
                  <a:lnTo>
                    <a:pt x="3855" y="413"/>
                  </a:lnTo>
                  <a:lnTo>
                    <a:pt x="3834" y="386"/>
                  </a:lnTo>
                  <a:lnTo>
                    <a:pt x="3740" y="378"/>
                  </a:lnTo>
                  <a:lnTo>
                    <a:pt x="3704" y="359"/>
                  </a:lnTo>
                  <a:lnTo>
                    <a:pt x="3751" y="334"/>
                  </a:lnTo>
                  <a:lnTo>
                    <a:pt x="3847" y="338"/>
                  </a:lnTo>
                  <a:moveTo>
                    <a:pt x="3116" y="393"/>
                  </a:moveTo>
                  <a:lnTo>
                    <a:pt x="3108" y="415"/>
                  </a:lnTo>
                  <a:lnTo>
                    <a:pt x="3165" y="405"/>
                  </a:lnTo>
                  <a:lnTo>
                    <a:pt x="3214" y="408"/>
                  </a:lnTo>
                  <a:lnTo>
                    <a:pt x="3186" y="439"/>
                  </a:lnTo>
                  <a:lnTo>
                    <a:pt x="3120" y="469"/>
                  </a:lnTo>
                  <a:lnTo>
                    <a:pt x="2937" y="479"/>
                  </a:lnTo>
                  <a:lnTo>
                    <a:pt x="2775" y="507"/>
                  </a:lnTo>
                  <a:lnTo>
                    <a:pt x="2696" y="508"/>
                  </a:lnTo>
                  <a:lnTo>
                    <a:pt x="2716" y="487"/>
                  </a:lnTo>
                  <a:lnTo>
                    <a:pt x="2856" y="459"/>
                  </a:lnTo>
                  <a:lnTo>
                    <a:pt x="2618" y="466"/>
                  </a:lnTo>
                  <a:lnTo>
                    <a:pt x="2563" y="455"/>
                  </a:lnTo>
                  <a:lnTo>
                    <a:pt x="2712" y="393"/>
                  </a:lnTo>
                  <a:lnTo>
                    <a:pt x="2781" y="376"/>
                  </a:lnTo>
                  <a:lnTo>
                    <a:pt x="2894" y="397"/>
                  </a:lnTo>
                  <a:lnTo>
                    <a:pt x="2935" y="434"/>
                  </a:lnTo>
                  <a:lnTo>
                    <a:pt x="3017" y="439"/>
                  </a:lnTo>
                  <a:lnTo>
                    <a:pt x="3020" y="379"/>
                  </a:lnTo>
                  <a:lnTo>
                    <a:pt x="3094" y="356"/>
                  </a:lnTo>
                  <a:lnTo>
                    <a:pt x="3136" y="364"/>
                  </a:lnTo>
                  <a:lnTo>
                    <a:pt x="3116" y="393"/>
                  </a:lnTo>
                  <a:moveTo>
                    <a:pt x="3634" y="361"/>
                  </a:moveTo>
                  <a:lnTo>
                    <a:pt x="3639" y="390"/>
                  </a:lnTo>
                  <a:lnTo>
                    <a:pt x="3605" y="422"/>
                  </a:lnTo>
                  <a:lnTo>
                    <a:pt x="3531" y="469"/>
                  </a:lnTo>
                  <a:lnTo>
                    <a:pt x="3440" y="476"/>
                  </a:lnTo>
                  <a:lnTo>
                    <a:pt x="3397" y="466"/>
                  </a:lnTo>
                  <a:lnTo>
                    <a:pt x="3440" y="428"/>
                  </a:lnTo>
                  <a:lnTo>
                    <a:pt x="3353" y="433"/>
                  </a:lnTo>
                  <a:lnTo>
                    <a:pt x="3406" y="385"/>
                  </a:lnTo>
                  <a:lnTo>
                    <a:pt x="3457" y="387"/>
                  </a:lnTo>
                  <a:lnTo>
                    <a:pt x="3555" y="366"/>
                  </a:lnTo>
                  <a:lnTo>
                    <a:pt x="3621" y="369"/>
                  </a:lnTo>
                  <a:lnTo>
                    <a:pt x="3634" y="361"/>
                  </a:lnTo>
                  <a:moveTo>
                    <a:pt x="3759" y="471"/>
                  </a:moveTo>
                  <a:lnTo>
                    <a:pt x="3706" y="496"/>
                  </a:lnTo>
                  <a:lnTo>
                    <a:pt x="3637" y="491"/>
                  </a:lnTo>
                  <a:lnTo>
                    <a:pt x="3593" y="474"/>
                  </a:lnTo>
                  <a:lnTo>
                    <a:pt x="3651" y="445"/>
                  </a:lnTo>
                  <a:lnTo>
                    <a:pt x="3741" y="428"/>
                  </a:lnTo>
                  <a:lnTo>
                    <a:pt x="3762" y="450"/>
                  </a:lnTo>
                  <a:lnTo>
                    <a:pt x="3759" y="471"/>
                  </a:lnTo>
                  <a:moveTo>
                    <a:pt x="2102" y="711"/>
                  </a:moveTo>
                  <a:lnTo>
                    <a:pt x="1922" y="744"/>
                  </a:lnTo>
                  <a:lnTo>
                    <a:pt x="1931" y="714"/>
                  </a:lnTo>
                  <a:lnTo>
                    <a:pt x="1854" y="677"/>
                  </a:lnTo>
                  <a:lnTo>
                    <a:pt x="1914" y="648"/>
                  </a:lnTo>
                  <a:lnTo>
                    <a:pt x="2013" y="599"/>
                  </a:lnTo>
                  <a:lnTo>
                    <a:pt x="2115" y="555"/>
                  </a:lnTo>
                  <a:lnTo>
                    <a:pt x="2118" y="515"/>
                  </a:lnTo>
                  <a:lnTo>
                    <a:pt x="2304" y="505"/>
                  </a:lnTo>
                  <a:lnTo>
                    <a:pt x="2359" y="518"/>
                  </a:lnTo>
                  <a:lnTo>
                    <a:pt x="2485" y="522"/>
                  </a:lnTo>
                  <a:lnTo>
                    <a:pt x="2511" y="541"/>
                  </a:lnTo>
                  <a:lnTo>
                    <a:pt x="2532" y="569"/>
                  </a:lnTo>
                  <a:lnTo>
                    <a:pt x="2446" y="586"/>
                  </a:lnTo>
                  <a:lnTo>
                    <a:pt x="2261" y="633"/>
                  </a:lnTo>
                  <a:lnTo>
                    <a:pt x="2138" y="681"/>
                  </a:lnTo>
                  <a:lnTo>
                    <a:pt x="2102" y="711"/>
                  </a:lnTo>
                  <a:moveTo>
                    <a:pt x="3636" y="616"/>
                  </a:moveTo>
                  <a:lnTo>
                    <a:pt x="3531" y="667"/>
                  </a:lnTo>
                  <a:lnTo>
                    <a:pt x="3474" y="664"/>
                  </a:lnTo>
                  <a:lnTo>
                    <a:pt x="3499" y="605"/>
                  </a:lnTo>
                  <a:lnTo>
                    <a:pt x="3534" y="571"/>
                  </a:lnTo>
                  <a:lnTo>
                    <a:pt x="3589" y="543"/>
                  </a:lnTo>
                  <a:lnTo>
                    <a:pt x="3658" y="525"/>
                  </a:lnTo>
                  <a:lnTo>
                    <a:pt x="3762" y="528"/>
                  </a:lnTo>
                  <a:lnTo>
                    <a:pt x="3844" y="544"/>
                  </a:lnTo>
                  <a:lnTo>
                    <a:pt x="3710" y="603"/>
                  </a:lnTo>
                  <a:lnTo>
                    <a:pt x="3636" y="616"/>
                  </a:lnTo>
                  <a:moveTo>
                    <a:pt x="3338" y="545"/>
                  </a:moveTo>
                  <a:lnTo>
                    <a:pt x="3385" y="558"/>
                  </a:lnTo>
                  <a:lnTo>
                    <a:pt x="3485" y="550"/>
                  </a:lnTo>
                  <a:lnTo>
                    <a:pt x="3479" y="569"/>
                  </a:lnTo>
                  <a:lnTo>
                    <a:pt x="3398" y="601"/>
                  </a:lnTo>
                  <a:lnTo>
                    <a:pt x="3448" y="630"/>
                  </a:lnTo>
                  <a:lnTo>
                    <a:pt x="3378" y="692"/>
                  </a:lnTo>
                  <a:lnTo>
                    <a:pt x="3265" y="718"/>
                  </a:lnTo>
                  <a:lnTo>
                    <a:pt x="3220" y="713"/>
                  </a:lnTo>
                  <a:lnTo>
                    <a:pt x="3210" y="686"/>
                  </a:lnTo>
                  <a:lnTo>
                    <a:pt x="3133" y="634"/>
                  </a:lnTo>
                  <a:lnTo>
                    <a:pt x="3157" y="612"/>
                  </a:lnTo>
                  <a:lnTo>
                    <a:pt x="3254" y="620"/>
                  </a:lnTo>
                  <a:lnTo>
                    <a:pt x="3243" y="577"/>
                  </a:lnTo>
                  <a:lnTo>
                    <a:pt x="3338" y="545"/>
                  </a:lnTo>
                  <a:moveTo>
                    <a:pt x="4004" y="590"/>
                  </a:moveTo>
                  <a:lnTo>
                    <a:pt x="4008" y="632"/>
                  </a:lnTo>
                  <a:lnTo>
                    <a:pt x="4104" y="578"/>
                  </a:lnTo>
                  <a:lnTo>
                    <a:pt x="4258" y="551"/>
                  </a:lnTo>
                  <a:lnTo>
                    <a:pt x="4288" y="620"/>
                  </a:lnTo>
                  <a:lnTo>
                    <a:pt x="4244" y="664"/>
                  </a:lnTo>
                  <a:lnTo>
                    <a:pt x="4363" y="644"/>
                  </a:lnTo>
                  <a:lnTo>
                    <a:pt x="4434" y="618"/>
                  </a:lnTo>
                  <a:lnTo>
                    <a:pt x="4523" y="652"/>
                  </a:lnTo>
                  <a:lnTo>
                    <a:pt x="4571" y="684"/>
                  </a:lnTo>
                  <a:lnTo>
                    <a:pt x="4556" y="714"/>
                  </a:lnTo>
                  <a:lnTo>
                    <a:pt x="4665" y="699"/>
                  </a:lnTo>
                  <a:lnTo>
                    <a:pt x="4689" y="743"/>
                  </a:lnTo>
                  <a:lnTo>
                    <a:pt x="4799" y="771"/>
                  </a:lnTo>
                  <a:lnTo>
                    <a:pt x="4828" y="799"/>
                  </a:lnTo>
                  <a:lnTo>
                    <a:pt x="4836" y="866"/>
                  </a:lnTo>
                  <a:lnTo>
                    <a:pt x="4715" y="899"/>
                  </a:lnTo>
                  <a:lnTo>
                    <a:pt x="4815" y="946"/>
                  </a:lnTo>
                  <a:lnTo>
                    <a:pt x="4893" y="962"/>
                  </a:lnTo>
                  <a:lnTo>
                    <a:pt x="4935" y="1030"/>
                  </a:lnTo>
                  <a:lnTo>
                    <a:pt x="5020" y="1035"/>
                  </a:lnTo>
                  <a:lnTo>
                    <a:pt x="4975" y="1087"/>
                  </a:lnTo>
                  <a:lnTo>
                    <a:pt x="4828" y="1174"/>
                  </a:lnTo>
                  <a:lnTo>
                    <a:pt x="4776" y="1142"/>
                  </a:lnTo>
                  <a:lnTo>
                    <a:pt x="4727" y="1070"/>
                  </a:lnTo>
                  <a:lnTo>
                    <a:pt x="4649" y="1079"/>
                  </a:lnTo>
                  <a:lnTo>
                    <a:pt x="4617" y="1122"/>
                  </a:lnTo>
                  <a:lnTo>
                    <a:pt x="4652" y="1166"/>
                  </a:lnTo>
                  <a:lnTo>
                    <a:pt x="4710" y="1201"/>
                  </a:lnTo>
                  <a:lnTo>
                    <a:pt x="4723" y="1221"/>
                  </a:lnTo>
                  <a:lnTo>
                    <a:pt x="4721" y="1296"/>
                  </a:lnTo>
                  <a:lnTo>
                    <a:pt x="4672" y="1352"/>
                  </a:lnTo>
                  <a:lnTo>
                    <a:pt x="4609" y="1331"/>
                  </a:lnTo>
                  <a:lnTo>
                    <a:pt x="4496" y="1269"/>
                  </a:lnTo>
                  <a:lnTo>
                    <a:pt x="4542" y="1335"/>
                  </a:lnTo>
                  <a:lnTo>
                    <a:pt x="4579" y="1382"/>
                  </a:lnTo>
                  <a:lnTo>
                    <a:pt x="4575" y="1409"/>
                  </a:lnTo>
                  <a:lnTo>
                    <a:pt x="4431" y="1378"/>
                  </a:lnTo>
                  <a:lnTo>
                    <a:pt x="4330" y="1333"/>
                  </a:lnTo>
                  <a:lnTo>
                    <a:pt x="4281" y="1296"/>
                  </a:lnTo>
                  <a:lnTo>
                    <a:pt x="4313" y="1274"/>
                  </a:lnTo>
                  <a:lnTo>
                    <a:pt x="4250" y="1235"/>
                  </a:lnTo>
                  <a:lnTo>
                    <a:pt x="4189" y="1198"/>
                  </a:lnTo>
                  <a:lnTo>
                    <a:pt x="4176" y="1220"/>
                  </a:lnTo>
                  <a:lnTo>
                    <a:pt x="4002" y="1232"/>
                  </a:lnTo>
                  <a:lnTo>
                    <a:pt x="3970" y="1206"/>
                  </a:lnTo>
                  <a:lnTo>
                    <a:pt x="4044" y="1151"/>
                  </a:lnTo>
                  <a:lnTo>
                    <a:pt x="4152" y="1149"/>
                  </a:lnTo>
                  <a:lnTo>
                    <a:pt x="4275" y="1140"/>
                  </a:lnTo>
                  <a:lnTo>
                    <a:pt x="4273" y="1113"/>
                  </a:lnTo>
                  <a:lnTo>
                    <a:pt x="4317" y="1076"/>
                  </a:lnTo>
                  <a:lnTo>
                    <a:pt x="4435" y="1004"/>
                  </a:lnTo>
                  <a:lnTo>
                    <a:pt x="4441" y="971"/>
                  </a:lnTo>
                  <a:lnTo>
                    <a:pt x="4436" y="946"/>
                  </a:lnTo>
                  <a:lnTo>
                    <a:pt x="4376" y="911"/>
                  </a:lnTo>
                  <a:lnTo>
                    <a:pt x="4282" y="887"/>
                  </a:lnTo>
                  <a:lnTo>
                    <a:pt x="4330" y="868"/>
                  </a:lnTo>
                  <a:lnTo>
                    <a:pt x="4305" y="824"/>
                  </a:lnTo>
                  <a:lnTo>
                    <a:pt x="4260" y="820"/>
                  </a:lnTo>
                  <a:lnTo>
                    <a:pt x="4235" y="796"/>
                  </a:lnTo>
                  <a:lnTo>
                    <a:pt x="4191" y="817"/>
                  </a:lnTo>
                  <a:lnTo>
                    <a:pt x="4086" y="826"/>
                  </a:lnTo>
                  <a:lnTo>
                    <a:pt x="3902" y="810"/>
                  </a:lnTo>
                  <a:lnTo>
                    <a:pt x="3805" y="789"/>
                  </a:lnTo>
                  <a:lnTo>
                    <a:pt x="3727" y="779"/>
                  </a:lnTo>
                  <a:lnTo>
                    <a:pt x="3704" y="754"/>
                  </a:lnTo>
                  <a:lnTo>
                    <a:pt x="3787" y="722"/>
                  </a:lnTo>
                  <a:lnTo>
                    <a:pt x="3712" y="722"/>
                  </a:lnTo>
                  <a:lnTo>
                    <a:pt x="3758" y="652"/>
                  </a:lnTo>
                  <a:lnTo>
                    <a:pt x="3854" y="592"/>
                  </a:lnTo>
                  <a:lnTo>
                    <a:pt x="3932" y="565"/>
                  </a:lnTo>
                  <a:lnTo>
                    <a:pt x="4081" y="547"/>
                  </a:lnTo>
                  <a:lnTo>
                    <a:pt x="4004" y="590"/>
                  </a:lnTo>
                  <a:moveTo>
                    <a:pt x="4530" y="594"/>
                  </a:moveTo>
                  <a:lnTo>
                    <a:pt x="4520" y="612"/>
                  </a:lnTo>
                  <a:lnTo>
                    <a:pt x="4467" y="610"/>
                  </a:lnTo>
                  <a:lnTo>
                    <a:pt x="4412" y="609"/>
                  </a:lnTo>
                  <a:lnTo>
                    <a:pt x="4347" y="618"/>
                  </a:lnTo>
                  <a:lnTo>
                    <a:pt x="4336" y="614"/>
                  </a:lnTo>
                  <a:lnTo>
                    <a:pt x="4308" y="578"/>
                  </a:lnTo>
                  <a:lnTo>
                    <a:pt x="4331" y="554"/>
                  </a:lnTo>
                  <a:lnTo>
                    <a:pt x="4359" y="550"/>
                  </a:lnTo>
                  <a:lnTo>
                    <a:pt x="4471" y="557"/>
                  </a:lnTo>
                  <a:lnTo>
                    <a:pt x="4530" y="594"/>
                  </a:lnTo>
                  <a:moveTo>
                    <a:pt x="3095" y="573"/>
                  </a:moveTo>
                  <a:lnTo>
                    <a:pt x="3001" y="617"/>
                  </a:lnTo>
                  <a:lnTo>
                    <a:pt x="2972" y="570"/>
                  </a:lnTo>
                  <a:lnTo>
                    <a:pt x="3000" y="561"/>
                  </a:lnTo>
                  <a:lnTo>
                    <a:pt x="3072" y="558"/>
                  </a:lnTo>
                  <a:lnTo>
                    <a:pt x="3095" y="573"/>
                  </a:lnTo>
                  <a:moveTo>
                    <a:pt x="2573" y="593"/>
                  </a:moveTo>
                  <a:lnTo>
                    <a:pt x="2509" y="624"/>
                  </a:lnTo>
                  <a:lnTo>
                    <a:pt x="2649" y="604"/>
                  </a:lnTo>
                  <a:lnTo>
                    <a:pt x="2682" y="638"/>
                  </a:lnTo>
                  <a:lnTo>
                    <a:pt x="2780" y="603"/>
                  </a:lnTo>
                  <a:lnTo>
                    <a:pt x="2803" y="625"/>
                  </a:lnTo>
                  <a:lnTo>
                    <a:pt x="2772" y="692"/>
                  </a:lnTo>
                  <a:lnTo>
                    <a:pt x="2829" y="664"/>
                  </a:lnTo>
                  <a:lnTo>
                    <a:pt x="2869" y="595"/>
                  </a:lnTo>
                  <a:lnTo>
                    <a:pt x="2926" y="585"/>
                  </a:lnTo>
                  <a:lnTo>
                    <a:pt x="2965" y="596"/>
                  </a:lnTo>
                  <a:lnTo>
                    <a:pt x="2994" y="623"/>
                  </a:lnTo>
                  <a:lnTo>
                    <a:pt x="2956" y="689"/>
                  </a:lnTo>
                  <a:lnTo>
                    <a:pt x="2922" y="738"/>
                  </a:lnTo>
                  <a:lnTo>
                    <a:pt x="2976" y="773"/>
                  </a:lnTo>
                  <a:lnTo>
                    <a:pt x="3041" y="806"/>
                  </a:lnTo>
                  <a:lnTo>
                    <a:pt x="3005" y="837"/>
                  </a:lnTo>
                  <a:lnTo>
                    <a:pt x="2910" y="843"/>
                  </a:lnTo>
                  <a:lnTo>
                    <a:pt x="2919" y="870"/>
                  </a:lnTo>
                  <a:lnTo>
                    <a:pt x="2875" y="897"/>
                  </a:lnTo>
                  <a:lnTo>
                    <a:pt x="2787" y="885"/>
                  </a:lnTo>
                  <a:lnTo>
                    <a:pt x="2712" y="866"/>
                  </a:lnTo>
                  <a:lnTo>
                    <a:pt x="2644" y="870"/>
                  </a:lnTo>
                  <a:lnTo>
                    <a:pt x="2517" y="895"/>
                  </a:lnTo>
                  <a:lnTo>
                    <a:pt x="2367" y="906"/>
                  </a:lnTo>
                  <a:lnTo>
                    <a:pt x="2263" y="912"/>
                  </a:lnTo>
                  <a:lnTo>
                    <a:pt x="2269" y="878"/>
                  </a:lnTo>
                  <a:lnTo>
                    <a:pt x="2215" y="859"/>
                  </a:lnTo>
                  <a:lnTo>
                    <a:pt x="2158" y="867"/>
                  </a:lnTo>
                  <a:lnTo>
                    <a:pt x="2154" y="810"/>
                  </a:lnTo>
                  <a:lnTo>
                    <a:pt x="2198" y="803"/>
                  </a:lnTo>
                  <a:lnTo>
                    <a:pt x="2294" y="791"/>
                  </a:lnTo>
                  <a:lnTo>
                    <a:pt x="2367" y="794"/>
                  </a:lnTo>
                  <a:lnTo>
                    <a:pt x="2450" y="782"/>
                  </a:lnTo>
                  <a:lnTo>
                    <a:pt x="2365" y="765"/>
                  </a:lnTo>
                  <a:lnTo>
                    <a:pt x="2244" y="771"/>
                  </a:lnTo>
                  <a:lnTo>
                    <a:pt x="2170" y="770"/>
                  </a:lnTo>
                  <a:lnTo>
                    <a:pt x="2171" y="744"/>
                  </a:lnTo>
                  <a:lnTo>
                    <a:pt x="2326" y="716"/>
                  </a:lnTo>
                  <a:lnTo>
                    <a:pt x="2244" y="717"/>
                  </a:lnTo>
                  <a:lnTo>
                    <a:pt x="2172" y="699"/>
                  </a:lnTo>
                  <a:lnTo>
                    <a:pt x="2278" y="647"/>
                  </a:lnTo>
                  <a:lnTo>
                    <a:pt x="2347" y="620"/>
                  </a:lnTo>
                  <a:lnTo>
                    <a:pt x="2535" y="580"/>
                  </a:lnTo>
                  <a:lnTo>
                    <a:pt x="2573" y="593"/>
                  </a:lnTo>
                  <a:moveTo>
                    <a:pt x="3571" y="843"/>
                  </a:moveTo>
                  <a:lnTo>
                    <a:pt x="3509" y="917"/>
                  </a:lnTo>
                  <a:lnTo>
                    <a:pt x="3629" y="860"/>
                  </a:lnTo>
                  <a:lnTo>
                    <a:pt x="3656" y="907"/>
                  </a:lnTo>
                  <a:lnTo>
                    <a:pt x="3596" y="961"/>
                  </a:lnTo>
                  <a:lnTo>
                    <a:pt x="3611" y="1010"/>
                  </a:lnTo>
                  <a:lnTo>
                    <a:pt x="3711" y="957"/>
                  </a:lnTo>
                  <a:lnTo>
                    <a:pt x="3800" y="894"/>
                  </a:lnTo>
                  <a:lnTo>
                    <a:pt x="3866" y="816"/>
                  </a:lnTo>
                  <a:lnTo>
                    <a:pt x="3938" y="821"/>
                  </a:lnTo>
                  <a:lnTo>
                    <a:pt x="4010" y="832"/>
                  </a:lnTo>
                  <a:lnTo>
                    <a:pt x="4055" y="867"/>
                  </a:lnTo>
                  <a:lnTo>
                    <a:pt x="4032" y="903"/>
                  </a:lnTo>
                  <a:lnTo>
                    <a:pt x="3962" y="942"/>
                  </a:lnTo>
                  <a:lnTo>
                    <a:pt x="3972" y="981"/>
                  </a:lnTo>
                  <a:lnTo>
                    <a:pt x="3939" y="1016"/>
                  </a:lnTo>
                  <a:lnTo>
                    <a:pt x="3792" y="1068"/>
                  </a:lnTo>
                  <a:lnTo>
                    <a:pt x="3706" y="1080"/>
                  </a:lnTo>
                  <a:lnTo>
                    <a:pt x="3664" y="1057"/>
                  </a:lnTo>
                  <a:lnTo>
                    <a:pt x="3619" y="1095"/>
                  </a:lnTo>
                  <a:lnTo>
                    <a:pt x="3518" y="1158"/>
                  </a:lnTo>
                  <a:lnTo>
                    <a:pt x="3477" y="1191"/>
                  </a:lnTo>
                  <a:lnTo>
                    <a:pt x="3373" y="1242"/>
                  </a:lnTo>
                  <a:lnTo>
                    <a:pt x="3287" y="1247"/>
                  </a:lnTo>
                  <a:lnTo>
                    <a:pt x="3218" y="1280"/>
                  </a:lnTo>
                  <a:lnTo>
                    <a:pt x="3178" y="1330"/>
                  </a:lnTo>
                  <a:lnTo>
                    <a:pt x="3103" y="1339"/>
                  </a:lnTo>
                  <a:lnTo>
                    <a:pt x="2985" y="1402"/>
                  </a:lnTo>
                  <a:lnTo>
                    <a:pt x="2858" y="1490"/>
                  </a:lnTo>
                  <a:lnTo>
                    <a:pt x="2792" y="1552"/>
                  </a:lnTo>
                  <a:lnTo>
                    <a:pt x="2726" y="1644"/>
                  </a:lnTo>
                  <a:lnTo>
                    <a:pt x="2806" y="1657"/>
                  </a:lnTo>
                  <a:lnTo>
                    <a:pt x="2785" y="1732"/>
                  </a:lnTo>
                  <a:lnTo>
                    <a:pt x="2776" y="1793"/>
                  </a:lnTo>
                  <a:lnTo>
                    <a:pt x="2872" y="1777"/>
                  </a:lnTo>
                  <a:lnTo>
                    <a:pt x="2966" y="1812"/>
                  </a:lnTo>
                  <a:lnTo>
                    <a:pt x="3010" y="1842"/>
                  </a:lnTo>
                  <a:lnTo>
                    <a:pt x="3032" y="1880"/>
                  </a:lnTo>
                  <a:lnTo>
                    <a:pt x="3098" y="1903"/>
                  </a:lnTo>
                  <a:lnTo>
                    <a:pt x="3146" y="1937"/>
                  </a:lnTo>
                  <a:lnTo>
                    <a:pt x="3247" y="1941"/>
                  </a:lnTo>
                  <a:lnTo>
                    <a:pt x="3311" y="1949"/>
                  </a:lnTo>
                  <a:lnTo>
                    <a:pt x="3264" y="2020"/>
                  </a:lnTo>
                  <a:lnTo>
                    <a:pt x="3242" y="2102"/>
                  </a:lnTo>
                  <a:lnTo>
                    <a:pt x="3244" y="2194"/>
                  </a:lnTo>
                  <a:lnTo>
                    <a:pt x="3304" y="2272"/>
                  </a:lnTo>
                  <a:lnTo>
                    <a:pt x="3366" y="2245"/>
                  </a:lnTo>
                  <a:lnTo>
                    <a:pt x="3439" y="2160"/>
                  </a:lnTo>
                  <a:lnTo>
                    <a:pt x="3468" y="2031"/>
                  </a:lnTo>
                  <a:lnTo>
                    <a:pt x="3445" y="1988"/>
                  </a:lnTo>
                  <a:lnTo>
                    <a:pt x="3565" y="1950"/>
                  </a:lnTo>
                  <a:lnTo>
                    <a:pt x="3664" y="1893"/>
                  </a:lnTo>
                  <a:lnTo>
                    <a:pt x="3727" y="1837"/>
                  </a:lnTo>
                  <a:lnTo>
                    <a:pt x="3750" y="1783"/>
                  </a:lnTo>
                  <a:lnTo>
                    <a:pt x="3744" y="1715"/>
                  </a:lnTo>
                  <a:lnTo>
                    <a:pt x="3702" y="1655"/>
                  </a:lnTo>
                  <a:lnTo>
                    <a:pt x="3820" y="1572"/>
                  </a:lnTo>
                  <a:lnTo>
                    <a:pt x="3835" y="1501"/>
                  </a:lnTo>
                  <a:lnTo>
                    <a:pt x="3888" y="1379"/>
                  </a:lnTo>
                  <a:lnTo>
                    <a:pt x="3939" y="1361"/>
                  </a:lnTo>
                  <a:lnTo>
                    <a:pt x="4028" y="1382"/>
                  </a:lnTo>
                  <a:lnTo>
                    <a:pt x="4084" y="1390"/>
                  </a:lnTo>
                  <a:lnTo>
                    <a:pt x="4144" y="1370"/>
                  </a:lnTo>
                  <a:lnTo>
                    <a:pt x="4184" y="1396"/>
                  </a:lnTo>
                  <a:lnTo>
                    <a:pt x="4232" y="1441"/>
                  </a:lnTo>
                  <a:lnTo>
                    <a:pt x="4233" y="1471"/>
                  </a:lnTo>
                  <a:lnTo>
                    <a:pt x="4337" y="1477"/>
                  </a:lnTo>
                  <a:lnTo>
                    <a:pt x="4301" y="1543"/>
                  </a:lnTo>
                  <a:lnTo>
                    <a:pt x="4270" y="1643"/>
                  </a:lnTo>
                  <a:lnTo>
                    <a:pt x="4320" y="1656"/>
                  </a:lnTo>
                  <a:lnTo>
                    <a:pt x="4342" y="1702"/>
                  </a:lnTo>
                  <a:lnTo>
                    <a:pt x="4451" y="1658"/>
                  </a:lnTo>
                  <a:lnTo>
                    <a:pt x="4550" y="1571"/>
                  </a:lnTo>
                  <a:lnTo>
                    <a:pt x="4608" y="1534"/>
                  </a:lnTo>
                  <a:lnTo>
                    <a:pt x="4621" y="1605"/>
                  </a:lnTo>
                  <a:lnTo>
                    <a:pt x="4655" y="1706"/>
                  </a:lnTo>
                  <a:lnTo>
                    <a:pt x="4683" y="1802"/>
                  </a:lnTo>
                  <a:lnTo>
                    <a:pt x="4637" y="1853"/>
                  </a:lnTo>
                  <a:lnTo>
                    <a:pt x="4702" y="1898"/>
                  </a:lnTo>
                  <a:lnTo>
                    <a:pt x="4740" y="1945"/>
                  </a:lnTo>
                  <a:lnTo>
                    <a:pt x="4833" y="1966"/>
                  </a:lnTo>
                  <a:lnTo>
                    <a:pt x="4864" y="1992"/>
                  </a:lnTo>
                  <a:lnTo>
                    <a:pt x="4864" y="2061"/>
                  </a:lnTo>
                  <a:lnTo>
                    <a:pt x="4910" y="2072"/>
                  </a:lnTo>
                  <a:lnTo>
                    <a:pt x="4925" y="2102"/>
                  </a:lnTo>
                  <a:lnTo>
                    <a:pt x="4899" y="2195"/>
                  </a:lnTo>
                  <a:lnTo>
                    <a:pt x="4842" y="2226"/>
                  </a:lnTo>
                  <a:lnTo>
                    <a:pt x="4786" y="2254"/>
                  </a:lnTo>
                  <a:lnTo>
                    <a:pt x="4670" y="2284"/>
                  </a:lnTo>
                  <a:lnTo>
                    <a:pt x="4565" y="2352"/>
                  </a:lnTo>
                  <a:lnTo>
                    <a:pt x="4450" y="2365"/>
                  </a:lnTo>
                  <a:lnTo>
                    <a:pt x="4317" y="2348"/>
                  </a:lnTo>
                  <a:lnTo>
                    <a:pt x="4219" y="2347"/>
                  </a:lnTo>
                  <a:lnTo>
                    <a:pt x="4149" y="2353"/>
                  </a:lnTo>
                  <a:lnTo>
                    <a:pt x="4073" y="2412"/>
                  </a:lnTo>
                  <a:lnTo>
                    <a:pt x="3976" y="2449"/>
                  </a:lnTo>
                  <a:lnTo>
                    <a:pt x="3840" y="2559"/>
                  </a:lnTo>
                  <a:lnTo>
                    <a:pt x="3736" y="2636"/>
                  </a:lnTo>
                  <a:lnTo>
                    <a:pt x="3798" y="2622"/>
                  </a:lnTo>
                  <a:lnTo>
                    <a:pt x="3943" y="2513"/>
                  </a:lnTo>
                  <a:lnTo>
                    <a:pt x="4107" y="2444"/>
                  </a:lnTo>
                  <a:lnTo>
                    <a:pt x="4208" y="2435"/>
                  </a:lnTo>
                  <a:lnTo>
                    <a:pt x="4252" y="2476"/>
                  </a:lnTo>
                  <a:lnTo>
                    <a:pt x="4171" y="2532"/>
                  </a:lnTo>
                  <a:lnTo>
                    <a:pt x="4162" y="2622"/>
                  </a:lnTo>
                  <a:lnTo>
                    <a:pt x="4164" y="2685"/>
                  </a:lnTo>
                  <a:lnTo>
                    <a:pt x="4238" y="2727"/>
                  </a:lnTo>
                  <a:lnTo>
                    <a:pt x="4353" y="2715"/>
                  </a:lnTo>
                  <a:lnTo>
                    <a:pt x="4448" y="2621"/>
                  </a:lnTo>
                  <a:lnTo>
                    <a:pt x="4434" y="2681"/>
                  </a:lnTo>
                  <a:lnTo>
                    <a:pt x="4469" y="2712"/>
                  </a:lnTo>
                  <a:lnTo>
                    <a:pt x="4370" y="2766"/>
                  </a:lnTo>
                  <a:lnTo>
                    <a:pt x="4206" y="2816"/>
                  </a:lnTo>
                  <a:lnTo>
                    <a:pt x="4129" y="2850"/>
                  </a:lnTo>
                  <a:lnTo>
                    <a:pt x="4035" y="2911"/>
                  </a:lnTo>
                  <a:lnTo>
                    <a:pt x="3985" y="2905"/>
                  </a:lnTo>
                  <a:lnTo>
                    <a:pt x="4004" y="2834"/>
                  </a:lnTo>
                  <a:lnTo>
                    <a:pt x="4142" y="2764"/>
                  </a:lnTo>
                  <a:lnTo>
                    <a:pt x="4034" y="2767"/>
                  </a:lnTo>
                  <a:lnTo>
                    <a:pt x="3955" y="2777"/>
                  </a:lnTo>
                  <a:lnTo>
                    <a:pt x="3927" y="2730"/>
                  </a:lnTo>
                  <a:lnTo>
                    <a:pt x="3965" y="2616"/>
                  </a:lnTo>
                  <a:lnTo>
                    <a:pt x="3943" y="2592"/>
                  </a:lnTo>
                  <a:lnTo>
                    <a:pt x="3894" y="2606"/>
                  </a:lnTo>
                  <a:lnTo>
                    <a:pt x="3879" y="2584"/>
                  </a:lnTo>
                  <a:lnTo>
                    <a:pt x="3806" y="2647"/>
                  </a:lnTo>
                  <a:lnTo>
                    <a:pt x="3764" y="2712"/>
                  </a:lnTo>
                  <a:lnTo>
                    <a:pt x="3727" y="2750"/>
                  </a:lnTo>
                  <a:lnTo>
                    <a:pt x="3694" y="2763"/>
                  </a:lnTo>
                  <a:lnTo>
                    <a:pt x="3671" y="2767"/>
                  </a:lnTo>
                  <a:lnTo>
                    <a:pt x="3657" y="2788"/>
                  </a:lnTo>
                  <a:lnTo>
                    <a:pt x="3533" y="2788"/>
                  </a:lnTo>
                  <a:lnTo>
                    <a:pt x="3430" y="2789"/>
                  </a:lnTo>
                  <a:lnTo>
                    <a:pt x="3394" y="2804"/>
                  </a:lnTo>
                  <a:lnTo>
                    <a:pt x="3301" y="2864"/>
                  </a:lnTo>
                  <a:lnTo>
                    <a:pt x="3291" y="2871"/>
                  </a:lnTo>
                  <a:lnTo>
                    <a:pt x="3258" y="2904"/>
                  </a:lnTo>
                  <a:lnTo>
                    <a:pt x="3195" y="2904"/>
                  </a:lnTo>
                  <a:lnTo>
                    <a:pt x="3128" y="2904"/>
                  </a:lnTo>
                  <a:lnTo>
                    <a:pt x="3093" y="2917"/>
                  </a:lnTo>
                  <a:lnTo>
                    <a:pt x="3098" y="2934"/>
                  </a:lnTo>
                  <a:lnTo>
                    <a:pt x="3095" y="2960"/>
                  </a:lnTo>
                  <a:lnTo>
                    <a:pt x="3091" y="2968"/>
                  </a:lnTo>
                  <a:lnTo>
                    <a:pt x="2987" y="3010"/>
                  </a:lnTo>
                  <a:lnTo>
                    <a:pt x="2912" y="3023"/>
                  </a:lnTo>
                  <a:lnTo>
                    <a:pt x="2816" y="3068"/>
                  </a:lnTo>
                  <a:lnTo>
                    <a:pt x="2799" y="3068"/>
                  </a:lnTo>
                  <a:lnTo>
                    <a:pt x="2780" y="3055"/>
                  </a:lnTo>
                  <a:lnTo>
                    <a:pt x="2777" y="3043"/>
                  </a:lnTo>
                  <a:lnTo>
                    <a:pt x="2782" y="3034"/>
                  </a:lnTo>
                  <a:lnTo>
                    <a:pt x="2807" y="3005"/>
                  </a:lnTo>
                  <a:lnTo>
                    <a:pt x="2856" y="2958"/>
                  </a:lnTo>
                  <a:lnTo>
                    <a:pt x="2894" y="2909"/>
                  </a:lnTo>
                  <a:lnTo>
                    <a:pt x="2908" y="2836"/>
                  </a:lnTo>
                  <a:lnTo>
                    <a:pt x="2923" y="2760"/>
                  </a:lnTo>
                  <a:lnTo>
                    <a:pt x="2868" y="2720"/>
                  </a:lnTo>
                  <a:lnTo>
                    <a:pt x="2882" y="2705"/>
                  </a:lnTo>
                  <a:lnTo>
                    <a:pt x="2877" y="2695"/>
                  </a:lnTo>
                  <a:lnTo>
                    <a:pt x="2858" y="2695"/>
                  </a:lnTo>
                  <a:lnTo>
                    <a:pt x="2850" y="2682"/>
                  </a:lnTo>
                  <a:lnTo>
                    <a:pt x="2855" y="2662"/>
                  </a:lnTo>
                  <a:lnTo>
                    <a:pt x="2838" y="2671"/>
                  </a:lnTo>
                  <a:lnTo>
                    <a:pt x="2822" y="2668"/>
                  </a:lnTo>
                  <a:lnTo>
                    <a:pt x="2829" y="2660"/>
                  </a:lnTo>
                  <a:lnTo>
                    <a:pt x="2817" y="2652"/>
                  </a:lnTo>
                  <a:lnTo>
                    <a:pt x="2820" y="2630"/>
                  </a:lnTo>
                  <a:lnTo>
                    <a:pt x="2779" y="2603"/>
                  </a:lnTo>
                  <a:lnTo>
                    <a:pt x="2738" y="2575"/>
                  </a:lnTo>
                  <a:lnTo>
                    <a:pt x="2687" y="2543"/>
                  </a:lnTo>
                  <a:lnTo>
                    <a:pt x="2639" y="2513"/>
                  </a:lnTo>
                  <a:lnTo>
                    <a:pt x="2569" y="2536"/>
                  </a:lnTo>
                  <a:lnTo>
                    <a:pt x="2547" y="2537"/>
                  </a:lnTo>
                  <a:lnTo>
                    <a:pt x="2475" y="2515"/>
                  </a:lnTo>
                  <a:lnTo>
                    <a:pt x="2416" y="2526"/>
                  </a:lnTo>
                  <a:lnTo>
                    <a:pt x="2365" y="2500"/>
                  </a:lnTo>
                  <a:lnTo>
                    <a:pt x="2304" y="2487"/>
                  </a:lnTo>
                  <a:lnTo>
                    <a:pt x="2260" y="2482"/>
                  </a:lnTo>
                  <a:lnTo>
                    <a:pt x="2247" y="2468"/>
                  </a:lnTo>
                  <a:lnTo>
                    <a:pt x="2258" y="2422"/>
                  </a:lnTo>
                  <a:lnTo>
                    <a:pt x="2236" y="2423"/>
                  </a:lnTo>
                  <a:lnTo>
                    <a:pt x="2219" y="2455"/>
                  </a:lnTo>
                  <a:lnTo>
                    <a:pt x="2083" y="2455"/>
                  </a:lnTo>
                  <a:lnTo>
                    <a:pt x="1858" y="2455"/>
                  </a:lnTo>
                  <a:lnTo>
                    <a:pt x="1634" y="2455"/>
                  </a:lnTo>
                  <a:lnTo>
                    <a:pt x="1436" y="2455"/>
                  </a:lnTo>
                  <a:lnTo>
                    <a:pt x="1239" y="2455"/>
                  </a:lnTo>
                  <a:lnTo>
                    <a:pt x="1045" y="2455"/>
                  </a:lnTo>
                  <a:lnTo>
                    <a:pt x="844" y="2455"/>
                  </a:lnTo>
                  <a:lnTo>
                    <a:pt x="779" y="2455"/>
                  </a:lnTo>
                  <a:lnTo>
                    <a:pt x="584" y="2455"/>
                  </a:lnTo>
                  <a:lnTo>
                    <a:pt x="397" y="2455"/>
                  </a:lnTo>
                  <a:lnTo>
                    <a:pt x="388" y="2455"/>
                  </a:lnTo>
                  <a:lnTo>
                    <a:pt x="316" y="2373"/>
                  </a:lnTo>
                  <a:lnTo>
                    <a:pt x="294" y="2337"/>
                  </a:lnTo>
                  <a:lnTo>
                    <a:pt x="200" y="2303"/>
                  </a:lnTo>
                  <a:lnTo>
                    <a:pt x="217" y="2230"/>
                  </a:lnTo>
                  <a:lnTo>
                    <a:pt x="264" y="2180"/>
                  </a:lnTo>
                  <a:lnTo>
                    <a:pt x="209" y="2145"/>
                  </a:lnTo>
                  <a:lnTo>
                    <a:pt x="249" y="2079"/>
                  </a:lnTo>
                  <a:lnTo>
                    <a:pt x="220" y="2019"/>
                  </a:lnTo>
                  <a:lnTo>
                    <a:pt x="253" y="1977"/>
                  </a:lnTo>
                  <a:lnTo>
                    <a:pt x="320" y="1938"/>
                  </a:lnTo>
                  <a:lnTo>
                    <a:pt x="362" y="1887"/>
                  </a:lnTo>
                  <a:lnTo>
                    <a:pt x="300" y="1836"/>
                  </a:lnTo>
                  <a:lnTo>
                    <a:pt x="319" y="1744"/>
                  </a:lnTo>
                  <a:lnTo>
                    <a:pt x="333" y="1687"/>
                  </a:lnTo>
                  <a:lnTo>
                    <a:pt x="311" y="1651"/>
                  </a:lnTo>
                  <a:lnTo>
                    <a:pt x="302" y="1618"/>
                  </a:lnTo>
                  <a:lnTo>
                    <a:pt x="309" y="1577"/>
                  </a:lnTo>
                  <a:lnTo>
                    <a:pt x="224" y="1603"/>
                  </a:lnTo>
                  <a:lnTo>
                    <a:pt x="121" y="1647"/>
                  </a:lnTo>
                  <a:lnTo>
                    <a:pt x="119" y="1595"/>
                  </a:lnTo>
                  <a:lnTo>
                    <a:pt x="111" y="1561"/>
                  </a:lnTo>
                  <a:lnTo>
                    <a:pt x="75" y="1539"/>
                  </a:lnTo>
                  <a:lnTo>
                    <a:pt x="18" y="1536"/>
                  </a:lnTo>
                  <a:lnTo>
                    <a:pt x="510" y="1099"/>
                  </a:lnTo>
                  <a:lnTo>
                    <a:pt x="854" y="828"/>
                  </a:lnTo>
                  <a:lnTo>
                    <a:pt x="933" y="845"/>
                  </a:lnTo>
                  <a:lnTo>
                    <a:pt x="974" y="880"/>
                  </a:lnTo>
                  <a:lnTo>
                    <a:pt x="1022" y="886"/>
                  </a:lnTo>
                  <a:lnTo>
                    <a:pt x="1108" y="856"/>
                  </a:lnTo>
                  <a:lnTo>
                    <a:pt x="1202" y="834"/>
                  </a:lnTo>
                  <a:lnTo>
                    <a:pt x="1272" y="843"/>
                  </a:lnTo>
                  <a:lnTo>
                    <a:pt x="1392" y="812"/>
                  </a:lnTo>
                  <a:lnTo>
                    <a:pt x="1502" y="794"/>
                  </a:lnTo>
                  <a:lnTo>
                    <a:pt x="1503" y="823"/>
                  </a:lnTo>
                  <a:lnTo>
                    <a:pt x="1564" y="807"/>
                  </a:lnTo>
                  <a:lnTo>
                    <a:pt x="1617" y="774"/>
                  </a:lnTo>
                  <a:lnTo>
                    <a:pt x="1644" y="781"/>
                  </a:lnTo>
                  <a:lnTo>
                    <a:pt x="1659" y="845"/>
                  </a:lnTo>
                  <a:lnTo>
                    <a:pt x="1788" y="796"/>
                  </a:lnTo>
                  <a:lnTo>
                    <a:pt x="1732" y="850"/>
                  </a:lnTo>
                  <a:lnTo>
                    <a:pt x="1812" y="839"/>
                  </a:lnTo>
                  <a:lnTo>
                    <a:pt x="1857" y="818"/>
                  </a:lnTo>
                  <a:lnTo>
                    <a:pt x="1917" y="822"/>
                  </a:lnTo>
                  <a:lnTo>
                    <a:pt x="1966" y="852"/>
                  </a:lnTo>
                  <a:lnTo>
                    <a:pt x="2065" y="878"/>
                  </a:lnTo>
                  <a:lnTo>
                    <a:pt x="2127" y="890"/>
                  </a:lnTo>
                  <a:lnTo>
                    <a:pt x="2185" y="886"/>
                  </a:lnTo>
                  <a:lnTo>
                    <a:pt x="2220" y="922"/>
                  </a:lnTo>
                  <a:lnTo>
                    <a:pt x="2105" y="958"/>
                  </a:lnTo>
                  <a:lnTo>
                    <a:pt x="2189" y="974"/>
                  </a:lnTo>
                  <a:lnTo>
                    <a:pt x="2347" y="965"/>
                  </a:lnTo>
                  <a:lnTo>
                    <a:pt x="2407" y="953"/>
                  </a:lnTo>
                  <a:lnTo>
                    <a:pt x="2423" y="997"/>
                  </a:lnTo>
                  <a:lnTo>
                    <a:pt x="2520" y="960"/>
                  </a:lnTo>
                  <a:lnTo>
                    <a:pt x="2494" y="929"/>
                  </a:lnTo>
                  <a:lnTo>
                    <a:pt x="2554" y="904"/>
                  </a:lnTo>
                  <a:lnTo>
                    <a:pt x="2624" y="901"/>
                  </a:lnTo>
                  <a:lnTo>
                    <a:pt x="2675" y="893"/>
                  </a:lnTo>
                  <a:lnTo>
                    <a:pt x="2702" y="911"/>
                  </a:lnTo>
                  <a:lnTo>
                    <a:pt x="2720" y="950"/>
                  </a:lnTo>
                  <a:lnTo>
                    <a:pt x="2787" y="944"/>
                  </a:lnTo>
                  <a:lnTo>
                    <a:pt x="2854" y="977"/>
                  </a:lnTo>
                  <a:lnTo>
                    <a:pt x="2951" y="965"/>
                  </a:lnTo>
                  <a:lnTo>
                    <a:pt x="3030" y="967"/>
                  </a:lnTo>
                  <a:lnTo>
                    <a:pt x="3064" y="922"/>
                  </a:lnTo>
                  <a:lnTo>
                    <a:pt x="3124" y="909"/>
                  </a:lnTo>
                  <a:lnTo>
                    <a:pt x="3188" y="934"/>
                  </a:lnTo>
                  <a:lnTo>
                    <a:pt x="3128" y="1003"/>
                  </a:lnTo>
                  <a:lnTo>
                    <a:pt x="3213" y="945"/>
                  </a:lnTo>
                  <a:lnTo>
                    <a:pt x="3256" y="947"/>
                  </a:lnTo>
                  <a:lnTo>
                    <a:pt x="3344" y="874"/>
                  </a:lnTo>
                  <a:lnTo>
                    <a:pt x="3325" y="830"/>
                  </a:lnTo>
                  <a:lnTo>
                    <a:pt x="3288" y="801"/>
                  </a:lnTo>
                  <a:lnTo>
                    <a:pt x="3365" y="724"/>
                  </a:lnTo>
                  <a:lnTo>
                    <a:pt x="3475" y="674"/>
                  </a:lnTo>
                  <a:lnTo>
                    <a:pt x="3534" y="685"/>
                  </a:lnTo>
                  <a:lnTo>
                    <a:pt x="3559" y="715"/>
                  </a:lnTo>
                  <a:lnTo>
                    <a:pt x="3561" y="794"/>
                  </a:lnTo>
                  <a:lnTo>
                    <a:pt x="3483" y="829"/>
                  </a:lnTo>
                  <a:lnTo>
                    <a:pt x="3571" y="843"/>
                  </a:lnTo>
                  <a:moveTo>
                    <a:pt x="3269" y="871"/>
                  </a:moveTo>
                  <a:lnTo>
                    <a:pt x="3213" y="896"/>
                  </a:lnTo>
                  <a:lnTo>
                    <a:pt x="3159" y="875"/>
                  </a:lnTo>
                  <a:lnTo>
                    <a:pt x="3107" y="882"/>
                  </a:lnTo>
                  <a:lnTo>
                    <a:pt x="3062" y="850"/>
                  </a:lnTo>
                  <a:lnTo>
                    <a:pt x="3131" y="828"/>
                  </a:lnTo>
                  <a:lnTo>
                    <a:pt x="3197" y="797"/>
                  </a:lnTo>
                  <a:lnTo>
                    <a:pt x="3236" y="818"/>
                  </a:lnTo>
                  <a:lnTo>
                    <a:pt x="3257" y="830"/>
                  </a:lnTo>
                  <a:lnTo>
                    <a:pt x="3261" y="844"/>
                  </a:lnTo>
                  <a:lnTo>
                    <a:pt x="3269" y="871"/>
                  </a:lnTo>
                  <a:moveTo>
                    <a:pt x="4250" y="1014"/>
                  </a:moveTo>
                  <a:lnTo>
                    <a:pt x="4184" y="1017"/>
                  </a:lnTo>
                  <a:lnTo>
                    <a:pt x="4195" y="981"/>
                  </a:lnTo>
                  <a:lnTo>
                    <a:pt x="4247" y="940"/>
                  </a:lnTo>
                  <a:lnTo>
                    <a:pt x="4305" y="930"/>
                  </a:lnTo>
                  <a:lnTo>
                    <a:pt x="4334" y="951"/>
                  </a:lnTo>
                  <a:lnTo>
                    <a:pt x="4313" y="982"/>
                  </a:lnTo>
                  <a:lnTo>
                    <a:pt x="4300" y="992"/>
                  </a:lnTo>
                  <a:lnTo>
                    <a:pt x="4250" y="1014"/>
                  </a:lnTo>
                  <a:moveTo>
                    <a:pt x="3649" y="1125"/>
                  </a:moveTo>
                  <a:lnTo>
                    <a:pt x="3636" y="1158"/>
                  </a:lnTo>
                  <a:lnTo>
                    <a:pt x="3673" y="1146"/>
                  </a:lnTo>
                  <a:lnTo>
                    <a:pt x="3692" y="1166"/>
                  </a:lnTo>
                  <a:lnTo>
                    <a:pt x="3737" y="1192"/>
                  </a:lnTo>
                  <a:lnTo>
                    <a:pt x="3787" y="1215"/>
                  </a:lnTo>
                  <a:lnTo>
                    <a:pt x="3768" y="1251"/>
                  </a:lnTo>
                  <a:lnTo>
                    <a:pt x="3814" y="1246"/>
                  </a:lnTo>
                  <a:lnTo>
                    <a:pt x="3839" y="1271"/>
                  </a:lnTo>
                  <a:lnTo>
                    <a:pt x="3772" y="1295"/>
                  </a:lnTo>
                  <a:lnTo>
                    <a:pt x="3693" y="1277"/>
                  </a:lnTo>
                  <a:lnTo>
                    <a:pt x="3684" y="1242"/>
                  </a:lnTo>
                  <a:lnTo>
                    <a:pt x="3599" y="1283"/>
                  </a:lnTo>
                  <a:lnTo>
                    <a:pt x="3489" y="1323"/>
                  </a:lnTo>
                  <a:lnTo>
                    <a:pt x="3500" y="1278"/>
                  </a:lnTo>
                  <a:lnTo>
                    <a:pt x="3416" y="1285"/>
                  </a:lnTo>
                  <a:lnTo>
                    <a:pt x="3493" y="1247"/>
                  </a:lnTo>
                  <a:lnTo>
                    <a:pt x="3543" y="1187"/>
                  </a:lnTo>
                  <a:lnTo>
                    <a:pt x="3612" y="1118"/>
                  </a:lnTo>
                  <a:lnTo>
                    <a:pt x="3649" y="1125"/>
                  </a:lnTo>
                  <a:moveTo>
                    <a:pt x="3684" y="1349"/>
                  </a:moveTo>
                  <a:lnTo>
                    <a:pt x="3588" y="1392"/>
                  </a:lnTo>
                  <a:lnTo>
                    <a:pt x="3547" y="1390"/>
                  </a:lnTo>
                  <a:lnTo>
                    <a:pt x="3548" y="1369"/>
                  </a:lnTo>
                  <a:lnTo>
                    <a:pt x="3615" y="1333"/>
                  </a:lnTo>
                  <a:lnTo>
                    <a:pt x="3695" y="1334"/>
                  </a:lnTo>
                  <a:lnTo>
                    <a:pt x="3684" y="1349"/>
                  </a:lnTo>
                  <a:moveTo>
                    <a:pt x="3812" y="1392"/>
                  </a:moveTo>
                  <a:lnTo>
                    <a:pt x="3764" y="1432"/>
                  </a:lnTo>
                  <a:lnTo>
                    <a:pt x="3741" y="1426"/>
                  </a:lnTo>
                  <a:lnTo>
                    <a:pt x="3740" y="1403"/>
                  </a:lnTo>
                  <a:lnTo>
                    <a:pt x="3746" y="1397"/>
                  </a:lnTo>
                  <a:lnTo>
                    <a:pt x="3783" y="1374"/>
                  </a:lnTo>
                  <a:lnTo>
                    <a:pt x="3807" y="1376"/>
                  </a:lnTo>
                  <a:lnTo>
                    <a:pt x="3812" y="1392"/>
                  </a:lnTo>
                  <a:moveTo>
                    <a:pt x="43" y="2029"/>
                  </a:moveTo>
                  <a:lnTo>
                    <a:pt x="64" y="2040"/>
                  </a:lnTo>
                  <a:lnTo>
                    <a:pt x="130" y="2033"/>
                  </a:lnTo>
                  <a:lnTo>
                    <a:pt x="37" y="2126"/>
                  </a:lnTo>
                  <a:lnTo>
                    <a:pt x="41" y="2192"/>
                  </a:lnTo>
                  <a:lnTo>
                    <a:pt x="15" y="2192"/>
                  </a:lnTo>
                  <a:lnTo>
                    <a:pt x="6" y="2154"/>
                  </a:lnTo>
                  <a:lnTo>
                    <a:pt x="12" y="2116"/>
                  </a:lnTo>
                  <a:lnTo>
                    <a:pt x="0" y="2091"/>
                  </a:lnTo>
                  <a:lnTo>
                    <a:pt x="18" y="2055"/>
                  </a:lnTo>
                  <a:lnTo>
                    <a:pt x="43" y="2029"/>
                  </a:lnTo>
                  <a:moveTo>
                    <a:pt x="4831" y="2315"/>
                  </a:moveTo>
                  <a:lnTo>
                    <a:pt x="4766" y="2387"/>
                  </a:lnTo>
                  <a:lnTo>
                    <a:pt x="4817" y="2359"/>
                  </a:lnTo>
                  <a:lnTo>
                    <a:pt x="4855" y="2377"/>
                  </a:lnTo>
                  <a:lnTo>
                    <a:pt x="4824" y="2406"/>
                  </a:lnTo>
                  <a:lnTo>
                    <a:pt x="4875" y="2429"/>
                  </a:lnTo>
                  <a:lnTo>
                    <a:pt x="4911" y="2409"/>
                  </a:lnTo>
                  <a:lnTo>
                    <a:pt x="4969" y="2434"/>
                  </a:lnTo>
                  <a:lnTo>
                    <a:pt x="4932" y="2495"/>
                  </a:lnTo>
                  <a:lnTo>
                    <a:pt x="4982" y="2481"/>
                  </a:lnTo>
                  <a:lnTo>
                    <a:pt x="4978" y="2525"/>
                  </a:lnTo>
                  <a:lnTo>
                    <a:pt x="4985" y="2577"/>
                  </a:lnTo>
                  <a:lnTo>
                    <a:pt x="4937" y="2650"/>
                  </a:lnTo>
                  <a:lnTo>
                    <a:pt x="4906" y="2653"/>
                  </a:lnTo>
                  <a:lnTo>
                    <a:pt x="4866" y="2637"/>
                  </a:lnTo>
                  <a:lnTo>
                    <a:pt x="4899" y="2569"/>
                  </a:lnTo>
                  <a:lnTo>
                    <a:pt x="4884" y="2559"/>
                  </a:lnTo>
                  <a:lnTo>
                    <a:pt x="4786" y="2631"/>
                  </a:lnTo>
                  <a:lnTo>
                    <a:pt x="4747" y="2628"/>
                  </a:lnTo>
                  <a:lnTo>
                    <a:pt x="4805" y="2589"/>
                  </a:lnTo>
                  <a:lnTo>
                    <a:pt x="4747" y="2569"/>
                  </a:lnTo>
                  <a:lnTo>
                    <a:pt x="4675" y="2574"/>
                  </a:lnTo>
                  <a:lnTo>
                    <a:pt x="4546" y="2571"/>
                  </a:lnTo>
                  <a:lnTo>
                    <a:pt x="4544" y="2546"/>
                  </a:lnTo>
                  <a:lnTo>
                    <a:pt x="4594" y="2517"/>
                  </a:lnTo>
                  <a:lnTo>
                    <a:pt x="4572" y="2494"/>
                  </a:lnTo>
                  <a:lnTo>
                    <a:pt x="4643" y="2444"/>
                  </a:lnTo>
                  <a:lnTo>
                    <a:pt x="4753" y="2312"/>
                  </a:lnTo>
                  <a:lnTo>
                    <a:pt x="4808" y="2265"/>
                  </a:lnTo>
                  <a:lnTo>
                    <a:pt x="4873" y="2237"/>
                  </a:lnTo>
                  <a:lnTo>
                    <a:pt x="4902" y="2241"/>
                  </a:lnTo>
                  <a:lnTo>
                    <a:pt x="4883" y="2263"/>
                  </a:lnTo>
                  <a:lnTo>
                    <a:pt x="4831" y="2315"/>
                  </a:lnTo>
                  <a:moveTo>
                    <a:pt x="326" y="2496"/>
                  </a:moveTo>
                  <a:lnTo>
                    <a:pt x="285" y="2507"/>
                  </a:lnTo>
                  <a:lnTo>
                    <a:pt x="202" y="2469"/>
                  </a:lnTo>
                  <a:lnTo>
                    <a:pt x="202" y="2440"/>
                  </a:lnTo>
                  <a:lnTo>
                    <a:pt x="163" y="2411"/>
                  </a:lnTo>
                  <a:lnTo>
                    <a:pt x="167" y="2387"/>
                  </a:lnTo>
                  <a:lnTo>
                    <a:pt x="110" y="2372"/>
                  </a:lnTo>
                  <a:lnTo>
                    <a:pt x="117" y="2327"/>
                  </a:lnTo>
                  <a:lnTo>
                    <a:pt x="137" y="2308"/>
                  </a:lnTo>
                  <a:lnTo>
                    <a:pt x="192" y="2326"/>
                  </a:lnTo>
                  <a:lnTo>
                    <a:pt x="223" y="2339"/>
                  </a:lnTo>
                  <a:lnTo>
                    <a:pt x="278" y="2347"/>
                  </a:lnTo>
                  <a:lnTo>
                    <a:pt x="281" y="2376"/>
                  </a:lnTo>
                  <a:lnTo>
                    <a:pt x="286" y="2415"/>
                  </a:lnTo>
                  <a:lnTo>
                    <a:pt x="329" y="2450"/>
                  </a:lnTo>
                  <a:lnTo>
                    <a:pt x="326" y="2496"/>
                  </a:lnTo>
                  <a:moveTo>
                    <a:pt x="4418" y="2446"/>
                  </a:moveTo>
                  <a:lnTo>
                    <a:pt x="4385" y="2448"/>
                  </a:lnTo>
                  <a:lnTo>
                    <a:pt x="4309" y="2422"/>
                  </a:lnTo>
                  <a:lnTo>
                    <a:pt x="4262" y="2382"/>
                  </a:lnTo>
                  <a:lnTo>
                    <a:pt x="4287" y="2375"/>
                  </a:lnTo>
                  <a:lnTo>
                    <a:pt x="4366" y="2396"/>
                  </a:lnTo>
                  <a:lnTo>
                    <a:pt x="4421" y="2431"/>
                  </a:lnTo>
                  <a:lnTo>
                    <a:pt x="4418" y="2446"/>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0" name="Freeform 37">
              <a:extLst>
                <a:ext uri="{FF2B5EF4-FFF2-40B4-BE49-F238E27FC236}">
                  <a16:creationId xmlns:a16="http://schemas.microsoft.com/office/drawing/2014/main" id="{5937892C-83C2-A6EC-D4F2-DE7B806F6C23}"/>
                </a:ext>
              </a:extLst>
            </p:cNvPr>
            <p:cNvSpPr>
              <a:spLocks/>
            </p:cNvSpPr>
            <p:nvPr/>
          </p:nvSpPr>
          <p:spPr bwMode="auto">
            <a:xfrm>
              <a:off x="5854983" y="2236870"/>
              <a:ext cx="118836" cy="70297"/>
            </a:xfrm>
            <a:custGeom>
              <a:avLst/>
              <a:gdLst>
                <a:gd name="T0" fmla="*/ 57 w 71"/>
                <a:gd name="T1" fmla="*/ 6 h 42"/>
                <a:gd name="T2" fmla="*/ 58 w 71"/>
                <a:gd name="T3" fmla="*/ 10 h 42"/>
                <a:gd name="T4" fmla="*/ 56 w 71"/>
                <a:gd name="T5" fmla="*/ 15 h 42"/>
                <a:gd name="T6" fmla="*/ 63 w 71"/>
                <a:gd name="T7" fmla="*/ 19 h 42"/>
                <a:gd name="T8" fmla="*/ 71 w 71"/>
                <a:gd name="T9" fmla="*/ 19 h 42"/>
                <a:gd name="T10" fmla="*/ 71 w 71"/>
                <a:gd name="T11" fmla="*/ 27 h 42"/>
                <a:gd name="T12" fmla="*/ 64 w 71"/>
                <a:gd name="T13" fmla="*/ 31 h 42"/>
                <a:gd name="T14" fmla="*/ 51 w 71"/>
                <a:gd name="T15" fmla="*/ 28 h 42"/>
                <a:gd name="T16" fmla="*/ 48 w 71"/>
                <a:gd name="T17" fmla="*/ 37 h 42"/>
                <a:gd name="T18" fmla="*/ 40 w 71"/>
                <a:gd name="T19" fmla="*/ 37 h 42"/>
                <a:gd name="T20" fmla="*/ 38 w 71"/>
                <a:gd name="T21" fmla="*/ 34 h 42"/>
                <a:gd name="T22" fmla="*/ 29 w 71"/>
                <a:gd name="T23" fmla="*/ 41 h 42"/>
                <a:gd name="T24" fmla="*/ 21 w 71"/>
                <a:gd name="T25" fmla="*/ 42 h 42"/>
                <a:gd name="T26" fmla="*/ 13 w 71"/>
                <a:gd name="T27" fmla="*/ 38 h 42"/>
                <a:gd name="T28" fmla="*/ 8 w 71"/>
                <a:gd name="T29" fmla="*/ 29 h 42"/>
                <a:gd name="T30" fmla="*/ 0 w 71"/>
                <a:gd name="T31" fmla="*/ 32 h 42"/>
                <a:gd name="T32" fmla="*/ 0 w 71"/>
                <a:gd name="T33" fmla="*/ 22 h 42"/>
                <a:gd name="T34" fmla="*/ 11 w 71"/>
                <a:gd name="T35" fmla="*/ 11 h 42"/>
                <a:gd name="T36" fmla="*/ 11 w 71"/>
                <a:gd name="T37" fmla="*/ 6 h 42"/>
                <a:gd name="T38" fmla="*/ 18 w 71"/>
                <a:gd name="T39" fmla="*/ 8 h 42"/>
                <a:gd name="T40" fmla="*/ 22 w 71"/>
                <a:gd name="T41" fmla="*/ 4 h 42"/>
                <a:gd name="T42" fmla="*/ 36 w 71"/>
                <a:gd name="T43" fmla="*/ 4 h 42"/>
                <a:gd name="T44" fmla="*/ 40 w 71"/>
                <a:gd name="T45" fmla="*/ 0 h 42"/>
                <a:gd name="T46" fmla="*/ 57 w 71"/>
                <a:gd name="T47"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42">
                  <a:moveTo>
                    <a:pt x="57" y="6"/>
                  </a:moveTo>
                  <a:lnTo>
                    <a:pt x="58" y="10"/>
                  </a:lnTo>
                  <a:lnTo>
                    <a:pt x="56" y="15"/>
                  </a:lnTo>
                  <a:lnTo>
                    <a:pt x="63" y="19"/>
                  </a:lnTo>
                  <a:lnTo>
                    <a:pt x="71" y="19"/>
                  </a:lnTo>
                  <a:lnTo>
                    <a:pt x="71" y="27"/>
                  </a:lnTo>
                  <a:lnTo>
                    <a:pt x="64" y="31"/>
                  </a:lnTo>
                  <a:lnTo>
                    <a:pt x="51" y="28"/>
                  </a:lnTo>
                  <a:lnTo>
                    <a:pt x="48" y="37"/>
                  </a:lnTo>
                  <a:lnTo>
                    <a:pt x="40" y="37"/>
                  </a:lnTo>
                  <a:lnTo>
                    <a:pt x="38" y="34"/>
                  </a:lnTo>
                  <a:lnTo>
                    <a:pt x="29" y="41"/>
                  </a:lnTo>
                  <a:lnTo>
                    <a:pt x="21" y="42"/>
                  </a:lnTo>
                  <a:lnTo>
                    <a:pt x="13" y="38"/>
                  </a:lnTo>
                  <a:lnTo>
                    <a:pt x="8" y="29"/>
                  </a:lnTo>
                  <a:lnTo>
                    <a:pt x="0" y="32"/>
                  </a:lnTo>
                  <a:lnTo>
                    <a:pt x="0" y="22"/>
                  </a:lnTo>
                  <a:lnTo>
                    <a:pt x="11" y="11"/>
                  </a:lnTo>
                  <a:lnTo>
                    <a:pt x="11" y="6"/>
                  </a:lnTo>
                  <a:lnTo>
                    <a:pt x="18" y="8"/>
                  </a:lnTo>
                  <a:lnTo>
                    <a:pt x="22" y="4"/>
                  </a:lnTo>
                  <a:lnTo>
                    <a:pt x="36" y="4"/>
                  </a:lnTo>
                  <a:lnTo>
                    <a:pt x="40" y="0"/>
                  </a:lnTo>
                  <a:lnTo>
                    <a:pt x="57" y="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1" name="Freeform 38">
              <a:extLst>
                <a:ext uri="{FF2B5EF4-FFF2-40B4-BE49-F238E27FC236}">
                  <a16:creationId xmlns:a16="http://schemas.microsoft.com/office/drawing/2014/main" id="{356D19F4-DEE8-A710-8B5C-5DF31292B74B}"/>
                </a:ext>
              </a:extLst>
            </p:cNvPr>
            <p:cNvSpPr>
              <a:spLocks noEditPoints="1"/>
            </p:cNvSpPr>
            <p:nvPr/>
          </p:nvSpPr>
          <p:spPr bwMode="auto">
            <a:xfrm>
              <a:off x="3556935" y="4506465"/>
              <a:ext cx="408393" cy="1307194"/>
            </a:xfrm>
            <a:custGeom>
              <a:avLst/>
              <a:gdLst>
                <a:gd name="T0" fmla="*/ 233 w 999"/>
                <a:gd name="T1" fmla="*/ 450 h 3202"/>
                <a:gd name="T2" fmla="*/ 296 w 999"/>
                <a:gd name="T3" fmla="*/ 460 h 3202"/>
                <a:gd name="T4" fmla="*/ 208 w 999"/>
                <a:gd name="T5" fmla="*/ 590 h 3202"/>
                <a:gd name="T6" fmla="*/ 221 w 999"/>
                <a:gd name="T7" fmla="*/ 759 h 3202"/>
                <a:gd name="T8" fmla="*/ 205 w 999"/>
                <a:gd name="T9" fmla="*/ 846 h 3202"/>
                <a:gd name="T10" fmla="*/ 159 w 999"/>
                <a:gd name="T11" fmla="*/ 1003 h 3202"/>
                <a:gd name="T12" fmla="*/ 154 w 999"/>
                <a:gd name="T13" fmla="*/ 1173 h 3202"/>
                <a:gd name="T14" fmla="*/ 239 w 999"/>
                <a:gd name="T15" fmla="*/ 1335 h 3202"/>
                <a:gd name="T16" fmla="*/ 234 w 999"/>
                <a:gd name="T17" fmla="*/ 1496 h 3202"/>
                <a:gd name="T18" fmla="*/ 212 w 999"/>
                <a:gd name="T19" fmla="*/ 1622 h 3202"/>
                <a:gd name="T20" fmla="*/ 275 w 999"/>
                <a:gd name="T21" fmla="*/ 1782 h 3202"/>
                <a:gd name="T22" fmla="*/ 244 w 999"/>
                <a:gd name="T23" fmla="*/ 1888 h 3202"/>
                <a:gd name="T24" fmla="*/ 295 w 999"/>
                <a:gd name="T25" fmla="*/ 2078 h 3202"/>
                <a:gd name="T26" fmla="*/ 319 w 999"/>
                <a:gd name="T27" fmla="*/ 2192 h 3202"/>
                <a:gd name="T28" fmla="*/ 349 w 999"/>
                <a:gd name="T29" fmla="*/ 2259 h 3202"/>
                <a:gd name="T30" fmla="*/ 404 w 999"/>
                <a:gd name="T31" fmla="*/ 2307 h 3202"/>
                <a:gd name="T32" fmla="*/ 404 w 999"/>
                <a:gd name="T33" fmla="*/ 2372 h 3202"/>
                <a:gd name="T34" fmla="*/ 409 w 999"/>
                <a:gd name="T35" fmla="*/ 2554 h 3202"/>
                <a:gd name="T36" fmla="*/ 431 w 999"/>
                <a:gd name="T37" fmla="*/ 2649 h 3202"/>
                <a:gd name="T38" fmla="*/ 436 w 999"/>
                <a:gd name="T39" fmla="*/ 2774 h 3202"/>
                <a:gd name="T40" fmla="*/ 513 w 999"/>
                <a:gd name="T41" fmla="*/ 2798 h 3202"/>
                <a:gd name="T42" fmla="*/ 583 w 999"/>
                <a:gd name="T43" fmla="*/ 2908 h 3202"/>
                <a:gd name="T44" fmla="*/ 808 w 999"/>
                <a:gd name="T45" fmla="*/ 2932 h 3202"/>
                <a:gd name="T46" fmla="*/ 728 w 999"/>
                <a:gd name="T47" fmla="*/ 2952 h 3202"/>
                <a:gd name="T48" fmla="*/ 706 w 999"/>
                <a:gd name="T49" fmla="*/ 3058 h 3202"/>
                <a:gd name="T50" fmla="*/ 596 w 999"/>
                <a:gd name="T51" fmla="*/ 3033 h 3202"/>
                <a:gd name="T52" fmla="*/ 498 w 999"/>
                <a:gd name="T53" fmla="*/ 2976 h 3202"/>
                <a:gd name="T54" fmla="*/ 354 w 999"/>
                <a:gd name="T55" fmla="*/ 2877 h 3202"/>
                <a:gd name="T56" fmla="*/ 296 w 999"/>
                <a:gd name="T57" fmla="*/ 2774 h 3202"/>
                <a:gd name="T58" fmla="*/ 226 w 999"/>
                <a:gd name="T59" fmla="*/ 2552 h 3202"/>
                <a:gd name="T60" fmla="*/ 162 w 999"/>
                <a:gd name="T61" fmla="*/ 2463 h 3202"/>
                <a:gd name="T62" fmla="*/ 173 w 999"/>
                <a:gd name="T63" fmla="*/ 2250 h 3202"/>
                <a:gd name="T64" fmla="*/ 237 w 999"/>
                <a:gd name="T65" fmla="*/ 2105 h 3202"/>
                <a:gd name="T66" fmla="*/ 196 w 999"/>
                <a:gd name="T67" fmla="*/ 2188 h 3202"/>
                <a:gd name="T68" fmla="*/ 132 w 999"/>
                <a:gd name="T69" fmla="*/ 2056 h 3202"/>
                <a:gd name="T70" fmla="*/ 124 w 999"/>
                <a:gd name="T71" fmla="*/ 1842 h 3202"/>
                <a:gd name="T72" fmla="*/ 50 w 999"/>
                <a:gd name="T73" fmla="*/ 1664 h 3202"/>
                <a:gd name="T74" fmla="*/ 88 w 999"/>
                <a:gd name="T75" fmla="*/ 1524 h 3202"/>
                <a:gd name="T76" fmla="*/ 107 w 999"/>
                <a:gd name="T77" fmla="*/ 1262 h 3202"/>
                <a:gd name="T78" fmla="*/ 72 w 999"/>
                <a:gd name="T79" fmla="*/ 1065 h 3202"/>
                <a:gd name="T80" fmla="*/ 68 w 999"/>
                <a:gd name="T81" fmla="*/ 856 h 3202"/>
                <a:gd name="T82" fmla="*/ 52 w 999"/>
                <a:gd name="T83" fmla="*/ 515 h 3202"/>
                <a:gd name="T84" fmla="*/ 28 w 999"/>
                <a:gd name="T85" fmla="*/ 185 h 3202"/>
                <a:gd name="T86" fmla="*/ 36 w 999"/>
                <a:gd name="T87" fmla="*/ 43 h 3202"/>
                <a:gd name="T88" fmla="*/ 93 w 999"/>
                <a:gd name="T89" fmla="*/ 57 h 3202"/>
                <a:gd name="T90" fmla="*/ 152 w 999"/>
                <a:gd name="T91" fmla="*/ 155 h 3202"/>
                <a:gd name="T92" fmla="*/ 189 w 999"/>
                <a:gd name="T93" fmla="*/ 333 h 3202"/>
                <a:gd name="T94" fmla="*/ 893 w 999"/>
                <a:gd name="T95" fmla="*/ 3142 h 3202"/>
                <a:gd name="T96" fmla="*/ 999 w 999"/>
                <a:gd name="T97" fmla="*/ 3144 h 3202"/>
                <a:gd name="T98" fmla="*/ 950 w 999"/>
                <a:gd name="T99" fmla="*/ 3202 h 3202"/>
                <a:gd name="T100" fmla="*/ 878 w 999"/>
                <a:gd name="T101" fmla="*/ 3193 h 3202"/>
                <a:gd name="T102" fmla="*/ 750 w 999"/>
                <a:gd name="T103" fmla="*/ 3157 h 3202"/>
                <a:gd name="T104" fmla="*/ 565 w 999"/>
                <a:gd name="T105" fmla="*/ 3068 h 3202"/>
                <a:gd name="T106" fmla="*/ 497 w 999"/>
                <a:gd name="T107" fmla="*/ 2993 h 3202"/>
                <a:gd name="T108" fmla="*/ 708 w 999"/>
                <a:gd name="T109" fmla="*/ 3077 h 3202"/>
                <a:gd name="T110" fmla="*/ 721 w 999"/>
                <a:gd name="T111" fmla="*/ 2984 h 3202"/>
                <a:gd name="T112" fmla="*/ 816 w 999"/>
                <a:gd name="T113" fmla="*/ 2960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99" h="3202">
                  <a:moveTo>
                    <a:pt x="189" y="333"/>
                  </a:moveTo>
                  <a:lnTo>
                    <a:pt x="233" y="450"/>
                  </a:lnTo>
                  <a:lnTo>
                    <a:pt x="284" y="439"/>
                  </a:lnTo>
                  <a:lnTo>
                    <a:pt x="296" y="460"/>
                  </a:lnTo>
                  <a:lnTo>
                    <a:pt x="282" y="548"/>
                  </a:lnTo>
                  <a:lnTo>
                    <a:pt x="208" y="590"/>
                  </a:lnTo>
                  <a:lnTo>
                    <a:pt x="231" y="732"/>
                  </a:lnTo>
                  <a:lnTo>
                    <a:pt x="221" y="759"/>
                  </a:lnTo>
                  <a:lnTo>
                    <a:pt x="248" y="793"/>
                  </a:lnTo>
                  <a:lnTo>
                    <a:pt x="205" y="846"/>
                  </a:lnTo>
                  <a:lnTo>
                    <a:pt x="171" y="926"/>
                  </a:lnTo>
                  <a:lnTo>
                    <a:pt x="159" y="1003"/>
                  </a:lnTo>
                  <a:lnTo>
                    <a:pt x="181" y="1085"/>
                  </a:lnTo>
                  <a:lnTo>
                    <a:pt x="154" y="1173"/>
                  </a:lnTo>
                  <a:lnTo>
                    <a:pt x="217" y="1319"/>
                  </a:lnTo>
                  <a:lnTo>
                    <a:pt x="239" y="1335"/>
                  </a:lnTo>
                  <a:lnTo>
                    <a:pt x="256" y="1413"/>
                  </a:lnTo>
                  <a:lnTo>
                    <a:pt x="234" y="1496"/>
                  </a:lnTo>
                  <a:lnTo>
                    <a:pt x="252" y="1566"/>
                  </a:lnTo>
                  <a:lnTo>
                    <a:pt x="212" y="1622"/>
                  </a:lnTo>
                  <a:lnTo>
                    <a:pt x="232" y="1700"/>
                  </a:lnTo>
                  <a:lnTo>
                    <a:pt x="275" y="1782"/>
                  </a:lnTo>
                  <a:lnTo>
                    <a:pt x="242" y="1813"/>
                  </a:lnTo>
                  <a:lnTo>
                    <a:pt x="244" y="1888"/>
                  </a:lnTo>
                  <a:lnTo>
                    <a:pt x="253" y="1975"/>
                  </a:lnTo>
                  <a:lnTo>
                    <a:pt x="295" y="2078"/>
                  </a:lnTo>
                  <a:lnTo>
                    <a:pt x="273" y="2095"/>
                  </a:lnTo>
                  <a:lnTo>
                    <a:pt x="319" y="2192"/>
                  </a:lnTo>
                  <a:lnTo>
                    <a:pt x="360" y="2224"/>
                  </a:lnTo>
                  <a:lnTo>
                    <a:pt x="349" y="2259"/>
                  </a:lnTo>
                  <a:lnTo>
                    <a:pt x="386" y="2276"/>
                  </a:lnTo>
                  <a:lnTo>
                    <a:pt x="404" y="2307"/>
                  </a:lnTo>
                  <a:lnTo>
                    <a:pt x="380" y="2323"/>
                  </a:lnTo>
                  <a:lnTo>
                    <a:pt x="404" y="2372"/>
                  </a:lnTo>
                  <a:lnTo>
                    <a:pt x="418" y="2483"/>
                  </a:lnTo>
                  <a:lnTo>
                    <a:pt x="409" y="2554"/>
                  </a:lnTo>
                  <a:lnTo>
                    <a:pt x="432" y="2596"/>
                  </a:lnTo>
                  <a:lnTo>
                    <a:pt x="431" y="2649"/>
                  </a:lnTo>
                  <a:lnTo>
                    <a:pt x="395" y="2686"/>
                  </a:lnTo>
                  <a:lnTo>
                    <a:pt x="436" y="2774"/>
                  </a:lnTo>
                  <a:lnTo>
                    <a:pt x="471" y="2804"/>
                  </a:lnTo>
                  <a:lnTo>
                    <a:pt x="513" y="2798"/>
                  </a:lnTo>
                  <a:lnTo>
                    <a:pt x="537" y="2860"/>
                  </a:lnTo>
                  <a:lnTo>
                    <a:pt x="583" y="2908"/>
                  </a:lnTo>
                  <a:lnTo>
                    <a:pt x="744" y="2919"/>
                  </a:lnTo>
                  <a:lnTo>
                    <a:pt x="808" y="2932"/>
                  </a:lnTo>
                  <a:lnTo>
                    <a:pt x="751" y="2931"/>
                  </a:lnTo>
                  <a:lnTo>
                    <a:pt x="728" y="2952"/>
                  </a:lnTo>
                  <a:lnTo>
                    <a:pt x="683" y="2981"/>
                  </a:lnTo>
                  <a:lnTo>
                    <a:pt x="706" y="3058"/>
                  </a:lnTo>
                  <a:lnTo>
                    <a:pt x="680" y="3060"/>
                  </a:lnTo>
                  <a:lnTo>
                    <a:pt x="596" y="3033"/>
                  </a:lnTo>
                  <a:lnTo>
                    <a:pt x="498" y="2976"/>
                  </a:lnTo>
                  <a:lnTo>
                    <a:pt x="498" y="2976"/>
                  </a:lnTo>
                  <a:lnTo>
                    <a:pt x="397" y="2929"/>
                  </a:lnTo>
                  <a:lnTo>
                    <a:pt x="354" y="2877"/>
                  </a:lnTo>
                  <a:lnTo>
                    <a:pt x="352" y="2829"/>
                  </a:lnTo>
                  <a:lnTo>
                    <a:pt x="296" y="2774"/>
                  </a:lnTo>
                  <a:lnTo>
                    <a:pt x="230" y="2632"/>
                  </a:lnTo>
                  <a:lnTo>
                    <a:pt x="226" y="2552"/>
                  </a:lnTo>
                  <a:lnTo>
                    <a:pt x="272" y="2488"/>
                  </a:lnTo>
                  <a:lnTo>
                    <a:pt x="162" y="2463"/>
                  </a:lnTo>
                  <a:lnTo>
                    <a:pt x="199" y="2389"/>
                  </a:lnTo>
                  <a:lnTo>
                    <a:pt x="173" y="2250"/>
                  </a:lnTo>
                  <a:lnTo>
                    <a:pt x="258" y="2280"/>
                  </a:lnTo>
                  <a:lnTo>
                    <a:pt x="237" y="2105"/>
                  </a:lnTo>
                  <a:lnTo>
                    <a:pt x="184" y="2083"/>
                  </a:lnTo>
                  <a:lnTo>
                    <a:pt x="196" y="2188"/>
                  </a:lnTo>
                  <a:lnTo>
                    <a:pt x="150" y="2176"/>
                  </a:lnTo>
                  <a:lnTo>
                    <a:pt x="132" y="2056"/>
                  </a:lnTo>
                  <a:lnTo>
                    <a:pt x="109" y="1900"/>
                  </a:lnTo>
                  <a:lnTo>
                    <a:pt x="124" y="1842"/>
                  </a:lnTo>
                  <a:lnTo>
                    <a:pt x="81" y="1759"/>
                  </a:lnTo>
                  <a:lnTo>
                    <a:pt x="50" y="1664"/>
                  </a:lnTo>
                  <a:lnTo>
                    <a:pt x="79" y="1661"/>
                  </a:lnTo>
                  <a:lnTo>
                    <a:pt x="88" y="1524"/>
                  </a:lnTo>
                  <a:lnTo>
                    <a:pt x="105" y="1389"/>
                  </a:lnTo>
                  <a:lnTo>
                    <a:pt x="107" y="1262"/>
                  </a:lnTo>
                  <a:lnTo>
                    <a:pt x="65" y="1135"/>
                  </a:lnTo>
                  <a:lnTo>
                    <a:pt x="72" y="1065"/>
                  </a:lnTo>
                  <a:lnTo>
                    <a:pt x="44" y="960"/>
                  </a:lnTo>
                  <a:lnTo>
                    <a:pt x="68" y="856"/>
                  </a:lnTo>
                  <a:lnTo>
                    <a:pt x="55" y="691"/>
                  </a:lnTo>
                  <a:lnTo>
                    <a:pt x="52" y="515"/>
                  </a:lnTo>
                  <a:lnTo>
                    <a:pt x="50" y="324"/>
                  </a:lnTo>
                  <a:lnTo>
                    <a:pt x="28" y="185"/>
                  </a:lnTo>
                  <a:lnTo>
                    <a:pt x="0" y="65"/>
                  </a:lnTo>
                  <a:lnTo>
                    <a:pt x="36" y="43"/>
                  </a:lnTo>
                  <a:lnTo>
                    <a:pt x="51" y="0"/>
                  </a:lnTo>
                  <a:lnTo>
                    <a:pt x="93" y="57"/>
                  </a:lnTo>
                  <a:lnTo>
                    <a:pt x="110" y="119"/>
                  </a:lnTo>
                  <a:lnTo>
                    <a:pt x="152" y="155"/>
                  </a:lnTo>
                  <a:lnTo>
                    <a:pt x="138" y="237"/>
                  </a:lnTo>
                  <a:lnTo>
                    <a:pt x="189" y="333"/>
                  </a:lnTo>
                  <a:moveTo>
                    <a:pt x="816" y="2960"/>
                  </a:moveTo>
                  <a:lnTo>
                    <a:pt x="893" y="3142"/>
                  </a:lnTo>
                  <a:lnTo>
                    <a:pt x="960" y="3142"/>
                  </a:lnTo>
                  <a:lnTo>
                    <a:pt x="999" y="3144"/>
                  </a:lnTo>
                  <a:lnTo>
                    <a:pt x="992" y="3177"/>
                  </a:lnTo>
                  <a:lnTo>
                    <a:pt x="950" y="3202"/>
                  </a:lnTo>
                  <a:lnTo>
                    <a:pt x="918" y="3200"/>
                  </a:lnTo>
                  <a:lnTo>
                    <a:pt x="878" y="3193"/>
                  </a:lnTo>
                  <a:lnTo>
                    <a:pt x="821" y="3169"/>
                  </a:lnTo>
                  <a:lnTo>
                    <a:pt x="750" y="3157"/>
                  </a:lnTo>
                  <a:lnTo>
                    <a:pt x="650" y="3112"/>
                  </a:lnTo>
                  <a:lnTo>
                    <a:pt x="565" y="3068"/>
                  </a:lnTo>
                  <a:lnTo>
                    <a:pt x="436" y="2976"/>
                  </a:lnTo>
                  <a:lnTo>
                    <a:pt x="497" y="2993"/>
                  </a:lnTo>
                  <a:lnTo>
                    <a:pt x="611" y="3048"/>
                  </a:lnTo>
                  <a:lnTo>
                    <a:pt x="708" y="3077"/>
                  </a:lnTo>
                  <a:lnTo>
                    <a:pt x="724" y="3040"/>
                  </a:lnTo>
                  <a:lnTo>
                    <a:pt x="721" y="2984"/>
                  </a:lnTo>
                  <a:lnTo>
                    <a:pt x="766" y="2950"/>
                  </a:lnTo>
                  <a:lnTo>
                    <a:pt x="816" y="2960"/>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2" name="Freeform 39">
              <a:extLst>
                <a:ext uri="{FF2B5EF4-FFF2-40B4-BE49-F238E27FC236}">
                  <a16:creationId xmlns:a16="http://schemas.microsoft.com/office/drawing/2014/main" id="{B64AA293-A54F-3790-1CCB-74F0C6A8929D}"/>
                </a:ext>
              </a:extLst>
            </p:cNvPr>
            <p:cNvSpPr>
              <a:spLocks/>
            </p:cNvSpPr>
            <p:nvPr/>
          </p:nvSpPr>
          <p:spPr bwMode="auto">
            <a:xfrm>
              <a:off x="8976513" y="3195924"/>
              <a:ext cx="68624" cy="65276"/>
            </a:xfrm>
            <a:custGeom>
              <a:avLst/>
              <a:gdLst>
                <a:gd name="T0" fmla="*/ 33 w 41"/>
                <a:gd name="T1" fmla="*/ 29 h 39"/>
                <a:gd name="T2" fmla="*/ 19 w 41"/>
                <a:gd name="T3" fmla="*/ 39 h 39"/>
                <a:gd name="T4" fmla="*/ 3 w 41"/>
                <a:gd name="T5" fmla="*/ 33 h 39"/>
                <a:gd name="T6" fmla="*/ 0 w 41"/>
                <a:gd name="T7" fmla="*/ 15 h 39"/>
                <a:gd name="T8" fmla="*/ 7 w 41"/>
                <a:gd name="T9" fmla="*/ 6 h 39"/>
                <a:gd name="T10" fmla="*/ 25 w 41"/>
                <a:gd name="T11" fmla="*/ 0 h 39"/>
                <a:gd name="T12" fmla="*/ 36 w 41"/>
                <a:gd name="T13" fmla="*/ 0 h 39"/>
                <a:gd name="T14" fmla="*/ 41 w 41"/>
                <a:gd name="T15" fmla="*/ 8 h 39"/>
                <a:gd name="T16" fmla="*/ 35 w 41"/>
                <a:gd name="T17" fmla="*/ 17 h 39"/>
                <a:gd name="T18" fmla="*/ 33 w 41"/>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9">
                  <a:moveTo>
                    <a:pt x="33" y="29"/>
                  </a:moveTo>
                  <a:lnTo>
                    <a:pt x="19" y="39"/>
                  </a:lnTo>
                  <a:lnTo>
                    <a:pt x="3" y="33"/>
                  </a:lnTo>
                  <a:lnTo>
                    <a:pt x="0" y="15"/>
                  </a:lnTo>
                  <a:lnTo>
                    <a:pt x="7" y="6"/>
                  </a:lnTo>
                  <a:lnTo>
                    <a:pt x="25" y="0"/>
                  </a:lnTo>
                  <a:lnTo>
                    <a:pt x="36" y="0"/>
                  </a:lnTo>
                  <a:lnTo>
                    <a:pt x="41" y="8"/>
                  </a:lnTo>
                  <a:lnTo>
                    <a:pt x="35" y="17"/>
                  </a:lnTo>
                  <a:lnTo>
                    <a:pt x="33" y="2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3" name="Freeform 40">
              <a:extLst>
                <a:ext uri="{FF2B5EF4-FFF2-40B4-BE49-F238E27FC236}">
                  <a16:creationId xmlns:a16="http://schemas.microsoft.com/office/drawing/2014/main" id="{5FFFED24-823A-2515-29C0-B9C6A5BB81EC}"/>
                </a:ext>
              </a:extLst>
            </p:cNvPr>
            <p:cNvSpPr>
              <a:spLocks/>
            </p:cNvSpPr>
            <p:nvPr/>
          </p:nvSpPr>
          <p:spPr bwMode="auto">
            <a:xfrm>
              <a:off x="7783134" y="2047737"/>
              <a:ext cx="1574992" cy="1141493"/>
            </a:xfrm>
            <a:custGeom>
              <a:avLst/>
              <a:gdLst>
                <a:gd name="T0" fmla="*/ 872 w 941"/>
                <a:gd name="T1" fmla="*/ 114 h 682"/>
                <a:gd name="T2" fmla="*/ 932 w 941"/>
                <a:gd name="T3" fmla="*/ 118 h 682"/>
                <a:gd name="T4" fmla="*/ 919 w 941"/>
                <a:gd name="T5" fmla="*/ 164 h 682"/>
                <a:gd name="T6" fmla="*/ 928 w 941"/>
                <a:gd name="T7" fmla="*/ 214 h 682"/>
                <a:gd name="T8" fmla="*/ 895 w 941"/>
                <a:gd name="T9" fmla="*/ 232 h 682"/>
                <a:gd name="T10" fmla="*/ 873 w 941"/>
                <a:gd name="T11" fmla="*/ 251 h 682"/>
                <a:gd name="T12" fmla="*/ 825 w 941"/>
                <a:gd name="T13" fmla="*/ 291 h 682"/>
                <a:gd name="T14" fmla="*/ 813 w 941"/>
                <a:gd name="T15" fmla="*/ 265 h 682"/>
                <a:gd name="T16" fmla="*/ 771 w 941"/>
                <a:gd name="T17" fmla="*/ 289 h 682"/>
                <a:gd name="T18" fmla="*/ 781 w 941"/>
                <a:gd name="T19" fmla="*/ 317 h 682"/>
                <a:gd name="T20" fmla="*/ 833 w 941"/>
                <a:gd name="T21" fmla="*/ 325 h 682"/>
                <a:gd name="T22" fmla="*/ 827 w 941"/>
                <a:gd name="T23" fmla="*/ 354 h 682"/>
                <a:gd name="T24" fmla="*/ 849 w 941"/>
                <a:gd name="T25" fmla="*/ 410 h 682"/>
                <a:gd name="T26" fmla="*/ 880 w 941"/>
                <a:gd name="T27" fmla="*/ 466 h 682"/>
                <a:gd name="T28" fmla="*/ 903 w 941"/>
                <a:gd name="T29" fmla="*/ 517 h 682"/>
                <a:gd name="T30" fmla="*/ 871 w 941"/>
                <a:gd name="T31" fmla="*/ 593 h 682"/>
                <a:gd name="T32" fmla="*/ 801 w 941"/>
                <a:gd name="T33" fmla="*/ 642 h 682"/>
                <a:gd name="T34" fmla="*/ 744 w 941"/>
                <a:gd name="T35" fmla="*/ 659 h 682"/>
                <a:gd name="T36" fmla="*/ 727 w 941"/>
                <a:gd name="T37" fmla="*/ 659 h 682"/>
                <a:gd name="T38" fmla="*/ 664 w 941"/>
                <a:gd name="T39" fmla="*/ 642 h 682"/>
                <a:gd name="T40" fmla="*/ 624 w 941"/>
                <a:gd name="T41" fmla="*/ 629 h 682"/>
                <a:gd name="T42" fmla="*/ 576 w 941"/>
                <a:gd name="T43" fmla="*/ 640 h 682"/>
                <a:gd name="T44" fmla="*/ 569 w 941"/>
                <a:gd name="T45" fmla="*/ 649 h 682"/>
                <a:gd name="T46" fmla="*/ 535 w 941"/>
                <a:gd name="T47" fmla="*/ 627 h 682"/>
                <a:gd name="T48" fmla="*/ 494 w 941"/>
                <a:gd name="T49" fmla="*/ 582 h 682"/>
                <a:gd name="T50" fmla="*/ 491 w 941"/>
                <a:gd name="T51" fmla="*/ 527 h 682"/>
                <a:gd name="T52" fmla="*/ 456 w 941"/>
                <a:gd name="T53" fmla="*/ 505 h 682"/>
                <a:gd name="T54" fmla="*/ 401 w 941"/>
                <a:gd name="T55" fmla="*/ 508 h 682"/>
                <a:gd name="T56" fmla="*/ 356 w 941"/>
                <a:gd name="T57" fmla="*/ 520 h 682"/>
                <a:gd name="T58" fmla="*/ 321 w 941"/>
                <a:gd name="T59" fmla="*/ 520 h 682"/>
                <a:gd name="T60" fmla="*/ 253 w 941"/>
                <a:gd name="T61" fmla="*/ 508 h 682"/>
                <a:gd name="T62" fmla="*/ 199 w 941"/>
                <a:gd name="T63" fmla="*/ 478 h 682"/>
                <a:gd name="T64" fmla="*/ 129 w 941"/>
                <a:gd name="T65" fmla="*/ 449 h 682"/>
                <a:gd name="T66" fmla="*/ 120 w 941"/>
                <a:gd name="T67" fmla="*/ 408 h 682"/>
                <a:gd name="T68" fmla="*/ 54 w 941"/>
                <a:gd name="T69" fmla="*/ 342 h 682"/>
                <a:gd name="T70" fmla="*/ 26 w 941"/>
                <a:gd name="T71" fmla="*/ 307 h 682"/>
                <a:gd name="T72" fmla="*/ 3 w 941"/>
                <a:gd name="T73" fmla="*/ 280 h 682"/>
                <a:gd name="T74" fmla="*/ 42 w 941"/>
                <a:gd name="T75" fmla="*/ 264 h 682"/>
                <a:gd name="T76" fmla="*/ 91 w 941"/>
                <a:gd name="T77" fmla="*/ 230 h 682"/>
                <a:gd name="T78" fmla="*/ 68 w 941"/>
                <a:gd name="T79" fmla="*/ 172 h 682"/>
                <a:gd name="T80" fmla="*/ 136 w 941"/>
                <a:gd name="T81" fmla="*/ 130 h 682"/>
                <a:gd name="T82" fmla="*/ 151 w 941"/>
                <a:gd name="T83" fmla="*/ 85 h 682"/>
                <a:gd name="T84" fmla="*/ 213 w 941"/>
                <a:gd name="T85" fmla="*/ 116 h 682"/>
                <a:gd name="T86" fmla="*/ 267 w 941"/>
                <a:gd name="T87" fmla="*/ 168 h 682"/>
                <a:gd name="T88" fmla="*/ 343 w 941"/>
                <a:gd name="T89" fmla="*/ 205 h 682"/>
                <a:gd name="T90" fmla="*/ 433 w 941"/>
                <a:gd name="T91" fmla="*/ 219 h 682"/>
                <a:gd name="T92" fmla="*/ 512 w 941"/>
                <a:gd name="T93" fmla="*/ 241 h 682"/>
                <a:gd name="T94" fmla="*/ 591 w 941"/>
                <a:gd name="T95" fmla="*/ 214 h 682"/>
                <a:gd name="T96" fmla="*/ 590 w 941"/>
                <a:gd name="T97" fmla="*/ 182 h 682"/>
                <a:gd name="T98" fmla="*/ 632 w 941"/>
                <a:gd name="T99" fmla="*/ 164 h 682"/>
                <a:gd name="T100" fmla="*/ 687 w 941"/>
                <a:gd name="T101" fmla="*/ 134 h 682"/>
                <a:gd name="T102" fmla="*/ 659 w 941"/>
                <a:gd name="T103" fmla="*/ 108 h 682"/>
                <a:gd name="T104" fmla="*/ 616 w 941"/>
                <a:gd name="T105" fmla="*/ 107 h 682"/>
                <a:gd name="T106" fmla="*/ 652 w 941"/>
                <a:gd name="T107" fmla="*/ 66 h 682"/>
                <a:gd name="T108" fmla="*/ 642 w 941"/>
                <a:gd name="T109" fmla="*/ 18 h 682"/>
                <a:gd name="T110" fmla="*/ 672 w 941"/>
                <a:gd name="T111" fmla="*/ 0 h 682"/>
                <a:gd name="T112" fmla="*/ 757 w 941"/>
                <a:gd name="T113" fmla="*/ 4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41" h="682">
                  <a:moveTo>
                    <a:pt x="791" y="74"/>
                  </a:moveTo>
                  <a:lnTo>
                    <a:pt x="823" y="80"/>
                  </a:lnTo>
                  <a:lnTo>
                    <a:pt x="852" y="95"/>
                  </a:lnTo>
                  <a:lnTo>
                    <a:pt x="872" y="114"/>
                  </a:lnTo>
                  <a:lnTo>
                    <a:pt x="896" y="114"/>
                  </a:lnTo>
                  <a:lnTo>
                    <a:pt x="905" y="106"/>
                  </a:lnTo>
                  <a:lnTo>
                    <a:pt x="927" y="100"/>
                  </a:lnTo>
                  <a:lnTo>
                    <a:pt x="932" y="118"/>
                  </a:lnTo>
                  <a:lnTo>
                    <a:pt x="930" y="126"/>
                  </a:lnTo>
                  <a:lnTo>
                    <a:pt x="940" y="148"/>
                  </a:lnTo>
                  <a:lnTo>
                    <a:pt x="941" y="168"/>
                  </a:lnTo>
                  <a:lnTo>
                    <a:pt x="919" y="164"/>
                  </a:lnTo>
                  <a:lnTo>
                    <a:pt x="909" y="171"/>
                  </a:lnTo>
                  <a:lnTo>
                    <a:pt x="924" y="189"/>
                  </a:lnTo>
                  <a:lnTo>
                    <a:pt x="936" y="213"/>
                  </a:lnTo>
                  <a:lnTo>
                    <a:pt x="928" y="214"/>
                  </a:lnTo>
                  <a:lnTo>
                    <a:pt x="934" y="224"/>
                  </a:lnTo>
                  <a:lnTo>
                    <a:pt x="916" y="212"/>
                  </a:lnTo>
                  <a:lnTo>
                    <a:pt x="916" y="223"/>
                  </a:lnTo>
                  <a:lnTo>
                    <a:pt x="895" y="232"/>
                  </a:lnTo>
                  <a:lnTo>
                    <a:pt x="904" y="243"/>
                  </a:lnTo>
                  <a:lnTo>
                    <a:pt x="889" y="243"/>
                  </a:lnTo>
                  <a:lnTo>
                    <a:pt x="877" y="236"/>
                  </a:lnTo>
                  <a:lnTo>
                    <a:pt x="873" y="251"/>
                  </a:lnTo>
                  <a:lnTo>
                    <a:pt x="861" y="262"/>
                  </a:lnTo>
                  <a:lnTo>
                    <a:pt x="853" y="275"/>
                  </a:lnTo>
                  <a:lnTo>
                    <a:pt x="833" y="281"/>
                  </a:lnTo>
                  <a:lnTo>
                    <a:pt x="825" y="291"/>
                  </a:lnTo>
                  <a:lnTo>
                    <a:pt x="809" y="296"/>
                  </a:lnTo>
                  <a:lnTo>
                    <a:pt x="814" y="287"/>
                  </a:lnTo>
                  <a:lnTo>
                    <a:pt x="806" y="279"/>
                  </a:lnTo>
                  <a:lnTo>
                    <a:pt x="813" y="265"/>
                  </a:lnTo>
                  <a:lnTo>
                    <a:pt x="799" y="254"/>
                  </a:lnTo>
                  <a:lnTo>
                    <a:pt x="788" y="261"/>
                  </a:lnTo>
                  <a:lnTo>
                    <a:pt x="776" y="275"/>
                  </a:lnTo>
                  <a:lnTo>
                    <a:pt x="771" y="289"/>
                  </a:lnTo>
                  <a:lnTo>
                    <a:pt x="755" y="290"/>
                  </a:lnTo>
                  <a:lnTo>
                    <a:pt x="751" y="299"/>
                  </a:lnTo>
                  <a:lnTo>
                    <a:pt x="766" y="313"/>
                  </a:lnTo>
                  <a:lnTo>
                    <a:pt x="781" y="317"/>
                  </a:lnTo>
                  <a:lnTo>
                    <a:pt x="786" y="326"/>
                  </a:lnTo>
                  <a:lnTo>
                    <a:pt x="802" y="332"/>
                  </a:lnTo>
                  <a:lnTo>
                    <a:pt x="815" y="317"/>
                  </a:lnTo>
                  <a:lnTo>
                    <a:pt x="833" y="325"/>
                  </a:lnTo>
                  <a:lnTo>
                    <a:pt x="845" y="326"/>
                  </a:lnTo>
                  <a:lnTo>
                    <a:pt x="852" y="337"/>
                  </a:lnTo>
                  <a:lnTo>
                    <a:pt x="830" y="343"/>
                  </a:lnTo>
                  <a:lnTo>
                    <a:pt x="827" y="354"/>
                  </a:lnTo>
                  <a:lnTo>
                    <a:pt x="815" y="364"/>
                  </a:lnTo>
                  <a:lnTo>
                    <a:pt x="811" y="378"/>
                  </a:lnTo>
                  <a:lnTo>
                    <a:pt x="834" y="390"/>
                  </a:lnTo>
                  <a:lnTo>
                    <a:pt x="849" y="410"/>
                  </a:lnTo>
                  <a:lnTo>
                    <a:pt x="867" y="429"/>
                  </a:lnTo>
                  <a:lnTo>
                    <a:pt x="884" y="445"/>
                  </a:lnTo>
                  <a:lnTo>
                    <a:pt x="889" y="461"/>
                  </a:lnTo>
                  <a:lnTo>
                    <a:pt x="880" y="466"/>
                  </a:lnTo>
                  <a:lnTo>
                    <a:pt x="888" y="477"/>
                  </a:lnTo>
                  <a:lnTo>
                    <a:pt x="900" y="484"/>
                  </a:lnTo>
                  <a:lnTo>
                    <a:pt x="903" y="501"/>
                  </a:lnTo>
                  <a:lnTo>
                    <a:pt x="903" y="517"/>
                  </a:lnTo>
                  <a:lnTo>
                    <a:pt x="894" y="519"/>
                  </a:lnTo>
                  <a:lnTo>
                    <a:pt x="888" y="541"/>
                  </a:lnTo>
                  <a:lnTo>
                    <a:pt x="881" y="569"/>
                  </a:lnTo>
                  <a:lnTo>
                    <a:pt x="871" y="593"/>
                  </a:lnTo>
                  <a:lnTo>
                    <a:pt x="851" y="613"/>
                  </a:lnTo>
                  <a:lnTo>
                    <a:pt x="830" y="630"/>
                  </a:lnTo>
                  <a:lnTo>
                    <a:pt x="810" y="632"/>
                  </a:lnTo>
                  <a:lnTo>
                    <a:pt x="801" y="642"/>
                  </a:lnTo>
                  <a:lnTo>
                    <a:pt x="793" y="635"/>
                  </a:lnTo>
                  <a:lnTo>
                    <a:pt x="785" y="645"/>
                  </a:lnTo>
                  <a:lnTo>
                    <a:pt x="762" y="656"/>
                  </a:lnTo>
                  <a:lnTo>
                    <a:pt x="744" y="659"/>
                  </a:lnTo>
                  <a:lnTo>
                    <a:pt x="742" y="681"/>
                  </a:lnTo>
                  <a:lnTo>
                    <a:pt x="732" y="682"/>
                  </a:lnTo>
                  <a:lnTo>
                    <a:pt x="725" y="667"/>
                  </a:lnTo>
                  <a:lnTo>
                    <a:pt x="727" y="659"/>
                  </a:lnTo>
                  <a:lnTo>
                    <a:pt x="702" y="652"/>
                  </a:lnTo>
                  <a:lnTo>
                    <a:pt x="694" y="656"/>
                  </a:lnTo>
                  <a:lnTo>
                    <a:pt x="675" y="650"/>
                  </a:lnTo>
                  <a:lnTo>
                    <a:pt x="664" y="642"/>
                  </a:lnTo>
                  <a:lnTo>
                    <a:pt x="665" y="630"/>
                  </a:lnTo>
                  <a:lnTo>
                    <a:pt x="648" y="626"/>
                  </a:lnTo>
                  <a:lnTo>
                    <a:pt x="638" y="618"/>
                  </a:lnTo>
                  <a:lnTo>
                    <a:pt x="624" y="629"/>
                  </a:lnTo>
                  <a:lnTo>
                    <a:pt x="608" y="632"/>
                  </a:lnTo>
                  <a:lnTo>
                    <a:pt x="593" y="632"/>
                  </a:lnTo>
                  <a:lnTo>
                    <a:pt x="585" y="637"/>
                  </a:lnTo>
                  <a:lnTo>
                    <a:pt x="576" y="640"/>
                  </a:lnTo>
                  <a:lnTo>
                    <a:pt x="583" y="663"/>
                  </a:lnTo>
                  <a:lnTo>
                    <a:pt x="573" y="663"/>
                  </a:lnTo>
                  <a:lnTo>
                    <a:pt x="571" y="658"/>
                  </a:lnTo>
                  <a:lnTo>
                    <a:pt x="569" y="649"/>
                  </a:lnTo>
                  <a:lnTo>
                    <a:pt x="557" y="656"/>
                  </a:lnTo>
                  <a:lnTo>
                    <a:pt x="548" y="652"/>
                  </a:lnTo>
                  <a:lnTo>
                    <a:pt x="533" y="644"/>
                  </a:lnTo>
                  <a:lnTo>
                    <a:pt x="535" y="627"/>
                  </a:lnTo>
                  <a:lnTo>
                    <a:pt x="523" y="623"/>
                  </a:lnTo>
                  <a:lnTo>
                    <a:pt x="515" y="604"/>
                  </a:lnTo>
                  <a:lnTo>
                    <a:pt x="497" y="607"/>
                  </a:lnTo>
                  <a:lnTo>
                    <a:pt x="494" y="582"/>
                  </a:lnTo>
                  <a:lnTo>
                    <a:pt x="507" y="565"/>
                  </a:lnTo>
                  <a:lnTo>
                    <a:pt x="504" y="548"/>
                  </a:lnTo>
                  <a:lnTo>
                    <a:pt x="500" y="532"/>
                  </a:lnTo>
                  <a:lnTo>
                    <a:pt x="491" y="527"/>
                  </a:lnTo>
                  <a:lnTo>
                    <a:pt x="482" y="515"/>
                  </a:lnTo>
                  <a:lnTo>
                    <a:pt x="472" y="516"/>
                  </a:lnTo>
                  <a:lnTo>
                    <a:pt x="452" y="513"/>
                  </a:lnTo>
                  <a:lnTo>
                    <a:pt x="456" y="505"/>
                  </a:lnTo>
                  <a:lnTo>
                    <a:pt x="445" y="492"/>
                  </a:lnTo>
                  <a:lnTo>
                    <a:pt x="434" y="500"/>
                  </a:lnTo>
                  <a:lnTo>
                    <a:pt x="418" y="495"/>
                  </a:lnTo>
                  <a:lnTo>
                    <a:pt x="401" y="508"/>
                  </a:lnTo>
                  <a:lnTo>
                    <a:pt x="389" y="524"/>
                  </a:lnTo>
                  <a:lnTo>
                    <a:pt x="375" y="527"/>
                  </a:lnTo>
                  <a:lnTo>
                    <a:pt x="366" y="521"/>
                  </a:lnTo>
                  <a:lnTo>
                    <a:pt x="356" y="520"/>
                  </a:lnTo>
                  <a:lnTo>
                    <a:pt x="343" y="516"/>
                  </a:lnTo>
                  <a:lnTo>
                    <a:pt x="334" y="521"/>
                  </a:lnTo>
                  <a:lnTo>
                    <a:pt x="326" y="536"/>
                  </a:lnTo>
                  <a:lnTo>
                    <a:pt x="321" y="520"/>
                  </a:lnTo>
                  <a:lnTo>
                    <a:pt x="311" y="524"/>
                  </a:lnTo>
                  <a:lnTo>
                    <a:pt x="290" y="522"/>
                  </a:lnTo>
                  <a:lnTo>
                    <a:pt x="269" y="517"/>
                  </a:lnTo>
                  <a:lnTo>
                    <a:pt x="253" y="508"/>
                  </a:lnTo>
                  <a:lnTo>
                    <a:pt x="238" y="504"/>
                  </a:lnTo>
                  <a:lnTo>
                    <a:pt x="230" y="494"/>
                  </a:lnTo>
                  <a:lnTo>
                    <a:pt x="219" y="491"/>
                  </a:lnTo>
                  <a:lnTo>
                    <a:pt x="199" y="478"/>
                  </a:lnTo>
                  <a:lnTo>
                    <a:pt x="183" y="472"/>
                  </a:lnTo>
                  <a:lnTo>
                    <a:pt x="177" y="476"/>
                  </a:lnTo>
                  <a:lnTo>
                    <a:pt x="149" y="462"/>
                  </a:lnTo>
                  <a:lnTo>
                    <a:pt x="129" y="449"/>
                  </a:lnTo>
                  <a:lnTo>
                    <a:pt x="119" y="426"/>
                  </a:lnTo>
                  <a:lnTo>
                    <a:pt x="132" y="429"/>
                  </a:lnTo>
                  <a:lnTo>
                    <a:pt x="130" y="418"/>
                  </a:lnTo>
                  <a:lnTo>
                    <a:pt x="120" y="408"/>
                  </a:lnTo>
                  <a:lnTo>
                    <a:pt x="118" y="391"/>
                  </a:lnTo>
                  <a:lnTo>
                    <a:pt x="93" y="366"/>
                  </a:lnTo>
                  <a:lnTo>
                    <a:pt x="63" y="358"/>
                  </a:lnTo>
                  <a:lnTo>
                    <a:pt x="54" y="342"/>
                  </a:lnTo>
                  <a:lnTo>
                    <a:pt x="38" y="333"/>
                  </a:lnTo>
                  <a:lnTo>
                    <a:pt x="34" y="327"/>
                  </a:lnTo>
                  <a:lnTo>
                    <a:pt x="28" y="315"/>
                  </a:lnTo>
                  <a:lnTo>
                    <a:pt x="26" y="307"/>
                  </a:lnTo>
                  <a:lnTo>
                    <a:pt x="15" y="302"/>
                  </a:lnTo>
                  <a:lnTo>
                    <a:pt x="9" y="304"/>
                  </a:lnTo>
                  <a:lnTo>
                    <a:pt x="0" y="285"/>
                  </a:lnTo>
                  <a:lnTo>
                    <a:pt x="3" y="280"/>
                  </a:lnTo>
                  <a:lnTo>
                    <a:pt x="0" y="276"/>
                  </a:lnTo>
                  <a:lnTo>
                    <a:pt x="13" y="266"/>
                  </a:lnTo>
                  <a:lnTo>
                    <a:pt x="23" y="262"/>
                  </a:lnTo>
                  <a:lnTo>
                    <a:pt x="42" y="264"/>
                  </a:lnTo>
                  <a:lnTo>
                    <a:pt x="44" y="252"/>
                  </a:lnTo>
                  <a:lnTo>
                    <a:pt x="65" y="249"/>
                  </a:lnTo>
                  <a:lnTo>
                    <a:pt x="68" y="241"/>
                  </a:lnTo>
                  <a:lnTo>
                    <a:pt x="91" y="230"/>
                  </a:lnTo>
                  <a:lnTo>
                    <a:pt x="92" y="225"/>
                  </a:lnTo>
                  <a:lnTo>
                    <a:pt x="87" y="213"/>
                  </a:lnTo>
                  <a:lnTo>
                    <a:pt x="96" y="208"/>
                  </a:lnTo>
                  <a:lnTo>
                    <a:pt x="68" y="172"/>
                  </a:lnTo>
                  <a:lnTo>
                    <a:pt x="98" y="164"/>
                  </a:lnTo>
                  <a:lnTo>
                    <a:pt x="104" y="160"/>
                  </a:lnTo>
                  <a:lnTo>
                    <a:pt x="101" y="123"/>
                  </a:lnTo>
                  <a:lnTo>
                    <a:pt x="136" y="130"/>
                  </a:lnTo>
                  <a:lnTo>
                    <a:pt x="141" y="121"/>
                  </a:lnTo>
                  <a:lnTo>
                    <a:pt x="133" y="100"/>
                  </a:lnTo>
                  <a:lnTo>
                    <a:pt x="146" y="98"/>
                  </a:lnTo>
                  <a:lnTo>
                    <a:pt x="151" y="85"/>
                  </a:lnTo>
                  <a:lnTo>
                    <a:pt x="157" y="83"/>
                  </a:lnTo>
                  <a:lnTo>
                    <a:pt x="168" y="97"/>
                  </a:lnTo>
                  <a:lnTo>
                    <a:pt x="186" y="108"/>
                  </a:lnTo>
                  <a:lnTo>
                    <a:pt x="213" y="116"/>
                  </a:lnTo>
                  <a:lnTo>
                    <a:pt x="232" y="132"/>
                  </a:lnTo>
                  <a:lnTo>
                    <a:pt x="236" y="156"/>
                  </a:lnTo>
                  <a:lnTo>
                    <a:pt x="246" y="165"/>
                  </a:lnTo>
                  <a:lnTo>
                    <a:pt x="267" y="168"/>
                  </a:lnTo>
                  <a:lnTo>
                    <a:pt x="290" y="171"/>
                  </a:lnTo>
                  <a:lnTo>
                    <a:pt x="316" y="184"/>
                  </a:lnTo>
                  <a:lnTo>
                    <a:pt x="327" y="186"/>
                  </a:lnTo>
                  <a:lnTo>
                    <a:pt x="343" y="205"/>
                  </a:lnTo>
                  <a:lnTo>
                    <a:pt x="358" y="217"/>
                  </a:lnTo>
                  <a:lnTo>
                    <a:pt x="376" y="217"/>
                  </a:lnTo>
                  <a:lnTo>
                    <a:pt x="412" y="222"/>
                  </a:lnTo>
                  <a:lnTo>
                    <a:pt x="433" y="219"/>
                  </a:lnTo>
                  <a:lnTo>
                    <a:pt x="451" y="222"/>
                  </a:lnTo>
                  <a:lnTo>
                    <a:pt x="481" y="234"/>
                  </a:lnTo>
                  <a:lnTo>
                    <a:pt x="502" y="234"/>
                  </a:lnTo>
                  <a:lnTo>
                    <a:pt x="512" y="241"/>
                  </a:lnTo>
                  <a:lnTo>
                    <a:pt x="527" y="230"/>
                  </a:lnTo>
                  <a:lnTo>
                    <a:pt x="550" y="222"/>
                  </a:lnTo>
                  <a:lnTo>
                    <a:pt x="575" y="222"/>
                  </a:lnTo>
                  <a:lnTo>
                    <a:pt x="591" y="214"/>
                  </a:lnTo>
                  <a:lnTo>
                    <a:pt x="598" y="203"/>
                  </a:lnTo>
                  <a:lnTo>
                    <a:pt x="606" y="196"/>
                  </a:lnTo>
                  <a:lnTo>
                    <a:pt x="600" y="190"/>
                  </a:lnTo>
                  <a:lnTo>
                    <a:pt x="590" y="182"/>
                  </a:lnTo>
                  <a:lnTo>
                    <a:pt x="592" y="169"/>
                  </a:lnTo>
                  <a:lnTo>
                    <a:pt x="602" y="171"/>
                  </a:lnTo>
                  <a:lnTo>
                    <a:pt x="621" y="175"/>
                  </a:lnTo>
                  <a:lnTo>
                    <a:pt x="632" y="164"/>
                  </a:lnTo>
                  <a:lnTo>
                    <a:pt x="653" y="156"/>
                  </a:lnTo>
                  <a:lnTo>
                    <a:pt x="657" y="142"/>
                  </a:lnTo>
                  <a:lnTo>
                    <a:pt x="665" y="137"/>
                  </a:lnTo>
                  <a:lnTo>
                    <a:pt x="687" y="134"/>
                  </a:lnTo>
                  <a:lnTo>
                    <a:pt x="702" y="136"/>
                  </a:lnTo>
                  <a:lnTo>
                    <a:pt x="699" y="129"/>
                  </a:lnTo>
                  <a:lnTo>
                    <a:pt x="676" y="115"/>
                  </a:lnTo>
                  <a:lnTo>
                    <a:pt x="659" y="108"/>
                  </a:lnTo>
                  <a:lnTo>
                    <a:pt x="651" y="116"/>
                  </a:lnTo>
                  <a:lnTo>
                    <a:pt x="633" y="112"/>
                  </a:lnTo>
                  <a:lnTo>
                    <a:pt x="625" y="115"/>
                  </a:lnTo>
                  <a:lnTo>
                    <a:pt x="616" y="107"/>
                  </a:lnTo>
                  <a:lnTo>
                    <a:pt x="615" y="87"/>
                  </a:lnTo>
                  <a:lnTo>
                    <a:pt x="613" y="71"/>
                  </a:lnTo>
                  <a:lnTo>
                    <a:pt x="638" y="79"/>
                  </a:lnTo>
                  <a:lnTo>
                    <a:pt x="652" y="66"/>
                  </a:lnTo>
                  <a:lnTo>
                    <a:pt x="646" y="57"/>
                  </a:lnTo>
                  <a:lnTo>
                    <a:pt x="646" y="36"/>
                  </a:lnTo>
                  <a:lnTo>
                    <a:pt x="650" y="30"/>
                  </a:lnTo>
                  <a:lnTo>
                    <a:pt x="642" y="18"/>
                  </a:lnTo>
                  <a:lnTo>
                    <a:pt x="630" y="14"/>
                  </a:lnTo>
                  <a:lnTo>
                    <a:pt x="635" y="4"/>
                  </a:lnTo>
                  <a:lnTo>
                    <a:pt x="652" y="0"/>
                  </a:lnTo>
                  <a:lnTo>
                    <a:pt x="672" y="0"/>
                  </a:lnTo>
                  <a:lnTo>
                    <a:pt x="700" y="5"/>
                  </a:lnTo>
                  <a:lnTo>
                    <a:pt x="719" y="13"/>
                  </a:lnTo>
                  <a:lnTo>
                    <a:pt x="744" y="33"/>
                  </a:lnTo>
                  <a:lnTo>
                    <a:pt x="757" y="42"/>
                  </a:lnTo>
                  <a:lnTo>
                    <a:pt x="771" y="54"/>
                  </a:lnTo>
                  <a:lnTo>
                    <a:pt x="791" y="7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4" name="Freeform 41">
              <a:extLst>
                <a:ext uri="{FF2B5EF4-FFF2-40B4-BE49-F238E27FC236}">
                  <a16:creationId xmlns:a16="http://schemas.microsoft.com/office/drawing/2014/main" id="{FD8A42FF-7627-46CA-99E0-35E7F3252C58}"/>
                </a:ext>
              </a:extLst>
            </p:cNvPr>
            <p:cNvSpPr>
              <a:spLocks/>
            </p:cNvSpPr>
            <p:nvPr/>
          </p:nvSpPr>
          <p:spPr bwMode="auto">
            <a:xfrm>
              <a:off x="5426505" y="3529000"/>
              <a:ext cx="184112" cy="214239"/>
            </a:xfrm>
            <a:custGeom>
              <a:avLst/>
              <a:gdLst>
                <a:gd name="T0" fmla="*/ 105 w 110"/>
                <a:gd name="T1" fmla="*/ 115 h 128"/>
                <a:gd name="T2" fmla="*/ 97 w 110"/>
                <a:gd name="T3" fmla="*/ 115 h 128"/>
                <a:gd name="T4" fmla="*/ 84 w 110"/>
                <a:gd name="T5" fmla="*/ 111 h 128"/>
                <a:gd name="T6" fmla="*/ 72 w 110"/>
                <a:gd name="T7" fmla="*/ 111 h 128"/>
                <a:gd name="T8" fmla="*/ 50 w 110"/>
                <a:gd name="T9" fmla="*/ 115 h 128"/>
                <a:gd name="T10" fmla="*/ 37 w 110"/>
                <a:gd name="T11" fmla="*/ 121 h 128"/>
                <a:gd name="T12" fmla="*/ 19 w 110"/>
                <a:gd name="T13" fmla="*/ 128 h 128"/>
                <a:gd name="T14" fmla="*/ 16 w 110"/>
                <a:gd name="T15" fmla="*/ 128 h 128"/>
                <a:gd name="T16" fmla="*/ 17 w 110"/>
                <a:gd name="T17" fmla="*/ 111 h 128"/>
                <a:gd name="T18" fmla="*/ 19 w 110"/>
                <a:gd name="T19" fmla="*/ 108 h 128"/>
                <a:gd name="T20" fmla="*/ 18 w 110"/>
                <a:gd name="T21" fmla="*/ 100 h 128"/>
                <a:gd name="T22" fmla="*/ 11 w 110"/>
                <a:gd name="T23" fmla="*/ 91 h 128"/>
                <a:gd name="T24" fmla="*/ 5 w 110"/>
                <a:gd name="T25" fmla="*/ 90 h 128"/>
                <a:gd name="T26" fmla="*/ 0 w 110"/>
                <a:gd name="T27" fmla="*/ 84 h 128"/>
                <a:gd name="T28" fmla="*/ 3 w 110"/>
                <a:gd name="T29" fmla="*/ 75 h 128"/>
                <a:gd name="T30" fmla="*/ 2 w 110"/>
                <a:gd name="T31" fmla="*/ 65 h 128"/>
                <a:gd name="T32" fmla="*/ 3 w 110"/>
                <a:gd name="T33" fmla="*/ 59 h 128"/>
                <a:gd name="T34" fmla="*/ 6 w 110"/>
                <a:gd name="T35" fmla="*/ 59 h 128"/>
                <a:gd name="T36" fmla="*/ 7 w 110"/>
                <a:gd name="T37" fmla="*/ 50 h 128"/>
                <a:gd name="T38" fmla="*/ 5 w 110"/>
                <a:gd name="T39" fmla="*/ 46 h 128"/>
                <a:gd name="T40" fmla="*/ 7 w 110"/>
                <a:gd name="T41" fmla="*/ 43 h 128"/>
                <a:gd name="T42" fmla="*/ 14 w 110"/>
                <a:gd name="T43" fmla="*/ 40 h 128"/>
                <a:gd name="T44" fmla="*/ 9 w 110"/>
                <a:gd name="T45" fmla="*/ 24 h 128"/>
                <a:gd name="T46" fmla="*/ 5 w 110"/>
                <a:gd name="T47" fmla="*/ 15 h 128"/>
                <a:gd name="T48" fmla="*/ 7 w 110"/>
                <a:gd name="T49" fmla="*/ 8 h 128"/>
                <a:gd name="T50" fmla="*/ 11 w 110"/>
                <a:gd name="T51" fmla="*/ 6 h 128"/>
                <a:gd name="T52" fmla="*/ 13 w 110"/>
                <a:gd name="T53" fmla="*/ 5 h 128"/>
                <a:gd name="T54" fmla="*/ 18 w 110"/>
                <a:gd name="T55" fmla="*/ 7 h 128"/>
                <a:gd name="T56" fmla="*/ 32 w 110"/>
                <a:gd name="T57" fmla="*/ 8 h 128"/>
                <a:gd name="T58" fmla="*/ 35 w 110"/>
                <a:gd name="T59" fmla="*/ 2 h 128"/>
                <a:gd name="T60" fmla="*/ 39 w 110"/>
                <a:gd name="T61" fmla="*/ 2 h 128"/>
                <a:gd name="T62" fmla="*/ 44 w 110"/>
                <a:gd name="T63" fmla="*/ 0 h 128"/>
                <a:gd name="T64" fmla="*/ 47 w 110"/>
                <a:gd name="T65" fmla="*/ 9 h 128"/>
                <a:gd name="T66" fmla="*/ 51 w 110"/>
                <a:gd name="T67" fmla="*/ 6 h 128"/>
                <a:gd name="T68" fmla="*/ 58 w 110"/>
                <a:gd name="T69" fmla="*/ 3 h 128"/>
                <a:gd name="T70" fmla="*/ 67 w 110"/>
                <a:gd name="T71" fmla="*/ 7 h 128"/>
                <a:gd name="T72" fmla="*/ 70 w 110"/>
                <a:gd name="T73" fmla="*/ 14 h 128"/>
                <a:gd name="T74" fmla="*/ 78 w 110"/>
                <a:gd name="T75" fmla="*/ 19 h 128"/>
                <a:gd name="T76" fmla="*/ 85 w 110"/>
                <a:gd name="T77" fmla="*/ 14 h 128"/>
                <a:gd name="T78" fmla="*/ 93 w 110"/>
                <a:gd name="T79" fmla="*/ 13 h 128"/>
                <a:gd name="T80" fmla="*/ 106 w 110"/>
                <a:gd name="T81" fmla="*/ 18 h 128"/>
                <a:gd name="T82" fmla="*/ 110 w 110"/>
                <a:gd name="T83" fmla="*/ 48 h 128"/>
                <a:gd name="T84" fmla="*/ 103 w 110"/>
                <a:gd name="T85" fmla="*/ 65 h 128"/>
                <a:gd name="T86" fmla="*/ 98 w 110"/>
                <a:gd name="T87" fmla="*/ 88 h 128"/>
                <a:gd name="T88" fmla="*/ 106 w 110"/>
                <a:gd name="T89" fmla="*/ 107 h 128"/>
                <a:gd name="T90" fmla="*/ 105 w 110"/>
                <a:gd name="T91" fmla="*/ 1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0" h="128">
                  <a:moveTo>
                    <a:pt x="105" y="115"/>
                  </a:moveTo>
                  <a:lnTo>
                    <a:pt x="97" y="115"/>
                  </a:lnTo>
                  <a:lnTo>
                    <a:pt x="84" y="111"/>
                  </a:lnTo>
                  <a:lnTo>
                    <a:pt x="72" y="111"/>
                  </a:lnTo>
                  <a:lnTo>
                    <a:pt x="50" y="115"/>
                  </a:lnTo>
                  <a:lnTo>
                    <a:pt x="37" y="121"/>
                  </a:lnTo>
                  <a:lnTo>
                    <a:pt x="19" y="128"/>
                  </a:lnTo>
                  <a:lnTo>
                    <a:pt x="16" y="128"/>
                  </a:lnTo>
                  <a:lnTo>
                    <a:pt x="17" y="111"/>
                  </a:lnTo>
                  <a:lnTo>
                    <a:pt x="19" y="108"/>
                  </a:lnTo>
                  <a:lnTo>
                    <a:pt x="18" y="100"/>
                  </a:lnTo>
                  <a:lnTo>
                    <a:pt x="11" y="91"/>
                  </a:lnTo>
                  <a:lnTo>
                    <a:pt x="5" y="90"/>
                  </a:lnTo>
                  <a:lnTo>
                    <a:pt x="0" y="84"/>
                  </a:lnTo>
                  <a:lnTo>
                    <a:pt x="3" y="75"/>
                  </a:lnTo>
                  <a:lnTo>
                    <a:pt x="2" y="65"/>
                  </a:lnTo>
                  <a:lnTo>
                    <a:pt x="3" y="59"/>
                  </a:lnTo>
                  <a:lnTo>
                    <a:pt x="6" y="59"/>
                  </a:lnTo>
                  <a:lnTo>
                    <a:pt x="7" y="50"/>
                  </a:lnTo>
                  <a:lnTo>
                    <a:pt x="5" y="46"/>
                  </a:lnTo>
                  <a:lnTo>
                    <a:pt x="7" y="43"/>
                  </a:lnTo>
                  <a:lnTo>
                    <a:pt x="14" y="40"/>
                  </a:lnTo>
                  <a:lnTo>
                    <a:pt x="9" y="24"/>
                  </a:lnTo>
                  <a:lnTo>
                    <a:pt x="5" y="15"/>
                  </a:lnTo>
                  <a:lnTo>
                    <a:pt x="7" y="8"/>
                  </a:lnTo>
                  <a:lnTo>
                    <a:pt x="11" y="6"/>
                  </a:lnTo>
                  <a:lnTo>
                    <a:pt x="13" y="5"/>
                  </a:lnTo>
                  <a:lnTo>
                    <a:pt x="18" y="7"/>
                  </a:lnTo>
                  <a:lnTo>
                    <a:pt x="32" y="8"/>
                  </a:lnTo>
                  <a:lnTo>
                    <a:pt x="35" y="2"/>
                  </a:lnTo>
                  <a:lnTo>
                    <a:pt x="39" y="2"/>
                  </a:lnTo>
                  <a:lnTo>
                    <a:pt x="44" y="0"/>
                  </a:lnTo>
                  <a:lnTo>
                    <a:pt x="47" y="9"/>
                  </a:lnTo>
                  <a:lnTo>
                    <a:pt x="51" y="6"/>
                  </a:lnTo>
                  <a:lnTo>
                    <a:pt x="58" y="3"/>
                  </a:lnTo>
                  <a:lnTo>
                    <a:pt x="67" y="7"/>
                  </a:lnTo>
                  <a:lnTo>
                    <a:pt x="70" y="14"/>
                  </a:lnTo>
                  <a:lnTo>
                    <a:pt x="78" y="19"/>
                  </a:lnTo>
                  <a:lnTo>
                    <a:pt x="85" y="14"/>
                  </a:lnTo>
                  <a:lnTo>
                    <a:pt x="93" y="13"/>
                  </a:lnTo>
                  <a:lnTo>
                    <a:pt x="106" y="18"/>
                  </a:lnTo>
                  <a:lnTo>
                    <a:pt x="110" y="48"/>
                  </a:lnTo>
                  <a:lnTo>
                    <a:pt x="103" y="65"/>
                  </a:lnTo>
                  <a:lnTo>
                    <a:pt x="98" y="88"/>
                  </a:lnTo>
                  <a:lnTo>
                    <a:pt x="106" y="107"/>
                  </a:lnTo>
                  <a:lnTo>
                    <a:pt x="105" y="1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5" name="Freeform 42">
              <a:extLst>
                <a:ext uri="{FF2B5EF4-FFF2-40B4-BE49-F238E27FC236}">
                  <a16:creationId xmlns:a16="http://schemas.microsoft.com/office/drawing/2014/main" id="{FF14335A-3BB1-9F6A-45CB-1689C0EFEC0C}"/>
                </a:ext>
              </a:extLst>
            </p:cNvPr>
            <p:cNvSpPr>
              <a:spLocks/>
            </p:cNvSpPr>
            <p:nvPr/>
          </p:nvSpPr>
          <p:spPr bwMode="auto">
            <a:xfrm>
              <a:off x="5950387" y="3446986"/>
              <a:ext cx="232651" cy="386635"/>
            </a:xfrm>
            <a:custGeom>
              <a:avLst/>
              <a:gdLst>
                <a:gd name="T0" fmla="*/ 85 w 139"/>
                <a:gd name="T1" fmla="*/ 220 h 231"/>
                <a:gd name="T2" fmla="*/ 82 w 139"/>
                <a:gd name="T3" fmla="*/ 219 h 231"/>
                <a:gd name="T4" fmla="*/ 71 w 139"/>
                <a:gd name="T5" fmla="*/ 222 h 231"/>
                <a:gd name="T6" fmla="*/ 60 w 139"/>
                <a:gd name="T7" fmla="*/ 219 h 231"/>
                <a:gd name="T8" fmla="*/ 52 w 139"/>
                <a:gd name="T9" fmla="*/ 220 h 231"/>
                <a:gd name="T10" fmla="*/ 22 w 139"/>
                <a:gd name="T11" fmla="*/ 220 h 231"/>
                <a:gd name="T12" fmla="*/ 24 w 139"/>
                <a:gd name="T13" fmla="*/ 204 h 231"/>
                <a:gd name="T14" fmla="*/ 17 w 139"/>
                <a:gd name="T15" fmla="*/ 190 h 231"/>
                <a:gd name="T16" fmla="*/ 9 w 139"/>
                <a:gd name="T17" fmla="*/ 186 h 231"/>
                <a:gd name="T18" fmla="*/ 5 w 139"/>
                <a:gd name="T19" fmla="*/ 177 h 231"/>
                <a:gd name="T20" fmla="*/ 0 w 139"/>
                <a:gd name="T21" fmla="*/ 174 h 231"/>
                <a:gd name="T22" fmla="*/ 0 w 139"/>
                <a:gd name="T23" fmla="*/ 168 h 231"/>
                <a:gd name="T24" fmla="*/ 5 w 139"/>
                <a:gd name="T25" fmla="*/ 154 h 231"/>
                <a:gd name="T26" fmla="*/ 14 w 139"/>
                <a:gd name="T27" fmla="*/ 134 h 231"/>
                <a:gd name="T28" fmla="*/ 19 w 139"/>
                <a:gd name="T29" fmla="*/ 133 h 231"/>
                <a:gd name="T30" fmla="*/ 30 w 139"/>
                <a:gd name="T31" fmla="*/ 121 h 231"/>
                <a:gd name="T32" fmla="*/ 37 w 139"/>
                <a:gd name="T33" fmla="*/ 121 h 231"/>
                <a:gd name="T34" fmla="*/ 47 w 139"/>
                <a:gd name="T35" fmla="*/ 129 h 231"/>
                <a:gd name="T36" fmla="*/ 60 w 139"/>
                <a:gd name="T37" fmla="*/ 122 h 231"/>
                <a:gd name="T38" fmla="*/ 61 w 139"/>
                <a:gd name="T39" fmla="*/ 114 h 231"/>
                <a:gd name="T40" fmla="*/ 66 w 139"/>
                <a:gd name="T41" fmla="*/ 105 h 231"/>
                <a:gd name="T42" fmla="*/ 68 w 139"/>
                <a:gd name="T43" fmla="*/ 95 h 231"/>
                <a:gd name="T44" fmla="*/ 78 w 139"/>
                <a:gd name="T45" fmla="*/ 86 h 231"/>
                <a:gd name="T46" fmla="*/ 81 w 139"/>
                <a:gd name="T47" fmla="*/ 72 h 231"/>
                <a:gd name="T48" fmla="*/ 85 w 139"/>
                <a:gd name="T49" fmla="*/ 67 h 231"/>
                <a:gd name="T50" fmla="*/ 88 w 139"/>
                <a:gd name="T51" fmla="*/ 56 h 231"/>
                <a:gd name="T52" fmla="*/ 93 w 139"/>
                <a:gd name="T53" fmla="*/ 43 h 231"/>
                <a:gd name="T54" fmla="*/ 108 w 139"/>
                <a:gd name="T55" fmla="*/ 27 h 231"/>
                <a:gd name="T56" fmla="*/ 108 w 139"/>
                <a:gd name="T57" fmla="*/ 20 h 231"/>
                <a:gd name="T58" fmla="*/ 110 w 139"/>
                <a:gd name="T59" fmla="*/ 16 h 231"/>
                <a:gd name="T60" fmla="*/ 103 w 139"/>
                <a:gd name="T61" fmla="*/ 8 h 231"/>
                <a:gd name="T62" fmla="*/ 104 w 139"/>
                <a:gd name="T63" fmla="*/ 1 h 231"/>
                <a:gd name="T64" fmla="*/ 109 w 139"/>
                <a:gd name="T65" fmla="*/ 0 h 231"/>
                <a:gd name="T66" fmla="*/ 116 w 139"/>
                <a:gd name="T67" fmla="*/ 14 h 231"/>
                <a:gd name="T68" fmla="*/ 118 w 139"/>
                <a:gd name="T69" fmla="*/ 27 h 231"/>
                <a:gd name="T70" fmla="*/ 117 w 139"/>
                <a:gd name="T71" fmla="*/ 41 h 231"/>
                <a:gd name="T72" fmla="*/ 127 w 139"/>
                <a:gd name="T73" fmla="*/ 60 h 231"/>
                <a:gd name="T74" fmla="*/ 117 w 139"/>
                <a:gd name="T75" fmla="*/ 60 h 231"/>
                <a:gd name="T76" fmla="*/ 112 w 139"/>
                <a:gd name="T77" fmla="*/ 61 h 231"/>
                <a:gd name="T78" fmla="*/ 104 w 139"/>
                <a:gd name="T79" fmla="*/ 59 h 231"/>
                <a:gd name="T80" fmla="*/ 100 w 139"/>
                <a:gd name="T81" fmla="*/ 69 h 231"/>
                <a:gd name="T82" fmla="*/ 111 w 139"/>
                <a:gd name="T83" fmla="*/ 81 h 231"/>
                <a:gd name="T84" fmla="*/ 119 w 139"/>
                <a:gd name="T85" fmla="*/ 85 h 231"/>
                <a:gd name="T86" fmla="*/ 121 w 139"/>
                <a:gd name="T87" fmla="*/ 93 h 231"/>
                <a:gd name="T88" fmla="*/ 127 w 139"/>
                <a:gd name="T89" fmla="*/ 107 h 231"/>
                <a:gd name="T90" fmla="*/ 124 w 139"/>
                <a:gd name="T91" fmla="*/ 113 h 231"/>
                <a:gd name="T92" fmla="*/ 115 w 139"/>
                <a:gd name="T93" fmla="*/ 134 h 231"/>
                <a:gd name="T94" fmla="*/ 111 w 139"/>
                <a:gd name="T95" fmla="*/ 138 h 231"/>
                <a:gd name="T96" fmla="*/ 110 w 139"/>
                <a:gd name="T97" fmla="*/ 154 h 231"/>
                <a:gd name="T98" fmla="*/ 112 w 139"/>
                <a:gd name="T99" fmla="*/ 163 h 231"/>
                <a:gd name="T100" fmla="*/ 110 w 139"/>
                <a:gd name="T101" fmla="*/ 169 h 231"/>
                <a:gd name="T102" fmla="*/ 119 w 139"/>
                <a:gd name="T103" fmla="*/ 180 h 231"/>
                <a:gd name="T104" fmla="*/ 120 w 139"/>
                <a:gd name="T105" fmla="*/ 188 h 231"/>
                <a:gd name="T106" fmla="*/ 127 w 139"/>
                <a:gd name="T107" fmla="*/ 198 h 231"/>
                <a:gd name="T108" fmla="*/ 136 w 139"/>
                <a:gd name="T109" fmla="*/ 205 h 231"/>
                <a:gd name="T110" fmla="*/ 137 w 139"/>
                <a:gd name="T111" fmla="*/ 214 h 231"/>
                <a:gd name="T112" fmla="*/ 139 w 139"/>
                <a:gd name="T113" fmla="*/ 220 h 231"/>
                <a:gd name="T114" fmla="*/ 137 w 139"/>
                <a:gd name="T115" fmla="*/ 231 h 231"/>
                <a:gd name="T116" fmla="*/ 123 w 139"/>
                <a:gd name="T117" fmla="*/ 227 h 231"/>
                <a:gd name="T118" fmla="*/ 108 w 139"/>
                <a:gd name="T119" fmla="*/ 221 h 231"/>
                <a:gd name="T120" fmla="*/ 85 w 139"/>
                <a:gd name="T121" fmla="*/ 22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231">
                  <a:moveTo>
                    <a:pt x="85" y="220"/>
                  </a:moveTo>
                  <a:lnTo>
                    <a:pt x="82" y="219"/>
                  </a:lnTo>
                  <a:lnTo>
                    <a:pt x="71" y="222"/>
                  </a:lnTo>
                  <a:lnTo>
                    <a:pt x="60" y="219"/>
                  </a:lnTo>
                  <a:lnTo>
                    <a:pt x="52" y="220"/>
                  </a:lnTo>
                  <a:lnTo>
                    <a:pt x="22" y="220"/>
                  </a:lnTo>
                  <a:lnTo>
                    <a:pt x="24" y="204"/>
                  </a:lnTo>
                  <a:lnTo>
                    <a:pt x="17" y="190"/>
                  </a:lnTo>
                  <a:lnTo>
                    <a:pt x="9" y="186"/>
                  </a:lnTo>
                  <a:lnTo>
                    <a:pt x="5" y="177"/>
                  </a:lnTo>
                  <a:lnTo>
                    <a:pt x="0" y="174"/>
                  </a:lnTo>
                  <a:lnTo>
                    <a:pt x="0" y="168"/>
                  </a:lnTo>
                  <a:lnTo>
                    <a:pt x="5" y="154"/>
                  </a:lnTo>
                  <a:lnTo>
                    <a:pt x="14" y="134"/>
                  </a:lnTo>
                  <a:lnTo>
                    <a:pt x="19" y="133"/>
                  </a:lnTo>
                  <a:lnTo>
                    <a:pt x="30" y="121"/>
                  </a:lnTo>
                  <a:lnTo>
                    <a:pt x="37" y="121"/>
                  </a:lnTo>
                  <a:lnTo>
                    <a:pt x="47" y="129"/>
                  </a:lnTo>
                  <a:lnTo>
                    <a:pt x="60" y="122"/>
                  </a:lnTo>
                  <a:lnTo>
                    <a:pt x="61" y="114"/>
                  </a:lnTo>
                  <a:lnTo>
                    <a:pt x="66" y="105"/>
                  </a:lnTo>
                  <a:lnTo>
                    <a:pt x="68" y="95"/>
                  </a:lnTo>
                  <a:lnTo>
                    <a:pt x="78" y="86"/>
                  </a:lnTo>
                  <a:lnTo>
                    <a:pt x="81" y="72"/>
                  </a:lnTo>
                  <a:lnTo>
                    <a:pt x="85" y="67"/>
                  </a:lnTo>
                  <a:lnTo>
                    <a:pt x="88" y="56"/>
                  </a:lnTo>
                  <a:lnTo>
                    <a:pt x="93" y="43"/>
                  </a:lnTo>
                  <a:lnTo>
                    <a:pt x="108" y="27"/>
                  </a:lnTo>
                  <a:lnTo>
                    <a:pt x="108" y="20"/>
                  </a:lnTo>
                  <a:lnTo>
                    <a:pt x="110" y="16"/>
                  </a:lnTo>
                  <a:lnTo>
                    <a:pt x="103" y="8"/>
                  </a:lnTo>
                  <a:lnTo>
                    <a:pt x="104" y="1"/>
                  </a:lnTo>
                  <a:lnTo>
                    <a:pt x="109" y="0"/>
                  </a:lnTo>
                  <a:lnTo>
                    <a:pt x="116" y="14"/>
                  </a:lnTo>
                  <a:lnTo>
                    <a:pt x="118" y="27"/>
                  </a:lnTo>
                  <a:lnTo>
                    <a:pt x="117" y="41"/>
                  </a:lnTo>
                  <a:lnTo>
                    <a:pt x="127" y="60"/>
                  </a:lnTo>
                  <a:lnTo>
                    <a:pt x="117" y="60"/>
                  </a:lnTo>
                  <a:lnTo>
                    <a:pt x="112" y="61"/>
                  </a:lnTo>
                  <a:lnTo>
                    <a:pt x="104" y="59"/>
                  </a:lnTo>
                  <a:lnTo>
                    <a:pt x="100" y="69"/>
                  </a:lnTo>
                  <a:lnTo>
                    <a:pt x="111" y="81"/>
                  </a:lnTo>
                  <a:lnTo>
                    <a:pt x="119" y="85"/>
                  </a:lnTo>
                  <a:lnTo>
                    <a:pt x="121" y="93"/>
                  </a:lnTo>
                  <a:lnTo>
                    <a:pt x="127" y="107"/>
                  </a:lnTo>
                  <a:lnTo>
                    <a:pt x="124" y="113"/>
                  </a:lnTo>
                  <a:lnTo>
                    <a:pt x="115" y="134"/>
                  </a:lnTo>
                  <a:lnTo>
                    <a:pt x="111" y="138"/>
                  </a:lnTo>
                  <a:lnTo>
                    <a:pt x="110" y="154"/>
                  </a:lnTo>
                  <a:lnTo>
                    <a:pt x="112" y="163"/>
                  </a:lnTo>
                  <a:lnTo>
                    <a:pt x="110" y="169"/>
                  </a:lnTo>
                  <a:lnTo>
                    <a:pt x="119" y="180"/>
                  </a:lnTo>
                  <a:lnTo>
                    <a:pt x="120" y="188"/>
                  </a:lnTo>
                  <a:lnTo>
                    <a:pt x="127" y="198"/>
                  </a:lnTo>
                  <a:lnTo>
                    <a:pt x="136" y="205"/>
                  </a:lnTo>
                  <a:lnTo>
                    <a:pt x="137" y="214"/>
                  </a:lnTo>
                  <a:lnTo>
                    <a:pt x="139" y="220"/>
                  </a:lnTo>
                  <a:lnTo>
                    <a:pt x="137" y="231"/>
                  </a:lnTo>
                  <a:lnTo>
                    <a:pt x="123" y="227"/>
                  </a:lnTo>
                  <a:lnTo>
                    <a:pt x="108" y="221"/>
                  </a:lnTo>
                  <a:lnTo>
                    <a:pt x="85" y="22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6" name="Freeform 43">
              <a:extLst>
                <a:ext uri="{FF2B5EF4-FFF2-40B4-BE49-F238E27FC236}">
                  <a16:creationId xmlns:a16="http://schemas.microsoft.com/office/drawing/2014/main" id="{4F81A7E1-7BBA-D892-0FF6-1EFB2FA3343D}"/>
                </a:ext>
              </a:extLst>
            </p:cNvPr>
            <p:cNvSpPr>
              <a:spLocks/>
            </p:cNvSpPr>
            <p:nvPr/>
          </p:nvSpPr>
          <p:spPr bwMode="auto">
            <a:xfrm>
              <a:off x="6064201" y="3711438"/>
              <a:ext cx="584137" cy="644391"/>
            </a:xfrm>
            <a:custGeom>
              <a:avLst/>
              <a:gdLst>
                <a:gd name="T0" fmla="*/ 342 w 349"/>
                <a:gd name="T1" fmla="*/ 61 h 385"/>
                <a:gd name="T2" fmla="*/ 343 w 349"/>
                <a:gd name="T3" fmla="*/ 71 h 385"/>
                <a:gd name="T4" fmla="*/ 329 w 349"/>
                <a:gd name="T5" fmla="*/ 87 h 385"/>
                <a:gd name="T6" fmla="*/ 324 w 349"/>
                <a:gd name="T7" fmla="*/ 114 h 385"/>
                <a:gd name="T8" fmla="*/ 320 w 349"/>
                <a:gd name="T9" fmla="*/ 137 h 385"/>
                <a:gd name="T10" fmla="*/ 314 w 349"/>
                <a:gd name="T11" fmla="*/ 155 h 385"/>
                <a:gd name="T12" fmla="*/ 310 w 349"/>
                <a:gd name="T13" fmla="*/ 168 h 385"/>
                <a:gd name="T14" fmla="*/ 315 w 349"/>
                <a:gd name="T15" fmla="*/ 203 h 385"/>
                <a:gd name="T16" fmla="*/ 316 w 349"/>
                <a:gd name="T17" fmla="*/ 233 h 385"/>
                <a:gd name="T18" fmla="*/ 330 w 349"/>
                <a:gd name="T19" fmla="*/ 256 h 385"/>
                <a:gd name="T20" fmla="*/ 332 w 349"/>
                <a:gd name="T21" fmla="*/ 281 h 385"/>
                <a:gd name="T22" fmla="*/ 303 w 349"/>
                <a:gd name="T23" fmla="*/ 287 h 385"/>
                <a:gd name="T24" fmla="*/ 301 w 349"/>
                <a:gd name="T25" fmla="*/ 309 h 385"/>
                <a:gd name="T26" fmla="*/ 295 w 349"/>
                <a:gd name="T27" fmla="*/ 354 h 385"/>
                <a:gd name="T28" fmla="*/ 312 w 349"/>
                <a:gd name="T29" fmla="*/ 366 h 385"/>
                <a:gd name="T30" fmla="*/ 318 w 349"/>
                <a:gd name="T31" fmla="*/ 385 h 385"/>
                <a:gd name="T32" fmla="*/ 297 w 349"/>
                <a:gd name="T33" fmla="*/ 373 h 385"/>
                <a:gd name="T34" fmla="*/ 276 w 349"/>
                <a:gd name="T35" fmla="*/ 362 h 385"/>
                <a:gd name="T36" fmla="*/ 261 w 349"/>
                <a:gd name="T37" fmla="*/ 357 h 385"/>
                <a:gd name="T38" fmla="*/ 241 w 349"/>
                <a:gd name="T39" fmla="*/ 345 h 385"/>
                <a:gd name="T40" fmla="*/ 221 w 349"/>
                <a:gd name="T41" fmla="*/ 344 h 385"/>
                <a:gd name="T42" fmla="*/ 214 w 349"/>
                <a:gd name="T43" fmla="*/ 336 h 385"/>
                <a:gd name="T44" fmla="*/ 194 w 349"/>
                <a:gd name="T45" fmla="*/ 338 h 385"/>
                <a:gd name="T46" fmla="*/ 181 w 349"/>
                <a:gd name="T47" fmla="*/ 340 h 385"/>
                <a:gd name="T48" fmla="*/ 177 w 349"/>
                <a:gd name="T49" fmla="*/ 307 h 385"/>
                <a:gd name="T50" fmla="*/ 178 w 349"/>
                <a:gd name="T51" fmla="*/ 282 h 385"/>
                <a:gd name="T52" fmla="*/ 175 w 349"/>
                <a:gd name="T53" fmla="*/ 261 h 385"/>
                <a:gd name="T54" fmla="*/ 154 w 349"/>
                <a:gd name="T55" fmla="*/ 253 h 385"/>
                <a:gd name="T56" fmla="*/ 144 w 349"/>
                <a:gd name="T57" fmla="*/ 257 h 385"/>
                <a:gd name="T58" fmla="*/ 128 w 349"/>
                <a:gd name="T59" fmla="*/ 270 h 385"/>
                <a:gd name="T60" fmla="*/ 115 w 349"/>
                <a:gd name="T61" fmla="*/ 273 h 385"/>
                <a:gd name="T62" fmla="*/ 97 w 349"/>
                <a:gd name="T63" fmla="*/ 277 h 385"/>
                <a:gd name="T64" fmla="*/ 85 w 349"/>
                <a:gd name="T65" fmla="*/ 260 h 385"/>
                <a:gd name="T66" fmla="*/ 76 w 349"/>
                <a:gd name="T67" fmla="*/ 232 h 385"/>
                <a:gd name="T68" fmla="*/ 15 w 349"/>
                <a:gd name="T69" fmla="*/ 234 h 385"/>
                <a:gd name="T70" fmla="*/ 2 w 349"/>
                <a:gd name="T71" fmla="*/ 236 h 385"/>
                <a:gd name="T72" fmla="*/ 5 w 349"/>
                <a:gd name="T73" fmla="*/ 228 h 385"/>
                <a:gd name="T74" fmla="*/ 8 w 349"/>
                <a:gd name="T75" fmla="*/ 213 h 385"/>
                <a:gd name="T76" fmla="*/ 20 w 349"/>
                <a:gd name="T77" fmla="*/ 211 h 385"/>
                <a:gd name="T78" fmla="*/ 36 w 349"/>
                <a:gd name="T79" fmla="*/ 203 h 385"/>
                <a:gd name="T80" fmla="*/ 44 w 349"/>
                <a:gd name="T81" fmla="*/ 213 h 385"/>
                <a:gd name="T82" fmla="*/ 66 w 349"/>
                <a:gd name="T83" fmla="*/ 190 h 385"/>
                <a:gd name="T84" fmla="*/ 70 w 349"/>
                <a:gd name="T85" fmla="*/ 166 h 385"/>
                <a:gd name="T86" fmla="*/ 86 w 349"/>
                <a:gd name="T87" fmla="*/ 135 h 385"/>
                <a:gd name="T88" fmla="*/ 101 w 349"/>
                <a:gd name="T89" fmla="*/ 118 h 385"/>
                <a:gd name="T90" fmla="*/ 104 w 349"/>
                <a:gd name="T91" fmla="*/ 103 h 385"/>
                <a:gd name="T92" fmla="*/ 105 w 349"/>
                <a:gd name="T93" fmla="*/ 73 h 385"/>
                <a:gd name="T94" fmla="*/ 114 w 349"/>
                <a:gd name="T95" fmla="*/ 49 h 385"/>
                <a:gd name="T96" fmla="*/ 117 w 349"/>
                <a:gd name="T97" fmla="*/ 22 h 385"/>
                <a:gd name="T98" fmla="*/ 134 w 349"/>
                <a:gd name="T99" fmla="*/ 5 h 385"/>
                <a:gd name="T100" fmla="*/ 161 w 349"/>
                <a:gd name="T101" fmla="*/ 20 h 385"/>
                <a:gd name="T102" fmla="*/ 188 w 349"/>
                <a:gd name="T103" fmla="*/ 26 h 385"/>
                <a:gd name="T104" fmla="*/ 196 w 349"/>
                <a:gd name="T105" fmla="*/ 11 h 385"/>
                <a:gd name="T106" fmla="*/ 224 w 349"/>
                <a:gd name="T107" fmla="*/ 3 h 385"/>
                <a:gd name="T108" fmla="*/ 238 w 349"/>
                <a:gd name="T109" fmla="*/ 7 h 385"/>
                <a:gd name="T110" fmla="*/ 247 w 349"/>
                <a:gd name="T111" fmla="*/ 0 h 385"/>
                <a:gd name="T112" fmla="*/ 273 w 349"/>
                <a:gd name="T113" fmla="*/ 3 h 385"/>
                <a:gd name="T114" fmla="*/ 290 w 349"/>
                <a:gd name="T115" fmla="*/ 18 h 385"/>
                <a:gd name="T116" fmla="*/ 303 w 349"/>
                <a:gd name="T117" fmla="*/ 17 h 385"/>
                <a:gd name="T118" fmla="*/ 322 w 349"/>
                <a:gd name="T119" fmla="*/ 14 h 385"/>
                <a:gd name="T120" fmla="*/ 343 w 349"/>
                <a:gd name="T121" fmla="*/ 3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9" h="385">
                  <a:moveTo>
                    <a:pt x="343" y="37"/>
                  </a:moveTo>
                  <a:lnTo>
                    <a:pt x="342" y="61"/>
                  </a:lnTo>
                  <a:lnTo>
                    <a:pt x="349" y="64"/>
                  </a:lnTo>
                  <a:lnTo>
                    <a:pt x="343" y="71"/>
                  </a:lnTo>
                  <a:lnTo>
                    <a:pt x="336" y="77"/>
                  </a:lnTo>
                  <a:lnTo>
                    <a:pt x="329" y="87"/>
                  </a:lnTo>
                  <a:lnTo>
                    <a:pt x="325" y="97"/>
                  </a:lnTo>
                  <a:lnTo>
                    <a:pt x="324" y="114"/>
                  </a:lnTo>
                  <a:lnTo>
                    <a:pt x="320" y="122"/>
                  </a:lnTo>
                  <a:lnTo>
                    <a:pt x="320" y="137"/>
                  </a:lnTo>
                  <a:lnTo>
                    <a:pt x="314" y="143"/>
                  </a:lnTo>
                  <a:lnTo>
                    <a:pt x="314" y="155"/>
                  </a:lnTo>
                  <a:lnTo>
                    <a:pt x="311" y="157"/>
                  </a:lnTo>
                  <a:lnTo>
                    <a:pt x="310" y="168"/>
                  </a:lnTo>
                  <a:lnTo>
                    <a:pt x="314" y="178"/>
                  </a:lnTo>
                  <a:lnTo>
                    <a:pt x="315" y="203"/>
                  </a:lnTo>
                  <a:lnTo>
                    <a:pt x="318" y="222"/>
                  </a:lnTo>
                  <a:lnTo>
                    <a:pt x="316" y="233"/>
                  </a:lnTo>
                  <a:lnTo>
                    <a:pt x="320" y="245"/>
                  </a:lnTo>
                  <a:lnTo>
                    <a:pt x="330" y="256"/>
                  </a:lnTo>
                  <a:lnTo>
                    <a:pt x="340" y="283"/>
                  </a:lnTo>
                  <a:lnTo>
                    <a:pt x="332" y="281"/>
                  </a:lnTo>
                  <a:lnTo>
                    <a:pt x="308" y="284"/>
                  </a:lnTo>
                  <a:lnTo>
                    <a:pt x="303" y="287"/>
                  </a:lnTo>
                  <a:lnTo>
                    <a:pt x="297" y="300"/>
                  </a:lnTo>
                  <a:lnTo>
                    <a:pt x="301" y="309"/>
                  </a:lnTo>
                  <a:lnTo>
                    <a:pt x="297" y="334"/>
                  </a:lnTo>
                  <a:lnTo>
                    <a:pt x="295" y="354"/>
                  </a:lnTo>
                  <a:lnTo>
                    <a:pt x="300" y="358"/>
                  </a:lnTo>
                  <a:lnTo>
                    <a:pt x="312" y="366"/>
                  </a:lnTo>
                  <a:lnTo>
                    <a:pt x="317" y="363"/>
                  </a:lnTo>
                  <a:lnTo>
                    <a:pt x="318" y="385"/>
                  </a:lnTo>
                  <a:lnTo>
                    <a:pt x="304" y="385"/>
                  </a:lnTo>
                  <a:lnTo>
                    <a:pt x="297" y="373"/>
                  </a:lnTo>
                  <a:lnTo>
                    <a:pt x="290" y="364"/>
                  </a:lnTo>
                  <a:lnTo>
                    <a:pt x="276" y="362"/>
                  </a:lnTo>
                  <a:lnTo>
                    <a:pt x="273" y="351"/>
                  </a:lnTo>
                  <a:lnTo>
                    <a:pt x="261" y="357"/>
                  </a:lnTo>
                  <a:lnTo>
                    <a:pt x="247" y="354"/>
                  </a:lnTo>
                  <a:lnTo>
                    <a:pt x="241" y="345"/>
                  </a:lnTo>
                  <a:lnTo>
                    <a:pt x="229" y="343"/>
                  </a:lnTo>
                  <a:lnTo>
                    <a:pt x="221" y="344"/>
                  </a:lnTo>
                  <a:lnTo>
                    <a:pt x="220" y="337"/>
                  </a:lnTo>
                  <a:lnTo>
                    <a:pt x="214" y="336"/>
                  </a:lnTo>
                  <a:lnTo>
                    <a:pt x="205" y="335"/>
                  </a:lnTo>
                  <a:lnTo>
                    <a:pt x="194" y="338"/>
                  </a:lnTo>
                  <a:lnTo>
                    <a:pt x="186" y="338"/>
                  </a:lnTo>
                  <a:lnTo>
                    <a:pt x="181" y="340"/>
                  </a:lnTo>
                  <a:lnTo>
                    <a:pt x="183" y="315"/>
                  </a:lnTo>
                  <a:lnTo>
                    <a:pt x="177" y="307"/>
                  </a:lnTo>
                  <a:lnTo>
                    <a:pt x="176" y="294"/>
                  </a:lnTo>
                  <a:lnTo>
                    <a:pt x="178" y="282"/>
                  </a:lnTo>
                  <a:lnTo>
                    <a:pt x="175" y="274"/>
                  </a:lnTo>
                  <a:lnTo>
                    <a:pt x="175" y="261"/>
                  </a:lnTo>
                  <a:lnTo>
                    <a:pt x="153" y="261"/>
                  </a:lnTo>
                  <a:lnTo>
                    <a:pt x="154" y="253"/>
                  </a:lnTo>
                  <a:lnTo>
                    <a:pt x="145" y="254"/>
                  </a:lnTo>
                  <a:lnTo>
                    <a:pt x="144" y="257"/>
                  </a:lnTo>
                  <a:lnTo>
                    <a:pt x="132" y="258"/>
                  </a:lnTo>
                  <a:lnTo>
                    <a:pt x="128" y="270"/>
                  </a:lnTo>
                  <a:lnTo>
                    <a:pt x="125" y="275"/>
                  </a:lnTo>
                  <a:lnTo>
                    <a:pt x="115" y="273"/>
                  </a:lnTo>
                  <a:lnTo>
                    <a:pt x="109" y="275"/>
                  </a:lnTo>
                  <a:lnTo>
                    <a:pt x="97" y="277"/>
                  </a:lnTo>
                  <a:lnTo>
                    <a:pt x="90" y="266"/>
                  </a:lnTo>
                  <a:lnTo>
                    <a:pt x="85" y="260"/>
                  </a:lnTo>
                  <a:lnTo>
                    <a:pt x="80" y="247"/>
                  </a:lnTo>
                  <a:lnTo>
                    <a:pt x="76" y="232"/>
                  </a:lnTo>
                  <a:lnTo>
                    <a:pt x="22" y="231"/>
                  </a:lnTo>
                  <a:lnTo>
                    <a:pt x="15" y="234"/>
                  </a:lnTo>
                  <a:lnTo>
                    <a:pt x="10" y="233"/>
                  </a:lnTo>
                  <a:lnTo>
                    <a:pt x="2" y="236"/>
                  </a:lnTo>
                  <a:lnTo>
                    <a:pt x="0" y="230"/>
                  </a:lnTo>
                  <a:lnTo>
                    <a:pt x="5" y="228"/>
                  </a:lnTo>
                  <a:lnTo>
                    <a:pt x="5" y="218"/>
                  </a:lnTo>
                  <a:lnTo>
                    <a:pt x="8" y="213"/>
                  </a:lnTo>
                  <a:lnTo>
                    <a:pt x="15" y="209"/>
                  </a:lnTo>
                  <a:lnTo>
                    <a:pt x="20" y="211"/>
                  </a:lnTo>
                  <a:lnTo>
                    <a:pt x="26" y="203"/>
                  </a:lnTo>
                  <a:lnTo>
                    <a:pt x="36" y="203"/>
                  </a:lnTo>
                  <a:lnTo>
                    <a:pt x="37" y="209"/>
                  </a:lnTo>
                  <a:lnTo>
                    <a:pt x="44" y="213"/>
                  </a:lnTo>
                  <a:lnTo>
                    <a:pt x="55" y="200"/>
                  </a:lnTo>
                  <a:lnTo>
                    <a:pt x="66" y="190"/>
                  </a:lnTo>
                  <a:lnTo>
                    <a:pt x="70" y="183"/>
                  </a:lnTo>
                  <a:lnTo>
                    <a:pt x="70" y="166"/>
                  </a:lnTo>
                  <a:lnTo>
                    <a:pt x="78" y="146"/>
                  </a:lnTo>
                  <a:lnTo>
                    <a:pt x="86" y="135"/>
                  </a:lnTo>
                  <a:lnTo>
                    <a:pt x="98" y="125"/>
                  </a:lnTo>
                  <a:lnTo>
                    <a:pt x="101" y="118"/>
                  </a:lnTo>
                  <a:lnTo>
                    <a:pt x="101" y="111"/>
                  </a:lnTo>
                  <a:lnTo>
                    <a:pt x="104" y="103"/>
                  </a:lnTo>
                  <a:lnTo>
                    <a:pt x="103" y="92"/>
                  </a:lnTo>
                  <a:lnTo>
                    <a:pt x="105" y="73"/>
                  </a:lnTo>
                  <a:lnTo>
                    <a:pt x="109" y="60"/>
                  </a:lnTo>
                  <a:lnTo>
                    <a:pt x="114" y="49"/>
                  </a:lnTo>
                  <a:lnTo>
                    <a:pt x="115" y="37"/>
                  </a:lnTo>
                  <a:lnTo>
                    <a:pt x="117" y="22"/>
                  </a:lnTo>
                  <a:lnTo>
                    <a:pt x="124" y="11"/>
                  </a:lnTo>
                  <a:lnTo>
                    <a:pt x="134" y="5"/>
                  </a:lnTo>
                  <a:lnTo>
                    <a:pt x="149" y="12"/>
                  </a:lnTo>
                  <a:lnTo>
                    <a:pt x="161" y="20"/>
                  </a:lnTo>
                  <a:lnTo>
                    <a:pt x="174" y="22"/>
                  </a:lnTo>
                  <a:lnTo>
                    <a:pt x="188" y="26"/>
                  </a:lnTo>
                  <a:lnTo>
                    <a:pt x="193" y="13"/>
                  </a:lnTo>
                  <a:lnTo>
                    <a:pt x="196" y="11"/>
                  </a:lnTo>
                  <a:lnTo>
                    <a:pt x="204" y="14"/>
                  </a:lnTo>
                  <a:lnTo>
                    <a:pt x="224" y="3"/>
                  </a:lnTo>
                  <a:lnTo>
                    <a:pt x="232" y="8"/>
                  </a:lnTo>
                  <a:lnTo>
                    <a:pt x="238" y="7"/>
                  </a:lnTo>
                  <a:lnTo>
                    <a:pt x="240" y="2"/>
                  </a:lnTo>
                  <a:lnTo>
                    <a:pt x="247" y="0"/>
                  </a:lnTo>
                  <a:lnTo>
                    <a:pt x="261" y="2"/>
                  </a:lnTo>
                  <a:lnTo>
                    <a:pt x="273" y="3"/>
                  </a:lnTo>
                  <a:lnTo>
                    <a:pt x="279" y="1"/>
                  </a:lnTo>
                  <a:lnTo>
                    <a:pt x="290" y="18"/>
                  </a:lnTo>
                  <a:lnTo>
                    <a:pt x="298" y="20"/>
                  </a:lnTo>
                  <a:lnTo>
                    <a:pt x="303" y="17"/>
                  </a:lnTo>
                  <a:lnTo>
                    <a:pt x="312" y="18"/>
                  </a:lnTo>
                  <a:lnTo>
                    <a:pt x="322" y="14"/>
                  </a:lnTo>
                  <a:lnTo>
                    <a:pt x="326" y="23"/>
                  </a:lnTo>
                  <a:lnTo>
                    <a:pt x="343" y="3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7" name="Freeform 44">
              <a:extLst>
                <a:ext uri="{FF2B5EF4-FFF2-40B4-BE49-F238E27FC236}">
                  <a16:creationId xmlns:a16="http://schemas.microsoft.com/office/drawing/2014/main" id="{6432ABE4-4F62-74DA-A064-223D356091A9}"/>
                </a:ext>
              </a:extLst>
            </p:cNvPr>
            <p:cNvSpPr>
              <a:spLocks/>
            </p:cNvSpPr>
            <p:nvPr/>
          </p:nvSpPr>
          <p:spPr bwMode="auto">
            <a:xfrm>
              <a:off x="6030726" y="3764998"/>
              <a:ext cx="225956" cy="304621"/>
            </a:xfrm>
            <a:custGeom>
              <a:avLst/>
              <a:gdLst>
                <a:gd name="T0" fmla="*/ 35 w 135"/>
                <a:gd name="T1" fmla="*/ 177 h 182"/>
                <a:gd name="T2" fmla="*/ 28 w 135"/>
                <a:gd name="T3" fmla="*/ 170 h 182"/>
                <a:gd name="T4" fmla="*/ 22 w 135"/>
                <a:gd name="T5" fmla="*/ 173 h 182"/>
                <a:gd name="T6" fmla="*/ 15 w 135"/>
                <a:gd name="T7" fmla="*/ 182 h 182"/>
                <a:gd name="T8" fmla="*/ 0 w 135"/>
                <a:gd name="T9" fmla="*/ 160 h 182"/>
                <a:gd name="T10" fmla="*/ 14 w 135"/>
                <a:gd name="T11" fmla="*/ 149 h 182"/>
                <a:gd name="T12" fmla="*/ 7 w 135"/>
                <a:gd name="T13" fmla="*/ 135 h 182"/>
                <a:gd name="T14" fmla="*/ 14 w 135"/>
                <a:gd name="T15" fmla="*/ 130 h 182"/>
                <a:gd name="T16" fmla="*/ 26 w 135"/>
                <a:gd name="T17" fmla="*/ 127 h 182"/>
                <a:gd name="T18" fmla="*/ 27 w 135"/>
                <a:gd name="T19" fmla="*/ 118 h 182"/>
                <a:gd name="T20" fmla="*/ 37 w 135"/>
                <a:gd name="T21" fmla="*/ 128 h 182"/>
                <a:gd name="T22" fmla="*/ 53 w 135"/>
                <a:gd name="T23" fmla="*/ 129 h 182"/>
                <a:gd name="T24" fmla="*/ 59 w 135"/>
                <a:gd name="T25" fmla="*/ 119 h 182"/>
                <a:gd name="T26" fmla="*/ 61 w 135"/>
                <a:gd name="T27" fmla="*/ 105 h 182"/>
                <a:gd name="T28" fmla="*/ 60 w 135"/>
                <a:gd name="T29" fmla="*/ 89 h 182"/>
                <a:gd name="T30" fmla="*/ 51 w 135"/>
                <a:gd name="T31" fmla="*/ 77 h 182"/>
                <a:gd name="T32" fmla="*/ 59 w 135"/>
                <a:gd name="T33" fmla="*/ 53 h 182"/>
                <a:gd name="T34" fmla="*/ 54 w 135"/>
                <a:gd name="T35" fmla="*/ 48 h 182"/>
                <a:gd name="T36" fmla="*/ 40 w 135"/>
                <a:gd name="T37" fmla="*/ 50 h 182"/>
                <a:gd name="T38" fmla="*/ 35 w 135"/>
                <a:gd name="T39" fmla="*/ 39 h 182"/>
                <a:gd name="T40" fmla="*/ 37 w 135"/>
                <a:gd name="T41" fmla="*/ 30 h 182"/>
                <a:gd name="T42" fmla="*/ 60 w 135"/>
                <a:gd name="T43" fmla="*/ 31 h 182"/>
                <a:gd name="T44" fmla="*/ 75 w 135"/>
                <a:gd name="T45" fmla="*/ 37 h 182"/>
                <a:gd name="T46" fmla="*/ 89 w 135"/>
                <a:gd name="T47" fmla="*/ 41 h 182"/>
                <a:gd name="T48" fmla="*/ 91 w 135"/>
                <a:gd name="T49" fmla="*/ 30 h 182"/>
                <a:gd name="T50" fmla="*/ 100 w 135"/>
                <a:gd name="T51" fmla="*/ 11 h 182"/>
                <a:gd name="T52" fmla="*/ 111 w 135"/>
                <a:gd name="T53" fmla="*/ 0 h 182"/>
                <a:gd name="T54" fmla="*/ 123 w 135"/>
                <a:gd name="T55" fmla="*/ 3 h 182"/>
                <a:gd name="T56" fmla="*/ 135 w 135"/>
                <a:gd name="T57" fmla="*/ 5 h 182"/>
                <a:gd name="T58" fmla="*/ 134 w 135"/>
                <a:gd name="T59" fmla="*/ 17 h 182"/>
                <a:gd name="T60" fmla="*/ 129 w 135"/>
                <a:gd name="T61" fmla="*/ 28 h 182"/>
                <a:gd name="T62" fmla="*/ 125 w 135"/>
                <a:gd name="T63" fmla="*/ 41 h 182"/>
                <a:gd name="T64" fmla="*/ 123 w 135"/>
                <a:gd name="T65" fmla="*/ 60 h 182"/>
                <a:gd name="T66" fmla="*/ 124 w 135"/>
                <a:gd name="T67" fmla="*/ 71 h 182"/>
                <a:gd name="T68" fmla="*/ 121 w 135"/>
                <a:gd name="T69" fmla="*/ 79 h 182"/>
                <a:gd name="T70" fmla="*/ 121 w 135"/>
                <a:gd name="T71" fmla="*/ 86 h 182"/>
                <a:gd name="T72" fmla="*/ 118 w 135"/>
                <a:gd name="T73" fmla="*/ 93 h 182"/>
                <a:gd name="T74" fmla="*/ 106 w 135"/>
                <a:gd name="T75" fmla="*/ 103 h 182"/>
                <a:gd name="T76" fmla="*/ 98 w 135"/>
                <a:gd name="T77" fmla="*/ 114 h 182"/>
                <a:gd name="T78" fmla="*/ 90 w 135"/>
                <a:gd name="T79" fmla="*/ 134 h 182"/>
                <a:gd name="T80" fmla="*/ 90 w 135"/>
                <a:gd name="T81" fmla="*/ 151 h 182"/>
                <a:gd name="T82" fmla="*/ 86 w 135"/>
                <a:gd name="T83" fmla="*/ 158 h 182"/>
                <a:gd name="T84" fmla="*/ 75 w 135"/>
                <a:gd name="T85" fmla="*/ 168 h 182"/>
                <a:gd name="T86" fmla="*/ 64 w 135"/>
                <a:gd name="T87" fmla="*/ 181 h 182"/>
                <a:gd name="T88" fmla="*/ 57 w 135"/>
                <a:gd name="T89" fmla="*/ 177 h 182"/>
                <a:gd name="T90" fmla="*/ 56 w 135"/>
                <a:gd name="T91" fmla="*/ 171 h 182"/>
                <a:gd name="T92" fmla="*/ 46 w 135"/>
                <a:gd name="T93" fmla="*/ 171 h 182"/>
                <a:gd name="T94" fmla="*/ 40 w 135"/>
                <a:gd name="T95" fmla="*/ 179 h 182"/>
                <a:gd name="T96" fmla="*/ 35 w 135"/>
                <a:gd name="T97" fmla="*/ 17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 h="182">
                  <a:moveTo>
                    <a:pt x="35" y="177"/>
                  </a:moveTo>
                  <a:lnTo>
                    <a:pt x="28" y="170"/>
                  </a:lnTo>
                  <a:lnTo>
                    <a:pt x="22" y="173"/>
                  </a:lnTo>
                  <a:lnTo>
                    <a:pt x="15" y="182"/>
                  </a:lnTo>
                  <a:lnTo>
                    <a:pt x="0" y="160"/>
                  </a:lnTo>
                  <a:lnTo>
                    <a:pt x="14" y="149"/>
                  </a:lnTo>
                  <a:lnTo>
                    <a:pt x="7" y="135"/>
                  </a:lnTo>
                  <a:lnTo>
                    <a:pt x="14" y="130"/>
                  </a:lnTo>
                  <a:lnTo>
                    <a:pt x="26" y="127"/>
                  </a:lnTo>
                  <a:lnTo>
                    <a:pt x="27" y="118"/>
                  </a:lnTo>
                  <a:lnTo>
                    <a:pt x="37" y="128"/>
                  </a:lnTo>
                  <a:lnTo>
                    <a:pt x="53" y="129"/>
                  </a:lnTo>
                  <a:lnTo>
                    <a:pt x="59" y="119"/>
                  </a:lnTo>
                  <a:lnTo>
                    <a:pt x="61" y="105"/>
                  </a:lnTo>
                  <a:lnTo>
                    <a:pt x="60" y="89"/>
                  </a:lnTo>
                  <a:lnTo>
                    <a:pt x="51" y="77"/>
                  </a:lnTo>
                  <a:lnTo>
                    <a:pt x="59" y="53"/>
                  </a:lnTo>
                  <a:lnTo>
                    <a:pt x="54" y="48"/>
                  </a:lnTo>
                  <a:lnTo>
                    <a:pt x="40" y="50"/>
                  </a:lnTo>
                  <a:lnTo>
                    <a:pt x="35" y="39"/>
                  </a:lnTo>
                  <a:lnTo>
                    <a:pt x="37" y="30"/>
                  </a:lnTo>
                  <a:lnTo>
                    <a:pt x="60" y="31"/>
                  </a:lnTo>
                  <a:lnTo>
                    <a:pt x="75" y="37"/>
                  </a:lnTo>
                  <a:lnTo>
                    <a:pt x="89" y="41"/>
                  </a:lnTo>
                  <a:lnTo>
                    <a:pt x="91" y="30"/>
                  </a:lnTo>
                  <a:lnTo>
                    <a:pt x="100" y="11"/>
                  </a:lnTo>
                  <a:lnTo>
                    <a:pt x="111" y="0"/>
                  </a:lnTo>
                  <a:lnTo>
                    <a:pt x="123" y="3"/>
                  </a:lnTo>
                  <a:lnTo>
                    <a:pt x="135" y="5"/>
                  </a:lnTo>
                  <a:lnTo>
                    <a:pt x="134" y="17"/>
                  </a:lnTo>
                  <a:lnTo>
                    <a:pt x="129" y="28"/>
                  </a:lnTo>
                  <a:lnTo>
                    <a:pt x="125" y="41"/>
                  </a:lnTo>
                  <a:lnTo>
                    <a:pt x="123" y="60"/>
                  </a:lnTo>
                  <a:lnTo>
                    <a:pt x="124" y="71"/>
                  </a:lnTo>
                  <a:lnTo>
                    <a:pt x="121" y="79"/>
                  </a:lnTo>
                  <a:lnTo>
                    <a:pt x="121" y="86"/>
                  </a:lnTo>
                  <a:lnTo>
                    <a:pt x="118" y="93"/>
                  </a:lnTo>
                  <a:lnTo>
                    <a:pt x="106" y="103"/>
                  </a:lnTo>
                  <a:lnTo>
                    <a:pt x="98" y="114"/>
                  </a:lnTo>
                  <a:lnTo>
                    <a:pt x="90" y="134"/>
                  </a:lnTo>
                  <a:lnTo>
                    <a:pt x="90" y="151"/>
                  </a:lnTo>
                  <a:lnTo>
                    <a:pt x="86" y="158"/>
                  </a:lnTo>
                  <a:lnTo>
                    <a:pt x="75" y="168"/>
                  </a:lnTo>
                  <a:lnTo>
                    <a:pt x="64" y="181"/>
                  </a:lnTo>
                  <a:lnTo>
                    <a:pt x="57" y="177"/>
                  </a:lnTo>
                  <a:lnTo>
                    <a:pt x="56" y="171"/>
                  </a:lnTo>
                  <a:lnTo>
                    <a:pt x="46" y="171"/>
                  </a:lnTo>
                  <a:lnTo>
                    <a:pt x="40" y="179"/>
                  </a:lnTo>
                  <a:lnTo>
                    <a:pt x="35" y="17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8" name="Freeform 45">
              <a:extLst>
                <a:ext uri="{FF2B5EF4-FFF2-40B4-BE49-F238E27FC236}">
                  <a16:creationId xmlns:a16="http://schemas.microsoft.com/office/drawing/2014/main" id="{8092BAD1-F4BB-E2FA-33A5-AADA8A7F3263}"/>
                </a:ext>
              </a:extLst>
            </p:cNvPr>
            <p:cNvSpPr>
              <a:spLocks/>
            </p:cNvSpPr>
            <p:nvPr/>
          </p:nvSpPr>
          <p:spPr bwMode="auto">
            <a:xfrm>
              <a:off x="3260682" y="3462050"/>
              <a:ext cx="373245" cy="582462"/>
            </a:xfrm>
            <a:custGeom>
              <a:avLst/>
              <a:gdLst>
                <a:gd name="T0" fmla="*/ 59 w 223"/>
                <a:gd name="T1" fmla="*/ 257 h 348"/>
                <a:gd name="T2" fmla="*/ 44 w 223"/>
                <a:gd name="T3" fmla="*/ 253 h 348"/>
                <a:gd name="T4" fmla="*/ 24 w 223"/>
                <a:gd name="T5" fmla="*/ 241 h 348"/>
                <a:gd name="T6" fmla="*/ 3 w 223"/>
                <a:gd name="T7" fmla="*/ 230 h 348"/>
                <a:gd name="T8" fmla="*/ 7 w 223"/>
                <a:gd name="T9" fmla="*/ 222 h 348"/>
                <a:gd name="T10" fmla="*/ 11 w 223"/>
                <a:gd name="T11" fmla="*/ 204 h 348"/>
                <a:gd name="T12" fmla="*/ 28 w 223"/>
                <a:gd name="T13" fmla="*/ 189 h 348"/>
                <a:gd name="T14" fmla="*/ 28 w 223"/>
                <a:gd name="T15" fmla="*/ 173 h 348"/>
                <a:gd name="T16" fmla="*/ 29 w 223"/>
                <a:gd name="T17" fmla="*/ 142 h 348"/>
                <a:gd name="T18" fmla="*/ 30 w 223"/>
                <a:gd name="T19" fmla="*/ 119 h 348"/>
                <a:gd name="T20" fmla="*/ 26 w 223"/>
                <a:gd name="T21" fmla="*/ 98 h 348"/>
                <a:gd name="T22" fmla="*/ 36 w 223"/>
                <a:gd name="T23" fmla="*/ 94 h 348"/>
                <a:gd name="T24" fmla="*/ 34 w 223"/>
                <a:gd name="T25" fmla="*/ 78 h 348"/>
                <a:gd name="T26" fmla="*/ 58 w 223"/>
                <a:gd name="T27" fmla="*/ 64 h 348"/>
                <a:gd name="T28" fmla="*/ 67 w 223"/>
                <a:gd name="T29" fmla="*/ 55 h 348"/>
                <a:gd name="T30" fmla="*/ 82 w 223"/>
                <a:gd name="T31" fmla="*/ 28 h 348"/>
                <a:gd name="T32" fmla="*/ 96 w 223"/>
                <a:gd name="T33" fmla="*/ 23 h 348"/>
                <a:gd name="T34" fmla="*/ 125 w 223"/>
                <a:gd name="T35" fmla="*/ 15 h 348"/>
                <a:gd name="T36" fmla="*/ 142 w 223"/>
                <a:gd name="T37" fmla="*/ 0 h 348"/>
                <a:gd name="T38" fmla="*/ 152 w 223"/>
                <a:gd name="T39" fmla="*/ 7 h 348"/>
                <a:gd name="T40" fmla="*/ 137 w 223"/>
                <a:gd name="T41" fmla="*/ 17 h 348"/>
                <a:gd name="T42" fmla="*/ 124 w 223"/>
                <a:gd name="T43" fmla="*/ 34 h 348"/>
                <a:gd name="T44" fmla="*/ 115 w 223"/>
                <a:gd name="T45" fmla="*/ 56 h 348"/>
                <a:gd name="T46" fmla="*/ 118 w 223"/>
                <a:gd name="T47" fmla="*/ 70 h 348"/>
                <a:gd name="T48" fmla="*/ 124 w 223"/>
                <a:gd name="T49" fmla="*/ 84 h 348"/>
                <a:gd name="T50" fmla="*/ 123 w 223"/>
                <a:gd name="T51" fmla="*/ 100 h 348"/>
                <a:gd name="T52" fmla="*/ 128 w 223"/>
                <a:gd name="T53" fmla="*/ 106 h 348"/>
                <a:gd name="T54" fmla="*/ 156 w 223"/>
                <a:gd name="T55" fmla="*/ 111 h 348"/>
                <a:gd name="T56" fmla="*/ 178 w 223"/>
                <a:gd name="T57" fmla="*/ 132 h 348"/>
                <a:gd name="T58" fmla="*/ 199 w 223"/>
                <a:gd name="T59" fmla="*/ 131 h 348"/>
                <a:gd name="T60" fmla="*/ 216 w 223"/>
                <a:gd name="T61" fmla="*/ 132 h 348"/>
                <a:gd name="T62" fmla="*/ 208 w 223"/>
                <a:gd name="T63" fmla="*/ 150 h 348"/>
                <a:gd name="T64" fmla="*/ 210 w 223"/>
                <a:gd name="T65" fmla="*/ 179 h 348"/>
                <a:gd name="T66" fmla="*/ 215 w 223"/>
                <a:gd name="T67" fmla="*/ 189 h 348"/>
                <a:gd name="T68" fmla="*/ 212 w 223"/>
                <a:gd name="T69" fmla="*/ 204 h 348"/>
                <a:gd name="T70" fmla="*/ 223 w 223"/>
                <a:gd name="T71" fmla="*/ 232 h 348"/>
                <a:gd name="T72" fmla="*/ 216 w 223"/>
                <a:gd name="T73" fmla="*/ 223 h 348"/>
                <a:gd name="T74" fmla="*/ 204 w 223"/>
                <a:gd name="T75" fmla="*/ 223 h 348"/>
                <a:gd name="T76" fmla="*/ 169 w 223"/>
                <a:gd name="T77" fmla="*/ 236 h 348"/>
                <a:gd name="T78" fmla="*/ 179 w 223"/>
                <a:gd name="T79" fmla="*/ 246 h 348"/>
                <a:gd name="T80" fmla="*/ 165 w 223"/>
                <a:gd name="T81" fmla="*/ 247 h 348"/>
                <a:gd name="T82" fmla="*/ 173 w 223"/>
                <a:gd name="T83" fmla="*/ 270 h 348"/>
                <a:gd name="T84" fmla="*/ 175 w 223"/>
                <a:gd name="T85" fmla="*/ 291 h 348"/>
                <a:gd name="T86" fmla="*/ 159 w 223"/>
                <a:gd name="T87" fmla="*/ 337 h 348"/>
                <a:gd name="T88" fmla="*/ 165 w 223"/>
                <a:gd name="T89" fmla="*/ 315 h 348"/>
                <a:gd name="T90" fmla="*/ 139 w 223"/>
                <a:gd name="T91" fmla="*/ 307 h 348"/>
                <a:gd name="T92" fmla="*/ 123 w 223"/>
                <a:gd name="T93" fmla="*/ 309 h 348"/>
                <a:gd name="T94" fmla="*/ 98 w 223"/>
                <a:gd name="T95" fmla="*/ 285 h 348"/>
                <a:gd name="T96" fmla="*/ 84 w 223"/>
                <a:gd name="T97" fmla="*/ 270 h 348"/>
                <a:gd name="T98" fmla="*/ 66 w 223"/>
                <a:gd name="T99" fmla="*/ 26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3" h="348">
                  <a:moveTo>
                    <a:pt x="66" y="261"/>
                  </a:moveTo>
                  <a:lnTo>
                    <a:pt x="59" y="257"/>
                  </a:lnTo>
                  <a:lnTo>
                    <a:pt x="50" y="250"/>
                  </a:lnTo>
                  <a:lnTo>
                    <a:pt x="44" y="253"/>
                  </a:lnTo>
                  <a:lnTo>
                    <a:pt x="29" y="250"/>
                  </a:lnTo>
                  <a:lnTo>
                    <a:pt x="24" y="241"/>
                  </a:lnTo>
                  <a:lnTo>
                    <a:pt x="21" y="242"/>
                  </a:lnTo>
                  <a:lnTo>
                    <a:pt x="3" y="230"/>
                  </a:lnTo>
                  <a:lnTo>
                    <a:pt x="0" y="223"/>
                  </a:lnTo>
                  <a:lnTo>
                    <a:pt x="7" y="222"/>
                  </a:lnTo>
                  <a:lnTo>
                    <a:pt x="6" y="211"/>
                  </a:lnTo>
                  <a:lnTo>
                    <a:pt x="11" y="204"/>
                  </a:lnTo>
                  <a:lnTo>
                    <a:pt x="20" y="202"/>
                  </a:lnTo>
                  <a:lnTo>
                    <a:pt x="28" y="189"/>
                  </a:lnTo>
                  <a:lnTo>
                    <a:pt x="35" y="179"/>
                  </a:lnTo>
                  <a:lnTo>
                    <a:pt x="28" y="173"/>
                  </a:lnTo>
                  <a:lnTo>
                    <a:pt x="32" y="161"/>
                  </a:lnTo>
                  <a:lnTo>
                    <a:pt x="29" y="142"/>
                  </a:lnTo>
                  <a:lnTo>
                    <a:pt x="33" y="137"/>
                  </a:lnTo>
                  <a:lnTo>
                    <a:pt x="30" y="119"/>
                  </a:lnTo>
                  <a:lnTo>
                    <a:pt x="23" y="108"/>
                  </a:lnTo>
                  <a:lnTo>
                    <a:pt x="26" y="98"/>
                  </a:lnTo>
                  <a:lnTo>
                    <a:pt x="32" y="100"/>
                  </a:lnTo>
                  <a:lnTo>
                    <a:pt x="36" y="94"/>
                  </a:lnTo>
                  <a:lnTo>
                    <a:pt x="32" y="81"/>
                  </a:lnTo>
                  <a:lnTo>
                    <a:pt x="34" y="78"/>
                  </a:lnTo>
                  <a:lnTo>
                    <a:pt x="44" y="79"/>
                  </a:lnTo>
                  <a:lnTo>
                    <a:pt x="58" y="64"/>
                  </a:lnTo>
                  <a:lnTo>
                    <a:pt x="66" y="62"/>
                  </a:lnTo>
                  <a:lnTo>
                    <a:pt x="67" y="55"/>
                  </a:lnTo>
                  <a:lnTo>
                    <a:pt x="71" y="38"/>
                  </a:lnTo>
                  <a:lnTo>
                    <a:pt x="82" y="28"/>
                  </a:lnTo>
                  <a:lnTo>
                    <a:pt x="94" y="28"/>
                  </a:lnTo>
                  <a:lnTo>
                    <a:pt x="96" y="23"/>
                  </a:lnTo>
                  <a:lnTo>
                    <a:pt x="110" y="25"/>
                  </a:lnTo>
                  <a:lnTo>
                    <a:pt x="125" y="15"/>
                  </a:lnTo>
                  <a:lnTo>
                    <a:pt x="132" y="10"/>
                  </a:lnTo>
                  <a:lnTo>
                    <a:pt x="142" y="0"/>
                  </a:lnTo>
                  <a:lnTo>
                    <a:pt x="148" y="1"/>
                  </a:lnTo>
                  <a:lnTo>
                    <a:pt x="152" y="7"/>
                  </a:lnTo>
                  <a:lnTo>
                    <a:pt x="149" y="14"/>
                  </a:lnTo>
                  <a:lnTo>
                    <a:pt x="137" y="17"/>
                  </a:lnTo>
                  <a:lnTo>
                    <a:pt x="131" y="28"/>
                  </a:lnTo>
                  <a:lnTo>
                    <a:pt x="124" y="34"/>
                  </a:lnTo>
                  <a:lnTo>
                    <a:pt x="118" y="41"/>
                  </a:lnTo>
                  <a:lnTo>
                    <a:pt x="115" y="56"/>
                  </a:lnTo>
                  <a:lnTo>
                    <a:pt x="109" y="68"/>
                  </a:lnTo>
                  <a:lnTo>
                    <a:pt x="118" y="70"/>
                  </a:lnTo>
                  <a:lnTo>
                    <a:pt x="120" y="79"/>
                  </a:lnTo>
                  <a:lnTo>
                    <a:pt x="124" y="84"/>
                  </a:lnTo>
                  <a:lnTo>
                    <a:pt x="125" y="92"/>
                  </a:lnTo>
                  <a:lnTo>
                    <a:pt x="123" y="100"/>
                  </a:lnTo>
                  <a:lnTo>
                    <a:pt x="123" y="104"/>
                  </a:lnTo>
                  <a:lnTo>
                    <a:pt x="128" y="106"/>
                  </a:lnTo>
                  <a:lnTo>
                    <a:pt x="132" y="113"/>
                  </a:lnTo>
                  <a:lnTo>
                    <a:pt x="156" y="111"/>
                  </a:lnTo>
                  <a:lnTo>
                    <a:pt x="166" y="114"/>
                  </a:lnTo>
                  <a:lnTo>
                    <a:pt x="178" y="132"/>
                  </a:lnTo>
                  <a:lnTo>
                    <a:pt x="186" y="129"/>
                  </a:lnTo>
                  <a:lnTo>
                    <a:pt x="199" y="131"/>
                  </a:lnTo>
                  <a:lnTo>
                    <a:pt x="210" y="128"/>
                  </a:lnTo>
                  <a:lnTo>
                    <a:pt x="216" y="132"/>
                  </a:lnTo>
                  <a:lnTo>
                    <a:pt x="212" y="143"/>
                  </a:lnTo>
                  <a:lnTo>
                    <a:pt x="208" y="150"/>
                  </a:lnTo>
                  <a:lnTo>
                    <a:pt x="206" y="165"/>
                  </a:lnTo>
                  <a:lnTo>
                    <a:pt x="210" y="179"/>
                  </a:lnTo>
                  <a:lnTo>
                    <a:pt x="215" y="185"/>
                  </a:lnTo>
                  <a:lnTo>
                    <a:pt x="215" y="189"/>
                  </a:lnTo>
                  <a:lnTo>
                    <a:pt x="206" y="200"/>
                  </a:lnTo>
                  <a:lnTo>
                    <a:pt x="212" y="204"/>
                  </a:lnTo>
                  <a:lnTo>
                    <a:pt x="217" y="212"/>
                  </a:lnTo>
                  <a:lnTo>
                    <a:pt x="223" y="232"/>
                  </a:lnTo>
                  <a:lnTo>
                    <a:pt x="219" y="235"/>
                  </a:lnTo>
                  <a:lnTo>
                    <a:pt x="216" y="223"/>
                  </a:lnTo>
                  <a:lnTo>
                    <a:pt x="211" y="216"/>
                  </a:lnTo>
                  <a:lnTo>
                    <a:pt x="204" y="223"/>
                  </a:lnTo>
                  <a:lnTo>
                    <a:pt x="169" y="223"/>
                  </a:lnTo>
                  <a:lnTo>
                    <a:pt x="169" y="236"/>
                  </a:lnTo>
                  <a:lnTo>
                    <a:pt x="180" y="238"/>
                  </a:lnTo>
                  <a:lnTo>
                    <a:pt x="179" y="246"/>
                  </a:lnTo>
                  <a:lnTo>
                    <a:pt x="175" y="244"/>
                  </a:lnTo>
                  <a:lnTo>
                    <a:pt x="165" y="247"/>
                  </a:lnTo>
                  <a:lnTo>
                    <a:pt x="165" y="262"/>
                  </a:lnTo>
                  <a:lnTo>
                    <a:pt x="173" y="270"/>
                  </a:lnTo>
                  <a:lnTo>
                    <a:pt x="176" y="282"/>
                  </a:lnTo>
                  <a:lnTo>
                    <a:pt x="175" y="291"/>
                  </a:lnTo>
                  <a:lnTo>
                    <a:pt x="168" y="348"/>
                  </a:lnTo>
                  <a:lnTo>
                    <a:pt x="159" y="337"/>
                  </a:lnTo>
                  <a:lnTo>
                    <a:pt x="153" y="336"/>
                  </a:lnTo>
                  <a:lnTo>
                    <a:pt x="165" y="315"/>
                  </a:lnTo>
                  <a:lnTo>
                    <a:pt x="150" y="305"/>
                  </a:lnTo>
                  <a:lnTo>
                    <a:pt x="139" y="307"/>
                  </a:lnTo>
                  <a:lnTo>
                    <a:pt x="133" y="303"/>
                  </a:lnTo>
                  <a:lnTo>
                    <a:pt x="123" y="309"/>
                  </a:lnTo>
                  <a:lnTo>
                    <a:pt x="109" y="306"/>
                  </a:lnTo>
                  <a:lnTo>
                    <a:pt x="98" y="285"/>
                  </a:lnTo>
                  <a:lnTo>
                    <a:pt x="89" y="279"/>
                  </a:lnTo>
                  <a:lnTo>
                    <a:pt x="84" y="270"/>
                  </a:lnTo>
                  <a:lnTo>
                    <a:pt x="71" y="260"/>
                  </a:lnTo>
                  <a:lnTo>
                    <a:pt x="66" y="26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69" name="Freeform 46">
              <a:extLst>
                <a:ext uri="{FF2B5EF4-FFF2-40B4-BE49-F238E27FC236}">
                  <a16:creationId xmlns:a16="http://schemas.microsoft.com/office/drawing/2014/main" id="{A45907DA-3441-C300-CC13-81669ABAE195}"/>
                </a:ext>
              </a:extLst>
            </p:cNvPr>
            <p:cNvSpPr>
              <a:spLocks/>
            </p:cNvSpPr>
            <p:nvPr/>
          </p:nvSpPr>
          <p:spPr bwMode="auto">
            <a:xfrm>
              <a:off x="3059832" y="3503894"/>
              <a:ext cx="100425" cy="105446"/>
            </a:xfrm>
            <a:custGeom>
              <a:avLst/>
              <a:gdLst>
                <a:gd name="T0" fmla="*/ 51 w 60"/>
                <a:gd name="T1" fmla="*/ 63 h 63"/>
                <a:gd name="T2" fmla="*/ 41 w 60"/>
                <a:gd name="T3" fmla="*/ 58 h 63"/>
                <a:gd name="T4" fmla="*/ 38 w 60"/>
                <a:gd name="T5" fmla="*/ 53 h 63"/>
                <a:gd name="T6" fmla="*/ 40 w 60"/>
                <a:gd name="T7" fmla="*/ 50 h 63"/>
                <a:gd name="T8" fmla="*/ 40 w 60"/>
                <a:gd name="T9" fmla="*/ 45 h 63"/>
                <a:gd name="T10" fmla="*/ 35 w 60"/>
                <a:gd name="T11" fmla="*/ 40 h 63"/>
                <a:gd name="T12" fmla="*/ 28 w 60"/>
                <a:gd name="T13" fmla="*/ 36 h 63"/>
                <a:gd name="T14" fmla="*/ 22 w 60"/>
                <a:gd name="T15" fmla="*/ 34 h 63"/>
                <a:gd name="T16" fmla="*/ 21 w 60"/>
                <a:gd name="T17" fmla="*/ 28 h 63"/>
                <a:gd name="T18" fmla="*/ 17 w 60"/>
                <a:gd name="T19" fmla="*/ 24 h 63"/>
                <a:gd name="T20" fmla="*/ 18 w 60"/>
                <a:gd name="T21" fmla="*/ 30 h 63"/>
                <a:gd name="T22" fmla="*/ 14 w 60"/>
                <a:gd name="T23" fmla="*/ 35 h 63"/>
                <a:gd name="T24" fmla="*/ 10 w 60"/>
                <a:gd name="T25" fmla="*/ 29 h 63"/>
                <a:gd name="T26" fmla="*/ 4 w 60"/>
                <a:gd name="T27" fmla="*/ 27 h 63"/>
                <a:gd name="T28" fmla="*/ 2 w 60"/>
                <a:gd name="T29" fmla="*/ 23 h 63"/>
                <a:gd name="T30" fmla="*/ 2 w 60"/>
                <a:gd name="T31" fmla="*/ 17 h 63"/>
                <a:gd name="T32" fmla="*/ 5 w 60"/>
                <a:gd name="T33" fmla="*/ 10 h 63"/>
                <a:gd name="T34" fmla="*/ 0 w 60"/>
                <a:gd name="T35" fmla="*/ 7 h 63"/>
                <a:gd name="T36" fmla="*/ 5 w 60"/>
                <a:gd name="T37" fmla="*/ 3 h 63"/>
                <a:gd name="T38" fmla="*/ 8 w 60"/>
                <a:gd name="T39" fmla="*/ 0 h 63"/>
                <a:gd name="T40" fmla="*/ 19 w 60"/>
                <a:gd name="T41" fmla="*/ 6 h 63"/>
                <a:gd name="T42" fmla="*/ 24 w 60"/>
                <a:gd name="T43" fmla="*/ 3 h 63"/>
                <a:gd name="T44" fmla="*/ 29 w 60"/>
                <a:gd name="T45" fmla="*/ 5 h 63"/>
                <a:gd name="T46" fmla="*/ 32 w 60"/>
                <a:gd name="T47" fmla="*/ 9 h 63"/>
                <a:gd name="T48" fmla="*/ 37 w 60"/>
                <a:gd name="T49" fmla="*/ 11 h 63"/>
                <a:gd name="T50" fmla="*/ 42 w 60"/>
                <a:gd name="T51" fmla="*/ 6 h 63"/>
                <a:gd name="T52" fmla="*/ 46 w 60"/>
                <a:gd name="T53" fmla="*/ 17 h 63"/>
                <a:gd name="T54" fmla="*/ 52 w 60"/>
                <a:gd name="T55" fmla="*/ 26 h 63"/>
                <a:gd name="T56" fmla="*/ 60 w 60"/>
                <a:gd name="T57" fmla="*/ 35 h 63"/>
                <a:gd name="T58" fmla="*/ 53 w 60"/>
                <a:gd name="T59" fmla="*/ 36 h 63"/>
                <a:gd name="T60" fmla="*/ 53 w 60"/>
                <a:gd name="T61" fmla="*/ 45 h 63"/>
                <a:gd name="T62" fmla="*/ 57 w 60"/>
                <a:gd name="T63" fmla="*/ 48 h 63"/>
                <a:gd name="T64" fmla="*/ 54 w 60"/>
                <a:gd name="T65" fmla="*/ 51 h 63"/>
                <a:gd name="T66" fmla="*/ 54 w 60"/>
                <a:gd name="T67" fmla="*/ 54 h 63"/>
                <a:gd name="T68" fmla="*/ 52 w 60"/>
                <a:gd name="T69" fmla="*/ 58 h 63"/>
                <a:gd name="T70" fmla="*/ 51 w 60"/>
                <a:gd name="T7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3">
                  <a:moveTo>
                    <a:pt x="51" y="63"/>
                  </a:moveTo>
                  <a:lnTo>
                    <a:pt x="41" y="58"/>
                  </a:lnTo>
                  <a:lnTo>
                    <a:pt x="38" y="53"/>
                  </a:lnTo>
                  <a:lnTo>
                    <a:pt x="40" y="50"/>
                  </a:lnTo>
                  <a:lnTo>
                    <a:pt x="40" y="45"/>
                  </a:lnTo>
                  <a:lnTo>
                    <a:pt x="35" y="40"/>
                  </a:lnTo>
                  <a:lnTo>
                    <a:pt x="28" y="36"/>
                  </a:lnTo>
                  <a:lnTo>
                    <a:pt x="22" y="34"/>
                  </a:lnTo>
                  <a:lnTo>
                    <a:pt x="21" y="28"/>
                  </a:lnTo>
                  <a:lnTo>
                    <a:pt x="17" y="24"/>
                  </a:lnTo>
                  <a:lnTo>
                    <a:pt x="18" y="30"/>
                  </a:lnTo>
                  <a:lnTo>
                    <a:pt x="14" y="35"/>
                  </a:lnTo>
                  <a:lnTo>
                    <a:pt x="10" y="29"/>
                  </a:lnTo>
                  <a:lnTo>
                    <a:pt x="4" y="27"/>
                  </a:lnTo>
                  <a:lnTo>
                    <a:pt x="2" y="23"/>
                  </a:lnTo>
                  <a:lnTo>
                    <a:pt x="2" y="17"/>
                  </a:lnTo>
                  <a:lnTo>
                    <a:pt x="5" y="10"/>
                  </a:lnTo>
                  <a:lnTo>
                    <a:pt x="0" y="7"/>
                  </a:lnTo>
                  <a:lnTo>
                    <a:pt x="5" y="3"/>
                  </a:lnTo>
                  <a:lnTo>
                    <a:pt x="8" y="0"/>
                  </a:lnTo>
                  <a:lnTo>
                    <a:pt x="19" y="6"/>
                  </a:lnTo>
                  <a:lnTo>
                    <a:pt x="24" y="3"/>
                  </a:lnTo>
                  <a:lnTo>
                    <a:pt x="29" y="5"/>
                  </a:lnTo>
                  <a:lnTo>
                    <a:pt x="32" y="9"/>
                  </a:lnTo>
                  <a:lnTo>
                    <a:pt x="37" y="11"/>
                  </a:lnTo>
                  <a:lnTo>
                    <a:pt x="42" y="6"/>
                  </a:lnTo>
                  <a:lnTo>
                    <a:pt x="46" y="17"/>
                  </a:lnTo>
                  <a:lnTo>
                    <a:pt x="52" y="26"/>
                  </a:lnTo>
                  <a:lnTo>
                    <a:pt x="60" y="35"/>
                  </a:lnTo>
                  <a:lnTo>
                    <a:pt x="53" y="36"/>
                  </a:lnTo>
                  <a:lnTo>
                    <a:pt x="53" y="45"/>
                  </a:lnTo>
                  <a:lnTo>
                    <a:pt x="57" y="48"/>
                  </a:lnTo>
                  <a:lnTo>
                    <a:pt x="54" y="51"/>
                  </a:lnTo>
                  <a:lnTo>
                    <a:pt x="54" y="54"/>
                  </a:lnTo>
                  <a:lnTo>
                    <a:pt x="52" y="58"/>
                  </a:lnTo>
                  <a:lnTo>
                    <a:pt x="51" y="6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0" name="Freeform 47">
              <a:extLst>
                <a:ext uri="{FF2B5EF4-FFF2-40B4-BE49-F238E27FC236}">
                  <a16:creationId xmlns:a16="http://schemas.microsoft.com/office/drawing/2014/main" id="{C7CE6780-47AB-B60A-A52E-B3E002589D64}"/>
                </a:ext>
              </a:extLst>
            </p:cNvPr>
            <p:cNvSpPr>
              <a:spLocks/>
            </p:cNvSpPr>
            <p:nvPr/>
          </p:nvSpPr>
          <p:spPr bwMode="auto">
            <a:xfrm>
              <a:off x="3131804" y="3088805"/>
              <a:ext cx="318011" cy="115489"/>
            </a:xfrm>
            <a:custGeom>
              <a:avLst/>
              <a:gdLst>
                <a:gd name="T0" fmla="*/ 53 w 190"/>
                <a:gd name="T1" fmla="*/ 0 h 69"/>
                <a:gd name="T2" fmla="*/ 68 w 190"/>
                <a:gd name="T3" fmla="*/ 1 h 69"/>
                <a:gd name="T4" fmla="*/ 82 w 190"/>
                <a:gd name="T5" fmla="*/ 1 h 69"/>
                <a:gd name="T6" fmla="*/ 98 w 190"/>
                <a:gd name="T7" fmla="*/ 8 h 69"/>
                <a:gd name="T8" fmla="*/ 104 w 190"/>
                <a:gd name="T9" fmla="*/ 16 h 69"/>
                <a:gd name="T10" fmla="*/ 121 w 190"/>
                <a:gd name="T11" fmla="*/ 14 h 69"/>
                <a:gd name="T12" fmla="*/ 127 w 190"/>
                <a:gd name="T13" fmla="*/ 19 h 69"/>
                <a:gd name="T14" fmla="*/ 140 w 190"/>
                <a:gd name="T15" fmla="*/ 31 h 69"/>
                <a:gd name="T16" fmla="*/ 150 w 190"/>
                <a:gd name="T17" fmla="*/ 41 h 69"/>
                <a:gd name="T18" fmla="*/ 156 w 190"/>
                <a:gd name="T19" fmla="*/ 40 h 69"/>
                <a:gd name="T20" fmla="*/ 166 w 190"/>
                <a:gd name="T21" fmla="*/ 45 h 69"/>
                <a:gd name="T22" fmla="*/ 164 w 190"/>
                <a:gd name="T23" fmla="*/ 51 h 69"/>
                <a:gd name="T24" fmla="*/ 177 w 190"/>
                <a:gd name="T25" fmla="*/ 51 h 69"/>
                <a:gd name="T26" fmla="*/ 190 w 190"/>
                <a:gd name="T27" fmla="*/ 60 h 69"/>
                <a:gd name="T28" fmla="*/ 187 w 190"/>
                <a:gd name="T29" fmla="*/ 65 h 69"/>
                <a:gd name="T30" fmla="*/ 175 w 190"/>
                <a:gd name="T31" fmla="*/ 67 h 69"/>
                <a:gd name="T32" fmla="*/ 163 w 190"/>
                <a:gd name="T33" fmla="*/ 68 h 69"/>
                <a:gd name="T34" fmla="*/ 151 w 190"/>
                <a:gd name="T35" fmla="*/ 67 h 69"/>
                <a:gd name="T36" fmla="*/ 124 w 190"/>
                <a:gd name="T37" fmla="*/ 69 h 69"/>
                <a:gd name="T38" fmla="*/ 138 w 190"/>
                <a:gd name="T39" fmla="*/ 57 h 69"/>
                <a:gd name="T40" fmla="*/ 131 w 190"/>
                <a:gd name="T41" fmla="*/ 52 h 69"/>
                <a:gd name="T42" fmla="*/ 120 w 190"/>
                <a:gd name="T43" fmla="*/ 50 h 69"/>
                <a:gd name="T44" fmla="*/ 114 w 190"/>
                <a:gd name="T45" fmla="*/ 45 h 69"/>
                <a:gd name="T46" fmla="*/ 112 w 190"/>
                <a:gd name="T47" fmla="*/ 33 h 69"/>
                <a:gd name="T48" fmla="*/ 101 w 190"/>
                <a:gd name="T49" fmla="*/ 34 h 69"/>
                <a:gd name="T50" fmla="*/ 86 w 190"/>
                <a:gd name="T51" fmla="*/ 28 h 69"/>
                <a:gd name="T52" fmla="*/ 81 w 190"/>
                <a:gd name="T53" fmla="*/ 24 h 69"/>
                <a:gd name="T54" fmla="*/ 58 w 190"/>
                <a:gd name="T55" fmla="*/ 20 h 69"/>
                <a:gd name="T56" fmla="*/ 52 w 190"/>
                <a:gd name="T57" fmla="*/ 16 h 69"/>
                <a:gd name="T58" fmla="*/ 60 w 190"/>
                <a:gd name="T59" fmla="*/ 11 h 69"/>
                <a:gd name="T60" fmla="*/ 42 w 190"/>
                <a:gd name="T61" fmla="*/ 10 h 69"/>
                <a:gd name="T62" fmla="*/ 28 w 190"/>
                <a:gd name="T63" fmla="*/ 21 h 69"/>
                <a:gd name="T64" fmla="*/ 20 w 190"/>
                <a:gd name="T65" fmla="*/ 21 h 69"/>
                <a:gd name="T66" fmla="*/ 17 w 190"/>
                <a:gd name="T67" fmla="*/ 26 h 69"/>
                <a:gd name="T68" fmla="*/ 7 w 190"/>
                <a:gd name="T69" fmla="*/ 28 h 69"/>
                <a:gd name="T70" fmla="*/ 0 w 190"/>
                <a:gd name="T71" fmla="*/ 27 h 69"/>
                <a:gd name="T72" fmla="*/ 11 w 190"/>
                <a:gd name="T73" fmla="*/ 20 h 69"/>
                <a:gd name="T74" fmla="*/ 16 w 190"/>
                <a:gd name="T75" fmla="*/ 13 h 69"/>
                <a:gd name="T76" fmla="*/ 25 w 190"/>
                <a:gd name="T77" fmla="*/ 8 h 69"/>
                <a:gd name="T78" fmla="*/ 34 w 190"/>
                <a:gd name="T79" fmla="*/ 4 h 69"/>
                <a:gd name="T80" fmla="*/ 48 w 190"/>
                <a:gd name="T81" fmla="*/ 2 h 69"/>
                <a:gd name="T82" fmla="*/ 53 w 190"/>
                <a:gd name="T8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0" h="69">
                  <a:moveTo>
                    <a:pt x="53" y="0"/>
                  </a:moveTo>
                  <a:lnTo>
                    <a:pt x="68" y="1"/>
                  </a:lnTo>
                  <a:lnTo>
                    <a:pt x="82" y="1"/>
                  </a:lnTo>
                  <a:lnTo>
                    <a:pt x="98" y="8"/>
                  </a:lnTo>
                  <a:lnTo>
                    <a:pt x="104" y="16"/>
                  </a:lnTo>
                  <a:lnTo>
                    <a:pt x="121" y="14"/>
                  </a:lnTo>
                  <a:lnTo>
                    <a:pt x="127" y="19"/>
                  </a:lnTo>
                  <a:lnTo>
                    <a:pt x="140" y="31"/>
                  </a:lnTo>
                  <a:lnTo>
                    <a:pt x="150" y="41"/>
                  </a:lnTo>
                  <a:lnTo>
                    <a:pt x="156" y="40"/>
                  </a:lnTo>
                  <a:lnTo>
                    <a:pt x="166" y="45"/>
                  </a:lnTo>
                  <a:lnTo>
                    <a:pt x="164" y="51"/>
                  </a:lnTo>
                  <a:lnTo>
                    <a:pt x="177" y="51"/>
                  </a:lnTo>
                  <a:lnTo>
                    <a:pt x="190" y="60"/>
                  </a:lnTo>
                  <a:lnTo>
                    <a:pt x="187" y="65"/>
                  </a:lnTo>
                  <a:lnTo>
                    <a:pt x="175" y="67"/>
                  </a:lnTo>
                  <a:lnTo>
                    <a:pt x="163" y="68"/>
                  </a:lnTo>
                  <a:lnTo>
                    <a:pt x="151" y="67"/>
                  </a:lnTo>
                  <a:lnTo>
                    <a:pt x="124" y="69"/>
                  </a:lnTo>
                  <a:lnTo>
                    <a:pt x="138" y="57"/>
                  </a:lnTo>
                  <a:lnTo>
                    <a:pt x="131" y="52"/>
                  </a:lnTo>
                  <a:lnTo>
                    <a:pt x="120" y="50"/>
                  </a:lnTo>
                  <a:lnTo>
                    <a:pt x="114" y="45"/>
                  </a:lnTo>
                  <a:lnTo>
                    <a:pt x="112" y="33"/>
                  </a:lnTo>
                  <a:lnTo>
                    <a:pt x="101" y="34"/>
                  </a:lnTo>
                  <a:lnTo>
                    <a:pt x="86" y="28"/>
                  </a:lnTo>
                  <a:lnTo>
                    <a:pt x="81" y="24"/>
                  </a:lnTo>
                  <a:lnTo>
                    <a:pt x="58" y="20"/>
                  </a:lnTo>
                  <a:lnTo>
                    <a:pt x="52" y="16"/>
                  </a:lnTo>
                  <a:lnTo>
                    <a:pt x="60" y="11"/>
                  </a:lnTo>
                  <a:lnTo>
                    <a:pt x="42" y="10"/>
                  </a:lnTo>
                  <a:lnTo>
                    <a:pt x="28" y="21"/>
                  </a:lnTo>
                  <a:lnTo>
                    <a:pt x="20" y="21"/>
                  </a:lnTo>
                  <a:lnTo>
                    <a:pt x="17" y="26"/>
                  </a:lnTo>
                  <a:lnTo>
                    <a:pt x="7" y="28"/>
                  </a:lnTo>
                  <a:lnTo>
                    <a:pt x="0" y="27"/>
                  </a:lnTo>
                  <a:lnTo>
                    <a:pt x="11" y="20"/>
                  </a:lnTo>
                  <a:lnTo>
                    <a:pt x="16" y="13"/>
                  </a:lnTo>
                  <a:lnTo>
                    <a:pt x="25" y="8"/>
                  </a:lnTo>
                  <a:lnTo>
                    <a:pt x="34" y="4"/>
                  </a:lnTo>
                  <a:lnTo>
                    <a:pt x="48" y="2"/>
                  </a:lnTo>
                  <a:lnTo>
                    <a:pt x="53"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1" name="Freeform 48">
              <a:extLst>
                <a:ext uri="{FF2B5EF4-FFF2-40B4-BE49-F238E27FC236}">
                  <a16:creationId xmlns:a16="http://schemas.microsoft.com/office/drawing/2014/main" id="{5DFDFF4E-1F22-7D12-75AA-B378C644E3F2}"/>
                </a:ext>
              </a:extLst>
            </p:cNvPr>
            <p:cNvSpPr>
              <a:spLocks/>
            </p:cNvSpPr>
            <p:nvPr/>
          </p:nvSpPr>
          <p:spPr bwMode="auto">
            <a:xfrm>
              <a:off x="6636621" y="2655306"/>
              <a:ext cx="51887" cy="23432"/>
            </a:xfrm>
            <a:custGeom>
              <a:avLst/>
              <a:gdLst>
                <a:gd name="T0" fmla="*/ 0 w 31"/>
                <a:gd name="T1" fmla="*/ 11 h 14"/>
                <a:gd name="T2" fmla="*/ 1 w 31"/>
                <a:gd name="T3" fmla="*/ 11 h 14"/>
                <a:gd name="T4" fmla="*/ 3 w 31"/>
                <a:gd name="T5" fmla="*/ 6 h 14"/>
                <a:gd name="T6" fmla="*/ 16 w 31"/>
                <a:gd name="T7" fmla="*/ 6 h 14"/>
                <a:gd name="T8" fmla="*/ 31 w 31"/>
                <a:gd name="T9" fmla="*/ 0 h 14"/>
                <a:gd name="T10" fmla="*/ 20 w 31"/>
                <a:gd name="T11" fmla="*/ 9 h 14"/>
                <a:gd name="T12" fmla="*/ 22 w 31"/>
                <a:gd name="T13" fmla="*/ 12 h 14"/>
                <a:gd name="T14" fmla="*/ 20 w 31"/>
                <a:gd name="T15" fmla="*/ 12 h 14"/>
                <a:gd name="T16" fmla="*/ 17 w 31"/>
                <a:gd name="T17" fmla="*/ 13 h 14"/>
                <a:gd name="T18" fmla="*/ 14 w 31"/>
                <a:gd name="T19" fmla="*/ 13 h 14"/>
                <a:gd name="T20" fmla="*/ 13 w 31"/>
                <a:gd name="T21" fmla="*/ 14 h 14"/>
                <a:gd name="T22" fmla="*/ 13 w 31"/>
                <a:gd name="T23" fmla="*/ 12 h 14"/>
                <a:gd name="T24" fmla="*/ 11 w 31"/>
                <a:gd name="T25" fmla="*/ 10 h 14"/>
                <a:gd name="T26" fmla="*/ 8 w 31"/>
                <a:gd name="T27" fmla="*/ 10 h 14"/>
                <a:gd name="T28" fmla="*/ 4 w 31"/>
                <a:gd name="T29" fmla="*/ 12 h 14"/>
                <a:gd name="T30" fmla="*/ 0 w 31"/>
                <a:gd name="T31"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4">
                  <a:moveTo>
                    <a:pt x="0" y="11"/>
                  </a:moveTo>
                  <a:lnTo>
                    <a:pt x="1" y="11"/>
                  </a:lnTo>
                  <a:lnTo>
                    <a:pt x="3" y="6"/>
                  </a:lnTo>
                  <a:lnTo>
                    <a:pt x="16" y="6"/>
                  </a:lnTo>
                  <a:lnTo>
                    <a:pt x="31" y="0"/>
                  </a:lnTo>
                  <a:lnTo>
                    <a:pt x="20" y="9"/>
                  </a:lnTo>
                  <a:lnTo>
                    <a:pt x="22" y="12"/>
                  </a:lnTo>
                  <a:lnTo>
                    <a:pt x="20" y="12"/>
                  </a:lnTo>
                  <a:lnTo>
                    <a:pt x="17" y="13"/>
                  </a:lnTo>
                  <a:lnTo>
                    <a:pt x="14" y="13"/>
                  </a:lnTo>
                  <a:lnTo>
                    <a:pt x="13" y="14"/>
                  </a:lnTo>
                  <a:lnTo>
                    <a:pt x="13" y="12"/>
                  </a:lnTo>
                  <a:lnTo>
                    <a:pt x="11" y="10"/>
                  </a:lnTo>
                  <a:lnTo>
                    <a:pt x="8" y="10"/>
                  </a:lnTo>
                  <a:lnTo>
                    <a:pt x="4" y="12"/>
                  </a:lnTo>
                  <a:lnTo>
                    <a:pt x="0" y="1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2" name="Freeform 49">
              <a:extLst>
                <a:ext uri="{FF2B5EF4-FFF2-40B4-BE49-F238E27FC236}">
                  <a16:creationId xmlns:a16="http://schemas.microsoft.com/office/drawing/2014/main" id="{F69A99E0-F3CF-A49A-4F33-6CB70A30D547}"/>
                </a:ext>
              </a:extLst>
            </p:cNvPr>
            <p:cNvSpPr>
              <a:spLocks/>
            </p:cNvSpPr>
            <p:nvPr/>
          </p:nvSpPr>
          <p:spPr bwMode="auto">
            <a:xfrm>
              <a:off x="6623231" y="2672043"/>
              <a:ext cx="51887" cy="20085"/>
            </a:xfrm>
            <a:custGeom>
              <a:avLst/>
              <a:gdLst>
                <a:gd name="T0" fmla="*/ 30 w 31"/>
                <a:gd name="T1" fmla="*/ 2 h 12"/>
                <a:gd name="T2" fmla="*/ 31 w 31"/>
                <a:gd name="T3" fmla="*/ 4 h 12"/>
                <a:gd name="T4" fmla="*/ 14 w 31"/>
                <a:gd name="T5" fmla="*/ 12 h 12"/>
                <a:gd name="T6" fmla="*/ 5 w 31"/>
                <a:gd name="T7" fmla="*/ 10 h 12"/>
                <a:gd name="T8" fmla="*/ 0 w 31"/>
                <a:gd name="T9" fmla="*/ 2 h 12"/>
                <a:gd name="T10" fmla="*/ 8 w 31"/>
                <a:gd name="T11" fmla="*/ 1 h 12"/>
                <a:gd name="T12" fmla="*/ 12 w 31"/>
                <a:gd name="T13" fmla="*/ 2 h 12"/>
                <a:gd name="T14" fmla="*/ 16 w 31"/>
                <a:gd name="T15" fmla="*/ 0 h 12"/>
                <a:gd name="T16" fmla="*/ 19 w 31"/>
                <a:gd name="T17" fmla="*/ 0 h 12"/>
                <a:gd name="T18" fmla="*/ 21 w 31"/>
                <a:gd name="T19" fmla="*/ 2 h 12"/>
                <a:gd name="T20" fmla="*/ 21 w 31"/>
                <a:gd name="T21" fmla="*/ 4 h 12"/>
                <a:gd name="T22" fmla="*/ 22 w 31"/>
                <a:gd name="T23" fmla="*/ 3 h 12"/>
                <a:gd name="T24" fmla="*/ 25 w 31"/>
                <a:gd name="T25" fmla="*/ 3 h 12"/>
                <a:gd name="T26" fmla="*/ 28 w 31"/>
                <a:gd name="T27" fmla="*/ 2 h 12"/>
                <a:gd name="T28" fmla="*/ 30 w 31"/>
                <a:gd name="T2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2">
                  <a:moveTo>
                    <a:pt x="30" y="2"/>
                  </a:moveTo>
                  <a:lnTo>
                    <a:pt x="31" y="4"/>
                  </a:lnTo>
                  <a:lnTo>
                    <a:pt x="14" y="12"/>
                  </a:lnTo>
                  <a:lnTo>
                    <a:pt x="5" y="10"/>
                  </a:lnTo>
                  <a:lnTo>
                    <a:pt x="0" y="2"/>
                  </a:lnTo>
                  <a:lnTo>
                    <a:pt x="8" y="1"/>
                  </a:lnTo>
                  <a:lnTo>
                    <a:pt x="12" y="2"/>
                  </a:lnTo>
                  <a:lnTo>
                    <a:pt x="16" y="0"/>
                  </a:lnTo>
                  <a:lnTo>
                    <a:pt x="19" y="0"/>
                  </a:lnTo>
                  <a:lnTo>
                    <a:pt x="21" y="2"/>
                  </a:lnTo>
                  <a:lnTo>
                    <a:pt x="21" y="4"/>
                  </a:lnTo>
                  <a:lnTo>
                    <a:pt x="22" y="3"/>
                  </a:lnTo>
                  <a:lnTo>
                    <a:pt x="25" y="3"/>
                  </a:lnTo>
                  <a:lnTo>
                    <a:pt x="28" y="2"/>
                  </a:lnTo>
                  <a:lnTo>
                    <a:pt x="30" y="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3" name="Freeform 50">
              <a:extLst>
                <a:ext uri="{FF2B5EF4-FFF2-40B4-BE49-F238E27FC236}">
                  <a16:creationId xmlns:a16="http://schemas.microsoft.com/office/drawing/2014/main" id="{5F11C31A-B08B-F774-64CB-46FC8DB656B8}"/>
                </a:ext>
              </a:extLst>
            </p:cNvPr>
            <p:cNvSpPr>
              <a:spLocks/>
            </p:cNvSpPr>
            <p:nvPr/>
          </p:nvSpPr>
          <p:spPr bwMode="auto">
            <a:xfrm>
              <a:off x="6015662" y="2124729"/>
              <a:ext cx="179091" cy="87035"/>
            </a:xfrm>
            <a:custGeom>
              <a:avLst/>
              <a:gdLst>
                <a:gd name="T0" fmla="*/ 79 w 107"/>
                <a:gd name="T1" fmla="*/ 51 h 52"/>
                <a:gd name="T2" fmla="*/ 71 w 107"/>
                <a:gd name="T3" fmla="*/ 48 h 52"/>
                <a:gd name="T4" fmla="*/ 63 w 107"/>
                <a:gd name="T5" fmla="*/ 49 h 52"/>
                <a:gd name="T6" fmla="*/ 50 w 107"/>
                <a:gd name="T7" fmla="*/ 43 h 52"/>
                <a:gd name="T8" fmla="*/ 45 w 107"/>
                <a:gd name="T9" fmla="*/ 44 h 52"/>
                <a:gd name="T10" fmla="*/ 37 w 107"/>
                <a:gd name="T11" fmla="*/ 52 h 52"/>
                <a:gd name="T12" fmla="*/ 24 w 107"/>
                <a:gd name="T13" fmla="*/ 46 h 52"/>
                <a:gd name="T14" fmla="*/ 14 w 107"/>
                <a:gd name="T15" fmla="*/ 37 h 52"/>
                <a:gd name="T16" fmla="*/ 6 w 107"/>
                <a:gd name="T17" fmla="*/ 32 h 52"/>
                <a:gd name="T18" fmla="*/ 4 w 107"/>
                <a:gd name="T19" fmla="*/ 24 h 52"/>
                <a:gd name="T20" fmla="*/ 0 w 107"/>
                <a:gd name="T21" fmla="*/ 18 h 52"/>
                <a:gd name="T22" fmla="*/ 12 w 107"/>
                <a:gd name="T23" fmla="*/ 13 h 52"/>
                <a:gd name="T24" fmla="*/ 17 w 107"/>
                <a:gd name="T25" fmla="*/ 8 h 52"/>
                <a:gd name="T26" fmla="*/ 28 w 107"/>
                <a:gd name="T27" fmla="*/ 4 h 52"/>
                <a:gd name="T28" fmla="*/ 32 w 107"/>
                <a:gd name="T29" fmla="*/ 0 h 52"/>
                <a:gd name="T30" fmla="*/ 36 w 107"/>
                <a:gd name="T31" fmla="*/ 3 h 52"/>
                <a:gd name="T32" fmla="*/ 43 w 107"/>
                <a:gd name="T33" fmla="*/ 1 h 52"/>
                <a:gd name="T34" fmla="*/ 51 w 107"/>
                <a:gd name="T35" fmla="*/ 7 h 52"/>
                <a:gd name="T36" fmla="*/ 63 w 107"/>
                <a:gd name="T37" fmla="*/ 9 h 52"/>
                <a:gd name="T38" fmla="*/ 63 w 107"/>
                <a:gd name="T39" fmla="*/ 15 h 52"/>
                <a:gd name="T40" fmla="*/ 72 w 107"/>
                <a:gd name="T41" fmla="*/ 19 h 52"/>
                <a:gd name="T42" fmla="*/ 74 w 107"/>
                <a:gd name="T43" fmla="*/ 14 h 52"/>
                <a:gd name="T44" fmla="*/ 85 w 107"/>
                <a:gd name="T45" fmla="*/ 16 h 52"/>
                <a:gd name="T46" fmla="*/ 87 w 107"/>
                <a:gd name="T47" fmla="*/ 22 h 52"/>
                <a:gd name="T48" fmla="*/ 99 w 107"/>
                <a:gd name="T49" fmla="*/ 23 h 52"/>
                <a:gd name="T50" fmla="*/ 107 w 107"/>
                <a:gd name="T51" fmla="*/ 33 h 52"/>
                <a:gd name="T52" fmla="*/ 103 w 107"/>
                <a:gd name="T53" fmla="*/ 33 h 52"/>
                <a:gd name="T54" fmla="*/ 100 w 107"/>
                <a:gd name="T55" fmla="*/ 37 h 52"/>
                <a:gd name="T56" fmla="*/ 97 w 107"/>
                <a:gd name="T57" fmla="*/ 38 h 52"/>
                <a:gd name="T58" fmla="*/ 96 w 107"/>
                <a:gd name="T59" fmla="*/ 42 h 52"/>
                <a:gd name="T60" fmla="*/ 93 w 107"/>
                <a:gd name="T61" fmla="*/ 43 h 52"/>
                <a:gd name="T62" fmla="*/ 93 w 107"/>
                <a:gd name="T63" fmla="*/ 45 h 52"/>
                <a:gd name="T64" fmla="*/ 88 w 107"/>
                <a:gd name="T65" fmla="*/ 47 h 52"/>
                <a:gd name="T66" fmla="*/ 80 w 107"/>
                <a:gd name="T67" fmla="*/ 47 h 52"/>
                <a:gd name="T68" fmla="*/ 79 w 107"/>
                <a:gd name="T69"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52">
                  <a:moveTo>
                    <a:pt x="79" y="51"/>
                  </a:moveTo>
                  <a:lnTo>
                    <a:pt x="71" y="48"/>
                  </a:lnTo>
                  <a:lnTo>
                    <a:pt x="63" y="49"/>
                  </a:lnTo>
                  <a:lnTo>
                    <a:pt x="50" y="43"/>
                  </a:lnTo>
                  <a:lnTo>
                    <a:pt x="45" y="44"/>
                  </a:lnTo>
                  <a:lnTo>
                    <a:pt x="37" y="52"/>
                  </a:lnTo>
                  <a:lnTo>
                    <a:pt x="24" y="46"/>
                  </a:lnTo>
                  <a:lnTo>
                    <a:pt x="14" y="37"/>
                  </a:lnTo>
                  <a:lnTo>
                    <a:pt x="6" y="32"/>
                  </a:lnTo>
                  <a:lnTo>
                    <a:pt x="4" y="24"/>
                  </a:lnTo>
                  <a:lnTo>
                    <a:pt x="0" y="18"/>
                  </a:lnTo>
                  <a:lnTo>
                    <a:pt x="12" y="13"/>
                  </a:lnTo>
                  <a:lnTo>
                    <a:pt x="17" y="8"/>
                  </a:lnTo>
                  <a:lnTo>
                    <a:pt x="28" y="4"/>
                  </a:lnTo>
                  <a:lnTo>
                    <a:pt x="32" y="0"/>
                  </a:lnTo>
                  <a:lnTo>
                    <a:pt x="36" y="3"/>
                  </a:lnTo>
                  <a:lnTo>
                    <a:pt x="43" y="1"/>
                  </a:lnTo>
                  <a:lnTo>
                    <a:pt x="51" y="7"/>
                  </a:lnTo>
                  <a:lnTo>
                    <a:pt x="63" y="9"/>
                  </a:lnTo>
                  <a:lnTo>
                    <a:pt x="63" y="15"/>
                  </a:lnTo>
                  <a:lnTo>
                    <a:pt x="72" y="19"/>
                  </a:lnTo>
                  <a:lnTo>
                    <a:pt x="74" y="14"/>
                  </a:lnTo>
                  <a:lnTo>
                    <a:pt x="85" y="16"/>
                  </a:lnTo>
                  <a:lnTo>
                    <a:pt x="87" y="22"/>
                  </a:lnTo>
                  <a:lnTo>
                    <a:pt x="99" y="23"/>
                  </a:lnTo>
                  <a:lnTo>
                    <a:pt x="107" y="33"/>
                  </a:lnTo>
                  <a:lnTo>
                    <a:pt x="103" y="33"/>
                  </a:lnTo>
                  <a:lnTo>
                    <a:pt x="100" y="37"/>
                  </a:lnTo>
                  <a:lnTo>
                    <a:pt x="97" y="38"/>
                  </a:lnTo>
                  <a:lnTo>
                    <a:pt x="96" y="42"/>
                  </a:lnTo>
                  <a:lnTo>
                    <a:pt x="93" y="43"/>
                  </a:lnTo>
                  <a:lnTo>
                    <a:pt x="93" y="45"/>
                  </a:lnTo>
                  <a:lnTo>
                    <a:pt x="88" y="47"/>
                  </a:lnTo>
                  <a:lnTo>
                    <a:pt x="80" y="47"/>
                  </a:lnTo>
                  <a:lnTo>
                    <a:pt x="79" y="51"/>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4" name="Freeform 51">
              <a:extLst>
                <a:ext uri="{FF2B5EF4-FFF2-40B4-BE49-F238E27FC236}">
                  <a16:creationId xmlns:a16="http://schemas.microsoft.com/office/drawing/2014/main" id="{658340E5-752F-8B15-F01C-0FC186F0BF07}"/>
                </a:ext>
              </a:extLst>
            </p:cNvPr>
            <p:cNvSpPr>
              <a:spLocks/>
            </p:cNvSpPr>
            <p:nvPr/>
          </p:nvSpPr>
          <p:spPr bwMode="auto">
            <a:xfrm>
              <a:off x="5848288" y="1995851"/>
              <a:ext cx="239346" cy="259431"/>
            </a:xfrm>
            <a:custGeom>
              <a:avLst/>
              <a:gdLst>
                <a:gd name="T0" fmla="*/ 58 w 143"/>
                <a:gd name="T1" fmla="*/ 0 h 155"/>
                <a:gd name="T2" fmla="*/ 59 w 143"/>
                <a:gd name="T3" fmla="*/ 8 h 155"/>
                <a:gd name="T4" fmla="*/ 75 w 143"/>
                <a:gd name="T5" fmla="*/ 12 h 155"/>
                <a:gd name="T6" fmla="*/ 75 w 143"/>
                <a:gd name="T7" fmla="*/ 20 h 155"/>
                <a:gd name="T8" fmla="*/ 90 w 143"/>
                <a:gd name="T9" fmla="*/ 16 h 155"/>
                <a:gd name="T10" fmla="*/ 99 w 143"/>
                <a:gd name="T11" fmla="*/ 10 h 155"/>
                <a:gd name="T12" fmla="*/ 117 w 143"/>
                <a:gd name="T13" fmla="*/ 18 h 155"/>
                <a:gd name="T14" fmla="*/ 125 w 143"/>
                <a:gd name="T15" fmla="*/ 25 h 155"/>
                <a:gd name="T16" fmla="*/ 129 w 143"/>
                <a:gd name="T17" fmla="*/ 35 h 155"/>
                <a:gd name="T18" fmla="*/ 125 w 143"/>
                <a:gd name="T19" fmla="*/ 40 h 155"/>
                <a:gd name="T20" fmla="*/ 131 w 143"/>
                <a:gd name="T21" fmla="*/ 47 h 155"/>
                <a:gd name="T22" fmla="*/ 136 w 143"/>
                <a:gd name="T23" fmla="*/ 58 h 155"/>
                <a:gd name="T24" fmla="*/ 136 w 143"/>
                <a:gd name="T25" fmla="*/ 65 h 155"/>
                <a:gd name="T26" fmla="*/ 143 w 143"/>
                <a:gd name="T27" fmla="*/ 78 h 155"/>
                <a:gd name="T28" fmla="*/ 136 w 143"/>
                <a:gd name="T29" fmla="*/ 80 h 155"/>
                <a:gd name="T30" fmla="*/ 132 w 143"/>
                <a:gd name="T31" fmla="*/ 77 h 155"/>
                <a:gd name="T32" fmla="*/ 128 w 143"/>
                <a:gd name="T33" fmla="*/ 81 h 155"/>
                <a:gd name="T34" fmla="*/ 117 w 143"/>
                <a:gd name="T35" fmla="*/ 85 h 155"/>
                <a:gd name="T36" fmla="*/ 112 w 143"/>
                <a:gd name="T37" fmla="*/ 90 h 155"/>
                <a:gd name="T38" fmla="*/ 100 w 143"/>
                <a:gd name="T39" fmla="*/ 95 h 155"/>
                <a:gd name="T40" fmla="*/ 104 w 143"/>
                <a:gd name="T41" fmla="*/ 101 h 155"/>
                <a:gd name="T42" fmla="*/ 106 w 143"/>
                <a:gd name="T43" fmla="*/ 109 h 155"/>
                <a:gd name="T44" fmla="*/ 114 w 143"/>
                <a:gd name="T45" fmla="*/ 114 h 155"/>
                <a:gd name="T46" fmla="*/ 124 w 143"/>
                <a:gd name="T47" fmla="*/ 123 h 155"/>
                <a:gd name="T48" fmla="*/ 119 w 143"/>
                <a:gd name="T49" fmla="*/ 132 h 155"/>
                <a:gd name="T50" fmla="*/ 113 w 143"/>
                <a:gd name="T51" fmla="*/ 135 h 155"/>
                <a:gd name="T52" fmla="*/ 117 w 143"/>
                <a:gd name="T53" fmla="*/ 148 h 155"/>
                <a:gd name="T54" fmla="*/ 115 w 143"/>
                <a:gd name="T55" fmla="*/ 151 h 155"/>
                <a:gd name="T56" fmla="*/ 110 w 143"/>
                <a:gd name="T57" fmla="*/ 147 h 155"/>
                <a:gd name="T58" fmla="*/ 102 w 143"/>
                <a:gd name="T59" fmla="*/ 147 h 155"/>
                <a:gd name="T60" fmla="*/ 91 w 143"/>
                <a:gd name="T61" fmla="*/ 150 h 155"/>
                <a:gd name="T62" fmla="*/ 76 w 143"/>
                <a:gd name="T63" fmla="*/ 149 h 155"/>
                <a:gd name="T64" fmla="*/ 75 w 143"/>
                <a:gd name="T65" fmla="*/ 155 h 155"/>
                <a:gd name="T66" fmla="*/ 66 w 143"/>
                <a:gd name="T67" fmla="*/ 149 h 155"/>
                <a:gd name="T68" fmla="*/ 61 w 143"/>
                <a:gd name="T69" fmla="*/ 150 h 155"/>
                <a:gd name="T70" fmla="*/ 44 w 143"/>
                <a:gd name="T71" fmla="*/ 144 h 155"/>
                <a:gd name="T72" fmla="*/ 40 w 143"/>
                <a:gd name="T73" fmla="*/ 148 h 155"/>
                <a:gd name="T74" fmla="*/ 26 w 143"/>
                <a:gd name="T75" fmla="*/ 148 h 155"/>
                <a:gd name="T76" fmla="*/ 28 w 143"/>
                <a:gd name="T77" fmla="*/ 134 h 155"/>
                <a:gd name="T78" fmla="*/ 35 w 143"/>
                <a:gd name="T79" fmla="*/ 120 h 155"/>
                <a:gd name="T80" fmla="*/ 12 w 143"/>
                <a:gd name="T81" fmla="*/ 116 h 155"/>
                <a:gd name="T82" fmla="*/ 4 w 143"/>
                <a:gd name="T83" fmla="*/ 111 h 155"/>
                <a:gd name="T84" fmla="*/ 5 w 143"/>
                <a:gd name="T85" fmla="*/ 102 h 155"/>
                <a:gd name="T86" fmla="*/ 2 w 143"/>
                <a:gd name="T87" fmla="*/ 97 h 155"/>
                <a:gd name="T88" fmla="*/ 3 w 143"/>
                <a:gd name="T89" fmla="*/ 84 h 155"/>
                <a:gd name="T90" fmla="*/ 0 w 143"/>
                <a:gd name="T91" fmla="*/ 63 h 155"/>
                <a:gd name="T92" fmla="*/ 9 w 143"/>
                <a:gd name="T93" fmla="*/ 63 h 155"/>
                <a:gd name="T94" fmla="*/ 13 w 143"/>
                <a:gd name="T95" fmla="*/ 55 h 155"/>
                <a:gd name="T96" fmla="*/ 16 w 143"/>
                <a:gd name="T97" fmla="*/ 37 h 155"/>
                <a:gd name="T98" fmla="*/ 13 w 143"/>
                <a:gd name="T99" fmla="*/ 30 h 155"/>
                <a:gd name="T100" fmla="*/ 16 w 143"/>
                <a:gd name="T101" fmla="*/ 26 h 155"/>
                <a:gd name="T102" fmla="*/ 29 w 143"/>
                <a:gd name="T103" fmla="*/ 25 h 155"/>
                <a:gd name="T104" fmla="*/ 32 w 143"/>
                <a:gd name="T105" fmla="*/ 29 h 155"/>
                <a:gd name="T106" fmla="*/ 42 w 143"/>
                <a:gd name="T107" fmla="*/ 19 h 155"/>
                <a:gd name="T108" fmla="*/ 38 w 143"/>
                <a:gd name="T109" fmla="*/ 12 h 155"/>
                <a:gd name="T110" fmla="*/ 36 w 143"/>
                <a:gd name="T111" fmla="*/ 1 h 155"/>
                <a:gd name="T112" fmla="*/ 48 w 143"/>
                <a:gd name="T113" fmla="*/ 3 h 155"/>
                <a:gd name="T114" fmla="*/ 58 w 143"/>
                <a:gd name="T11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155">
                  <a:moveTo>
                    <a:pt x="58" y="0"/>
                  </a:moveTo>
                  <a:lnTo>
                    <a:pt x="59" y="8"/>
                  </a:lnTo>
                  <a:lnTo>
                    <a:pt x="75" y="12"/>
                  </a:lnTo>
                  <a:lnTo>
                    <a:pt x="75" y="20"/>
                  </a:lnTo>
                  <a:lnTo>
                    <a:pt x="90" y="16"/>
                  </a:lnTo>
                  <a:lnTo>
                    <a:pt x="99" y="10"/>
                  </a:lnTo>
                  <a:lnTo>
                    <a:pt x="117" y="18"/>
                  </a:lnTo>
                  <a:lnTo>
                    <a:pt x="125" y="25"/>
                  </a:lnTo>
                  <a:lnTo>
                    <a:pt x="129" y="35"/>
                  </a:lnTo>
                  <a:lnTo>
                    <a:pt x="125" y="40"/>
                  </a:lnTo>
                  <a:lnTo>
                    <a:pt x="131" y="47"/>
                  </a:lnTo>
                  <a:lnTo>
                    <a:pt x="136" y="58"/>
                  </a:lnTo>
                  <a:lnTo>
                    <a:pt x="136" y="65"/>
                  </a:lnTo>
                  <a:lnTo>
                    <a:pt x="143" y="78"/>
                  </a:lnTo>
                  <a:lnTo>
                    <a:pt x="136" y="80"/>
                  </a:lnTo>
                  <a:lnTo>
                    <a:pt x="132" y="77"/>
                  </a:lnTo>
                  <a:lnTo>
                    <a:pt x="128" y="81"/>
                  </a:lnTo>
                  <a:lnTo>
                    <a:pt x="117" y="85"/>
                  </a:lnTo>
                  <a:lnTo>
                    <a:pt x="112" y="90"/>
                  </a:lnTo>
                  <a:lnTo>
                    <a:pt x="100" y="95"/>
                  </a:lnTo>
                  <a:lnTo>
                    <a:pt x="104" y="101"/>
                  </a:lnTo>
                  <a:lnTo>
                    <a:pt x="106" y="109"/>
                  </a:lnTo>
                  <a:lnTo>
                    <a:pt x="114" y="114"/>
                  </a:lnTo>
                  <a:lnTo>
                    <a:pt x="124" y="123"/>
                  </a:lnTo>
                  <a:lnTo>
                    <a:pt x="119" y="132"/>
                  </a:lnTo>
                  <a:lnTo>
                    <a:pt x="113" y="135"/>
                  </a:lnTo>
                  <a:lnTo>
                    <a:pt x="117" y="148"/>
                  </a:lnTo>
                  <a:lnTo>
                    <a:pt x="115" y="151"/>
                  </a:lnTo>
                  <a:lnTo>
                    <a:pt x="110" y="147"/>
                  </a:lnTo>
                  <a:lnTo>
                    <a:pt x="102" y="147"/>
                  </a:lnTo>
                  <a:lnTo>
                    <a:pt x="91" y="150"/>
                  </a:lnTo>
                  <a:lnTo>
                    <a:pt x="76" y="149"/>
                  </a:lnTo>
                  <a:lnTo>
                    <a:pt x="75" y="155"/>
                  </a:lnTo>
                  <a:lnTo>
                    <a:pt x="66" y="149"/>
                  </a:lnTo>
                  <a:lnTo>
                    <a:pt x="61" y="150"/>
                  </a:lnTo>
                  <a:lnTo>
                    <a:pt x="44" y="144"/>
                  </a:lnTo>
                  <a:lnTo>
                    <a:pt x="40" y="148"/>
                  </a:lnTo>
                  <a:lnTo>
                    <a:pt x="26" y="148"/>
                  </a:lnTo>
                  <a:lnTo>
                    <a:pt x="28" y="134"/>
                  </a:lnTo>
                  <a:lnTo>
                    <a:pt x="35" y="120"/>
                  </a:lnTo>
                  <a:lnTo>
                    <a:pt x="12" y="116"/>
                  </a:lnTo>
                  <a:lnTo>
                    <a:pt x="4" y="111"/>
                  </a:lnTo>
                  <a:lnTo>
                    <a:pt x="5" y="102"/>
                  </a:lnTo>
                  <a:lnTo>
                    <a:pt x="2" y="97"/>
                  </a:lnTo>
                  <a:lnTo>
                    <a:pt x="3" y="84"/>
                  </a:lnTo>
                  <a:lnTo>
                    <a:pt x="0" y="63"/>
                  </a:lnTo>
                  <a:lnTo>
                    <a:pt x="9" y="63"/>
                  </a:lnTo>
                  <a:lnTo>
                    <a:pt x="13" y="55"/>
                  </a:lnTo>
                  <a:lnTo>
                    <a:pt x="16" y="37"/>
                  </a:lnTo>
                  <a:lnTo>
                    <a:pt x="13" y="30"/>
                  </a:lnTo>
                  <a:lnTo>
                    <a:pt x="16" y="26"/>
                  </a:lnTo>
                  <a:lnTo>
                    <a:pt x="29" y="25"/>
                  </a:lnTo>
                  <a:lnTo>
                    <a:pt x="32" y="29"/>
                  </a:lnTo>
                  <a:lnTo>
                    <a:pt x="42" y="19"/>
                  </a:lnTo>
                  <a:lnTo>
                    <a:pt x="38" y="12"/>
                  </a:lnTo>
                  <a:lnTo>
                    <a:pt x="36" y="1"/>
                  </a:lnTo>
                  <a:lnTo>
                    <a:pt x="48" y="3"/>
                  </a:lnTo>
                  <a:lnTo>
                    <a:pt x="58"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5" name="Freeform 52">
              <a:extLst>
                <a:ext uri="{FF2B5EF4-FFF2-40B4-BE49-F238E27FC236}">
                  <a16:creationId xmlns:a16="http://schemas.microsoft.com/office/drawing/2014/main" id="{F43F5D21-D1B4-2F72-4AF8-94041447CE3C}"/>
                </a:ext>
              </a:extLst>
            </p:cNvPr>
            <p:cNvSpPr>
              <a:spLocks/>
            </p:cNvSpPr>
            <p:nvPr/>
          </p:nvSpPr>
          <p:spPr bwMode="auto">
            <a:xfrm>
              <a:off x="6963000" y="3453681"/>
              <a:ext cx="50212" cy="60255"/>
            </a:xfrm>
            <a:custGeom>
              <a:avLst/>
              <a:gdLst>
                <a:gd name="T0" fmla="*/ 25 w 30"/>
                <a:gd name="T1" fmla="*/ 0 h 36"/>
                <a:gd name="T2" fmla="*/ 30 w 30"/>
                <a:gd name="T3" fmla="*/ 6 h 36"/>
                <a:gd name="T4" fmla="*/ 30 w 30"/>
                <a:gd name="T5" fmla="*/ 15 h 36"/>
                <a:gd name="T6" fmla="*/ 20 w 30"/>
                <a:gd name="T7" fmla="*/ 20 h 36"/>
                <a:gd name="T8" fmla="*/ 28 w 30"/>
                <a:gd name="T9" fmla="*/ 25 h 36"/>
                <a:gd name="T10" fmla="*/ 21 w 30"/>
                <a:gd name="T11" fmla="*/ 36 h 36"/>
                <a:gd name="T12" fmla="*/ 17 w 30"/>
                <a:gd name="T13" fmla="*/ 33 h 36"/>
                <a:gd name="T14" fmla="*/ 13 w 30"/>
                <a:gd name="T15" fmla="*/ 34 h 36"/>
                <a:gd name="T16" fmla="*/ 3 w 30"/>
                <a:gd name="T17" fmla="*/ 34 h 36"/>
                <a:gd name="T18" fmla="*/ 2 w 30"/>
                <a:gd name="T19" fmla="*/ 28 h 36"/>
                <a:gd name="T20" fmla="*/ 0 w 30"/>
                <a:gd name="T21" fmla="*/ 22 h 36"/>
                <a:gd name="T22" fmla="*/ 6 w 30"/>
                <a:gd name="T23" fmla="*/ 12 h 36"/>
                <a:gd name="T24" fmla="*/ 12 w 30"/>
                <a:gd name="T25" fmla="*/ 3 h 36"/>
                <a:gd name="T26" fmla="*/ 20 w 30"/>
                <a:gd name="T27" fmla="*/ 5 h 36"/>
                <a:gd name="T28" fmla="*/ 25 w 30"/>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6">
                  <a:moveTo>
                    <a:pt x="25" y="0"/>
                  </a:moveTo>
                  <a:lnTo>
                    <a:pt x="30" y="6"/>
                  </a:lnTo>
                  <a:lnTo>
                    <a:pt x="30" y="15"/>
                  </a:lnTo>
                  <a:lnTo>
                    <a:pt x="20" y="20"/>
                  </a:lnTo>
                  <a:lnTo>
                    <a:pt x="28" y="25"/>
                  </a:lnTo>
                  <a:lnTo>
                    <a:pt x="21" y="36"/>
                  </a:lnTo>
                  <a:lnTo>
                    <a:pt x="17" y="33"/>
                  </a:lnTo>
                  <a:lnTo>
                    <a:pt x="13" y="34"/>
                  </a:lnTo>
                  <a:lnTo>
                    <a:pt x="3" y="34"/>
                  </a:lnTo>
                  <a:lnTo>
                    <a:pt x="2" y="28"/>
                  </a:lnTo>
                  <a:lnTo>
                    <a:pt x="0" y="22"/>
                  </a:lnTo>
                  <a:lnTo>
                    <a:pt x="6" y="12"/>
                  </a:lnTo>
                  <a:lnTo>
                    <a:pt x="12" y="3"/>
                  </a:lnTo>
                  <a:lnTo>
                    <a:pt x="20" y="5"/>
                  </a:lnTo>
                  <a:lnTo>
                    <a:pt x="25"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6" name="Freeform 53">
              <a:extLst>
                <a:ext uri="{FF2B5EF4-FFF2-40B4-BE49-F238E27FC236}">
                  <a16:creationId xmlns:a16="http://schemas.microsoft.com/office/drawing/2014/main" id="{F236247C-2BDB-DE9F-FB74-D71BB6E0A06A}"/>
                </a:ext>
              </a:extLst>
            </p:cNvPr>
            <p:cNvSpPr>
              <a:spLocks/>
            </p:cNvSpPr>
            <p:nvPr/>
          </p:nvSpPr>
          <p:spPr bwMode="auto">
            <a:xfrm>
              <a:off x="5968797" y="1959029"/>
              <a:ext cx="45192" cy="43517"/>
            </a:xfrm>
            <a:custGeom>
              <a:avLst/>
              <a:gdLst>
                <a:gd name="T0" fmla="*/ 27 w 27"/>
                <a:gd name="T1" fmla="*/ 10 h 26"/>
                <a:gd name="T2" fmla="*/ 20 w 27"/>
                <a:gd name="T3" fmla="*/ 26 h 26"/>
                <a:gd name="T4" fmla="*/ 3 w 27"/>
                <a:gd name="T5" fmla="*/ 15 h 26"/>
                <a:gd name="T6" fmla="*/ 0 w 27"/>
                <a:gd name="T7" fmla="*/ 6 h 26"/>
                <a:gd name="T8" fmla="*/ 22 w 27"/>
                <a:gd name="T9" fmla="*/ 0 h 26"/>
                <a:gd name="T10" fmla="*/ 27 w 27"/>
                <a:gd name="T11" fmla="*/ 10 h 26"/>
              </a:gdLst>
              <a:ahLst/>
              <a:cxnLst>
                <a:cxn ang="0">
                  <a:pos x="T0" y="T1"/>
                </a:cxn>
                <a:cxn ang="0">
                  <a:pos x="T2" y="T3"/>
                </a:cxn>
                <a:cxn ang="0">
                  <a:pos x="T4" y="T5"/>
                </a:cxn>
                <a:cxn ang="0">
                  <a:pos x="T6" y="T7"/>
                </a:cxn>
                <a:cxn ang="0">
                  <a:pos x="T8" y="T9"/>
                </a:cxn>
                <a:cxn ang="0">
                  <a:pos x="T10" y="T11"/>
                </a:cxn>
              </a:cxnLst>
              <a:rect l="0" t="0" r="r" b="b"/>
              <a:pathLst>
                <a:path w="27" h="26">
                  <a:moveTo>
                    <a:pt x="27" y="10"/>
                  </a:moveTo>
                  <a:lnTo>
                    <a:pt x="20" y="26"/>
                  </a:lnTo>
                  <a:lnTo>
                    <a:pt x="3" y="15"/>
                  </a:lnTo>
                  <a:lnTo>
                    <a:pt x="0" y="6"/>
                  </a:lnTo>
                  <a:lnTo>
                    <a:pt x="22" y="0"/>
                  </a:lnTo>
                  <a:lnTo>
                    <a:pt x="27" y="1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7" name="Freeform 54">
              <a:extLst>
                <a:ext uri="{FF2B5EF4-FFF2-40B4-BE49-F238E27FC236}">
                  <a16:creationId xmlns:a16="http://schemas.microsoft.com/office/drawing/2014/main" id="{F2365867-116A-9C4C-C117-C4E04D3DA4EE}"/>
                </a:ext>
              </a:extLst>
            </p:cNvPr>
            <p:cNvSpPr>
              <a:spLocks/>
            </p:cNvSpPr>
            <p:nvPr/>
          </p:nvSpPr>
          <p:spPr bwMode="auto">
            <a:xfrm>
              <a:off x="5895153" y="1905469"/>
              <a:ext cx="71971" cy="95404"/>
            </a:xfrm>
            <a:custGeom>
              <a:avLst/>
              <a:gdLst>
                <a:gd name="T0" fmla="*/ 43 w 43"/>
                <a:gd name="T1" fmla="*/ 25 h 57"/>
                <a:gd name="T2" fmla="*/ 40 w 43"/>
                <a:gd name="T3" fmla="*/ 33 h 57"/>
                <a:gd name="T4" fmla="*/ 35 w 43"/>
                <a:gd name="T5" fmla="*/ 30 h 57"/>
                <a:gd name="T6" fmla="*/ 25 w 43"/>
                <a:gd name="T7" fmla="*/ 44 h 57"/>
                <a:gd name="T8" fmla="*/ 30 w 43"/>
                <a:gd name="T9" fmla="*/ 54 h 57"/>
                <a:gd name="T10" fmla="*/ 20 w 43"/>
                <a:gd name="T11" fmla="*/ 57 h 57"/>
                <a:gd name="T12" fmla="*/ 8 w 43"/>
                <a:gd name="T13" fmla="*/ 55 h 57"/>
                <a:gd name="T14" fmla="*/ 2 w 43"/>
                <a:gd name="T15" fmla="*/ 44 h 57"/>
                <a:gd name="T16" fmla="*/ 0 w 43"/>
                <a:gd name="T17" fmla="*/ 24 h 57"/>
                <a:gd name="T18" fmla="*/ 2 w 43"/>
                <a:gd name="T19" fmla="*/ 18 h 57"/>
                <a:gd name="T20" fmla="*/ 6 w 43"/>
                <a:gd name="T21" fmla="*/ 12 h 57"/>
                <a:gd name="T22" fmla="*/ 20 w 43"/>
                <a:gd name="T23" fmla="*/ 11 h 57"/>
                <a:gd name="T24" fmla="*/ 25 w 43"/>
                <a:gd name="T25" fmla="*/ 6 h 57"/>
                <a:gd name="T26" fmla="*/ 36 w 43"/>
                <a:gd name="T27" fmla="*/ 0 h 57"/>
                <a:gd name="T28" fmla="*/ 37 w 43"/>
                <a:gd name="T29" fmla="*/ 10 h 57"/>
                <a:gd name="T30" fmla="*/ 32 w 43"/>
                <a:gd name="T31" fmla="*/ 16 h 57"/>
                <a:gd name="T32" fmla="*/ 35 w 43"/>
                <a:gd name="T33" fmla="*/ 22 h 57"/>
                <a:gd name="T34" fmla="*/ 43 w 43"/>
                <a:gd name="T35" fmla="*/ 2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 h="57">
                  <a:moveTo>
                    <a:pt x="43" y="25"/>
                  </a:moveTo>
                  <a:lnTo>
                    <a:pt x="40" y="33"/>
                  </a:lnTo>
                  <a:lnTo>
                    <a:pt x="35" y="30"/>
                  </a:lnTo>
                  <a:lnTo>
                    <a:pt x="25" y="44"/>
                  </a:lnTo>
                  <a:lnTo>
                    <a:pt x="30" y="54"/>
                  </a:lnTo>
                  <a:lnTo>
                    <a:pt x="20" y="57"/>
                  </a:lnTo>
                  <a:lnTo>
                    <a:pt x="8" y="55"/>
                  </a:lnTo>
                  <a:lnTo>
                    <a:pt x="2" y="44"/>
                  </a:lnTo>
                  <a:lnTo>
                    <a:pt x="0" y="24"/>
                  </a:lnTo>
                  <a:lnTo>
                    <a:pt x="2" y="18"/>
                  </a:lnTo>
                  <a:lnTo>
                    <a:pt x="6" y="12"/>
                  </a:lnTo>
                  <a:lnTo>
                    <a:pt x="20" y="11"/>
                  </a:lnTo>
                  <a:lnTo>
                    <a:pt x="25" y="6"/>
                  </a:lnTo>
                  <a:lnTo>
                    <a:pt x="36" y="0"/>
                  </a:lnTo>
                  <a:lnTo>
                    <a:pt x="37" y="10"/>
                  </a:lnTo>
                  <a:lnTo>
                    <a:pt x="32" y="16"/>
                  </a:lnTo>
                  <a:lnTo>
                    <a:pt x="35" y="22"/>
                  </a:lnTo>
                  <a:lnTo>
                    <a:pt x="43" y="25"/>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8" name="Freeform 55">
              <a:extLst>
                <a:ext uri="{FF2B5EF4-FFF2-40B4-BE49-F238E27FC236}">
                  <a16:creationId xmlns:a16="http://schemas.microsoft.com/office/drawing/2014/main" id="{94FF2144-14DD-72C9-C428-B522ADFE6132}"/>
                </a:ext>
              </a:extLst>
            </p:cNvPr>
            <p:cNvSpPr>
              <a:spLocks/>
            </p:cNvSpPr>
            <p:nvPr/>
          </p:nvSpPr>
          <p:spPr bwMode="auto">
            <a:xfrm>
              <a:off x="3510070" y="3202619"/>
              <a:ext cx="110467" cy="80340"/>
            </a:xfrm>
            <a:custGeom>
              <a:avLst/>
              <a:gdLst>
                <a:gd name="T0" fmla="*/ 7 w 66"/>
                <a:gd name="T1" fmla="*/ 4 h 48"/>
                <a:gd name="T2" fmla="*/ 10 w 66"/>
                <a:gd name="T3" fmla="*/ 0 h 48"/>
                <a:gd name="T4" fmla="*/ 24 w 66"/>
                <a:gd name="T5" fmla="*/ 0 h 48"/>
                <a:gd name="T6" fmla="*/ 34 w 66"/>
                <a:gd name="T7" fmla="*/ 6 h 48"/>
                <a:gd name="T8" fmla="*/ 39 w 66"/>
                <a:gd name="T9" fmla="*/ 5 h 48"/>
                <a:gd name="T10" fmla="*/ 41 w 66"/>
                <a:gd name="T11" fmla="*/ 13 h 48"/>
                <a:gd name="T12" fmla="*/ 51 w 66"/>
                <a:gd name="T13" fmla="*/ 12 h 48"/>
                <a:gd name="T14" fmla="*/ 50 w 66"/>
                <a:gd name="T15" fmla="*/ 18 h 48"/>
                <a:gd name="T16" fmla="*/ 58 w 66"/>
                <a:gd name="T17" fmla="*/ 19 h 48"/>
                <a:gd name="T18" fmla="*/ 66 w 66"/>
                <a:gd name="T19" fmla="*/ 27 h 48"/>
                <a:gd name="T20" fmla="*/ 58 w 66"/>
                <a:gd name="T21" fmla="*/ 35 h 48"/>
                <a:gd name="T22" fmla="*/ 50 w 66"/>
                <a:gd name="T23" fmla="*/ 31 h 48"/>
                <a:gd name="T24" fmla="*/ 42 w 66"/>
                <a:gd name="T25" fmla="*/ 31 h 48"/>
                <a:gd name="T26" fmla="*/ 36 w 66"/>
                <a:gd name="T27" fmla="*/ 30 h 48"/>
                <a:gd name="T28" fmla="*/ 32 w 66"/>
                <a:gd name="T29" fmla="*/ 34 h 48"/>
                <a:gd name="T30" fmla="*/ 25 w 66"/>
                <a:gd name="T31" fmla="*/ 36 h 48"/>
                <a:gd name="T32" fmla="*/ 23 w 66"/>
                <a:gd name="T33" fmla="*/ 30 h 48"/>
                <a:gd name="T34" fmla="*/ 17 w 66"/>
                <a:gd name="T35" fmla="*/ 34 h 48"/>
                <a:gd name="T36" fmla="*/ 8 w 66"/>
                <a:gd name="T37" fmla="*/ 48 h 48"/>
                <a:gd name="T38" fmla="*/ 4 w 66"/>
                <a:gd name="T39" fmla="*/ 44 h 48"/>
                <a:gd name="T40" fmla="*/ 3 w 66"/>
                <a:gd name="T41" fmla="*/ 39 h 48"/>
                <a:gd name="T42" fmla="*/ 4 w 66"/>
                <a:gd name="T43" fmla="*/ 33 h 48"/>
                <a:gd name="T44" fmla="*/ 0 w 66"/>
                <a:gd name="T45" fmla="*/ 27 h 48"/>
                <a:gd name="T46" fmla="*/ 5 w 66"/>
                <a:gd name="T47" fmla="*/ 23 h 48"/>
                <a:gd name="T48" fmla="*/ 8 w 66"/>
                <a:gd name="T49" fmla="*/ 15 h 48"/>
                <a:gd name="T50" fmla="*/ 7 w 66"/>
                <a:gd name="T5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48">
                  <a:moveTo>
                    <a:pt x="7" y="4"/>
                  </a:moveTo>
                  <a:lnTo>
                    <a:pt x="10" y="0"/>
                  </a:lnTo>
                  <a:lnTo>
                    <a:pt x="24" y="0"/>
                  </a:lnTo>
                  <a:lnTo>
                    <a:pt x="34" y="6"/>
                  </a:lnTo>
                  <a:lnTo>
                    <a:pt x="39" y="5"/>
                  </a:lnTo>
                  <a:lnTo>
                    <a:pt x="41" y="13"/>
                  </a:lnTo>
                  <a:lnTo>
                    <a:pt x="51" y="12"/>
                  </a:lnTo>
                  <a:lnTo>
                    <a:pt x="50" y="18"/>
                  </a:lnTo>
                  <a:lnTo>
                    <a:pt x="58" y="19"/>
                  </a:lnTo>
                  <a:lnTo>
                    <a:pt x="66" y="27"/>
                  </a:lnTo>
                  <a:lnTo>
                    <a:pt x="58" y="35"/>
                  </a:lnTo>
                  <a:lnTo>
                    <a:pt x="50" y="31"/>
                  </a:lnTo>
                  <a:lnTo>
                    <a:pt x="42" y="31"/>
                  </a:lnTo>
                  <a:lnTo>
                    <a:pt x="36" y="30"/>
                  </a:lnTo>
                  <a:lnTo>
                    <a:pt x="32" y="34"/>
                  </a:lnTo>
                  <a:lnTo>
                    <a:pt x="25" y="36"/>
                  </a:lnTo>
                  <a:lnTo>
                    <a:pt x="23" y="30"/>
                  </a:lnTo>
                  <a:lnTo>
                    <a:pt x="17" y="34"/>
                  </a:lnTo>
                  <a:lnTo>
                    <a:pt x="8" y="48"/>
                  </a:lnTo>
                  <a:lnTo>
                    <a:pt x="4" y="44"/>
                  </a:lnTo>
                  <a:lnTo>
                    <a:pt x="3" y="39"/>
                  </a:lnTo>
                  <a:lnTo>
                    <a:pt x="4" y="33"/>
                  </a:lnTo>
                  <a:lnTo>
                    <a:pt x="0" y="27"/>
                  </a:lnTo>
                  <a:lnTo>
                    <a:pt x="5" y="23"/>
                  </a:lnTo>
                  <a:lnTo>
                    <a:pt x="8" y="15"/>
                  </a:lnTo>
                  <a:lnTo>
                    <a:pt x="7" y="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79" name="Freeform 56">
              <a:extLst>
                <a:ext uri="{FF2B5EF4-FFF2-40B4-BE49-F238E27FC236}">
                  <a16:creationId xmlns:a16="http://schemas.microsoft.com/office/drawing/2014/main" id="{16412D1B-C2F6-DB2E-F2F5-7DF9E9473D2E}"/>
                </a:ext>
              </a:extLst>
            </p:cNvPr>
            <p:cNvSpPr>
              <a:spLocks/>
            </p:cNvSpPr>
            <p:nvPr/>
          </p:nvSpPr>
          <p:spPr bwMode="auto">
            <a:xfrm>
              <a:off x="5431526" y="2605094"/>
              <a:ext cx="617612" cy="627654"/>
            </a:xfrm>
            <a:custGeom>
              <a:avLst/>
              <a:gdLst>
                <a:gd name="T0" fmla="*/ 369 w 369"/>
                <a:gd name="T1" fmla="*/ 283 h 375"/>
                <a:gd name="T2" fmla="*/ 309 w 369"/>
                <a:gd name="T3" fmla="*/ 322 h 375"/>
                <a:gd name="T4" fmla="*/ 257 w 369"/>
                <a:gd name="T5" fmla="*/ 363 h 375"/>
                <a:gd name="T6" fmla="*/ 231 w 369"/>
                <a:gd name="T7" fmla="*/ 372 h 375"/>
                <a:gd name="T8" fmla="*/ 211 w 369"/>
                <a:gd name="T9" fmla="*/ 375 h 375"/>
                <a:gd name="T10" fmla="*/ 211 w 369"/>
                <a:gd name="T11" fmla="*/ 361 h 375"/>
                <a:gd name="T12" fmla="*/ 203 w 369"/>
                <a:gd name="T13" fmla="*/ 358 h 375"/>
                <a:gd name="T14" fmla="*/ 191 w 369"/>
                <a:gd name="T15" fmla="*/ 352 h 375"/>
                <a:gd name="T16" fmla="*/ 187 w 369"/>
                <a:gd name="T17" fmla="*/ 342 h 375"/>
                <a:gd name="T18" fmla="*/ 126 w 369"/>
                <a:gd name="T19" fmla="*/ 297 h 375"/>
                <a:gd name="T20" fmla="*/ 66 w 369"/>
                <a:gd name="T21" fmla="*/ 252 h 375"/>
                <a:gd name="T22" fmla="*/ 0 w 369"/>
                <a:gd name="T23" fmla="*/ 201 h 375"/>
                <a:gd name="T24" fmla="*/ 1 w 369"/>
                <a:gd name="T25" fmla="*/ 197 h 375"/>
                <a:gd name="T26" fmla="*/ 1 w 369"/>
                <a:gd name="T27" fmla="*/ 196 h 375"/>
                <a:gd name="T28" fmla="*/ 1 w 369"/>
                <a:gd name="T29" fmla="*/ 171 h 375"/>
                <a:gd name="T30" fmla="*/ 30 w 369"/>
                <a:gd name="T31" fmla="*/ 156 h 375"/>
                <a:gd name="T32" fmla="*/ 48 w 369"/>
                <a:gd name="T33" fmla="*/ 153 h 375"/>
                <a:gd name="T34" fmla="*/ 62 w 369"/>
                <a:gd name="T35" fmla="*/ 147 h 375"/>
                <a:gd name="T36" fmla="*/ 69 w 369"/>
                <a:gd name="T37" fmla="*/ 137 h 375"/>
                <a:gd name="T38" fmla="*/ 90 w 369"/>
                <a:gd name="T39" fmla="*/ 129 h 375"/>
                <a:gd name="T40" fmla="*/ 91 w 369"/>
                <a:gd name="T41" fmla="*/ 113 h 375"/>
                <a:gd name="T42" fmla="*/ 101 w 369"/>
                <a:gd name="T43" fmla="*/ 112 h 375"/>
                <a:gd name="T44" fmla="*/ 109 w 369"/>
                <a:gd name="T45" fmla="*/ 104 h 375"/>
                <a:gd name="T46" fmla="*/ 132 w 369"/>
                <a:gd name="T47" fmla="*/ 100 h 375"/>
                <a:gd name="T48" fmla="*/ 135 w 369"/>
                <a:gd name="T49" fmla="*/ 92 h 375"/>
                <a:gd name="T50" fmla="*/ 130 w 369"/>
                <a:gd name="T51" fmla="*/ 88 h 375"/>
                <a:gd name="T52" fmla="*/ 124 w 369"/>
                <a:gd name="T53" fmla="*/ 66 h 375"/>
                <a:gd name="T54" fmla="*/ 123 w 369"/>
                <a:gd name="T55" fmla="*/ 53 h 375"/>
                <a:gd name="T56" fmla="*/ 117 w 369"/>
                <a:gd name="T57" fmla="*/ 40 h 375"/>
                <a:gd name="T58" fmla="*/ 134 w 369"/>
                <a:gd name="T59" fmla="*/ 29 h 375"/>
                <a:gd name="T60" fmla="*/ 152 w 369"/>
                <a:gd name="T61" fmla="*/ 25 h 375"/>
                <a:gd name="T62" fmla="*/ 163 w 369"/>
                <a:gd name="T63" fmla="*/ 17 h 375"/>
                <a:gd name="T64" fmla="*/ 179 w 369"/>
                <a:gd name="T65" fmla="*/ 11 h 375"/>
                <a:gd name="T66" fmla="*/ 209 w 369"/>
                <a:gd name="T67" fmla="*/ 7 h 375"/>
                <a:gd name="T68" fmla="*/ 237 w 369"/>
                <a:gd name="T69" fmla="*/ 5 h 375"/>
                <a:gd name="T70" fmla="*/ 246 w 369"/>
                <a:gd name="T71" fmla="*/ 8 h 375"/>
                <a:gd name="T72" fmla="*/ 262 w 369"/>
                <a:gd name="T73" fmla="*/ 0 h 375"/>
                <a:gd name="T74" fmla="*/ 280 w 369"/>
                <a:gd name="T75" fmla="*/ 0 h 375"/>
                <a:gd name="T76" fmla="*/ 287 w 369"/>
                <a:gd name="T77" fmla="*/ 5 h 375"/>
                <a:gd name="T78" fmla="*/ 299 w 369"/>
                <a:gd name="T79" fmla="*/ 3 h 375"/>
                <a:gd name="T80" fmla="*/ 296 w 369"/>
                <a:gd name="T81" fmla="*/ 14 h 375"/>
                <a:gd name="T82" fmla="*/ 299 w 369"/>
                <a:gd name="T83" fmla="*/ 34 h 375"/>
                <a:gd name="T84" fmla="*/ 295 w 369"/>
                <a:gd name="T85" fmla="*/ 51 h 375"/>
                <a:gd name="T86" fmla="*/ 285 w 369"/>
                <a:gd name="T87" fmla="*/ 62 h 375"/>
                <a:gd name="T88" fmla="*/ 287 w 369"/>
                <a:gd name="T89" fmla="*/ 78 h 375"/>
                <a:gd name="T90" fmla="*/ 302 w 369"/>
                <a:gd name="T91" fmla="*/ 90 h 375"/>
                <a:gd name="T92" fmla="*/ 302 w 369"/>
                <a:gd name="T93" fmla="*/ 95 h 375"/>
                <a:gd name="T94" fmla="*/ 313 w 369"/>
                <a:gd name="T95" fmla="*/ 104 h 375"/>
                <a:gd name="T96" fmla="*/ 321 w 369"/>
                <a:gd name="T97" fmla="*/ 141 h 375"/>
                <a:gd name="T98" fmla="*/ 327 w 369"/>
                <a:gd name="T99" fmla="*/ 159 h 375"/>
                <a:gd name="T100" fmla="*/ 329 w 369"/>
                <a:gd name="T101" fmla="*/ 169 h 375"/>
                <a:gd name="T102" fmla="*/ 326 w 369"/>
                <a:gd name="T103" fmla="*/ 186 h 375"/>
                <a:gd name="T104" fmla="*/ 327 w 369"/>
                <a:gd name="T105" fmla="*/ 195 h 375"/>
                <a:gd name="T106" fmla="*/ 325 w 369"/>
                <a:gd name="T107" fmla="*/ 207 h 375"/>
                <a:gd name="T108" fmla="*/ 327 w 369"/>
                <a:gd name="T109" fmla="*/ 220 h 375"/>
                <a:gd name="T110" fmla="*/ 320 w 369"/>
                <a:gd name="T111" fmla="*/ 228 h 375"/>
                <a:gd name="T112" fmla="*/ 331 w 369"/>
                <a:gd name="T113" fmla="*/ 244 h 375"/>
                <a:gd name="T114" fmla="*/ 332 w 369"/>
                <a:gd name="T115" fmla="*/ 252 h 375"/>
                <a:gd name="T116" fmla="*/ 339 w 369"/>
                <a:gd name="T117" fmla="*/ 264 h 375"/>
                <a:gd name="T118" fmla="*/ 347 w 369"/>
                <a:gd name="T119" fmla="*/ 260 h 375"/>
                <a:gd name="T120" fmla="*/ 361 w 369"/>
                <a:gd name="T121" fmla="*/ 270 h 375"/>
                <a:gd name="T122" fmla="*/ 369 w 369"/>
                <a:gd name="T123" fmla="*/ 28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9" h="375">
                  <a:moveTo>
                    <a:pt x="369" y="283"/>
                  </a:moveTo>
                  <a:lnTo>
                    <a:pt x="309" y="322"/>
                  </a:lnTo>
                  <a:lnTo>
                    <a:pt x="257" y="363"/>
                  </a:lnTo>
                  <a:lnTo>
                    <a:pt x="231" y="372"/>
                  </a:lnTo>
                  <a:lnTo>
                    <a:pt x="211" y="375"/>
                  </a:lnTo>
                  <a:lnTo>
                    <a:pt x="211" y="361"/>
                  </a:lnTo>
                  <a:lnTo>
                    <a:pt x="203" y="358"/>
                  </a:lnTo>
                  <a:lnTo>
                    <a:pt x="191" y="352"/>
                  </a:lnTo>
                  <a:lnTo>
                    <a:pt x="187" y="342"/>
                  </a:lnTo>
                  <a:lnTo>
                    <a:pt x="126" y="297"/>
                  </a:lnTo>
                  <a:lnTo>
                    <a:pt x="66" y="252"/>
                  </a:lnTo>
                  <a:lnTo>
                    <a:pt x="0" y="201"/>
                  </a:lnTo>
                  <a:lnTo>
                    <a:pt x="1" y="197"/>
                  </a:lnTo>
                  <a:lnTo>
                    <a:pt x="1" y="196"/>
                  </a:lnTo>
                  <a:lnTo>
                    <a:pt x="1" y="171"/>
                  </a:lnTo>
                  <a:lnTo>
                    <a:pt x="30" y="156"/>
                  </a:lnTo>
                  <a:lnTo>
                    <a:pt x="48" y="153"/>
                  </a:lnTo>
                  <a:lnTo>
                    <a:pt x="62" y="147"/>
                  </a:lnTo>
                  <a:lnTo>
                    <a:pt x="69" y="137"/>
                  </a:lnTo>
                  <a:lnTo>
                    <a:pt x="90" y="129"/>
                  </a:lnTo>
                  <a:lnTo>
                    <a:pt x="91" y="113"/>
                  </a:lnTo>
                  <a:lnTo>
                    <a:pt x="101" y="112"/>
                  </a:lnTo>
                  <a:lnTo>
                    <a:pt x="109" y="104"/>
                  </a:lnTo>
                  <a:lnTo>
                    <a:pt x="132" y="100"/>
                  </a:lnTo>
                  <a:lnTo>
                    <a:pt x="135" y="92"/>
                  </a:lnTo>
                  <a:lnTo>
                    <a:pt x="130" y="88"/>
                  </a:lnTo>
                  <a:lnTo>
                    <a:pt x="124" y="66"/>
                  </a:lnTo>
                  <a:lnTo>
                    <a:pt x="123" y="53"/>
                  </a:lnTo>
                  <a:lnTo>
                    <a:pt x="117" y="40"/>
                  </a:lnTo>
                  <a:lnTo>
                    <a:pt x="134" y="29"/>
                  </a:lnTo>
                  <a:lnTo>
                    <a:pt x="152" y="25"/>
                  </a:lnTo>
                  <a:lnTo>
                    <a:pt x="163" y="17"/>
                  </a:lnTo>
                  <a:lnTo>
                    <a:pt x="179" y="11"/>
                  </a:lnTo>
                  <a:lnTo>
                    <a:pt x="209" y="7"/>
                  </a:lnTo>
                  <a:lnTo>
                    <a:pt x="237" y="5"/>
                  </a:lnTo>
                  <a:lnTo>
                    <a:pt x="246" y="8"/>
                  </a:lnTo>
                  <a:lnTo>
                    <a:pt x="262" y="0"/>
                  </a:lnTo>
                  <a:lnTo>
                    <a:pt x="280" y="0"/>
                  </a:lnTo>
                  <a:lnTo>
                    <a:pt x="287" y="5"/>
                  </a:lnTo>
                  <a:lnTo>
                    <a:pt x="299" y="3"/>
                  </a:lnTo>
                  <a:lnTo>
                    <a:pt x="296" y="14"/>
                  </a:lnTo>
                  <a:lnTo>
                    <a:pt x="299" y="34"/>
                  </a:lnTo>
                  <a:lnTo>
                    <a:pt x="295" y="51"/>
                  </a:lnTo>
                  <a:lnTo>
                    <a:pt x="285" y="62"/>
                  </a:lnTo>
                  <a:lnTo>
                    <a:pt x="287" y="78"/>
                  </a:lnTo>
                  <a:lnTo>
                    <a:pt x="302" y="90"/>
                  </a:lnTo>
                  <a:lnTo>
                    <a:pt x="302" y="95"/>
                  </a:lnTo>
                  <a:lnTo>
                    <a:pt x="313" y="104"/>
                  </a:lnTo>
                  <a:lnTo>
                    <a:pt x="321" y="141"/>
                  </a:lnTo>
                  <a:lnTo>
                    <a:pt x="327" y="159"/>
                  </a:lnTo>
                  <a:lnTo>
                    <a:pt x="329" y="169"/>
                  </a:lnTo>
                  <a:lnTo>
                    <a:pt x="326" y="186"/>
                  </a:lnTo>
                  <a:lnTo>
                    <a:pt x="327" y="195"/>
                  </a:lnTo>
                  <a:lnTo>
                    <a:pt x="325" y="207"/>
                  </a:lnTo>
                  <a:lnTo>
                    <a:pt x="327" y="220"/>
                  </a:lnTo>
                  <a:lnTo>
                    <a:pt x="320" y="228"/>
                  </a:lnTo>
                  <a:lnTo>
                    <a:pt x="331" y="244"/>
                  </a:lnTo>
                  <a:lnTo>
                    <a:pt x="332" y="252"/>
                  </a:lnTo>
                  <a:lnTo>
                    <a:pt x="339" y="264"/>
                  </a:lnTo>
                  <a:lnTo>
                    <a:pt x="347" y="260"/>
                  </a:lnTo>
                  <a:lnTo>
                    <a:pt x="361" y="270"/>
                  </a:lnTo>
                  <a:lnTo>
                    <a:pt x="369" y="28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0" name="Freeform 57">
              <a:extLst>
                <a:ext uri="{FF2B5EF4-FFF2-40B4-BE49-F238E27FC236}">
                  <a16:creationId xmlns:a16="http://schemas.microsoft.com/office/drawing/2014/main" id="{4918B26C-D0D5-827C-C6A1-938420552BFA}"/>
                </a:ext>
              </a:extLst>
            </p:cNvPr>
            <p:cNvSpPr>
              <a:spLocks/>
            </p:cNvSpPr>
            <p:nvPr/>
          </p:nvSpPr>
          <p:spPr bwMode="auto">
            <a:xfrm>
              <a:off x="3200427" y="3847011"/>
              <a:ext cx="175744" cy="219261"/>
            </a:xfrm>
            <a:custGeom>
              <a:avLst/>
              <a:gdLst>
                <a:gd name="T0" fmla="*/ 13 w 105"/>
                <a:gd name="T1" fmla="*/ 99 h 131"/>
                <a:gd name="T2" fmla="*/ 22 w 105"/>
                <a:gd name="T3" fmla="*/ 84 h 131"/>
                <a:gd name="T4" fmla="*/ 18 w 105"/>
                <a:gd name="T5" fmla="*/ 75 h 131"/>
                <a:gd name="T6" fmla="*/ 11 w 105"/>
                <a:gd name="T7" fmla="*/ 84 h 131"/>
                <a:gd name="T8" fmla="*/ 0 w 105"/>
                <a:gd name="T9" fmla="*/ 75 h 131"/>
                <a:gd name="T10" fmla="*/ 4 w 105"/>
                <a:gd name="T11" fmla="*/ 69 h 131"/>
                <a:gd name="T12" fmla="*/ 0 w 105"/>
                <a:gd name="T13" fmla="*/ 50 h 131"/>
                <a:gd name="T14" fmla="*/ 7 w 105"/>
                <a:gd name="T15" fmla="*/ 47 h 131"/>
                <a:gd name="T16" fmla="*/ 10 w 105"/>
                <a:gd name="T17" fmla="*/ 34 h 131"/>
                <a:gd name="T18" fmla="*/ 17 w 105"/>
                <a:gd name="T19" fmla="*/ 21 h 131"/>
                <a:gd name="T20" fmla="*/ 16 w 105"/>
                <a:gd name="T21" fmla="*/ 12 h 131"/>
                <a:gd name="T22" fmla="*/ 26 w 105"/>
                <a:gd name="T23" fmla="*/ 8 h 131"/>
                <a:gd name="T24" fmla="*/ 39 w 105"/>
                <a:gd name="T25" fmla="*/ 0 h 131"/>
                <a:gd name="T26" fmla="*/ 57 w 105"/>
                <a:gd name="T27" fmla="*/ 12 h 131"/>
                <a:gd name="T28" fmla="*/ 60 w 105"/>
                <a:gd name="T29" fmla="*/ 11 h 131"/>
                <a:gd name="T30" fmla="*/ 65 w 105"/>
                <a:gd name="T31" fmla="*/ 20 h 131"/>
                <a:gd name="T32" fmla="*/ 80 w 105"/>
                <a:gd name="T33" fmla="*/ 23 h 131"/>
                <a:gd name="T34" fmla="*/ 86 w 105"/>
                <a:gd name="T35" fmla="*/ 20 h 131"/>
                <a:gd name="T36" fmla="*/ 95 w 105"/>
                <a:gd name="T37" fmla="*/ 27 h 131"/>
                <a:gd name="T38" fmla="*/ 102 w 105"/>
                <a:gd name="T39" fmla="*/ 31 h 131"/>
                <a:gd name="T40" fmla="*/ 105 w 105"/>
                <a:gd name="T41" fmla="*/ 47 h 131"/>
                <a:gd name="T42" fmla="*/ 99 w 105"/>
                <a:gd name="T43" fmla="*/ 61 h 131"/>
                <a:gd name="T44" fmla="*/ 80 w 105"/>
                <a:gd name="T45" fmla="*/ 83 h 131"/>
                <a:gd name="T46" fmla="*/ 58 w 105"/>
                <a:gd name="T47" fmla="*/ 91 h 131"/>
                <a:gd name="T48" fmla="*/ 47 w 105"/>
                <a:gd name="T49" fmla="*/ 109 h 131"/>
                <a:gd name="T50" fmla="*/ 44 w 105"/>
                <a:gd name="T51" fmla="*/ 123 h 131"/>
                <a:gd name="T52" fmla="*/ 34 w 105"/>
                <a:gd name="T53" fmla="*/ 131 h 131"/>
                <a:gd name="T54" fmla="*/ 26 w 105"/>
                <a:gd name="T55" fmla="*/ 121 h 131"/>
                <a:gd name="T56" fmla="*/ 18 w 105"/>
                <a:gd name="T57" fmla="*/ 119 h 131"/>
                <a:gd name="T58" fmla="*/ 10 w 105"/>
                <a:gd name="T59" fmla="*/ 120 h 131"/>
                <a:gd name="T60" fmla="*/ 10 w 105"/>
                <a:gd name="T61" fmla="*/ 113 h 131"/>
                <a:gd name="T62" fmla="*/ 15 w 105"/>
                <a:gd name="T63" fmla="*/ 108 h 131"/>
                <a:gd name="T64" fmla="*/ 13 w 105"/>
                <a:gd name="T65" fmla="*/ 9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5" h="131">
                  <a:moveTo>
                    <a:pt x="13" y="99"/>
                  </a:moveTo>
                  <a:lnTo>
                    <a:pt x="22" y="84"/>
                  </a:lnTo>
                  <a:lnTo>
                    <a:pt x="18" y="75"/>
                  </a:lnTo>
                  <a:lnTo>
                    <a:pt x="11" y="84"/>
                  </a:lnTo>
                  <a:lnTo>
                    <a:pt x="0" y="75"/>
                  </a:lnTo>
                  <a:lnTo>
                    <a:pt x="4" y="69"/>
                  </a:lnTo>
                  <a:lnTo>
                    <a:pt x="0" y="50"/>
                  </a:lnTo>
                  <a:lnTo>
                    <a:pt x="7" y="47"/>
                  </a:lnTo>
                  <a:lnTo>
                    <a:pt x="10" y="34"/>
                  </a:lnTo>
                  <a:lnTo>
                    <a:pt x="17" y="21"/>
                  </a:lnTo>
                  <a:lnTo>
                    <a:pt x="16" y="12"/>
                  </a:lnTo>
                  <a:lnTo>
                    <a:pt x="26" y="8"/>
                  </a:lnTo>
                  <a:lnTo>
                    <a:pt x="39" y="0"/>
                  </a:lnTo>
                  <a:lnTo>
                    <a:pt x="57" y="12"/>
                  </a:lnTo>
                  <a:lnTo>
                    <a:pt x="60" y="11"/>
                  </a:lnTo>
                  <a:lnTo>
                    <a:pt x="65" y="20"/>
                  </a:lnTo>
                  <a:lnTo>
                    <a:pt x="80" y="23"/>
                  </a:lnTo>
                  <a:lnTo>
                    <a:pt x="86" y="20"/>
                  </a:lnTo>
                  <a:lnTo>
                    <a:pt x="95" y="27"/>
                  </a:lnTo>
                  <a:lnTo>
                    <a:pt x="102" y="31"/>
                  </a:lnTo>
                  <a:lnTo>
                    <a:pt x="105" y="47"/>
                  </a:lnTo>
                  <a:lnTo>
                    <a:pt x="99" y="61"/>
                  </a:lnTo>
                  <a:lnTo>
                    <a:pt x="80" y="83"/>
                  </a:lnTo>
                  <a:lnTo>
                    <a:pt x="58" y="91"/>
                  </a:lnTo>
                  <a:lnTo>
                    <a:pt x="47" y="109"/>
                  </a:lnTo>
                  <a:lnTo>
                    <a:pt x="44" y="123"/>
                  </a:lnTo>
                  <a:lnTo>
                    <a:pt x="34" y="131"/>
                  </a:lnTo>
                  <a:lnTo>
                    <a:pt x="26" y="121"/>
                  </a:lnTo>
                  <a:lnTo>
                    <a:pt x="18" y="119"/>
                  </a:lnTo>
                  <a:lnTo>
                    <a:pt x="10" y="120"/>
                  </a:lnTo>
                  <a:lnTo>
                    <a:pt x="10" y="113"/>
                  </a:lnTo>
                  <a:lnTo>
                    <a:pt x="15" y="108"/>
                  </a:lnTo>
                  <a:lnTo>
                    <a:pt x="13" y="9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1" name="Freeform 58">
              <a:extLst>
                <a:ext uri="{FF2B5EF4-FFF2-40B4-BE49-F238E27FC236}">
                  <a16:creationId xmlns:a16="http://schemas.microsoft.com/office/drawing/2014/main" id="{036CC797-36B9-87FE-9B02-C4C9CD5FCAE9}"/>
                </a:ext>
              </a:extLst>
            </p:cNvPr>
            <p:cNvSpPr>
              <a:spLocks/>
            </p:cNvSpPr>
            <p:nvPr/>
          </p:nvSpPr>
          <p:spPr bwMode="auto">
            <a:xfrm>
              <a:off x="6417360" y="2795900"/>
              <a:ext cx="381613" cy="333075"/>
            </a:xfrm>
            <a:custGeom>
              <a:avLst/>
              <a:gdLst>
                <a:gd name="T0" fmla="*/ 181 w 228"/>
                <a:gd name="T1" fmla="*/ 44 h 199"/>
                <a:gd name="T2" fmla="*/ 177 w 228"/>
                <a:gd name="T3" fmla="*/ 52 h 199"/>
                <a:gd name="T4" fmla="*/ 175 w 228"/>
                <a:gd name="T5" fmla="*/ 68 h 199"/>
                <a:gd name="T6" fmla="*/ 171 w 228"/>
                <a:gd name="T7" fmla="*/ 79 h 199"/>
                <a:gd name="T8" fmla="*/ 167 w 228"/>
                <a:gd name="T9" fmla="*/ 82 h 199"/>
                <a:gd name="T10" fmla="*/ 160 w 228"/>
                <a:gd name="T11" fmla="*/ 75 h 199"/>
                <a:gd name="T12" fmla="*/ 152 w 228"/>
                <a:gd name="T13" fmla="*/ 66 h 199"/>
                <a:gd name="T14" fmla="*/ 137 w 228"/>
                <a:gd name="T15" fmla="*/ 36 h 199"/>
                <a:gd name="T16" fmla="*/ 135 w 228"/>
                <a:gd name="T17" fmla="*/ 38 h 199"/>
                <a:gd name="T18" fmla="*/ 144 w 228"/>
                <a:gd name="T19" fmla="*/ 60 h 199"/>
                <a:gd name="T20" fmla="*/ 157 w 228"/>
                <a:gd name="T21" fmla="*/ 81 h 199"/>
                <a:gd name="T22" fmla="*/ 173 w 228"/>
                <a:gd name="T23" fmla="*/ 113 h 199"/>
                <a:gd name="T24" fmla="*/ 180 w 228"/>
                <a:gd name="T25" fmla="*/ 125 h 199"/>
                <a:gd name="T26" fmla="*/ 187 w 228"/>
                <a:gd name="T27" fmla="*/ 136 h 199"/>
                <a:gd name="T28" fmla="*/ 204 w 228"/>
                <a:gd name="T29" fmla="*/ 159 h 199"/>
                <a:gd name="T30" fmla="*/ 201 w 228"/>
                <a:gd name="T31" fmla="*/ 163 h 199"/>
                <a:gd name="T32" fmla="*/ 203 w 228"/>
                <a:gd name="T33" fmla="*/ 176 h 199"/>
                <a:gd name="T34" fmla="*/ 225 w 228"/>
                <a:gd name="T35" fmla="*/ 195 h 199"/>
                <a:gd name="T36" fmla="*/ 228 w 228"/>
                <a:gd name="T37" fmla="*/ 199 h 199"/>
                <a:gd name="T38" fmla="*/ 157 w 228"/>
                <a:gd name="T39" fmla="*/ 199 h 199"/>
                <a:gd name="T40" fmla="*/ 87 w 228"/>
                <a:gd name="T41" fmla="*/ 199 h 199"/>
                <a:gd name="T42" fmla="*/ 15 w 228"/>
                <a:gd name="T43" fmla="*/ 199 h 199"/>
                <a:gd name="T44" fmla="*/ 11 w 228"/>
                <a:gd name="T45" fmla="*/ 123 h 199"/>
                <a:gd name="T46" fmla="*/ 6 w 228"/>
                <a:gd name="T47" fmla="*/ 49 h 199"/>
                <a:gd name="T48" fmla="*/ 0 w 228"/>
                <a:gd name="T49" fmla="*/ 32 h 199"/>
                <a:gd name="T50" fmla="*/ 4 w 228"/>
                <a:gd name="T51" fmla="*/ 19 h 199"/>
                <a:gd name="T52" fmla="*/ 1 w 228"/>
                <a:gd name="T53" fmla="*/ 11 h 199"/>
                <a:gd name="T54" fmla="*/ 6 w 228"/>
                <a:gd name="T55" fmla="*/ 1 h 199"/>
                <a:gd name="T56" fmla="*/ 29 w 228"/>
                <a:gd name="T57" fmla="*/ 0 h 199"/>
                <a:gd name="T58" fmla="*/ 47 w 228"/>
                <a:gd name="T59" fmla="*/ 6 h 199"/>
                <a:gd name="T60" fmla="*/ 65 w 228"/>
                <a:gd name="T61" fmla="*/ 12 h 199"/>
                <a:gd name="T62" fmla="*/ 73 w 228"/>
                <a:gd name="T63" fmla="*/ 15 h 199"/>
                <a:gd name="T64" fmla="*/ 86 w 228"/>
                <a:gd name="T65" fmla="*/ 9 h 199"/>
                <a:gd name="T66" fmla="*/ 93 w 228"/>
                <a:gd name="T67" fmla="*/ 3 h 199"/>
                <a:gd name="T68" fmla="*/ 108 w 228"/>
                <a:gd name="T69" fmla="*/ 1 h 199"/>
                <a:gd name="T70" fmla="*/ 121 w 228"/>
                <a:gd name="T71" fmla="*/ 4 h 199"/>
                <a:gd name="T72" fmla="*/ 126 w 228"/>
                <a:gd name="T73" fmla="*/ 14 h 199"/>
                <a:gd name="T74" fmla="*/ 130 w 228"/>
                <a:gd name="T75" fmla="*/ 7 h 199"/>
                <a:gd name="T76" fmla="*/ 144 w 228"/>
                <a:gd name="T77" fmla="*/ 12 h 199"/>
                <a:gd name="T78" fmla="*/ 158 w 228"/>
                <a:gd name="T79" fmla="*/ 13 h 199"/>
                <a:gd name="T80" fmla="*/ 166 w 228"/>
                <a:gd name="T81" fmla="*/ 8 h 199"/>
                <a:gd name="T82" fmla="*/ 181 w 228"/>
                <a:gd name="T83" fmla="*/ 4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8" h="199">
                  <a:moveTo>
                    <a:pt x="181" y="44"/>
                  </a:moveTo>
                  <a:lnTo>
                    <a:pt x="177" y="52"/>
                  </a:lnTo>
                  <a:lnTo>
                    <a:pt x="175" y="68"/>
                  </a:lnTo>
                  <a:lnTo>
                    <a:pt x="171" y="79"/>
                  </a:lnTo>
                  <a:lnTo>
                    <a:pt x="167" y="82"/>
                  </a:lnTo>
                  <a:lnTo>
                    <a:pt x="160" y="75"/>
                  </a:lnTo>
                  <a:lnTo>
                    <a:pt x="152" y="66"/>
                  </a:lnTo>
                  <a:lnTo>
                    <a:pt x="137" y="36"/>
                  </a:lnTo>
                  <a:lnTo>
                    <a:pt x="135" y="38"/>
                  </a:lnTo>
                  <a:lnTo>
                    <a:pt x="144" y="60"/>
                  </a:lnTo>
                  <a:lnTo>
                    <a:pt x="157" y="81"/>
                  </a:lnTo>
                  <a:lnTo>
                    <a:pt x="173" y="113"/>
                  </a:lnTo>
                  <a:lnTo>
                    <a:pt x="180" y="125"/>
                  </a:lnTo>
                  <a:lnTo>
                    <a:pt x="187" y="136"/>
                  </a:lnTo>
                  <a:lnTo>
                    <a:pt x="204" y="159"/>
                  </a:lnTo>
                  <a:lnTo>
                    <a:pt x="201" y="163"/>
                  </a:lnTo>
                  <a:lnTo>
                    <a:pt x="203" y="176"/>
                  </a:lnTo>
                  <a:lnTo>
                    <a:pt x="225" y="195"/>
                  </a:lnTo>
                  <a:lnTo>
                    <a:pt x="228" y="199"/>
                  </a:lnTo>
                  <a:lnTo>
                    <a:pt x="157" y="199"/>
                  </a:lnTo>
                  <a:lnTo>
                    <a:pt x="87" y="199"/>
                  </a:lnTo>
                  <a:lnTo>
                    <a:pt x="15" y="199"/>
                  </a:lnTo>
                  <a:lnTo>
                    <a:pt x="11" y="123"/>
                  </a:lnTo>
                  <a:lnTo>
                    <a:pt x="6" y="49"/>
                  </a:lnTo>
                  <a:lnTo>
                    <a:pt x="0" y="32"/>
                  </a:lnTo>
                  <a:lnTo>
                    <a:pt x="4" y="19"/>
                  </a:lnTo>
                  <a:lnTo>
                    <a:pt x="1" y="11"/>
                  </a:lnTo>
                  <a:lnTo>
                    <a:pt x="6" y="1"/>
                  </a:lnTo>
                  <a:lnTo>
                    <a:pt x="29" y="0"/>
                  </a:lnTo>
                  <a:lnTo>
                    <a:pt x="47" y="6"/>
                  </a:lnTo>
                  <a:lnTo>
                    <a:pt x="65" y="12"/>
                  </a:lnTo>
                  <a:lnTo>
                    <a:pt x="73" y="15"/>
                  </a:lnTo>
                  <a:lnTo>
                    <a:pt x="86" y="9"/>
                  </a:lnTo>
                  <a:lnTo>
                    <a:pt x="93" y="3"/>
                  </a:lnTo>
                  <a:lnTo>
                    <a:pt x="108" y="1"/>
                  </a:lnTo>
                  <a:lnTo>
                    <a:pt x="121" y="4"/>
                  </a:lnTo>
                  <a:lnTo>
                    <a:pt x="126" y="14"/>
                  </a:lnTo>
                  <a:lnTo>
                    <a:pt x="130" y="7"/>
                  </a:lnTo>
                  <a:lnTo>
                    <a:pt x="144" y="12"/>
                  </a:lnTo>
                  <a:lnTo>
                    <a:pt x="158" y="13"/>
                  </a:lnTo>
                  <a:lnTo>
                    <a:pt x="166" y="8"/>
                  </a:lnTo>
                  <a:lnTo>
                    <a:pt x="181" y="4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2" name="Freeform 59">
              <a:extLst>
                <a:ext uri="{FF2B5EF4-FFF2-40B4-BE49-F238E27FC236}">
                  <a16:creationId xmlns:a16="http://schemas.microsoft.com/office/drawing/2014/main" id="{1F6AFA97-36D6-7E4E-C3F4-6E665AC082D2}"/>
                </a:ext>
              </a:extLst>
            </p:cNvPr>
            <p:cNvSpPr>
              <a:spLocks/>
            </p:cNvSpPr>
            <p:nvPr/>
          </p:nvSpPr>
          <p:spPr bwMode="auto">
            <a:xfrm>
              <a:off x="6795626" y="3269569"/>
              <a:ext cx="209218" cy="192481"/>
            </a:xfrm>
            <a:custGeom>
              <a:avLst/>
              <a:gdLst>
                <a:gd name="T0" fmla="*/ 112 w 125"/>
                <a:gd name="T1" fmla="*/ 113 h 115"/>
                <a:gd name="T2" fmla="*/ 106 w 125"/>
                <a:gd name="T3" fmla="*/ 106 h 115"/>
                <a:gd name="T4" fmla="*/ 98 w 125"/>
                <a:gd name="T5" fmla="*/ 94 h 115"/>
                <a:gd name="T6" fmla="*/ 89 w 125"/>
                <a:gd name="T7" fmla="*/ 87 h 115"/>
                <a:gd name="T8" fmla="*/ 84 w 125"/>
                <a:gd name="T9" fmla="*/ 80 h 115"/>
                <a:gd name="T10" fmla="*/ 68 w 125"/>
                <a:gd name="T11" fmla="*/ 72 h 115"/>
                <a:gd name="T12" fmla="*/ 56 w 125"/>
                <a:gd name="T13" fmla="*/ 71 h 115"/>
                <a:gd name="T14" fmla="*/ 51 w 125"/>
                <a:gd name="T15" fmla="*/ 67 h 115"/>
                <a:gd name="T16" fmla="*/ 41 w 125"/>
                <a:gd name="T17" fmla="*/ 72 h 115"/>
                <a:gd name="T18" fmla="*/ 29 w 125"/>
                <a:gd name="T19" fmla="*/ 63 h 115"/>
                <a:gd name="T20" fmla="*/ 24 w 125"/>
                <a:gd name="T21" fmla="*/ 78 h 115"/>
                <a:gd name="T22" fmla="*/ 3 w 125"/>
                <a:gd name="T23" fmla="*/ 74 h 115"/>
                <a:gd name="T24" fmla="*/ 0 w 125"/>
                <a:gd name="T25" fmla="*/ 65 h 115"/>
                <a:gd name="T26" fmla="*/ 7 w 125"/>
                <a:gd name="T27" fmla="*/ 35 h 115"/>
                <a:gd name="T28" fmla="*/ 8 w 125"/>
                <a:gd name="T29" fmla="*/ 21 h 115"/>
                <a:gd name="T30" fmla="*/ 13 w 125"/>
                <a:gd name="T31" fmla="*/ 15 h 115"/>
                <a:gd name="T32" fmla="*/ 27 w 125"/>
                <a:gd name="T33" fmla="*/ 11 h 115"/>
                <a:gd name="T34" fmla="*/ 35 w 125"/>
                <a:gd name="T35" fmla="*/ 0 h 115"/>
                <a:gd name="T36" fmla="*/ 47 w 125"/>
                <a:gd name="T37" fmla="*/ 23 h 115"/>
                <a:gd name="T38" fmla="*/ 53 w 125"/>
                <a:gd name="T39" fmla="*/ 43 h 115"/>
                <a:gd name="T40" fmla="*/ 63 w 125"/>
                <a:gd name="T41" fmla="*/ 53 h 115"/>
                <a:gd name="T42" fmla="*/ 89 w 125"/>
                <a:gd name="T43" fmla="*/ 72 h 115"/>
                <a:gd name="T44" fmla="*/ 100 w 125"/>
                <a:gd name="T45" fmla="*/ 84 h 115"/>
                <a:gd name="T46" fmla="*/ 110 w 125"/>
                <a:gd name="T47" fmla="*/ 96 h 115"/>
                <a:gd name="T48" fmla="*/ 116 w 125"/>
                <a:gd name="T49" fmla="*/ 103 h 115"/>
                <a:gd name="T50" fmla="*/ 125 w 125"/>
                <a:gd name="T51" fmla="*/ 110 h 115"/>
                <a:gd name="T52" fmla="*/ 120 w 125"/>
                <a:gd name="T53" fmla="*/ 115 h 115"/>
                <a:gd name="T54" fmla="*/ 112 w 125"/>
                <a:gd name="T55" fmla="*/ 11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115">
                  <a:moveTo>
                    <a:pt x="112" y="113"/>
                  </a:moveTo>
                  <a:lnTo>
                    <a:pt x="106" y="106"/>
                  </a:lnTo>
                  <a:lnTo>
                    <a:pt x="98" y="94"/>
                  </a:lnTo>
                  <a:lnTo>
                    <a:pt x="89" y="87"/>
                  </a:lnTo>
                  <a:lnTo>
                    <a:pt x="84" y="80"/>
                  </a:lnTo>
                  <a:lnTo>
                    <a:pt x="68" y="72"/>
                  </a:lnTo>
                  <a:lnTo>
                    <a:pt x="56" y="71"/>
                  </a:lnTo>
                  <a:lnTo>
                    <a:pt x="51" y="67"/>
                  </a:lnTo>
                  <a:lnTo>
                    <a:pt x="41" y="72"/>
                  </a:lnTo>
                  <a:lnTo>
                    <a:pt x="29" y="63"/>
                  </a:lnTo>
                  <a:lnTo>
                    <a:pt x="24" y="78"/>
                  </a:lnTo>
                  <a:lnTo>
                    <a:pt x="3" y="74"/>
                  </a:lnTo>
                  <a:lnTo>
                    <a:pt x="0" y="65"/>
                  </a:lnTo>
                  <a:lnTo>
                    <a:pt x="7" y="35"/>
                  </a:lnTo>
                  <a:lnTo>
                    <a:pt x="8" y="21"/>
                  </a:lnTo>
                  <a:lnTo>
                    <a:pt x="13" y="15"/>
                  </a:lnTo>
                  <a:lnTo>
                    <a:pt x="27" y="11"/>
                  </a:lnTo>
                  <a:lnTo>
                    <a:pt x="35" y="0"/>
                  </a:lnTo>
                  <a:lnTo>
                    <a:pt x="47" y="23"/>
                  </a:lnTo>
                  <a:lnTo>
                    <a:pt x="53" y="43"/>
                  </a:lnTo>
                  <a:lnTo>
                    <a:pt x="63" y="53"/>
                  </a:lnTo>
                  <a:lnTo>
                    <a:pt x="89" y="72"/>
                  </a:lnTo>
                  <a:lnTo>
                    <a:pt x="100" y="84"/>
                  </a:lnTo>
                  <a:lnTo>
                    <a:pt x="110" y="96"/>
                  </a:lnTo>
                  <a:lnTo>
                    <a:pt x="116" y="103"/>
                  </a:lnTo>
                  <a:lnTo>
                    <a:pt x="125" y="110"/>
                  </a:lnTo>
                  <a:lnTo>
                    <a:pt x="120" y="115"/>
                  </a:lnTo>
                  <a:lnTo>
                    <a:pt x="112" y="11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3" name="Freeform 60">
              <a:extLst>
                <a:ext uri="{FF2B5EF4-FFF2-40B4-BE49-F238E27FC236}">
                  <a16:creationId xmlns:a16="http://schemas.microsoft.com/office/drawing/2014/main" id="{6BD66BB8-ACBD-0A55-3738-5D5D3694EFFF}"/>
                </a:ext>
              </a:extLst>
            </p:cNvPr>
            <p:cNvSpPr>
              <a:spLocks/>
            </p:cNvSpPr>
            <p:nvPr/>
          </p:nvSpPr>
          <p:spPr bwMode="auto">
            <a:xfrm>
              <a:off x="5428179" y="2375790"/>
              <a:ext cx="346465" cy="269473"/>
            </a:xfrm>
            <a:custGeom>
              <a:avLst/>
              <a:gdLst>
                <a:gd name="T0" fmla="*/ 5 w 207"/>
                <a:gd name="T1" fmla="*/ 39 h 161"/>
                <a:gd name="T2" fmla="*/ 6 w 207"/>
                <a:gd name="T3" fmla="*/ 24 h 161"/>
                <a:gd name="T4" fmla="*/ 0 w 207"/>
                <a:gd name="T5" fmla="*/ 15 h 161"/>
                <a:gd name="T6" fmla="*/ 24 w 207"/>
                <a:gd name="T7" fmla="*/ 0 h 161"/>
                <a:gd name="T8" fmla="*/ 44 w 207"/>
                <a:gd name="T9" fmla="*/ 4 h 161"/>
                <a:gd name="T10" fmla="*/ 66 w 207"/>
                <a:gd name="T11" fmla="*/ 4 h 161"/>
                <a:gd name="T12" fmla="*/ 84 w 207"/>
                <a:gd name="T13" fmla="*/ 7 h 161"/>
                <a:gd name="T14" fmla="*/ 98 w 207"/>
                <a:gd name="T15" fmla="*/ 6 h 161"/>
                <a:gd name="T16" fmla="*/ 125 w 207"/>
                <a:gd name="T17" fmla="*/ 7 h 161"/>
                <a:gd name="T18" fmla="*/ 131 w 207"/>
                <a:gd name="T19" fmla="*/ 15 h 161"/>
                <a:gd name="T20" fmla="*/ 162 w 207"/>
                <a:gd name="T21" fmla="*/ 24 h 161"/>
                <a:gd name="T22" fmla="*/ 168 w 207"/>
                <a:gd name="T23" fmla="*/ 20 h 161"/>
                <a:gd name="T24" fmla="*/ 187 w 207"/>
                <a:gd name="T25" fmla="*/ 29 h 161"/>
                <a:gd name="T26" fmla="*/ 206 w 207"/>
                <a:gd name="T27" fmla="*/ 27 h 161"/>
                <a:gd name="T28" fmla="*/ 207 w 207"/>
                <a:gd name="T29" fmla="*/ 38 h 161"/>
                <a:gd name="T30" fmla="*/ 191 w 207"/>
                <a:gd name="T31" fmla="*/ 52 h 161"/>
                <a:gd name="T32" fmla="*/ 170 w 207"/>
                <a:gd name="T33" fmla="*/ 57 h 161"/>
                <a:gd name="T34" fmla="*/ 169 w 207"/>
                <a:gd name="T35" fmla="*/ 63 h 161"/>
                <a:gd name="T36" fmla="*/ 158 w 207"/>
                <a:gd name="T37" fmla="*/ 75 h 161"/>
                <a:gd name="T38" fmla="*/ 152 w 207"/>
                <a:gd name="T39" fmla="*/ 92 h 161"/>
                <a:gd name="T40" fmla="*/ 158 w 207"/>
                <a:gd name="T41" fmla="*/ 103 h 161"/>
                <a:gd name="T42" fmla="*/ 148 w 207"/>
                <a:gd name="T43" fmla="*/ 113 h 161"/>
                <a:gd name="T44" fmla="*/ 145 w 207"/>
                <a:gd name="T45" fmla="*/ 126 h 161"/>
                <a:gd name="T46" fmla="*/ 132 w 207"/>
                <a:gd name="T47" fmla="*/ 130 h 161"/>
                <a:gd name="T48" fmla="*/ 119 w 207"/>
                <a:gd name="T49" fmla="*/ 146 h 161"/>
                <a:gd name="T50" fmla="*/ 98 w 207"/>
                <a:gd name="T51" fmla="*/ 146 h 161"/>
                <a:gd name="T52" fmla="*/ 81 w 207"/>
                <a:gd name="T53" fmla="*/ 146 h 161"/>
                <a:gd name="T54" fmla="*/ 70 w 207"/>
                <a:gd name="T55" fmla="*/ 153 h 161"/>
                <a:gd name="T56" fmla="*/ 64 w 207"/>
                <a:gd name="T57" fmla="*/ 161 h 161"/>
                <a:gd name="T58" fmla="*/ 55 w 207"/>
                <a:gd name="T59" fmla="*/ 159 h 161"/>
                <a:gd name="T60" fmla="*/ 49 w 207"/>
                <a:gd name="T61" fmla="*/ 152 h 161"/>
                <a:gd name="T62" fmla="*/ 44 w 207"/>
                <a:gd name="T63" fmla="*/ 140 h 161"/>
                <a:gd name="T64" fmla="*/ 29 w 207"/>
                <a:gd name="T65" fmla="*/ 137 h 161"/>
                <a:gd name="T66" fmla="*/ 27 w 207"/>
                <a:gd name="T67" fmla="*/ 130 h 161"/>
                <a:gd name="T68" fmla="*/ 34 w 207"/>
                <a:gd name="T69" fmla="*/ 123 h 161"/>
                <a:gd name="T70" fmla="*/ 36 w 207"/>
                <a:gd name="T71" fmla="*/ 117 h 161"/>
                <a:gd name="T72" fmla="*/ 31 w 207"/>
                <a:gd name="T73" fmla="*/ 111 h 161"/>
                <a:gd name="T74" fmla="*/ 36 w 207"/>
                <a:gd name="T75" fmla="*/ 98 h 161"/>
                <a:gd name="T76" fmla="*/ 29 w 207"/>
                <a:gd name="T77" fmla="*/ 85 h 161"/>
                <a:gd name="T78" fmla="*/ 37 w 207"/>
                <a:gd name="T79" fmla="*/ 83 h 161"/>
                <a:gd name="T80" fmla="*/ 37 w 207"/>
                <a:gd name="T81" fmla="*/ 74 h 161"/>
                <a:gd name="T82" fmla="*/ 40 w 207"/>
                <a:gd name="T83" fmla="*/ 71 h 161"/>
                <a:gd name="T84" fmla="*/ 41 w 207"/>
                <a:gd name="T85" fmla="*/ 55 h 161"/>
                <a:gd name="T86" fmla="*/ 49 w 207"/>
                <a:gd name="T87" fmla="*/ 49 h 161"/>
                <a:gd name="T88" fmla="*/ 44 w 207"/>
                <a:gd name="T89" fmla="*/ 39 h 161"/>
                <a:gd name="T90" fmla="*/ 35 w 207"/>
                <a:gd name="T91" fmla="*/ 38 h 161"/>
                <a:gd name="T92" fmla="*/ 32 w 207"/>
                <a:gd name="T93" fmla="*/ 40 h 161"/>
                <a:gd name="T94" fmla="*/ 22 w 207"/>
                <a:gd name="T95" fmla="*/ 40 h 161"/>
                <a:gd name="T96" fmla="*/ 18 w 207"/>
                <a:gd name="T97" fmla="*/ 30 h 161"/>
                <a:gd name="T98" fmla="*/ 11 w 207"/>
                <a:gd name="T99" fmla="*/ 33 h 161"/>
                <a:gd name="T100" fmla="*/ 5 w 207"/>
                <a:gd name="T101"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7" h="161">
                  <a:moveTo>
                    <a:pt x="5" y="39"/>
                  </a:moveTo>
                  <a:lnTo>
                    <a:pt x="6" y="24"/>
                  </a:lnTo>
                  <a:lnTo>
                    <a:pt x="0" y="15"/>
                  </a:lnTo>
                  <a:lnTo>
                    <a:pt x="24" y="0"/>
                  </a:lnTo>
                  <a:lnTo>
                    <a:pt x="44" y="4"/>
                  </a:lnTo>
                  <a:lnTo>
                    <a:pt x="66" y="4"/>
                  </a:lnTo>
                  <a:lnTo>
                    <a:pt x="84" y="7"/>
                  </a:lnTo>
                  <a:lnTo>
                    <a:pt x="98" y="6"/>
                  </a:lnTo>
                  <a:lnTo>
                    <a:pt x="125" y="7"/>
                  </a:lnTo>
                  <a:lnTo>
                    <a:pt x="131" y="15"/>
                  </a:lnTo>
                  <a:lnTo>
                    <a:pt x="162" y="24"/>
                  </a:lnTo>
                  <a:lnTo>
                    <a:pt x="168" y="20"/>
                  </a:lnTo>
                  <a:lnTo>
                    <a:pt x="187" y="29"/>
                  </a:lnTo>
                  <a:lnTo>
                    <a:pt x="206" y="27"/>
                  </a:lnTo>
                  <a:lnTo>
                    <a:pt x="207" y="38"/>
                  </a:lnTo>
                  <a:lnTo>
                    <a:pt x="191" y="52"/>
                  </a:lnTo>
                  <a:lnTo>
                    <a:pt x="170" y="57"/>
                  </a:lnTo>
                  <a:lnTo>
                    <a:pt x="169" y="63"/>
                  </a:lnTo>
                  <a:lnTo>
                    <a:pt x="158" y="75"/>
                  </a:lnTo>
                  <a:lnTo>
                    <a:pt x="152" y="92"/>
                  </a:lnTo>
                  <a:lnTo>
                    <a:pt x="158" y="103"/>
                  </a:lnTo>
                  <a:lnTo>
                    <a:pt x="148" y="113"/>
                  </a:lnTo>
                  <a:lnTo>
                    <a:pt x="145" y="126"/>
                  </a:lnTo>
                  <a:lnTo>
                    <a:pt x="132" y="130"/>
                  </a:lnTo>
                  <a:lnTo>
                    <a:pt x="119" y="146"/>
                  </a:lnTo>
                  <a:lnTo>
                    <a:pt x="98" y="146"/>
                  </a:lnTo>
                  <a:lnTo>
                    <a:pt x="81" y="146"/>
                  </a:lnTo>
                  <a:lnTo>
                    <a:pt x="70" y="153"/>
                  </a:lnTo>
                  <a:lnTo>
                    <a:pt x="64" y="161"/>
                  </a:lnTo>
                  <a:lnTo>
                    <a:pt x="55" y="159"/>
                  </a:lnTo>
                  <a:lnTo>
                    <a:pt x="49" y="152"/>
                  </a:lnTo>
                  <a:lnTo>
                    <a:pt x="44" y="140"/>
                  </a:lnTo>
                  <a:lnTo>
                    <a:pt x="29" y="137"/>
                  </a:lnTo>
                  <a:lnTo>
                    <a:pt x="27" y="130"/>
                  </a:lnTo>
                  <a:lnTo>
                    <a:pt x="34" y="123"/>
                  </a:lnTo>
                  <a:lnTo>
                    <a:pt x="36" y="117"/>
                  </a:lnTo>
                  <a:lnTo>
                    <a:pt x="31" y="111"/>
                  </a:lnTo>
                  <a:lnTo>
                    <a:pt x="36" y="98"/>
                  </a:lnTo>
                  <a:lnTo>
                    <a:pt x="29" y="85"/>
                  </a:lnTo>
                  <a:lnTo>
                    <a:pt x="37" y="83"/>
                  </a:lnTo>
                  <a:lnTo>
                    <a:pt x="37" y="74"/>
                  </a:lnTo>
                  <a:lnTo>
                    <a:pt x="40" y="71"/>
                  </a:lnTo>
                  <a:lnTo>
                    <a:pt x="41" y="55"/>
                  </a:lnTo>
                  <a:lnTo>
                    <a:pt x="49" y="49"/>
                  </a:lnTo>
                  <a:lnTo>
                    <a:pt x="44" y="39"/>
                  </a:lnTo>
                  <a:lnTo>
                    <a:pt x="35" y="38"/>
                  </a:lnTo>
                  <a:lnTo>
                    <a:pt x="32" y="40"/>
                  </a:lnTo>
                  <a:lnTo>
                    <a:pt x="22" y="40"/>
                  </a:lnTo>
                  <a:lnTo>
                    <a:pt x="18" y="30"/>
                  </a:lnTo>
                  <a:lnTo>
                    <a:pt x="11" y="33"/>
                  </a:lnTo>
                  <a:lnTo>
                    <a:pt x="5" y="3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4" name="Freeform 61">
              <a:extLst>
                <a:ext uri="{FF2B5EF4-FFF2-40B4-BE49-F238E27FC236}">
                  <a16:creationId xmlns:a16="http://schemas.microsoft.com/office/drawing/2014/main" id="{A47A6E56-CD2C-2644-0A97-396531EDBD1D}"/>
                </a:ext>
              </a:extLst>
            </p:cNvPr>
            <p:cNvSpPr>
              <a:spLocks/>
            </p:cNvSpPr>
            <p:nvPr/>
          </p:nvSpPr>
          <p:spPr bwMode="auto">
            <a:xfrm>
              <a:off x="6268398" y="1843540"/>
              <a:ext cx="118836" cy="70297"/>
            </a:xfrm>
            <a:custGeom>
              <a:avLst/>
              <a:gdLst>
                <a:gd name="T0" fmla="*/ 19 w 71"/>
                <a:gd name="T1" fmla="*/ 36 h 42"/>
                <a:gd name="T2" fmla="*/ 19 w 71"/>
                <a:gd name="T3" fmla="*/ 24 h 42"/>
                <a:gd name="T4" fmla="*/ 14 w 71"/>
                <a:gd name="T5" fmla="*/ 27 h 42"/>
                <a:gd name="T6" fmla="*/ 3 w 71"/>
                <a:gd name="T7" fmla="*/ 20 h 42"/>
                <a:gd name="T8" fmla="*/ 0 w 71"/>
                <a:gd name="T9" fmla="*/ 9 h 42"/>
                <a:gd name="T10" fmla="*/ 18 w 71"/>
                <a:gd name="T11" fmla="*/ 3 h 42"/>
                <a:gd name="T12" fmla="*/ 36 w 71"/>
                <a:gd name="T13" fmla="*/ 0 h 42"/>
                <a:gd name="T14" fmla="*/ 53 w 71"/>
                <a:gd name="T15" fmla="*/ 4 h 42"/>
                <a:gd name="T16" fmla="*/ 68 w 71"/>
                <a:gd name="T17" fmla="*/ 3 h 42"/>
                <a:gd name="T18" fmla="*/ 71 w 71"/>
                <a:gd name="T19" fmla="*/ 7 h 42"/>
                <a:gd name="T20" fmla="*/ 62 w 71"/>
                <a:gd name="T21" fmla="*/ 18 h 42"/>
                <a:gd name="T22" fmla="*/ 70 w 71"/>
                <a:gd name="T23" fmla="*/ 36 h 42"/>
                <a:gd name="T24" fmla="*/ 65 w 71"/>
                <a:gd name="T25" fmla="*/ 42 h 42"/>
                <a:gd name="T26" fmla="*/ 53 w 71"/>
                <a:gd name="T27" fmla="*/ 42 h 42"/>
                <a:gd name="T28" fmla="*/ 38 w 71"/>
                <a:gd name="T29" fmla="*/ 35 h 42"/>
                <a:gd name="T30" fmla="*/ 31 w 71"/>
                <a:gd name="T31" fmla="*/ 32 h 42"/>
                <a:gd name="T32" fmla="*/ 19 w 71"/>
                <a:gd name="T33"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2">
                  <a:moveTo>
                    <a:pt x="19" y="36"/>
                  </a:moveTo>
                  <a:lnTo>
                    <a:pt x="19" y="24"/>
                  </a:lnTo>
                  <a:lnTo>
                    <a:pt x="14" y="27"/>
                  </a:lnTo>
                  <a:lnTo>
                    <a:pt x="3" y="20"/>
                  </a:lnTo>
                  <a:lnTo>
                    <a:pt x="0" y="9"/>
                  </a:lnTo>
                  <a:lnTo>
                    <a:pt x="18" y="3"/>
                  </a:lnTo>
                  <a:lnTo>
                    <a:pt x="36" y="0"/>
                  </a:lnTo>
                  <a:lnTo>
                    <a:pt x="53" y="4"/>
                  </a:lnTo>
                  <a:lnTo>
                    <a:pt x="68" y="3"/>
                  </a:lnTo>
                  <a:lnTo>
                    <a:pt x="71" y="7"/>
                  </a:lnTo>
                  <a:lnTo>
                    <a:pt x="62" y="18"/>
                  </a:lnTo>
                  <a:lnTo>
                    <a:pt x="70" y="36"/>
                  </a:lnTo>
                  <a:lnTo>
                    <a:pt x="65" y="42"/>
                  </a:lnTo>
                  <a:lnTo>
                    <a:pt x="53" y="42"/>
                  </a:lnTo>
                  <a:lnTo>
                    <a:pt x="38" y="35"/>
                  </a:lnTo>
                  <a:lnTo>
                    <a:pt x="31" y="32"/>
                  </a:lnTo>
                  <a:lnTo>
                    <a:pt x="19" y="3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5" name="Freeform 62">
              <a:extLst>
                <a:ext uri="{FF2B5EF4-FFF2-40B4-BE49-F238E27FC236}">
                  <a16:creationId xmlns:a16="http://schemas.microsoft.com/office/drawing/2014/main" id="{A5A0B510-D35D-B887-BFF6-9974818D9833}"/>
                </a:ext>
              </a:extLst>
            </p:cNvPr>
            <p:cNvSpPr>
              <a:spLocks/>
            </p:cNvSpPr>
            <p:nvPr/>
          </p:nvSpPr>
          <p:spPr bwMode="auto">
            <a:xfrm>
              <a:off x="6700223" y="3375015"/>
              <a:ext cx="455258" cy="400025"/>
            </a:xfrm>
            <a:custGeom>
              <a:avLst/>
              <a:gdLst>
                <a:gd name="T0" fmla="*/ 86 w 272"/>
                <a:gd name="T1" fmla="*/ 0 h 239"/>
                <a:gd name="T2" fmla="*/ 98 w 272"/>
                <a:gd name="T3" fmla="*/ 9 h 239"/>
                <a:gd name="T4" fmla="*/ 108 w 272"/>
                <a:gd name="T5" fmla="*/ 4 h 239"/>
                <a:gd name="T6" fmla="*/ 113 w 272"/>
                <a:gd name="T7" fmla="*/ 8 h 239"/>
                <a:gd name="T8" fmla="*/ 125 w 272"/>
                <a:gd name="T9" fmla="*/ 9 h 239"/>
                <a:gd name="T10" fmla="*/ 141 w 272"/>
                <a:gd name="T11" fmla="*/ 17 h 239"/>
                <a:gd name="T12" fmla="*/ 146 w 272"/>
                <a:gd name="T13" fmla="*/ 24 h 239"/>
                <a:gd name="T14" fmla="*/ 155 w 272"/>
                <a:gd name="T15" fmla="*/ 31 h 239"/>
                <a:gd name="T16" fmla="*/ 163 w 272"/>
                <a:gd name="T17" fmla="*/ 43 h 239"/>
                <a:gd name="T18" fmla="*/ 169 w 272"/>
                <a:gd name="T19" fmla="*/ 50 h 239"/>
                <a:gd name="T20" fmla="*/ 163 w 272"/>
                <a:gd name="T21" fmla="*/ 59 h 239"/>
                <a:gd name="T22" fmla="*/ 157 w 272"/>
                <a:gd name="T23" fmla="*/ 69 h 239"/>
                <a:gd name="T24" fmla="*/ 159 w 272"/>
                <a:gd name="T25" fmla="*/ 75 h 239"/>
                <a:gd name="T26" fmla="*/ 160 w 272"/>
                <a:gd name="T27" fmla="*/ 81 h 239"/>
                <a:gd name="T28" fmla="*/ 170 w 272"/>
                <a:gd name="T29" fmla="*/ 81 h 239"/>
                <a:gd name="T30" fmla="*/ 174 w 272"/>
                <a:gd name="T31" fmla="*/ 80 h 239"/>
                <a:gd name="T32" fmla="*/ 178 w 272"/>
                <a:gd name="T33" fmla="*/ 83 h 239"/>
                <a:gd name="T34" fmla="*/ 175 w 272"/>
                <a:gd name="T35" fmla="*/ 91 h 239"/>
                <a:gd name="T36" fmla="*/ 182 w 272"/>
                <a:gd name="T37" fmla="*/ 102 h 239"/>
                <a:gd name="T38" fmla="*/ 189 w 272"/>
                <a:gd name="T39" fmla="*/ 112 h 239"/>
                <a:gd name="T40" fmla="*/ 196 w 272"/>
                <a:gd name="T41" fmla="*/ 119 h 239"/>
                <a:gd name="T42" fmla="*/ 257 w 272"/>
                <a:gd name="T43" fmla="*/ 144 h 239"/>
                <a:gd name="T44" fmla="*/ 272 w 272"/>
                <a:gd name="T45" fmla="*/ 144 h 239"/>
                <a:gd name="T46" fmla="*/ 222 w 272"/>
                <a:gd name="T47" fmla="*/ 207 h 239"/>
                <a:gd name="T48" fmla="*/ 198 w 272"/>
                <a:gd name="T49" fmla="*/ 207 h 239"/>
                <a:gd name="T50" fmla="*/ 182 w 272"/>
                <a:gd name="T51" fmla="*/ 222 h 239"/>
                <a:gd name="T52" fmla="*/ 170 w 272"/>
                <a:gd name="T53" fmla="*/ 222 h 239"/>
                <a:gd name="T54" fmla="*/ 165 w 272"/>
                <a:gd name="T55" fmla="*/ 229 h 239"/>
                <a:gd name="T56" fmla="*/ 152 w 272"/>
                <a:gd name="T57" fmla="*/ 229 h 239"/>
                <a:gd name="T58" fmla="*/ 145 w 272"/>
                <a:gd name="T59" fmla="*/ 222 h 239"/>
                <a:gd name="T60" fmla="*/ 128 w 272"/>
                <a:gd name="T61" fmla="*/ 231 h 239"/>
                <a:gd name="T62" fmla="*/ 123 w 272"/>
                <a:gd name="T63" fmla="*/ 239 h 239"/>
                <a:gd name="T64" fmla="*/ 111 w 272"/>
                <a:gd name="T65" fmla="*/ 238 h 239"/>
                <a:gd name="T66" fmla="*/ 107 w 272"/>
                <a:gd name="T67" fmla="*/ 235 h 239"/>
                <a:gd name="T68" fmla="*/ 102 w 272"/>
                <a:gd name="T69" fmla="*/ 236 h 239"/>
                <a:gd name="T70" fmla="*/ 96 w 272"/>
                <a:gd name="T71" fmla="*/ 236 h 239"/>
                <a:gd name="T72" fmla="*/ 73 w 272"/>
                <a:gd name="T73" fmla="*/ 218 h 239"/>
                <a:gd name="T74" fmla="*/ 60 w 272"/>
                <a:gd name="T75" fmla="*/ 218 h 239"/>
                <a:gd name="T76" fmla="*/ 54 w 272"/>
                <a:gd name="T77" fmla="*/ 211 h 239"/>
                <a:gd name="T78" fmla="*/ 54 w 272"/>
                <a:gd name="T79" fmla="*/ 200 h 239"/>
                <a:gd name="T80" fmla="*/ 44 w 272"/>
                <a:gd name="T81" fmla="*/ 196 h 239"/>
                <a:gd name="T82" fmla="*/ 33 w 272"/>
                <a:gd name="T83" fmla="*/ 173 h 239"/>
                <a:gd name="T84" fmla="*/ 25 w 272"/>
                <a:gd name="T85" fmla="*/ 169 h 239"/>
                <a:gd name="T86" fmla="*/ 21 w 272"/>
                <a:gd name="T87" fmla="*/ 160 h 239"/>
                <a:gd name="T88" fmla="*/ 12 w 272"/>
                <a:gd name="T89" fmla="*/ 150 h 239"/>
                <a:gd name="T90" fmla="*/ 0 w 272"/>
                <a:gd name="T91" fmla="*/ 149 h 239"/>
                <a:gd name="T92" fmla="*/ 6 w 272"/>
                <a:gd name="T93" fmla="*/ 137 h 239"/>
                <a:gd name="T94" fmla="*/ 16 w 272"/>
                <a:gd name="T95" fmla="*/ 136 h 239"/>
                <a:gd name="T96" fmla="*/ 19 w 272"/>
                <a:gd name="T97" fmla="*/ 130 h 239"/>
                <a:gd name="T98" fmla="*/ 18 w 272"/>
                <a:gd name="T99" fmla="*/ 111 h 239"/>
                <a:gd name="T100" fmla="*/ 23 w 272"/>
                <a:gd name="T101" fmla="*/ 89 h 239"/>
                <a:gd name="T102" fmla="*/ 31 w 272"/>
                <a:gd name="T103" fmla="*/ 84 h 239"/>
                <a:gd name="T104" fmla="*/ 33 w 272"/>
                <a:gd name="T105" fmla="*/ 75 h 239"/>
                <a:gd name="T106" fmla="*/ 40 w 272"/>
                <a:gd name="T107" fmla="*/ 59 h 239"/>
                <a:gd name="T108" fmla="*/ 51 w 272"/>
                <a:gd name="T109" fmla="*/ 49 h 239"/>
                <a:gd name="T110" fmla="*/ 57 w 272"/>
                <a:gd name="T111" fmla="*/ 28 h 239"/>
                <a:gd name="T112" fmla="*/ 60 w 272"/>
                <a:gd name="T113" fmla="*/ 11 h 239"/>
                <a:gd name="T114" fmla="*/ 81 w 272"/>
                <a:gd name="T115" fmla="*/ 15 h 239"/>
                <a:gd name="T116" fmla="*/ 86 w 272"/>
                <a:gd name="T117"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2" h="239">
                  <a:moveTo>
                    <a:pt x="86" y="0"/>
                  </a:moveTo>
                  <a:lnTo>
                    <a:pt x="98" y="9"/>
                  </a:lnTo>
                  <a:lnTo>
                    <a:pt x="108" y="4"/>
                  </a:lnTo>
                  <a:lnTo>
                    <a:pt x="113" y="8"/>
                  </a:lnTo>
                  <a:lnTo>
                    <a:pt x="125" y="9"/>
                  </a:lnTo>
                  <a:lnTo>
                    <a:pt x="141" y="17"/>
                  </a:lnTo>
                  <a:lnTo>
                    <a:pt x="146" y="24"/>
                  </a:lnTo>
                  <a:lnTo>
                    <a:pt x="155" y="31"/>
                  </a:lnTo>
                  <a:lnTo>
                    <a:pt x="163" y="43"/>
                  </a:lnTo>
                  <a:lnTo>
                    <a:pt x="169" y="50"/>
                  </a:lnTo>
                  <a:lnTo>
                    <a:pt x="163" y="59"/>
                  </a:lnTo>
                  <a:lnTo>
                    <a:pt x="157" y="69"/>
                  </a:lnTo>
                  <a:lnTo>
                    <a:pt x="159" y="75"/>
                  </a:lnTo>
                  <a:lnTo>
                    <a:pt x="160" y="81"/>
                  </a:lnTo>
                  <a:lnTo>
                    <a:pt x="170" y="81"/>
                  </a:lnTo>
                  <a:lnTo>
                    <a:pt x="174" y="80"/>
                  </a:lnTo>
                  <a:lnTo>
                    <a:pt x="178" y="83"/>
                  </a:lnTo>
                  <a:lnTo>
                    <a:pt x="175" y="91"/>
                  </a:lnTo>
                  <a:lnTo>
                    <a:pt x="182" y="102"/>
                  </a:lnTo>
                  <a:lnTo>
                    <a:pt x="189" y="112"/>
                  </a:lnTo>
                  <a:lnTo>
                    <a:pt x="196" y="119"/>
                  </a:lnTo>
                  <a:lnTo>
                    <a:pt x="257" y="144"/>
                  </a:lnTo>
                  <a:lnTo>
                    <a:pt x="272" y="144"/>
                  </a:lnTo>
                  <a:lnTo>
                    <a:pt x="222" y="207"/>
                  </a:lnTo>
                  <a:lnTo>
                    <a:pt x="198" y="207"/>
                  </a:lnTo>
                  <a:lnTo>
                    <a:pt x="182" y="222"/>
                  </a:lnTo>
                  <a:lnTo>
                    <a:pt x="170" y="222"/>
                  </a:lnTo>
                  <a:lnTo>
                    <a:pt x="165" y="229"/>
                  </a:lnTo>
                  <a:lnTo>
                    <a:pt x="152" y="229"/>
                  </a:lnTo>
                  <a:lnTo>
                    <a:pt x="145" y="222"/>
                  </a:lnTo>
                  <a:lnTo>
                    <a:pt x="128" y="231"/>
                  </a:lnTo>
                  <a:lnTo>
                    <a:pt x="123" y="239"/>
                  </a:lnTo>
                  <a:lnTo>
                    <a:pt x="111" y="238"/>
                  </a:lnTo>
                  <a:lnTo>
                    <a:pt x="107" y="235"/>
                  </a:lnTo>
                  <a:lnTo>
                    <a:pt x="102" y="236"/>
                  </a:lnTo>
                  <a:lnTo>
                    <a:pt x="96" y="236"/>
                  </a:lnTo>
                  <a:lnTo>
                    <a:pt x="73" y="218"/>
                  </a:lnTo>
                  <a:lnTo>
                    <a:pt x="60" y="218"/>
                  </a:lnTo>
                  <a:lnTo>
                    <a:pt x="54" y="211"/>
                  </a:lnTo>
                  <a:lnTo>
                    <a:pt x="54" y="200"/>
                  </a:lnTo>
                  <a:lnTo>
                    <a:pt x="44" y="196"/>
                  </a:lnTo>
                  <a:lnTo>
                    <a:pt x="33" y="173"/>
                  </a:lnTo>
                  <a:lnTo>
                    <a:pt x="25" y="169"/>
                  </a:lnTo>
                  <a:lnTo>
                    <a:pt x="21" y="160"/>
                  </a:lnTo>
                  <a:lnTo>
                    <a:pt x="12" y="150"/>
                  </a:lnTo>
                  <a:lnTo>
                    <a:pt x="0" y="149"/>
                  </a:lnTo>
                  <a:lnTo>
                    <a:pt x="6" y="137"/>
                  </a:lnTo>
                  <a:lnTo>
                    <a:pt x="16" y="136"/>
                  </a:lnTo>
                  <a:lnTo>
                    <a:pt x="19" y="130"/>
                  </a:lnTo>
                  <a:lnTo>
                    <a:pt x="18" y="111"/>
                  </a:lnTo>
                  <a:lnTo>
                    <a:pt x="23" y="89"/>
                  </a:lnTo>
                  <a:lnTo>
                    <a:pt x="31" y="84"/>
                  </a:lnTo>
                  <a:lnTo>
                    <a:pt x="33" y="75"/>
                  </a:lnTo>
                  <a:lnTo>
                    <a:pt x="40" y="59"/>
                  </a:lnTo>
                  <a:lnTo>
                    <a:pt x="51" y="49"/>
                  </a:lnTo>
                  <a:lnTo>
                    <a:pt x="57" y="28"/>
                  </a:lnTo>
                  <a:lnTo>
                    <a:pt x="60" y="11"/>
                  </a:lnTo>
                  <a:lnTo>
                    <a:pt x="81" y="15"/>
                  </a:lnTo>
                  <a:lnTo>
                    <a:pt x="86"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6" name="Freeform 63">
              <a:extLst>
                <a:ext uri="{FF2B5EF4-FFF2-40B4-BE49-F238E27FC236}">
                  <a16:creationId xmlns:a16="http://schemas.microsoft.com/office/drawing/2014/main" id="{B464142D-DE08-66EB-22F2-C43227346CC9}"/>
                </a:ext>
              </a:extLst>
            </p:cNvPr>
            <p:cNvSpPr>
              <a:spLocks/>
            </p:cNvSpPr>
            <p:nvPr/>
          </p:nvSpPr>
          <p:spPr bwMode="auto">
            <a:xfrm>
              <a:off x="6149561" y="1520508"/>
              <a:ext cx="294579" cy="316338"/>
            </a:xfrm>
            <a:custGeom>
              <a:avLst/>
              <a:gdLst>
                <a:gd name="T0" fmla="*/ 106 w 176"/>
                <a:gd name="T1" fmla="*/ 19 h 189"/>
                <a:gd name="T2" fmla="*/ 107 w 176"/>
                <a:gd name="T3" fmla="*/ 31 h 189"/>
                <a:gd name="T4" fmla="*/ 131 w 176"/>
                <a:gd name="T5" fmla="*/ 43 h 189"/>
                <a:gd name="T6" fmla="*/ 122 w 176"/>
                <a:gd name="T7" fmla="*/ 56 h 189"/>
                <a:gd name="T8" fmla="*/ 144 w 176"/>
                <a:gd name="T9" fmla="*/ 77 h 189"/>
                <a:gd name="T10" fmla="*/ 138 w 176"/>
                <a:gd name="T11" fmla="*/ 93 h 189"/>
                <a:gd name="T12" fmla="*/ 154 w 176"/>
                <a:gd name="T13" fmla="*/ 106 h 189"/>
                <a:gd name="T14" fmla="*/ 151 w 176"/>
                <a:gd name="T15" fmla="*/ 119 h 189"/>
                <a:gd name="T16" fmla="*/ 176 w 176"/>
                <a:gd name="T17" fmla="*/ 132 h 189"/>
                <a:gd name="T18" fmla="*/ 173 w 176"/>
                <a:gd name="T19" fmla="*/ 141 h 189"/>
                <a:gd name="T20" fmla="*/ 162 w 176"/>
                <a:gd name="T21" fmla="*/ 152 h 189"/>
                <a:gd name="T22" fmla="*/ 136 w 176"/>
                <a:gd name="T23" fmla="*/ 176 h 189"/>
                <a:gd name="T24" fmla="*/ 110 w 176"/>
                <a:gd name="T25" fmla="*/ 178 h 189"/>
                <a:gd name="T26" fmla="*/ 85 w 176"/>
                <a:gd name="T27" fmla="*/ 185 h 189"/>
                <a:gd name="T28" fmla="*/ 62 w 176"/>
                <a:gd name="T29" fmla="*/ 189 h 189"/>
                <a:gd name="T30" fmla="*/ 52 w 176"/>
                <a:gd name="T31" fmla="*/ 179 h 189"/>
                <a:gd name="T32" fmla="*/ 37 w 176"/>
                <a:gd name="T33" fmla="*/ 172 h 189"/>
                <a:gd name="T34" fmla="*/ 37 w 176"/>
                <a:gd name="T35" fmla="*/ 153 h 189"/>
                <a:gd name="T36" fmla="*/ 27 w 176"/>
                <a:gd name="T37" fmla="*/ 136 h 189"/>
                <a:gd name="T38" fmla="*/ 32 w 176"/>
                <a:gd name="T39" fmla="*/ 125 h 189"/>
                <a:gd name="T40" fmla="*/ 43 w 176"/>
                <a:gd name="T41" fmla="*/ 114 h 189"/>
                <a:gd name="T42" fmla="*/ 71 w 176"/>
                <a:gd name="T43" fmla="*/ 93 h 189"/>
                <a:gd name="T44" fmla="*/ 80 w 176"/>
                <a:gd name="T45" fmla="*/ 90 h 189"/>
                <a:gd name="T46" fmla="*/ 76 w 176"/>
                <a:gd name="T47" fmla="*/ 82 h 189"/>
                <a:gd name="T48" fmla="*/ 55 w 176"/>
                <a:gd name="T49" fmla="*/ 73 h 189"/>
                <a:gd name="T50" fmla="*/ 49 w 176"/>
                <a:gd name="T51" fmla="*/ 66 h 189"/>
                <a:gd name="T52" fmla="*/ 43 w 176"/>
                <a:gd name="T53" fmla="*/ 39 h 189"/>
                <a:gd name="T54" fmla="*/ 20 w 176"/>
                <a:gd name="T55" fmla="*/ 27 h 189"/>
                <a:gd name="T56" fmla="*/ 0 w 176"/>
                <a:gd name="T57" fmla="*/ 18 h 189"/>
                <a:gd name="T58" fmla="*/ 7 w 176"/>
                <a:gd name="T59" fmla="*/ 13 h 189"/>
                <a:gd name="T60" fmla="*/ 24 w 176"/>
                <a:gd name="T61" fmla="*/ 22 h 189"/>
                <a:gd name="T62" fmla="*/ 41 w 176"/>
                <a:gd name="T63" fmla="*/ 22 h 189"/>
                <a:gd name="T64" fmla="*/ 56 w 176"/>
                <a:gd name="T65" fmla="*/ 26 h 189"/>
                <a:gd name="T66" fmla="*/ 67 w 176"/>
                <a:gd name="T67" fmla="*/ 18 h 189"/>
                <a:gd name="T68" fmla="*/ 71 w 176"/>
                <a:gd name="T69" fmla="*/ 5 h 189"/>
                <a:gd name="T70" fmla="*/ 90 w 176"/>
                <a:gd name="T71" fmla="*/ 0 h 189"/>
                <a:gd name="T72" fmla="*/ 108 w 176"/>
                <a:gd name="T73" fmla="*/ 6 h 189"/>
                <a:gd name="T74" fmla="*/ 106 w 176"/>
                <a:gd name="T75" fmla="*/ 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189">
                  <a:moveTo>
                    <a:pt x="106" y="19"/>
                  </a:moveTo>
                  <a:lnTo>
                    <a:pt x="107" y="31"/>
                  </a:lnTo>
                  <a:lnTo>
                    <a:pt x="131" y="43"/>
                  </a:lnTo>
                  <a:lnTo>
                    <a:pt x="122" y="56"/>
                  </a:lnTo>
                  <a:lnTo>
                    <a:pt x="144" y="77"/>
                  </a:lnTo>
                  <a:lnTo>
                    <a:pt x="138" y="93"/>
                  </a:lnTo>
                  <a:lnTo>
                    <a:pt x="154" y="106"/>
                  </a:lnTo>
                  <a:lnTo>
                    <a:pt x="151" y="119"/>
                  </a:lnTo>
                  <a:lnTo>
                    <a:pt x="176" y="132"/>
                  </a:lnTo>
                  <a:lnTo>
                    <a:pt x="173" y="141"/>
                  </a:lnTo>
                  <a:lnTo>
                    <a:pt x="162" y="152"/>
                  </a:lnTo>
                  <a:lnTo>
                    <a:pt x="136" y="176"/>
                  </a:lnTo>
                  <a:lnTo>
                    <a:pt x="110" y="178"/>
                  </a:lnTo>
                  <a:lnTo>
                    <a:pt x="85" y="185"/>
                  </a:lnTo>
                  <a:lnTo>
                    <a:pt x="62" y="189"/>
                  </a:lnTo>
                  <a:lnTo>
                    <a:pt x="52" y="179"/>
                  </a:lnTo>
                  <a:lnTo>
                    <a:pt x="37" y="172"/>
                  </a:lnTo>
                  <a:lnTo>
                    <a:pt x="37" y="153"/>
                  </a:lnTo>
                  <a:lnTo>
                    <a:pt x="27" y="136"/>
                  </a:lnTo>
                  <a:lnTo>
                    <a:pt x="32" y="125"/>
                  </a:lnTo>
                  <a:lnTo>
                    <a:pt x="43" y="114"/>
                  </a:lnTo>
                  <a:lnTo>
                    <a:pt x="71" y="93"/>
                  </a:lnTo>
                  <a:lnTo>
                    <a:pt x="80" y="90"/>
                  </a:lnTo>
                  <a:lnTo>
                    <a:pt x="76" y="82"/>
                  </a:lnTo>
                  <a:lnTo>
                    <a:pt x="55" y="73"/>
                  </a:lnTo>
                  <a:lnTo>
                    <a:pt x="49" y="66"/>
                  </a:lnTo>
                  <a:lnTo>
                    <a:pt x="43" y="39"/>
                  </a:lnTo>
                  <a:lnTo>
                    <a:pt x="20" y="27"/>
                  </a:lnTo>
                  <a:lnTo>
                    <a:pt x="0" y="18"/>
                  </a:lnTo>
                  <a:lnTo>
                    <a:pt x="7" y="13"/>
                  </a:lnTo>
                  <a:lnTo>
                    <a:pt x="24" y="22"/>
                  </a:lnTo>
                  <a:lnTo>
                    <a:pt x="41" y="22"/>
                  </a:lnTo>
                  <a:lnTo>
                    <a:pt x="56" y="26"/>
                  </a:lnTo>
                  <a:lnTo>
                    <a:pt x="67" y="18"/>
                  </a:lnTo>
                  <a:lnTo>
                    <a:pt x="71" y="5"/>
                  </a:lnTo>
                  <a:lnTo>
                    <a:pt x="90" y="0"/>
                  </a:lnTo>
                  <a:lnTo>
                    <a:pt x="108" y="6"/>
                  </a:lnTo>
                  <a:lnTo>
                    <a:pt x="106" y="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7" name="Freeform 64">
              <a:extLst>
                <a:ext uri="{FF2B5EF4-FFF2-40B4-BE49-F238E27FC236}">
                  <a16:creationId xmlns:a16="http://schemas.microsoft.com/office/drawing/2014/main" id="{71C604A2-7184-4B3D-F0FE-5B915CCAA709}"/>
                </a:ext>
              </a:extLst>
            </p:cNvPr>
            <p:cNvSpPr>
              <a:spLocks/>
            </p:cNvSpPr>
            <p:nvPr/>
          </p:nvSpPr>
          <p:spPr bwMode="auto">
            <a:xfrm>
              <a:off x="4075795" y="5663022"/>
              <a:ext cx="88709" cy="40170"/>
            </a:xfrm>
            <a:custGeom>
              <a:avLst/>
              <a:gdLst>
                <a:gd name="T0" fmla="*/ 0 w 53"/>
                <a:gd name="T1" fmla="*/ 15 h 24"/>
                <a:gd name="T2" fmla="*/ 15 w 53"/>
                <a:gd name="T3" fmla="*/ 3 h 24"/>
                <a:gd name="T4" fmla="*/ 30 w 53"/>
                <a:gd name="T5" fmla="*/ 8 h 24"/>
                <a:gd name="T6" fmla="*/ 37 w 53"/>
                <a:gd name="T7" fmla="*/ 0 h 24"/>
                <a:gd name="T8" fmla="*/ 53 w 53"/>
                <a:gd name="T9" fmla="*/ 9 h 24"/>
                <a:gd name="T10" fmla="*/ 50 w 53"/>
                <a:gd name="T11" fmla="*/ 16 h 24"/>
                <a:gd name="T12" fmla="*/ 31 w 53"/>
                <a:gd name="T13" fmla="*/ 22 h 24"/>
                <a:gd name="T14" fmla="*/ 21 w 53"/>
                <a:gd name="T15" fmla="*/ 15 h 24"/>
                <a:gd name="T16" fmla="*/ 11 w 53"/>
                <a:gd name="T17" fmla="*/ 24 h 24"/>
                <a:gd name="T18" fmla="*/ 0 w 53"/>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4">
                  <a:moveTo>
                    <a:pt x="0" y="15"/>
                  </a:moveTo>
                  <a:lnTo>
                    <a:pt x="15" y="3"/>
                  </a:lnTo>
                  <a:lnTo>
                    <a:pt x="30" y="8"/>
                  </a:lnTo>
                  <a:lnTo>
                    <a:pt x="37" y="0"/>
                  </a:lnTo>
                  <a:lnTo>
                    <a:pt x="53" y="9"/>
                  </a:lnTo>
                  <a:lnTo>
                    <a:pt x="50" y="16"/>
                  </a:lnTo>
                  <a:lnTo>
                    <a:pt x="31" y="22"/>
                  </a:lnTo>
                  <a:lnTo>
                    <a:pt x="21" y="15"/>
                  </a:lnTo>
                  <a:lnTo>
                    <a:pt x="11" y="24"/>
                  </a:lnTo>
                  <a:lnTo>
                    <a:pt x="0"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8" name="Freeform 65">
              <a:extLst>
                <a:ext uri="{FF2B5EF4-FFF2-40B4-BE49-F238E27FC236}">
                  <a16:creationId xmlns:a16="http://schemas.microsoft.com/office/drawing/2014/main" id="{7E89F60F-2DEB-FF5C-4CD4-BC8CBEC09808}"/>
                </a:ext>
              </a:extLst>
            </p:cNvPr>
            <p:cNvSpPr>
              <a:spLocks/>
            </p:cNvSpPr>
            <p:nvPr/>
          </p:nvSpPr>
          <p:spPr bwMode="auto">
            <a:xfrm>
              <a:off x="4013866" y="3694701"/>
              <a:ext cx="88709" cy="128879"/>
            </a:xfrm>
            <a:custGeom>
              <a:avLst/>
              <a:gdLst>
                <a:gd name="T0" fmla="*/ 36 w 53"/>
                <a:gd name="T1" fmla="*/ 67 h 77"/>
                <a:gd name="T2" fmla="*/ 29 w 53"/>
                <a:gd name="T3" fmla="*/ 75 h 77"/>
                <a:gd name="T4" fmla="*/ 20 w 53"/>
                <a:gd name="T5" fmla="*/ 77 h 77"/>
                <a:gd name="T6" fmla="*/ 18 w 53"/>
                <a:gd name="T7" fmla="*/ 71 h 77"/>
                <a:gd name="T8" fmla="*/ 13 w 53"/>
                <a:gd name="T9" fmla="*/ 70 h 77"/>
                <a:gd name="T10" fmla="*/ 8 w 53"/>
                <a:gd name="T11" fmla="*/ 76 h 77"/>
                <a:gd name="T12" fmla="*/ 0 w 53"/>
                <a:gd name="T13" fmla="*/ 71 h 77"/>
                <a:gd name="T14" fmla="*/ 4 w 53"/>
                <a:gd name="T15" fmla="*/ 62 h 77"/>
                <a:gd name="T16" fmla="*/ 6 w 53"/>
                <a:gd name="T17" fmla="*/ 53 h 77"/>
                <a:gd name="T18" fmla="*/ 10 w 53"/>
                <a:gd name="T19" fmla="*/ 44 h 77"/>
                <a:gd name="T20" fmla="*/ 2 w 53"/>
                <a:gd name="T21" fmla="*/ 32 h 77"/>
                <a:gd name="T22" fmla="*/ 1 w 53"/>
                <a:gd name="T23" fmla="*/ 18 h 77"/>
                <a:gd name="T24" fmla="*/ 11 w 53"/>
                <a:gd name="T25" fmla="*/ 0 h 77"/>
                <a:gd name="T26" fmla="*/ 17 w 53"/>
                <a:gd name="T27" fmla="*/ 2 h 77"/>
                <a:gd name="T28" fmla="*/ 31 w 53"/>
                <a:gd name="T29" fmla="*/ 7 h 77"/>
                <a:gd name="T30" fmla="*/ 50 w 53"/>
                <a:gd name="T31" fmla="*/ 25 h 77"/>
                <a:gd name="T32" fmla="*/ 53 w 53"/>
                <a:gd name="T33" fmla="*/ 33 h 77"/>
                <a:gd name="T34" fmla="*/ 42 w 53"/>
                <a:gd name="T35" fmla="*/ 52 h 77"/>
                <a:gd name="T36" fmla="*/ 36 w 53"/>
                <a:gd name="T37"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77">
                  <a:moveTo>
                    <a:pt x="36" y="67"/>
                  </a:moveTo>
                  <a:lnTo>
                    <a:pt x="29" y="75"/>
                  </a:lnTo>
                  <a:lnTo>
                    <a:pt x="20" y="77"/>
                  </a:lnTo>
                  <a:lnTo>
                    <a:pt x="18" y="71"/>
                  </a:lnTo>
                  <a:lnTo>
                    <a:pt x="13" y="70"/>
                  </a:lnTo>
                  <a:lnTo>
                    <a:pt x="8" y="76"/>
                  </a:lnTo>
                  <a:lnTo>
                    <a:pt x="0" y="71"/>
                  </a:lnTo>
                  <a:lnTo>
                    <a:pt x="4" y="62"/>
                  </a:lnTo>
                  <a:lnTo>
                    <a:pt x="6" y="53"/>
                  </a:lnTo>
                  <a:lnTo>
                    <a:pt x="10" y="44"/>
                  </a:lnTo>
                  <a:lnTo>
                    <a:pt x="2" y="32"/>
                  </a:lnTo>
                  <a:lnTo>
                    <a:pt x="1" y="18"/>
                  </a:lnTo>
                  <a:lnTo>
                    <a:pt x="11" y="0"/>
                  </a:lnTo>
                  <a:lnTo>
                    <a:pt x="17" y="2"/>
                  </a:lnTo>
                  <a:lnTo>
                    <a:pt x="31" y="7"/>
                  </a:lnTo>
                  <a:lnTo>
                    <a:pt x="50" y="25"/>
                  </a:lnTo>
                  <a:lnTo>
                    <a:pt x="53" y="33"/>
                  </a:lnTo>
                  <a:lnTo>
                    <a:pt x="42" y="52"/>
                  </a:lnTo>
                  <a:lnTo>
                    <a:pt x="36" y="6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89" name="Freeform 66">
              <a:extLst>
                <a:ext uri="{FF2B5EF4-FFF2-40B4-BE49-F238E27FC236}">
                  <a16:creationId xmlns:a16="http://schemas.microsoft.com/office/drawing/2014/main" id="{D6DFAB04-58A0-D551-6CDF-69CB7EB0423E}"/>
                </a:ext>
              </a:extLst>
            </p:cNvPr>
            <p:cNvSpPr>
              <a:spLocks/>
            </p:cNvSpPr>
            <p:nvPr/>
          </p:nvSpPr>
          <p:spPr bwMode="auto">
            <a:xfrm>
              <a:off x="5928627" y="2402570"/>
              <a:ext cx="28454" cy="55234"/>
            </a:xfrm>
            <a:custGeom>
              <a:avLst/>
              <a:gdLst>
                <a:gd name="T0" fmla="*/ 17 w 17"/>
                <a:gd name="T1" fmla="*/ 17 h 33"/>
                <a:gd name="T2" fmla="*/ 13 w 17"/>
                <a:gd name="T3" fmla="*/ 33 h 33"/>
                <a:gd name="T4" fmla="*/ 5 w 17"/>
                <a:gd name="T5" fmla="*/ 29 h 33"/>
                <a:gd name="T6" fmla="*/ 0 w 17"/>
                <a:gd name="T7" fmla="*/ 15 h 33"/>
                <a:gd name="T8" fmla="*/ 3 w 17"/>
                <a:gd name="T9" fmla="*/ 7 h 33"/>
                <a:gd name="T10" fmla="*/ 14 w 17"/>
                <a:gd name="T11" fmla="*/ 0 h 33"/>
                <a:gd name="T12" fmla="*/ 17 w 17"/>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17" y="17"/>
                  </a:moveTo>
                  <a:lnTo>
                    <a:pt x="13" y="33"/>
                  </a:lnTo>
                  <a:lnTo>
                    <a:pt x="5" y="29"/>
                  </a:lnTo>
                  <a:lnTo>
                    <a:pt x="0" y="15"/>
                  </a:lnTo>
                  <a:lnTo>
                    <a:pt x="3" y="7"/>
                  </a:lnTo>
                  <a:lnTo>
                    <a:pt x="14" y="0"/>
                  </a:lnTo>
                  <a:lnTo>
                    <a:pt x="17" y="1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0" name="Freeform 67">
              <a:extLst>
                <a:ext uri="{FF2B5EF4-FFF2-40B4-BE49-F238E27FC236}">
                  <a16:creationId xmlns:a16="http://schemas.microsoft.com/office/drawing/2014/main" id="{42A47D5D-7857-33DE-D92D-50F7484C2698}"/>
                </a:ext>
              </a:extLst>
            </p:cNvPr>
            <p:cNvSpPr>
              <a:spLocks/>
            </p:cNvSpPr>
            <p:nvPr/>
          </p:nvSpPr>
          <p:spPr bwMode="auto">
            <a:xfrm>
              <a:off x="5565426" y="2124729"/>
              <a:ext cx="341444" cy="299600"/>
            </a:xfrm>
            <a:custGeom>
              <a:avLst/>
              <a:gdLst>
                <a:gd name="T0" fmla="*/ 131 w 204"/>
                <a:gd name="T1" fmla="*/ 15 h 179"/>
                <a:gd name="T2" fmla="*/ 143 w 204"/>
                <a:gd name="T3" fmla="*/ 25 h 179"/>
                <a:gd name="T4" fmla="*/ 151 w 204"/>
                <a:gd name="T5" fmla="*/ 23 h 179"/>
                <a:gd name="T6" fmla="*/ 165 w 204"/>
                <a:gd name="T7" fmla="*/ 33 h 179"/>
                <a:gd name="T8" fmla="*/ 169 w 204"/>
                <a:gd name="T9" fmla="*/ 34 h 179"/>
                <a:gd name="T10" fmla="*/ 173 w 204"/>
                <a:gd name="T11" fmla="*/ 34 h 179"/>
                <a:gd name="T12" fmla="*/ 181 w 204"/>
                <a:gd name="T13" fmla="*/ 39 h 179"/>
                <a:gd name="T14" fmla="*/ 204 w 204"/>
                <a:gd name="T15" fmla="*/ 43 h 179"/>
                <a:gd name="T16" fmla="*/ 197 w 204"/>
                <a:gd name="T17" fmla="*/ 57 h 179"/>
                <a:gd name="T18" fmla="*/ 195 w 204"/>
                <a:gd name="T19" fmla="*/ 71 h 179"/>
                <a:gd name="T20" fmla="*/ 191 w 204"/>
                <a:gd name="T21" fmla="*/ 75 h 179"/>
                <a:gd name="T22" fmla="*/ 184 w 204"/>
                <a:gd name="T23" fmla="*/ 73 h 179"/>
                <a:gd name="T24" fmla="*/ 184 w 204"/>
                <a:gd name="T25" fmla="*/ 78 h 179"/>
                <a:gd name="T26" fmla="*/ 173 w 204"/>
                <a:gd name="T27" fmla="*/ 89 h 179"/>
                <a:gd name="T28" fmla="*/ 173 w 204"/>
                <a:gd name="T29" fmla="*/ 99 h 179"/>
                <a:gd name="T30" fmla="*/ 181 w 204"/>
                <a:gd name="T31" fmla="*/ 96 h 179"/>
                <a:gd name="T32" fmla="*/ 186 w 204"/>
                <a:gd name="T33" fmla="*/ 105 h 179"/>
                <a:gd name="T34" fmla="*/ 186 w 204"/>
                <a:gd name="T35" fmla="*/ 110 h 179"/>
                <a:gd name="T36" fmla="*/ 191 w 204"/>
                <a:gd name="T37" fmla="*/ 118 h 179"/>
                <a:gd name="T38" fmla="*/ 186 w 204"/>
                <a:gd name="T39" fmla="*/ 124 h 179"/>
                <a:gd name="T40" fmla="*/ 190 w 204"/>
                <a:gd name="T41" fmla="*/ 140 h 179"/>
                <a:gd name="T42" fmla="*/ 199 w 204"/>
                <a:gd name="T43" fmla="*/ 143 h 179"/>
                <a:gd name="T44" fmla="*/ 198 w 204"/>
                <a:gd name="T45" fmla="*/ 151 h 179"/>
                <a:gd name="T46" fmla="*/ 183 w 204"/>
                <a:gd name="T47" fmla="*/ 163 h 179"/>
                <a:gd name="T48" fmla="*/ 150 w 204"/>
                <a:gd name="T49" fmla="*/ 157 h 179"/>
                <a:gd name="T50" fmla="*/ 126 w 204"/>
                <a:gd name="T51" fmla="*/ 164 h 179"/>
                <a:gd name="T52" fmla="*/ 124 w 204"/>
                <a:gd name="T53" fmla="*/ 177 h 179"/>
                <a:gd name="T54" fmla="*/ 105 w 204"/>
                <a:gd name="T55" fmla="*/ 179 h 179"/>
                <a:gd name="T56" fmla="*/ 86 w 204"/>
                <a:gd name="T57" fmla="*/ 170 h 179"/>
                <a:gd name="T58" fmla="*/ 80 w 204"/>
                <a:gd name="T59" fmla="*/ 174 h 179"/>
                <a:gd name="T60" fmla="*/ 49 w 204"/>
                <a:gd name="T61" fmla="*/ 165 h 179"/>
                <a:gd name="T62" fmla="*/ 43 w 204"/>
                <a:gd name="T63" fmla="*/ 157 h 179"/>
                <a:gd name="T64" fmla="*/ 51 w 204"/>
                <a:gd name="T65" fmla="*/ 145 h 179"/>
                <a:gd name="T66" fmla="*/ 55 w 204"/>
                <a:gd name="T67" fmla="*/ 104 h 179"/>
                <a:gd name="T68" fmla="*/ 38 w 204"/>
                <a:gd name="T69" fmla="*/ 83 h 179"/>
                <a:gd name="T70" fmla="*/ 26 w 204"/>
                <a:gd name="T71" fmla="*/ 72 h 179"/>
                <a:gd name="T72" fmla="*/ 2 w 204"/>
                <a:gd name="T73" fmla="*/ 65 h 179"/>
                <a:gd name="T74" fmla="*/ 0 w 204"/>
                <a:gd name="T75" fmla="*/ 50 h 179"/>
                <a:gd name="T76" fmla="*/ 21 w 204"/>
                <a:gd name="T77" fmla="*/ 45 h 179"/>
                <a:gd name="T78" fmla="*/ 48 w 204"/>
                <a:gd name="T79" fmla="*/ 50 h 179"/>
                <a:gd name="T80" fmla="*/ 44 w 204"/>
                <a:gd name="T81" fmla="*/ 27 h 179"/>
                <a:gd name="T82" fmla="*/ 58 w 204"/>
                <a:gd name="T83" fmla="*/ 36 h 179"/>
                <a:gd name="T84" fmla="*/ 96 w 204"/>
                <a:gd name="T85" fmla="*/ 20 h 179"/>
                <a:gd name="T86" fmla="*/ 100 w 204"/>
                <a:gd name="T87" fmla="*/ 4 h 179"/>
                <a:gd name="T88" fmla="*/ 114 w 204"/>
                <a:gd name="T89" fmla="*/ 0 h 179"/>
                <a:gd name="T90" fmla="*/ 117 w 204"/>
                <a:gd name="T91" fmla="*/ 7 h 179"/>
                <a:gd name="T92" fmla="*/ 124 w 204"/>
                <a:gd name="T93" fmla="*/ 7 h 179"/>
                <a:gd name="T94" fmla="*/ 131 w 204"/>
                <a:gd name="T95" fmla="*/ 1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79">
                  <a:moveTo>
                    <a:pt x="131" y="15"/>
                  </a:moveTo>
                  <a:lnTo>
                    <a:pt x="143" y="25"/>
                  </a:lnTo>
                  <a:lnTo>
                    <a:pt x="151" y="23"/>
                  </a:lnTo>
                  <a:lnTo>
                    <a:pt x="165" y="33"/>
                  </a:lnTo>
                  <a:lnTo>
                    <a:pt x="169" y="34"/>
                  </a:lnTo>
                  <a:lnTo>
                    <a:pt x="173" y="34"/>
                  </a:lnTo>
                  <a:lnTo>
                    <a:pt x="181" y="39"/>
                  </a:lnTo>
                  <a:lnTo>
                    <a:pt x="204" y="43"/>
                  </a:lnTo>
                  <a:lnTo>
                    <a:pt x="197" y="57"/>
                  </a:lnTo>
                  <a:lnTo>
                    <a:pt x="195" y="71"/>
                  </a:lnTo>
                  <a:lnTo>
                    <a:pt x="191" y="75"/>
                  </a:lnTo>
                  <a:lnTo>
                    <a:pt x="184" y="73"/>
                  </a:lnTo>
                  <a:lnTo>
                    <a:pt x="184" y="78"/>
                  </a:lnTo>
                  <a:lnTo>
                    <a:pt x="173" y="89"/>
                  </a:lnTo>
                  <a:lnTo>
                    <a:pt x="173" y="99"/>
                  </a:lnTo>
                  <a:lnTo>
                    <a:pt x="181" y="96"/>
                  </a:lnTo>
                  <a:lnTo>
                    <a:pt x="186" y="105"/>
                  </a:lnTo>
                  <a:lnTo>
                    <a:pt x="186" y="110"/>
                  </a:lnTo>
                  <a:lnTo>
                    <a:pt x="191" y="118"/>
                  </a:lnTo>
                  <a:lnTo>
                    <a:pt x="186" y="124"/>
                  </a:lnTo>
                  <a:lnTo>
                    <a:pt x="190" y="140"/>
                  </a:lnTo>
                  <a:lnTo>
                    <a:pt x="199" y="143"/>
                  </a:lnTo>
                  <a:lnTo>
                    <a:pt x="198" y="151"/>
                  </a:lnTo>
                  <a:lnTo>
                    <a:pt x="183" y="163"/>
                  </a:lnTo>
                  <a:lnTo>
                    <a:pt x="150" y="157"/>
                  </a:lnTo>
                  <a:lnTo>
                    <a:pt x="126" y="164"/>
                  </a:lnTo>
                  <a:lnTo>
                    <a:pt x="124" y="177"/>
                  </a:lnTo>
                  <a:lnTo>
                    <a:pt x="105" y="179"/>
                  </a:lnTo>
                  <a:lnTo>
                    <a:pt x="86" y="170"/>
                  </a:lnTo>
                  <a:lnTo>
                    <a:pt x="80" y="174"/>
                  </a:lnTo>
                  <a:lnTo>
                    <a:pt x="49" y="165"/>
                  </a:lnTo>
                  <a:lnTo>
                    <a:pt x="43" y="157"/>
                  </a:lnTo>
                  <a:lnTo>
                    <a:pt x="51" y="145"/>
                  </a:lnTo>
                  <a:lnTo>
                    <a:pt x="55" y="104"/>
                  </a:lnTo>
                  <a:lnTo>
                    <a:pt x="38" y="83"/>
                  </a:lnTo>
                  <a:lnTo>
                    <a:pt x="26" y="72"/>
                  </a:lnTo>
                  <a:lnTo>
                    <a:pt x="2" y="65"/>
                  </a:lnTo>
                  <a:lnTo>
                    <a:pt x="0" y="50"/>
                  </a:lnTo>
                  <a:lnTo>
                    <a:pt x="21" y="45"/>
                  </a:lnTo>
                  <a:lnTo>
                    <a:pt x="48" y="50"/>
                  </a:lnTo>
                  <a:lnTo>
                    <a:pt x="44" y="27"/>
                  </a:lnTo>
                  <a:lnTo>
                    <a:pt x="58" y="36"/>
                  </a:lnTo>
                  <a:lnTo>
                    <a:pt x="96" y="20"/>
                  </a:lnTo>
                  <a:lnTo>
                    <a:pt x="100" y="4"/>
                  </a:lnTo>
                  <a:lnTo>
                    <a:pt x="114" y="0"/>
                  </a:lnTo>
                  <a:lnTo>
                    <a:pt x="117" y="7"/>
                  </a:lnTo>
                  <a:lnTo>
                    <a:pt x="124" y="7"/>
                  </a:lnTo>
                  <a:lnTo>
                    <a:pt x="131"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1" name="Freeform 68">
              <a:extLst>
                <a:ext uri="{FF2B5EF4-FFF2-40B4-BE49-F238E27FC236}">
                  <a16:creationId xmlns:a16="http://schemas.microsoft.com/office/drawing/2014/main" id="{30EC77DB-26CE-263C-F035-62BF75D60CC1}"/>
                </a:ext>
              </a:extLst>
            </p:cNvPr>
            <p:cNvSpPr>
              <a:spLocks/>
            </p:cNvSpPr>
            <p:nvPr/>
          </p:nvSpPr>
          <p:spPr bwMode="auto">
            <a:xfrm>
              <a:off x="5960429" y="3813536"/>
              <a:ext cx="172396" cy="219261"/>
            </a:xfrm>
            <a:custGeom>
              <a:avLst/>
              <a:gdLst>
                <a:gd name="T0" fmla="*/ 42 w 103"/>
                <a:gd name="T1" fmla="*/ 131 h 131"/>
                <a:gd name="T2" fmla="*/ 23 w 103"/>
                <a:gd name="T3" fmla="*/ 110 h 131"/>
                <a:gd name="T4" fmla="*/ 11 w 103"/>
                <a:gd name="T5" fmla="*/ 93 h 131"/>
                <a:gd name="T6" fmla="*/ 0 w 103"/>
                <a:gd name="T7" fmla="*/ 71 h 131"/>
                <a:gd name="T8" fmla="*/ 1 w 103"/>
                <a:gd name="T9" fmla="*/ 65 h 131"/>
                <a:gd name="T10" fmla="*/ 5 w 103"/>
                <a:gd name="T11" fmla="*/ 58 h 131"/>
                <a:gd name="T12" fmla="*/ 9 w 103"/>
                <a:gd name="T13" fmla="*/ 43 h 131"/>
                <a:gd name="T14" fmla="*/ 13 w 103"/>
                <a:gd name="T15" fmla="*/ 27 h 131"/>
                <a:gd name="T16" fmla="*/ 19 w 103"/>
                <a:gd name="T17" fmla="*/ 26 h 131"/>
                <a:gd name="T18" fmla="*/ 46 w 103"/>
                <a:gd name="T19" fmla="*/ 26 h 131"/>
                <a:gd name="T20" fmla="*/ 46 w 103"/>
                <a:gd name="T21" fmla="*/ 1 h 131"/>
                <a:gd name="T22" fmla="*/ 54 w 103"/>
                <a:gd name="T23" fmla="*/ 0 h 131"/>
                <a:gd name="T24" fmla="*/ 65 w 103"/>
                <a:gd name="T25" fmla="*/ 3 h 131"/>
                <a:gd name="T26" fmla="*/ 76 w 103"/>
                <a:gd name="T27" fmla="*/ 0 h 131"/>
                <a:gd name="T28" fmla="*/ 79 w 103"/>
                <a:gd name="T29" fmla="*/ 1 h 131"/>
                <a:gd name="T30" fmla="*/ 77 w 103"/>
                <a:gd name="T31" fmla="*/ 10 h 131"/>
                <a:gd name="T32" fmla="*/ 82 w 103"/>
                <a:gd name="T33" fmla="*/ 21 h 131"/>
                <a:gd name="T34" fmla="*/ 96 w 103"/>
                <a:gd name="T35" fmla="*/ 19 h 131"/>
                <a:gd name="T36" fmla="*/ 101 w 103"/>
                <a:gd name="T37" fmla="*/ 24 h 131"/>
                <a:gd name="T38" fmla="*/ 93 w 103"/>
                <a:gd name="T39" fmla="*/ 48 h 131"/>
                <a:gd name="T40" fmla="*/ 102 w 103"/>
                <a:gd name="T41" fmla="*/ 60 h 131"/>
                <a:gd name="T42" fmla="*/ 103 w 103"/>
                <a:gd name="T43" fmla="*/ 76 h 131"/>
                <a:gd name="T44" fmla="*/ 101 w 103"/>
                <a:gd name="T45" fmla="*/ 90 h 131"/>
                <a:gd name="T46" fmla="*/ 95 w 103"/>
                <a:gd name="T47" fmla="*/ 100 h 131"/>
                <a:gd name="T48" fmla="*/ 79 w 103"/>
                <a:gd name="T49" fmla="*/ 99 h 131"/>
                <a:gd name="T50" fmla="*/ 69 w 103"/>
                <a:gd name="T51" fmla="*/ 89 h 131"/>
                <a:gd name="T52" fmla="*/ 68 w 103"/>
                <a:gd name="T53" fmla="*/ 98 h 131"/>
                <a:gd name="T54" fmla="*/ 56 w 103"/>
                <a:gd name="T55" fmla="*/ 101 h 131"/>
                <a:gd name="T56" fmla="*/ 49 w 103"/>
                <a:gd name="T57" fmla="*/ 106 h 131"/>
                <a:gd name="T58" fmla="*/ 56 w 103"/>
                <a:gd name="T59" fmla="*/ 120 h 131"/>
                <a:gd name="T60" fmla="*/ 42 w 103"/>
                <a:gd name="T6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3" h="131">
                  <a:moveTo>
                    <a:pt x="42" y="131"/>
                  </a:moveTo>
                  <a:lnTo>
                    <a:pt x="23" y="110"/>
                  </a:lnTo>
                  <a:lnTo>
                    <a:pt x="11" y="93"/>
                  </a:lnTo>
                  <a:lnTo>
                    <a:pt x="0" y="71"/>
                  </a:lnTo>
                  <a:lnTo>
                    <a:pt x="1" y="65"/>
                  </a:lnTo>
                  <a:lnTo>
                    <a:pt x="5" y="58"/>
                  </a:lnTo>
                  <a:lnTo>
                    <a:pt x="9" y="43"/>
                  </a:lnTo>
                  <a:lnTo>
                    <a:pt x="13" y="27"/>
                  </a:lnTo>
                  <a:lnTo>
                    <a:pt x="19" y="26"/>
                  </a:lnTo>
                  <a:lnTo>
                    <a:pt x="46" y="26"/>
                  </a:lnTo>
                  <a:lnTo>
                    <a:pt x="46" y="1"/>
                  </a:lnTo>
                  <a:lnTo>
                    <a:pt x="54" y="0"/>
                  </a:lnTo>
                  <a:lnTo>
                    <a:pt x="65" y="3"/>
                  </a:lnTo>
                  <a:lnTo>
                    <a:pt x="76" y="0"/>
                  </a:lnTo>
                  <a:lnTo>
                    <a:pt x="79" y="1"/>
                  </a:lnTo>
                  <a:lnTo>
                    <a:pt x="77" y="10"/>
                  </a:lnTo>
                  <a:lnTo>
                    <a:pt x="82" y="21"/>
                  </a:lnTo>
                  <a:lnTo>
                    <a:pt x="96" y="19"/>
                  </a:lnTo>
                  <a:lnTo>
                    <a:pt x="101" y="24"/>
                  </a:lnTo>
                  <a:lnTo>
                    <a:pt x="93" y="48"/>
                  </a:lnTo>
                  <a:lnTo>
                    <a:pt x="102" y="60"/>
                  </a:lnTo>
                  <a:lnTo>
                    <a:pt x="103" y="76"/>
                  </a:lnTo>
                  <a:lnTo>
                    <a:pt x="101" y="90"/>
                  </a:lnTo>
                  <a:lnTo>
                    <a:pt x="95" y="100"/>
                  </a:lnTo>
                  <a:lnTo>
                    <a:pt x="79" y="99"/>
                  </a:lnTo>
                  <a:lnTo>
                    <a:pt x="69" y="89"/>
                  </a:lnTo>
                  <a:lnTo>
                    <a:pt x="68" y="98"/>
                  </a:lnTo>
                  <a:lnTo>
                    <a:pt x="56" y="101"/>
                  </a:lnTo>
                  <a:lnTo>
                    <a:pt x="49" y="106"/>
                  </a:lnTo>
                  <a:lnTo>
                    <a:pt x="56" y="120"/>
                  </a:lnTo>
                  <a:lnTo>
                    <a:pt x="42" y="13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2" name="Freeform 69">
              <a:extLst>
                <a:ext uri="{FF2B5EF4-FFF2-40B4-BE49-F238E27FC236}">
                  <a16:creationId xmlns:a16="http://schemas.microsoft.com/office/drawing/2014/main" id="{C5D2B27C-5732-1089-A8F4-7CC9E05743C3}"/>
                </a:ext>
              </a:extLst>
            </p:cNvPr>
            <p:cNvSpPr>
              <a:spLocks/>
            </p:cNvSpPr>
            <p:nvPr/>
          </p:nvSpPr>
          <p:spPr bwMode="auto">
            <a:xfrm>
              <a:off x="5493454" y="1989156"/>
              <a:ext cx="50212" cy="43517"/>
            </a:xfrm>
            <a:custGeom>
              <a:avLst/>
              <a:gdLst>
                <a:gd name="T0" fmla="*/ 30 w 30"/>
                <a:gd name="T1" fmla="*/ 13 h 26"/>
                <a:gd name="T2" fmla="*/ 21 w 30"/>
                <a:gd name="T3" fmla="*/ 26 h 26"/>
                <a:gd name="T4" fmla="*/ 10 w 30"/>
                <a:gd name="T5" fmla="*/ 22 h 26"/>
                <a:gd name="T6" fmla="*/ 0 w 30"/>
                <a:gd name="T7" fmla="*/ 23 h 26"/>
                <a:gd name="T8" fmla="*/ 4 w 30"/>
                <a:gd name="T9" fmla="*/ 12 h 26"/>
                <a:gd name="T10" fmla="*/ 1 w 30"/>
                <a:gd name="T11" fmla="*/ 1 h 26"/>
                <a:gd name="T12" fmla="*/ 14 w 30"/>
                <a:gd name="T13" fmla="*/ 0 h 26"/>
                <a:gd name="T14" fmla="*/ 30 w 30"/>
                <a:gd name="T15" fmla="*/ 1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6">
                  <a:moveTo>
                    <a:pt x="30" y="13"/>
                  </a:moveTo>
                  <a:lnTo>
                    <a:pt x="21" y="26"/>
                  </a:lnTo>
                  <a:lnTo>
                    <a:pt x="10" y="22"/>
                  </a:lnTo>
                  <a:lnTo>
                    <a:pt x="0" y="23"/>
                  </a:lnTo>
                  <a:lnTo>
                    <a:pt x="4" y="12"/>
                  </a:lnTo>
                  <a:lnTo>
                    <a:pt x="1" y="1"/>
                  </a:lnTo>
                  <a:lnTo>
                    <a:pt x="14" y="0"/>
                  </a:lnTo>
                  <a:lnTo>
                    <a:pt x="30" y="1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3" name="Freeform 70">
              <a:extLst>
                <a:ext uri="{FF2B5EF4-FFF2-40B4-BE49-F238E27FC236}">
                  <a16:creationId xmlns:a16="http://schemas.microsoft.com/office/drawing/2014/main" id="{395AB96D-863F-0FDD-15E3-5751FB4865A2}"/>
                </a:ext>
              </a:extLst>
            </p:cNvPr>
            <p:cNvSpPr>
              <a:spLocks/>
            </p:cNvSpPr>
            <p:nvPr/>
          </p:nvSpPr>
          <p:spPr bwMode="auto">
            <a:xfrm>
              <a:off x="5533624" y="1877015"/>
              <a:ext cx="200849" cy="287884"/>
            </a:xfrm>
            <a:custGeom>
              <a:avLst/>
              <a:gdLst>
                <a:gd name="T0" fmla="*/ 49 w 120"/>
                <a:gd name="T1" fmla="*/ 0 h 172"/>
                <a:gd name="T2" fmla="*/ 32 w 120"/>
                <a:gd name="T3" fmla="*/ 21 h 172"/>
                <a:gd name="T4" fmla="*/ 47 w 120"/>
                <a:gd name="T5" fmla="*/ 18 h 172"/>
                <a:gd name="T6" fmla="*/ 64 w 120"/>
                <a:gd name="T7" fmla="*/ 18 h 172"/>
                <a:gd name="T8" fmla="*/ 60 w 120"/>
                <a:gd name="T9" fmla="*/ 34 h 172"/>
                <a:gd name="T10" fmla="*/ 46 w 120"/>
                <a:gd name="T11" fmla="*/ 51 h 172"/>
                <a:gd name="T12" fmla="*/ 62 w 120"/>
                <a:gd name="T13" fmla="*/ 53 h 172"/>
                <a:gd name="T14" fmla="*/ 63 w 120"/>
                <a:gd name="T15" fmla="*/ 55 h 172"/>
                <a:gd name="T16" fmla="*/ 76 w 120"/>
                <a:gd name="T17" fmla="*/ 78 h 172"/>
                <a:gd name="T18" fmla="*/ 87 w 120"/>
                <a:gd name="T19" fmla="*/ 82 h 172"/>
                <a:gd name="T20" fmla="*/ 96 w 120"/>
                <a:gd name="T21" fmla="*/ 104 h 172"/>
                <a:gd name="T22" fmla="*/ 101 w 120"/>
                <a:gd name="T23" fmla="*/ 112 h 172"/>
                <a:gd name="T24" fmla="*/ 120 w 120"/>
                <a:gd name="T25" fmla="*/ 116 h 172"/>
                <a:gd name="T26" fmla="*/ 118 w 120"/>
                <a:gd name="T27" fmla="*/ 129 h 172"/>
                <a:gd name="T28" fmla="*/ 110 w 120"/>
                <a:gd name="T29" fmla="*/ 135 h 172"/>
                <a:gd name="T30" fmla="*/ 116 w 120"/>
                <a:gd name="T31" fmla="*/ 145 h 172"/>
                <a:gd name="T32" fmla="*/ 102 w 120"/>
                <a:gd name="T33" fmla="*/ 155 h 172"/>
                <a:gd name="T34" fmla="*/ 81 w 120"/>
                <a:gd name="T35" fmla="*/ 155 h 172"/>
                <a:gd name="T36" fmla="*/ 54 w 120"/>
                <a:gd name="T37" fmla="*/ 161 h 172"/>
                <a:gd name="T38" fmla="*/ 46 w 120"/>
                <a:gd name="T39" fmla="*/ 157 h 172"/>
                <a:gd name="T40" fmla="*/ 36 w 120"/>
                <a:gd name="T41" fmla="*/ 166 h 172"/>
                <a:gd name="T42" fmla="*/ 21 w 120"/>
                <a:gd name="T43" fmla="*/ 164 h 172"/>
                <a:gd name="T44" fmla="*/ 10 w 120"/>
                <a:gd name="T45" fmla="*/ 172 h 172"/>
                <a:gd name="T46" fmla="*/ 1 w 120"/>
                <a:gd name="T47" fmla="*/ 168 h 172"/>
                <a:gd name="T48" fmla="*/ 25 w 120"/>
                <a:gd name="T49" fmla="*/ 147 h 172"/>
                <a:gd name="T50" fmla="*/ 39 w 120"/>
                <a:gd name="T51" fmla="*/ 142 h 172"/>
                <a:gd name="T52" fmla="*/ 39 w 120"/>
                <a:gd name="T53" fmla="*/ 142 h 172"/>
                <a:gd name="T54" fmla="*/ 15 w 120"/>
                <a:gd name="T55" fmla="*/ 139 h 172"/>
                <a:gd name="T56" fmla="*/ 11 w 120"/>
                <a:gd name="T57" fmla="*/ 131 h 172"/>
                <a:gd name="T58" fmla="*/ 27 w 120"/>
                <a:gd name="T59" fmla="*/ 125 h 172"/>
                <a:gd name="T60" fmla="*/ 19 w 120"/>
                <a:gd name="T61" fmla="*/ 114 h 172"/>
                <a:gd name="T62" fmla="*/ 22 w 120"/>
                <a:gd name="T63" fmla="*/ 101 h 172"/>
                <a:gd name="T64" fmla="*/ 45 w 120"/>
                <a:gd name="T65" fmla="*/ 102 h 172"/>
                <a:gd name="T66" fmla="*/ 45 w 120"/>
                <a:gd name="T67" fmla="*/ 102 h 172"/>
                <a:gd name="T68" fmla="*/ 48 w 120"/>
                <a:gd name="T69" fmla="*/ 91 h 172"/>
                <a:gd name="T70" fmla="*/ 38 w 120"/>
                <a:gd name="T71" fmla="*/ 79 h 172"/>
                <a:gd name="T72" fmla="*/ 37 w 120"/>
                <a:gd name="T73" fmla="*/ 79 h 172"/>
                <a:gd name="T74" fmla="*/ 19 w 120"/>
                <a:gd name="T75" fmla="*/ 75 h 172"/>
                <a:gd name="T76" fmla="*/ 15 w 120"/>
                <a:gd name="T77" fmla="*/ 70 h 172"/>
                <a:gd name="T78" fmla="*/ 21 w 120"/>
                <a:gd name="T79" fmla="*/ 61 h 172"/>
                <a:gd name="T80" fmla="*/ 16 w 120"/>
                <a:gd name="T81" fmla="*/ 55 h 172"/>
                <a:gd name="T82" fmla="*/ 8 w 120"/>
                <a:gd name="T83" fmla="*/ 65 h 172"/>
                <a:gd name="T84" fmla="*/ 8 w 120"/>
                <a:gd name="T85" fmla="*/ 46 h 172"/>
                <a:gd name="T86" fmla="*/ 0 w 120"/>
                <a:gd name="T87" fmla="*/ 36 h 172"/>
                <a:gd name="T88" fmla="*/ 7 w 120"/>
                <a:gd name="T89" fmla="*/ 15 h 172"/>
                <a:gd name="T90" fmla="*/ 19 w 120"/>
                <a:gd name="T91" fmla="*/ 0 h 172"/>
                <a:gd name="T92" fmla="*/ 31 w 120"/>
                <a:gd name="T93" fmla="*/ 1 h 172"/>
                <a:gd name="T94" fmla="*/ 49 w 120"/>
                <a:gd name="T95"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0" h="172">
                  <a:moveTo>
                    <a:pt x="49" y="0"/>
                  </a:moveTo>
                  <a:lnTo>
                    <a:pt x="32" y="21"/>
                  </a:lnTo>
                  <a:lnTo>
                    <a:pt x="47" y="18"/>
                  </a:lnTo>
                  <a:lnTo>
                    <a:pt x="64" y="18"/>
                  </a:lnTo>
                  <a:lnTo>
                    <a:pt x="60" y="34"/>
                  </a:lnTo>
                  <a:lnTo>
                    <a:pt x="46" y="51"/>
                  </a:lnTo>
                  <a:lnTo>
                    <a:pt x="62" y="53"/>
                  </a:lnTo>
                  <a:lnTo>
                    <a:pt x="63" y="55"/>
                  </a:lnTo>
                  <a:lnTo>
                    <a:pt x="76" y="78"/>
                  </a:lnTo>
                  <a:lnTo>
                    <a:pt x="87" y="82"/>
                  </a:lnTo>
                  <a:lnTo>
                    <a:pt x="96" y="104"/>
                  </a:lnTo>
                  <a:lnTo>
                    <a:pt x="101" y="112"/>
                  </a:lnTo>
                  <a:lnTo>
                    <a:pt x="120" y="116"/>
                  </a:lnTo>
                  <a:lnTo>
                    <a:pt x="118" y="129"/>
                  </a:lnTo>
                  <a:lnTo>
                    <a:pt x="110" y="135"/>
                  </a:lnTo>
                  <a:lnTo>
                    <a:pt x="116" y="145"/>
                  </a:lnTo>
                  <a:lnTo>
                    <a:pt x="102" y="155"/>
                  </a:lnTo>
                  <a:lnTo>
                    <a:pt x="81" y="155"/>
                  </a:lnTo>
                  <a:lnTo>
                    <a:pt x="54" y="161"/>
                  </a:lnTo>
                  <a:lnTo>
                    <a:pt x="46" y="157"/>
                  </a:lnTo>
                  <a:lnTo>
                    <a:pt x="36" y="166"/>
                  </a:lnTo>
                  <a:lnTo>
                    <a:pt x="21" y="164"/>
                  </a:lnTo>
                  <a:lnTo>
                    <a:pt x="10" y="172"/>
                  </a:lnTo>
                  <a:lnTo>
                    <a:pt x="1" y="168"/>
                  </a:lnTo>
                  <a:lnTo>
                    <a:pt x="25" y="147"/>
                  </a:lnTo>
                  <a:lnTo>
                    <a:pt x="39" y="142"/>
                  </a:lnTo>
                  <a:lnTo>
                    <a:pt x="39" y="142"/>
                  </a:lnTo>
                  <a:lnTo>
                    <a:pt x="15" y="139"/>
                  </a:lnTo>
                  <a:lnTo>
                    <a:pt x="11" y="131"/>
                  </a:lnTo>
                  <a:lnTo>
                    <a:pt x="27" y="125"/>
                  </a:lnTo>
                  <a:lnTo>
                    <a:pt x="19" y="114"/>
                  </a:lnTo>
                  <a:lnTo>
                    <a:pt x="22" y="101"/>
                  </a:lnTo>
                  <a:lnTo>
                    <a:pt x="45" y="102"/>
                  </a:lnTo>
                  <a:lnTo>
                    <a:pt x="45" y="102"/>
                  </a:lnTo>
                  <a:lnTo>
                    <a:pt x="48" y="91"/>
                  </a:lnTo>
                  <a:lnTo>
                    <a:pt x="38" y="79"/>
                  </a:lnTo>
                  <a:lnTo>
                    <a:pt x="37" y="79"/>
                  </a:lnTo>
                  <a:lnTo>
                    <a:pt x="19" y="75"/>
                  </a:lnTo>
                  <a:lnTo>
                    <a:pt x="15" y="70"/>
                  </a:lnTo>
                  <a:lnTo>
                    <a:pt x="21" y="61"/>
                  </a:lnTo>
                  <a:lnTo>
                    <a:pt x="16" y="55"/>
                  </a:lnTo>
                  <a:lnTo>
                    <a:pt x="8" y="65"/>
                  </a:lnTo>
                  <a:lnTo>
                    <a:pt x="8" y="46"/>
                  </a:lnTo>
                  <a:lnTo>
                    <a:pt x="0" y="36"/>
                  </a:lnTo>
                  <a:lnTo>
                    <a:pt x="7" y="15"/>
                  </a:lnTo>
                  <a:lnTo>
                    <a:pt x="19" y="0"/>
                  </a:lnTo>
                  <a:lnTo>
                    <a:pt x="31" y="1"/>
                  </a:lnTo>
                  <a:lnTo>
                    <a:pt x="49"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4" name="Freeform 71">
              <a:extLst>
                <a:ext uri="{FF2B5EF4-FFF2-40B4-BE49-F238E27FC236}">
                  <a16:creationId xmlns:a16="http://schemas.microsoft.com/office/drawing/2014/main" id="{0F85DFFA-C290-CD89-6CFC-167A43D01ACB}"/>
                </a:ext>
              </a:extLst>
            </p:cNvPr>
            <p:cNvSpPr>
              <a:spLocks/>
            </p:cNvSpPr>
            <p:nvPr/>
          </p:nvSpPr>
          <p:spPr bwMode="auto">
            <a:xfrm>
              <a:off x="6802321" y="2382485"/>
              <a:ext cx="200849" cy="87035"/>
            </a:xfrm>
            <a:custGeom>
              <a:avLst/>
              <a:gdLst>
                <a:gd name="T0" fmla="*/ 33 w 120"/>
                <a:gd name="T1" fmla="*/ 42 h 52"/>
                <a:gd name="T2" fmla="*/ 34 w 120"/>
                <a:gd name="T3" fmla="*/ 33 h 52"/>
                <a:gd name="T4" fmla="*/ 28 w 120"/>
                <a:gd name="T5" fmla="*/ 19 h 52"/>
                <a:gd name="T6" fmla="*/ 17 w 120"/>
                <a:gd name="T7" fmla="*/ 11 h 52"/>
                <a:gd name="T8" fmla="*/ 7 w 120"/>
                <a:gd name="T9" fmla="*/ 9 h 52"/>
                <a:gd name="T10" fmla="*/ 0 w 120"/>
                <a:gd name="T11" fmla="*/ 3 h 52"/>
                <a:gd name="T12" fmla="*/ 1 w 120"/>
                <a:gd name="T13" fmla="*/ 0 h 52"/>
                <a:gd name="T14" fmla="*/ 16 w 120"/>
                <a:gd name="T15" fmla="*/ 4 h 52"/>
                <a:gd name="T16" fmla="*/ 41 w 120"/>
                <a:gd name="T17" fmla="*/ 7 h 52"/>
                <a:gd name="T18" fmla="*/ 66 w 120"/>
                <a:gd name="T19" fmla="*/ 17 h 52"/>
                <a:gd name="T20" fmla="*/ 69 w 120"/>
                <a:gd name="T21" fmla="*/ 21 h 52"/>
                <a:gd name="T22" fmla="*/ 79 w 120"/>
                <a:gd name="T23" fmla="*/ 18 h 52"/>
                <a:gd name="T24" fmla="*/ 95 w 120"/>
                <a:gd name="T25" fmla="*/ 22 h 52"/>
                <a:gd name="T26" fmla="*/ 102 w 120"/>
                <a:gd name="T27" fmla="*/ 30 h 52"/>
                <a:gd name="T28" fmla="*/ 113 w 120"/>
                <a:gd name="T29" fmla="*/ 35 h 52"/>
                <a:gd name="T30" fmla="*/ 110 w 120"/>
                <a:gd name="T31" fmla="*/ 38 h 52"/>
                <a:gd name="T32" fmla="*/ 120 w 120"/>
                <a:gd name="T33" fmla="*/ 49 h 52"/>
                <a:gd name="T34" fmla="*/ 118 w 120"/>
                <a:gd name="T35" fmla="*/ 52 h 52"/>
                <a:gd name="T36" fmla="*/ 109 w 120"/>
                <a:gd name="T37" fmla="*/ 50 h 52"/>
                <a:gd name="T38" fmla="*/ 95 w 120"/>
                <a:gd name="T39" fmla="*/ 44 h 52"/>
                <a:gd name="T40" fmla="*/ 92 w 120"/>
                <a:gd name="T41" fmla="*/ 48 h 52"/>
                <a:gd name="T42" fmla="*/ 69 w 120"/>
                <a:gd name="T43" fmla="*/ 51 h 52"/>
                <a:gd name="T44" fmla="*/ 51 w 120"/>
                <a:gd name="T45" fmla="*/ 41 h 52"/>
                <a:gd name="T46" fmla="*/ 33 w 120"/>
                <a:gd name="T4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52">
                  <a:moveTo>
                    <a:pt x="33" y="42"/>
                  </a:moveTo>
                  <a:lnTo>
                    <a:pt x="34" y="33"/>
                  </a:lnTo>
                  <a:lnTo>
                    <a:pt x="28" y="19"/>
                  </a:lnTo>
                  <a:lnTo>
                    <a:pt x="17" y="11"/>
                  </a:lnTo>
                  <a:lnTo>
                    <a:pt x="7" y="9"/>
                  </a:lnTo>
                  <a:lnTo>
                    <a:pt x="0" y="3"/>
                  </a:lnTo>
                  <a:lnTo>
                    <a:pt x="1" y="0"/>
                  </a:lnTo>
                  <a:lnTo>
                    <a:pt x="16" y="4"/>
                  </a:lnTo>
                  <a:lnTo>
                    <a:pt x="41" y="7"/>
                  </a:lnTo>
                  <a:lnTo>
                    <a:pt x="66" y="17"/>
                  </a:lnTo>
                  <a:lnTo>
                    <a:pt x="69" y="21"/>
                  </a:lnTo>
                  <a:lnTo>
                    <a:pt x="79" y="18"/>
                  </a:lnTo>
                  <a:lnTo>
                    <a:pt x="95" y="22"/>
                  </a:lnTo>
                  <a:lnTo>
                    <a:pt x="102" y="30"/>
                  </a:lnTo>
                  <a:lnTo>
                    <a:pt x="113" y="35"/>
                  </a:lnTo>
                  <a:lnTo>
                    <a:pt x="110" y="38"/>
                  </a:lnTo>
                  <a:lnTo>
                    <a:pt x="120" y="49"/>
                  </a:lnTo>
                  <a:lnTo>
                    <a:pt x="118" y="52"/>
                  </a:lnTo>
                  <a:lnTo>
                    <a:pt x="109" y="50"/>
                  </a:lnTo>
                  <a:lnTo>
                    <a:pt x="95" y="44"/>
                  </a:lnTo>
                  <a:lnTo>
                    <a:pt x="92" y="48"/>
                  </a:lnTo>
                  <a:lnTo>
                    <a:pt x="69" y="51"/>
                  </a:lnTo>
                  <a:lnTo>
                    <a:pt x="51" y="41"/>
                  </a:lnTo>
                  <a:lnTo>
                    <a:pt x="33" y="4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5" name="Freeform 72">
              <a:extLst>
                <a:ext uri="{FF2B5EF4-FFF2-40B4-BE49-F238E27FC236}">
                  <a16:creationId xmlns:a16="http://schemas.microsoft.com/office/drawing/2014/main" id="{D590712C-6FDD-4C1D-7EE3-61D1543D347C}"/>
                </a:ext>
              </a:extLst>
            </p:cNvPr>
            <p:cNvSpPr>
              <a:spLocks/>
            </p:cNvSpPr>
            <p:nvPr/>
          </p:nvSpPr>
          <p:spPr bwMode="auto">
            <a:xfrm>
              <a:off x="5590531" y="3508915"/>
              <a:ext cx="132226" cy="220934"/>
            </a:xfrm>
            <a:custGeom>
              <a:avLst/>
              <a:gdLst>
                <a:gd name="T0" fmla="*/ 79 w 79"/>
                <a:gd name="T1" fmla="*/ 107 h 132"/>
                <a:gd name="T2" fmla="*/ 50 w 79"/>
                <a:gd name="T3" fmla="*/ 119 h 132"/>
                <a:gd name="T4" fmla="*/ 40 w 79"/>
                <a:gd name="T5" fmla="*/ 127 h 132"/>
                <a:gd name="T6" fmla="*/ 23 w 79"/>
                <a:gd name="T7" fmla="*/ 132 h 132"/>
                <a:gd name="T8" fmla="*/ 7 w 79"/>
                <a:gd name="T9" fmla="*/ 127 h 132"/>
                <a:gd name="T10" fmla="*/ 8 w 79"/>
                <a:gd name="T11" fmla="*/ 119 h 132"/>
                <a:gd name="T12" fmla="*/ 0 w 79"/>
                <a:gd name="T13" fmla="*/ 100 h 132"/>
                <a:gd name="T14" fmla="*/ 5 w 79"/>
                <a:gd name="T15" fmla="*/ 77 h 132"/>
                <a:gd name="T16" fmla="*/ 12 w 79"/>
                <a:gd name="T17" fmla="*/ 60 h 132"/>
                <a:gd name="T18" fmla="*/ 8 w 79"/>
                <a:gd name="T19" fmla="*/ 30 h 132"/>
                <a:gd name="T20" fmla="*/ 5 w 79"/>
                <a:gd name="T21" fmla="*/ 14 h 132"/>
                <a:gd name="T22" fmla="*/ 6 w 79"/>
                <a:gd name="T23" fmla="*/ 3 h 132"/>
                <a:gd name="T24" fmla="*/ 37 w 79"/>
                <a:gd name="T25" fmla="*/ 2 h 132"/>
                <a:gd name="T26" fmla="*/ 45 w 79"/>
                <a:gd name="T27" fmla="*/ 3 h 132"/>
                <a:gd name="T28" fmla="*/ 51 w 79"/>
                <a:gd name="T29" fmla="*/ 0 h 132"/>
                <a:gd name="T30" fmla="*/ 60 w 79"/>
                <a:gd name="T31" fmla="*/ 1 h 132"/>
                <a:gd name="T32" fmla="*/ 58 w 79"/>
                <a:gd name="T33" fmla="*/ 8 h 132"/>
                <a:gd name="T34" fmla="*/ 66 w 79"/>
                <a:gd name="T35" fmla="*/ 19 h 132"/>
                <a:gd name="T36" fmla="*/ 66 w 79"/>
                <a:gd name="T37" fmla="*/ 34 h 132"/>
                <a:gd name="T38" fmla="*/ 68 w 79"/>
                <a:gd name="T39" fmla="*/ 50 h 132"/>
                <a:gd name="T40" fmla="*/ 72 w 79"/>
                <a:gd name="T41" fmla="*/ 58 h 132"/>
                <a:gd name="T42" fmla="*/ 68 w 79"/>
                <a:gd name="T43" fmla="*/ 76 h 132"/>
                <a:gd name="T44" fmla="*/ 70 w 79"/>
                <a:gd name="T45" fmla="*/ 87 h 132"/>
                <a:gd name="T46" fmla="*/ 75 w 79"/>
                <a:gd name="T47" fmla="*/ 100 h 132"/>
                <a:gd name="T48" fmla="*/ 79 w 79"/>
                <a:gd name="T49" fmla="*/ 10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32">
                  <a:moveTo>
                    <a:pt x="79" y="107"/>
                  </a:moveTo>
                  <a:lnTo>
                    <a:pt x="50" y="119"/>
                  </a:lnTo>
                  <a:lnTo>
                    <a:pt x="40" y="127"/>
                  </a:lnTo>
                  <a:lnTo>
                    <a:pt x="23" y="132"/>
                  </a:lnTo>
                  <a:lnTo>
                    <a:pt x="7" y="127"/>
                  </a:lnTo>
                  <a:lnTo>
                    <a:pt x="8" y="119"/>
                  </a:lnTo>
                  <a:lnTo>
                    <a:pt x="0" y="100"/>
                  </a:lnTo>
                  <a:lnTo>
                    <a:pt x="5" y="77"/>
                  </a:lnTo>
                  <a:lnTo>
                    <a:pt x="12" y="60"/>
                  </a:lnTo>
                  <a:lnTo>
                    <a:pt x="8" y="30"/>
                  </a:lnTo>
                  <a:lnTo>
                    <a:pt x="5" y="14"/>
                  </a:lnTo>
                  <a:lnTo>
                    <a:pt x="6" y="3"/>
                  </a:lnTo>
                  <a:lnTo>
                    <a:pt x="37" y="2"/>
                  </a:lnTo>
                  <a:lnTo>
                    <a:pt x="45" y="3"/>
                  </a:lnTo>
                  <a:lnTo>
                    <a:pt x="51" y="0"/>
                  </a:lnTo>
                  <a:lnTo>
                    <a:pt x="60" y="1"/>
                  </a:lnTo>
                  <a:lnTo>
                    <a:pt x="58" y="8"/>
                  </a:lnTo>
                  <a:lnTo>
                    <a:pt x="66" y="19"/>
                  </a:lnTo>
                  <a:lnTo>
                    <a:pt x="66" y="34"/>
                  </a:lnTo>
                  <a:lnTo>
                    <a:pt x="68" y="50"/>
                  </a:lnTo>
                  <a:lnTo>
                    <a:pt x="72" y="58"/>
                  </a:lnTo>
                  <a:lnTo>
                    <a:pt x="68" y="76"/>
                  </a:lnTo>
                  <a:lnTo>
                    <a:pt x="70" y="87"/>
                  </a:lnTo>
                  <a:lnTo>
                    <a:pt x="75" y="100"/>
                  </a:lnTo>
                  <a:lnTo>
                    <a:pt x="79" y="10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6" name="Freeform 73">
              <a:extLst>
                <a:ext uri="{FF2B5EF4-FFF2-40B4-BE49-F238E27FC236}">
                  <a16:creationId xmlns:a16="http://schemas.microsoft.com/office/drawing/2014/main" id="{F6486D55-1697-2F66-10E7-A1EE09E4C32B}"/>
                </a:ext>
              </a:extLst>
            </p:cNvPr>
            <p:cNvSpPr>
              <a:spLocks/>
            </p:cNvSpPr>
            <p:nvPr/>
          </p:nvSpPr>
          <p:spPr bwMode="auto">
            <a:xfrm>
              <a:off x="5227330" y="3457028"/>
              <a:ext cx="222608" cy="184112"/>
            </a:xfrm>
            <a:custGeom>
              <a:avLst/>
              <a:gdLst>
                <a:gd name="T0" fmla="*/ 116 w 133"/>
                <a:gd name="T1" fmla="*/ 101 h 110"/>
                <a:gd name="T2" fmla="*/ 108 w 133"/>
                <a:gd name="T3" fmla="*/ 110 h 110"/>
                <a:gd name="T4" fmla="*/ 105 w 133"/>
                <a:gd name="T5" fmla="*/ 97 h 110"/>
                <a:gd name="T6" fmla="*/ 93 w 133"/>
                <a:gd name="T7" fmla="*/ 86 h 110"/>
                <a:gd name="T8" fmla="*/ 84 w 133"/>
                <a:gd name="T9" fmla="*/ 88 h 110"/>
                <a:gd name="T10" fmla="*/ 81 w 133"/>
                <a:gd name="T11" fmla="*/ 75 h 110"/>
                <a:gd name="T12" fmla="*/ 78 w 133"/>
                <a:gd name="T13" fmla="*/ 60 h 110"/>
                <a:gd name="T14" fmla="*/ 58 w 133"/>
                <a:gd name="T15" fmla="*/ 53 h 110"/>
                <a:gd name="T16" fmla="*/ 49 w 133"/>
                <a:gd name="T17" fmla="*/ 57 h 110"/>
                <a:gd name="T18" fmla="*/ 44 w 133"/>
                <a:gd name="T19" fmla="*/ 67 h 110"/>
                <a:gd name="T20" fmla="*/ 26 w 133"/>
                <a:gd name="T21" fmla="*/ 64 h 110"/>
                <a:gd name="T22" fmla="*/ 14 w 133"/>
                <a:gd name="T23" fmla="*/ 53 h 110"/>
                <a:gd name="T24" fmla="*/ 8 w 133"/>
                <a:gd name="T25" fmla="*/ 40 h 110"/>
                <a:gd name="T26" fmla="*/ 0 w 133"/>
                <a:gd name="T27" fmla="*/ 32 h 110"/>
                <a:gd name="T28" fmla="*/ 14 w 133"/>
                <a:gd name="T29" fmla="*/ 22 h 110"/>
                <a:gd name="T30" fmla="*/ 22 w 133"/>
                <a:gd name="T31" fmla="*/ 19 h 110"/>
                <a:gd name="T32" fmla="*/ 24 w 133"/>
                <a:gd name="T33" fmla="*/ 9 h 110"/>
                <a:gd name="T34" fmla="*/ 26 w 133"/>
                <a:gd name="T35" fmla="*/ 0 h 110"/>
                <a:gd name="T36" fmla="*/ 48 w 133"/>
                <a:gd name="T37" fmla="*/ 5 h 110"/>
                <a:gd name="T38" fmla="*/ 54 w 133"/>
                <a:gd name="T39" fmla="*/ 2 h 110"/>
                <a:gd name="T40" fmla="*/ 66 w 133"/>
                <a:gd name="T41" fmla="*/ 3 h 110"/>
                <a:gd name="T42" fmla="*/ 70 w 133"/>
                <a:gd name="T43" fmla="*/ 10 h 110"/>
                <a:gd name="T44" fmla="*/ 78 w 133"/>
                <a:gd name="T45" fmla="*/ 8 h 110"/>
                <a:gd name="T46" fmla="*/ 91 w 133"/>
                <a:gd name="T47" fmla="*/ 15 h 110"/>
                <a:gd name="T48" fmla="*/ 102 w 133"/>
                <a:gd name="T49" fmla="*/ 8 h 110"/>
                <a:gd name="T50" fmla="*/ 110 w 133"/>
                <a:gd name="T51" fmla="*/ 6 h 110"/>
                <a:gd name="T52" fmla="*/ 116 w 133"/>
                <a:gd name="T53" fmla="*/ 16 h 110"/>
                <a:gd name="T54" fmla="*/ 120 w 133"/>
                <a:gd name="T55" fmla="*/ 30 h 110"/>
                <a:gd name="T56" fmla="*/ 123 w 133"/>
                <a:gd name="T57" fmla="*/ 35 h 110"/>
                <a:gd name="T58" fmla="*/ 124 w 133"/>
                <a:gd name="T59" fmla="*/ 43 h 110"/>
                <a:gd name="T60" fmla="*/ 126 w 133"/>
                <a:gd name="T61" fmla="*/ 51 h 110"/>
                <a:gd name="T62" fmla="*/ 128 w 133"/>
                <a:gd name="T63" fmla="*/ 67 h 110"/>
                <a:gd name="T64" fmla="*/ 126 w 133"/>
                <a:gd name="T65" fmla="*/ 86 h 110"/>
                <a:gd name="T66" fmla="*/ 126 w 133"/>
                <a:gd name="T67" fmla="*/ 93 h 110"/>
                <a:gd name="T68" fmla="*/ 122 w 133"/>
                <a:gd name="T69"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110">
                  <a:moveTo>
                    <a:pt x="122" y="102"/>
                  </a:moveTo>
                  <a:lnTo>
                    <a:pt x="116" y="101"/>
                  </a:lnTo>
                  <a:lnTo>
                    <a:pt x="113" y="110"/>
                  </a:lnTo>
                  <a:lnTo>
                    <a:pt x="108" y="110"/>
                  </a:lnTo>
                  <a:lnTo>
                    <a:pt x="104" y="105"/>
                  </a:lnTo>
                  <a:lnTo>
                    <a:pt x="105" y="97"/>
                  </a:lnTo>
                  <a:lnTo>
                    <a:pt x="98" y="84"/>
                  </a:lnTo>
                  <a:lnTo>
                    <a:pt x="93" y="86"/>
                  </a:lnTo>
                  <a:lnTo>
                    <a:pt x="89" y="87"/>
                  </a:lnTo>
                  <a:lnTo>
                    <a:pt x="84" y="88"/>
                  </a:lnTo>
                  <a:lnTo>
                    <a:pt x="84" y="80"/>
                  </a:lnTo>
                  <a:lnTo>
                    <a:pt x="81" y="75"/>
                  </a:lnTo>
                  <a:lnTo>
                    <a:pt x="82" y="69"/>
                  </a:lnTo>
                  <a:lnTo>
                    <a:pt x="78" y="60"/>
                  </a:lnTo>
                  <a:lnTo>
                    <a:pt x="73" y="53"/>
                  </a:lnTo>
                  <a:lnTo>
                    <a:pt x="58" y="53"/>
                  </a:lnTo>
                  <a:lnTo>
                    <a:pt x="54" y="57"/>
                  </a:lnTo>
                  <a:lnTo>
                    <a:pt x="49" y="57"/>
                  </a:lnTo>
                  <a:lnTo>
                    <a:pt x="46" y="61"/>
                  </a:lnTo>
                  <a:lnTo>
                    <a:pt x="44" y="67"/>
                  </a:lnTo>
                  <a:lnTo>
                    <a:pt x="34" y="76"/>
                  </a:lnTo>
                  <a:lnTo>
                    <a:pt x="26" y="64"/>
                  </a:lnTo>
                  <a:lnTo>
                    <a:pt x="19" y="56"/>
                  </a:lnTo>
                  <a:lnTo>
                    <a:pt x="14" y="53"/>
                  </a:lnTo>
                  <a:lnTo>
                    <a:pt x="10" y="49"/>
                  </a:lnTo>
                  <a:lnTo>
                    <a:pt x="8" y="40"/>
                  </a:lnTo>
                  <a:lnTo>
                    <a:pt x="5" y="35"/>
                  </a:lnTo>
                  <a:lnTo>
                    <a:pt x="0" y="32"/>
                  </a:lnTo>
                  <a:lnTo>
                    <a:pt x="8" y="22"/>
                  </a:lnTo>
                  <a:lnTo>
                    <a:pt x="14" y="22"/>
                  </a:lnTo>
                  <a:lnTo>
                    <a:pt x="18" y="19"/>
                  </a:lnTo>
                  <a:lnTo>
                    <a:pt x="22" y="19"/>
                  </a:lnTo>
                  <a:lnTo>
                    <a:pt x="25" y="16"/>
                  </a:lnTo>
                  <a:lnTo>
                    <a:pt x="24" y="9"/>
                  </a:lnTo>
                  <a:lnTo>
                    <a:pt x="26" y="7"/>
                  </a:lnTo>
                  <a:lnTo>
                    <a:pt x="26" y="0"/>
                  </a:lnTo>
                  <a:lnTo>
                    <a:pt x="35" y="0"/>
                  </a:lnTo>
                  <a:lnTo>
                    <a:pt x="48" y="5"/>
                  </a:lnTo>
                  <a:lnTo>
                    <a:pt x="52" y="5"/>
                  </a:lnTo>
                  <a:lnTo>
                    <a:pt x="54" y="2"/>
                  </a:lnTo>
                  <a:lnTo>
                    <a:pt x="64" y="4"/>
                  </a:lnTo>
                  <a:lnTo>
                    <a:pt x="66" y="3"/>
                  </a:lnTo>
                  <a:lnTo>
                    <a:pt x="67" y="10"/>
                  </a:lnTo>
                  <a:lnTo>
                    <a:pt x="70" y="10"/>
                  </a:lnTo>
                  <a:lnTo>
                    <a:pt x="75" y="8"/>
                  </a:lnTo>
                  <a:lnTo>
                    <a:pt x="78" y="8"/>
                  </a:lnTo>
                  <a:lnTo>
                    <a:pt x="83" y="14"/>
                  </a:lnTo>
                  <a:lnTo>
                    <a:pt x="91" y="15"/>
                  </a:lnTo>
                  <a:lnTo>
                    <a:pt x="96" y="11"/>
                  </a:lnTo>
                  <a:lnTo>
                    <a:pt x="102" y="8"/>
                  </a:lnTo>
                  <a:lnTo>
                    <a:pt x="106" y="5"/>
                  </a:lnTo>
                  <a:lnTo>
                    <a:pt x="110" y="6"/>
                  </a:lnTo>
                  <a:lnTo>
                    <a:pt x="114" y="10"/>
                  </a:lnTo>
                  <a:lnTo>
                    <a:pt x="116" y="16"/>
                  </a:lnTo>
                  <a:lnTo>
                    <a:pt x="123" y="25"/>
                  </a:lnTo>
                  <a:lnTo>
                    <a:pt x="120" y="30"/>
                  </a:lnTo>
                  <a:lnTo>
                    <a:pt x="119" y="37"/>
                  </a:lnTo>
                  <a:lnTo>
                    <a:pt x="123" y="35"/>
                  </a:lnTo>
                  <a:lnTo>
                    <a:pt x="125" y="37"/>
                  </a:lnTo>
                  <a:lnTo>
                    <a:pt x="124" y="43"/>
                  </a:lnTo>
                  <a:lnTo>
                    <a:pt x="130" y="49"/>
                  </a:lnTo>
                  <a:lnTo>
                    <a:pt x="126" y="51"/>
                  </a:lnTo>
                  <a:lnTo>
                    <a:pt x="124" y="58"/>
                  </a:lnTo>
                  <a:lnTo>
                    <a:pt x="128" y="67"/>
                  </a:lnTo>
                  <a:lnTo>
                    <a:pt x="133" y="83"/>
                  </a:lnTo>
                  <a:lnTo>
                    <a:pt x="126" y="86"/>
                  </a:lnTo>
                  <a:lnTo>
                    <a:pt x="124" y="89"/>
                  </a:lnTo>
                  <a:lnTo>
                    <a:pt x="126" y="93"/>
                  </a:lnTo>
                  <a:lnTo>
                    <a:pt x="125" y="102"/>
                  </a:lnTo>
                  <a:lnTo>
                    <a:pt x="122" y="10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7" name="Freeform 74">
              <a:extLst>
                <a:ext uri="{FF2B5EF4-FFF2-40B4-BE49-F238E27FC236}">
                  <a16:creationId xmlns:a16="http://schemas.microsoft.com/office/drawing/2014/main" id="{58E40CBF-6C10-F428-5239-C4CEB9B58561}"/>
                </a:ext>
              </a:extLst>
            </p:cNvPr>
            <p:cNvSpPr>
              <a:spLocks/>
            </p:cNvSpPr>
            <p:nvPr/>
          </p:nvSpPr>
          <p:spPr bwMode="auto">
            <a:xfrm>
              <a:off x="5175443" y="3411838"/>
              <a:ext cx="92056" cy="26780"/>
            </a:xfrm>
            <a:custGeom>
              <a:avLst/>
              <a:gdLst>
                <a:gd name="T0" fmla="*/ 0 w 55"/>
                <a:gd name="T1" fmla="*/ 15 h 16"/>
                <a:gd name="T2" fmla="*/ 3 w 55"/>
                <a:gd name="T3" fmla="*/ 6 h 16"/>
                <a:gd name="T4" fmla="*/ 23 w 55"/>
                <a:gd name="T5" fmla="*/ 5 h 16"/>
                <a:gd name="T6" fmla="*/ 27 w 55"/>
                <a:gd name="T7" fmla="*/ 0 h 16"/>
                <a:gd name="T8" fmla="*/ 33 w 55"/>
                <a:gd name="T9" fmla="*/ 0 h 16"/>
                <a:gd name="T10" fmla="*/ 40 w 55"/>
                <a:gd name="T11" fmla="*/ 5 h 16"/>
                <a:gd name="T12" fmla="*/ 45 w 55"/>
                <a:gd name="T13" fmla="*/ 5 h 16"/>
                <a:gd name="T14" fmla="*/ 51 w 55"/>
                <a:gd name="T15" fmla="*/ 2 h 16"/>
                <a:gd name="T16" fmla="*/ 55 w 55"/>
                <a:gd name="T17" fmla="*/ 8 h 16"/>
                <a:gd name="T18" fmla="*/ 47 w 55"/>
                <a:gd name="T19" fmla="*/ 13 h 16"/>
                <a:gd name="T20" fmla="*/ 39 w 55"/>
                <a:gd name="T21" fmla="*/ 12 h 16"/>
                <a:gd name="T22" fmla="*/ 31 w 55"/>
                <a:gd name="T23" fmla="*/ 8 h 16"/>
                <a:gd name="T24" fmla="*/ 25 w 55"/>
                <a:gd name="T25" fmla="*/ 13 h 16"/>
                <a:gd name="T26" fmla="*/ 21 w 55"/>
                <a:gd name="T27" fmla="*/ 13 h 16"/>
                <a:gd name="T28" fmla="*/ 17 w 55"/>
                <a:gd name="T29" fmla="*/ 16 h 16"/>
                <a:gd name="T30" fmla="*/ 0 w 55"/>
                <a:gd name="T31"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16">
                  <a:moveTo>
                    <a:pt x="0" y="15"/>
                  </a:moveTo>
                  <a:lnTo>
                    <a:pt x="3" y="6"/>
                  </a:lnTo>
                  <a:lnTo>
                    <a:pt x="23" y="5"/>
                  </a:lnTo>
                  <a:lnTo>
                    <a:pt x="27" y="0"/>
                  </a:lnTo>
                  <a:lnTo>
                    <a:pt x="33" y="0"/>
                  </a:lnTo>
                  <a:lnTo>
                    <a:pt x="40" y="5"/>
                  </a:lnTo>
                  <a:lnTo>
                    <a:pt x="45" y="5"/>
                  </a:lnTo>
                  <a:lnTo>
                    <a:pt x="51" y="2"/>
                  </a:lnTo>
                  <a:lnTo>
                    <a:pt x="55" y="8"/>
                  </a:lnTo>
                  <a:lnTo>
                    <a:pt x="47" y="13"/>
                  </a:lnTo>
                  <a:lnTo>
                    <a:pt x="39" y="12"/>
                  </a:lnTo>
                  <a:lnTo>
                    <a:pt x="31" y="8"/>
                  </a:lnTo>
                  <a:lnTo>
                    <a:pt x="25" y="13"/>
                  </a:lnTo>
                  <a:lnTo>
                    <a:pt x="21" y="13"/>
                  </a:lnTo>
                  <a:lnTo>
                    <a:pt x="17" y="16"/>
                  </a:lnTo>
                  <a:lnTo>
                    <a:pt x="0"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8" name="Freeform 75">
              <a:extLst>
                <a:ext uri="{FF2B5EF4-FFF2-40B4-BE49-F238E27FC236}">
                  <a16:creationId xmlns:a16="http://schemas.microsoft.com/office/drawing/2014/main" id="{12E638C9-6B11-0014-0851-3556703B1ECF}"/>
                </a:ext>
              </a:extLst>
            </p:cNvPr>
            <p:cNvSpPr>
              <a:spLocks/>
            </p:cNvSpPr>
            <p:nvPr/>
          </p:nvSpPr>
          <p:spPr bwMode="auto">
            <a:xfrm>
              <a:off x="5180465" y="3455355"/>
              <a:ext cx="90382" cy="55234"/>
            </a:xfrm>
            <a:custGeom>
              <a:avLst/>
              <a:gdLst>
                <a:gd name="T0" fmla="*/ 28 w 54"/>
                <a:gd name="T1" fmla="*/ 33 h 33"/>
                <a:gd name="T2" fmla="*/ 18 w 54"/>
                <a:gd name="T3" fmla="*/ 24 h 33"/>
                <a:gd name="T4" fmla="*/ 10 w 54"/>
                <a:gd name="T5" fmla="*/ 23 h 33"/>
                <a:gd name="T6" fmla="*/ 6 w 54"/>
                <a:gd name="T7" fmla="*/ 17 h 33"/>
                <a:gd name="T8" fmla="*/ 6 w 54"/>
                <a:gd name="T9" fmla="*/ 14 h 33"/>
                <a:gd name="T10" fmla="*/ 1 w 54"/>
                <a:gd name="T11" fmla="*/ 10 h 33"/>
                <a:gd name="T12" fmla="*/ 0 w 54"/>
                <a:gd name="T13" fmla="*/ 5 h 33"/>
                <a:gd name="T14" fmla="*/ 10 w 54"/>
                <a:gd name="T15" fmla="*/ 2 h 33"/>
                <a:gd name="T16" fmla="*/ 16 w 54"/>
                <a:gd name="T17" fmla="*/ 2 h 33"/>
                <a:gd name="T18" fmla="*/ 21 w 54"/>
                <a:gd name="T19" fmla="*/ 0 h 33"/>
                <a:gd name="T20" fmla="*/ 54 w 54"/>
                <a:gd name="T21" fmla="*/ 1 h 33"/>
                <a:gd name="T22" fmla="*/ 54 w 54"/>
                <a:gd name="T23" fmla="*/ 8 h 33"/>
                <a:gd name="T24" fmla="*/ 52 w 54"/>
                <a:gd name="T25" fmla="*/ 10 h 33"/>
                <a:gd name="T26" fmla="*/ 53 w 54"/>
                <a:gd name="T27" fmla="*/ 17 h 33"/>
                <a:gd name="T28" fmla="*/ 50 w 54"/>
                <a:gd name="T29" fmla="*/ 20 h 33"/>
                <a:gd name="T30" fmla="*/ 46 w 54"/>
                <a:gd name="T31" fmla="*/ 20 h 33"/>
                <a:gd name="T32" fmla="*/ 42 w 54"/>
                <a:gd name="T33" fmla="*/ 23 h 33"/>
                <a:gd name="T34" fmla="*/ 36 w 54"/>
                <a:gd name="T35" fmla="*/ 23 h 33"/>
                <a:gd name="T36" fmla="*/ 28 w 54"/>
                <a:gd name="T3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33">
                  <a:moveTo>
                    <a:pt x="28" y="33"/>
                  </a:moveTo>
                  <a:lnTo>
                    <a:pt x="18" y="24"/>
                  </a:lnTo>
                  <a:lnTo>
                    <a:pt x="10" y="23"/>
                  </a:lnTo>
                  <a:lnTo>
                    <a:pt x="6" y="17"/>
                  </a:lnTo>
                  <a:lnTo>
                    <a:pt x="6" y="14"/>
                  </a:lnTo>
                  <a:lnTo>
                    <a:pt x="1" y="10"/>
                  </a:lnTo>
                  <a:lnTo>
                    <a:pt x="0" y="5"/>
                  </a:lnTo>
                  <a:lnTo>
                    <a:pt x="10" y="2"/>
                  </a:lnTo>
                  <a:lnTo>
                    <a:pt x="16" y="2"/>
                  </a:lnTo>
                  <a:lnTo>
                    <a:pt x="21" y="0"/>
                  </a:lnTo>
                  <a:lnTo>
                    <a:pt x="54" y="1"/>
                  </a:lnTo>
                  <a:lnTo>
                    <a:pt x="54" y="8"/>
                  </a:lnTo>
                  <a:lnTo>
                    <a:pt x="52" y="10"/>
                  </a:lnTo>
                  <a:lnTo>
                    <a:pt x="53" y="17"/>
                  </a:lnTo>
                  <a:lnTo>
                    <a:pt x="50" y="20"/>
                  </a:lnTo>
                  <a:lnTo>
                    <a:pt x="46" y="20"/>
                  </a:lnTo>
                  <a:lnTo>
                    <a:pt x="42" y="23"/>
                  </a:lnTo>
                  <a:lnTo>
                    <a:pt x="36" y="23"/>
                  </a:lnTo>
                  <a:lnTo>
                    <a:pt x="28" y="3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299" name="Freeform 76">
              <a:extLst>
                <a:ext uri="{FF2B5EF4-FFF2-40B4-BE49-F238E27FC236}">
                  <a16:creationId xmlns:a16="http://schemas.microsoft.com/office/drawing/2014/main" id="{D652EAAB-D576-ECE7-B79D-E0D1AE2C35E1}"/>
                </a:ext>
              </a:extLst>
            </p:cNvPr>
            <p:cNvSpPr>
              <a:spLocks/>
            </p:cNvSpPr>
            <p:nvPr/>
          </p:nvSpPr>
          <p:spPr bwMode="auto">
            <a:xfrm>
              <a:off x="5975492" y="3815210"/>
              <a:ext cx="61929" cy="43517"/>
            </a:xfrm>
            <a:custGeom>
              <a:avLst/>
              <a:gdLst>
                <a:gd name="T0" fmla="*/ 4 w 37"/>
                <a:gd name="T1" fmla="*/ 26 h 26"/>
                <a:gd name="T2" fmla="*/ 0 w 37"/>
                <a:gd name="T3" fmla="*/ 23 h 26"/>
                <a:gd name="T4" fmla="*/ 7 w 37"/>
                <a:gd name="T5" fmla="*/ 0 h 26"/>
                <a:gd name="T6" fmla="*/ 37 w 37"/>
                <a:gd name="T7" fmla="*/ 0 h 26"/>
                <a:gd name="T8" fmla="*/ 37 w 37"/>
                <a:gd name="T9" fmla="*/ 25 h 26"/>
                <a:gd name="T10" fmla="*/ 10 w 37"/>
                <a:gd name="T11" fmla="*/ 25 h 26"/>
                <a:gd name="T12" fmla="*/ 4 w 37"/>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4" y="26"/>
                  </a:moveTo>
                  <a:lnTo>
                    <a:pt x="0" y="23"/>
                  </a:lnTo>
                  <a:lnTo>
                    <a:pt x="7" y="0"/>
                  </a:lnTo>
                  <a:lnTo>
                    <a:pt x="37" y="0"/>
                  </a:lnTo>
                  <a:lnTo>
                    <a:pt x="37" y="25"/>
                  </a:lnTo>
                  <a:lnTo>
                    <a:pt x="10" y="25"/>
                  </a:lnTo>
                  <a:lnTo>
                    <a:pt x="4" y="2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0" name="Freeform 77">
              <a:extLst>
                <a:ext uri="{FF2B5EF4-FFF2-40B4-BE49-F238E27FC236}">
                  <a16:creationId xmlns:a16="http://schemas.microsoft.com/office/drawing/2014/main" id="{9964FB03-51DF-BE9B-54C7-4A714BAFCEA6}"/>
                </a:ext>
              </a:extLst>
            </p:cNvPr>
            <p:cNvSpPr>
              <a:spLocks/>
            </p:cNvSpPr>
            <p:nvPr/>
          </p:nvSpPr>
          <p:spPr bwMode="auto">
            <a:xfrm>
              <a:off x="6370496" y="2653632"/>
              <a:ext cx="80340" cy="26780"/>
            </a:xfrm>
            <a:custGeom>
              <a:avLst/>
              <a:gdLst>
                <a:gd name="T0" fmla="*/ 2 w 48"/>
                <a:gd name="T1" fmla="*/ 0 h 16"/>
                <a:gd name="T2" fmla="*/ 12 w 48"/>
                <a:gd name="T3" fmla="*/ 7 h 16"/>
                <a:gd name="T4" fmla="*/ 25 w 48"/>
                <a:gd name="T5" fmla="*/ 6 h 16"/>
                <a:gd name="T6" fmla="*/ 39 w 48"/>
                <a:gd name="T7" fmla="*/ 7 h 16"/>
                <a:gd name="T8" fmla="*/ 38 w 48"/>
                <a:gd name="T9" fmla="*/ 11 h 16"/>
                <a:gd name="T10" fmla="*/ 48 w 48"/>
                <a:gd name="T11" fmla="*/ 8 h 16"/>
                <a:gd name="T12" fmla="*/ 46 w 48"/>
                <a:gd name="T13" fmla="*/ 14 h 16"/>
                <a:gd name="T14" fmla="*/ 21 w 48"/>
                <a:gd name="T15" fmla="*/ 16 h 16"/>
                <a:gd name="T16" fmla="*/ 21 w 48"/>
                <a:gd name="T17" fmla="*/ 13 h 16"/>
                <a:gd name="T18" fmla="*/ 0 w 48"/>
                <a:gd name="T19" fmla="*/ 9 h 16"/>
                <a:gd name="T20" fmla="*/ 2 w 48"/>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6">
                  <a:moveTo>
                    <a:pt x="2" y="0"/>
                  </a:moveTo>
                  <a:lnTo>
                    <a:pt x="12" y="7"/>
                  </a:lnTo>
                  <a:lnTo>
                    <a:pt x="25" y="6"/>
                  </a:lnTo>
                  <a:lnTo>
                    <a:pt x="39" y="7"/>
                  </a:lnTo>
                  <a:lnTo>
                    <a:pt x="38" y="11"/>
                  </a:lnTo>
                  <a:lnTo>
                    <a:pt x="48" y="8"/>
                  </a:lnTo>
                  <a:lnTo>
                    <a:pt x="46" y="14"/>
                  </a:lnTo>
                  <a:lnTo>
                    <a:pt x="21" y="16"/>
                  </a:lnTo>
                  <a:lnTo>
                    <a:pt x="21" y="13"/>
                  </a:lnTo>
                  <a:lnTo>
                    <a:pt x="0" y="9"/>
                  </a:lnTo>
                  <a:lnTo>
                    <a:pt x="2"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1" name="Freeform 78">
              <a:extLst>
                <a:ext uri="{FF2B5EF4-FFF2-40B4-BE49-F238E27FC236}">
                  <a16:creationId xmlns:a16="http://schemas.microsoft.com/office/drawing/2014/main" id="{5B9FF689-797D-D0C5-6226-93E1943A7A5D}"/>
                </a:ext>
              </a:extLst>
            </p:cNvPr>
            <p:cNvSpPr>
              <a:spLocks/>
            </p:cNvSpPr>
            <p:nvPr/>
          </p:nvSpPr>
          <p:spPr bwMode="auto">
            <a:xfrm>
              <a:off x="6261703" y="2442740"/>
              <a:ext cx="175744" cy="185786"/>
            </a:xfrm>
            <a:custGeom>
              <a:avLst/>
              <a:gdLst>
                <a:gd name="T0" fmla="*/ 105 w 105"/>
                <a:gd name="T1" fmla="*/ 5 h 111"/>
                <a:gd name="T2" fmla="*/ 101 w 105"/>
                <a:gd name="T3" fmla="*/ 18 h 111"/>
                <a:gd name="T4" fmla="*/ 98 w 105"/>
                <a:gd name="T5" fmla="*/ 20 h 111"/>
                <a:gd name="T6" fmla="*/ 87 w 105"/>
                <a:gd name="T7" fmla="*/ 20 h 111"/>
                <a:gd name="T8" fmla="*/ 78 w 105"/>
                <a:gd name="T9" fmla="*/ 18 h 111"/>
                <a:gd name="T10" fmla="*/ 58 w 105"/>
                <a:gd name="T11" fmla="*/ 23 h 111"/>
                <a:gd name="T12" fmla="*/ 71 w 105"/>
                <a:gd name="T13" fmla="*/ 35 h 111"/>
                <a:gd name="T14" fmla="*/ 63 w 105"/>
                <a:gd name="T15" fmla="*/ 38 h 111"/>
                <a:gd name="T16" fmla="*/ 54 w 105"/>
                <a:gd name="T17" fmla="*/ 38 h 111"/>
                <a:gd name="T18" fmla="*/ 44 w 105"/>
                <a:gd name="T19" fmla="*/ 28 h 111"/>
                <a:gd name="T20" fmla="*/ 41 w 105"/>
                <a:gd name="T21" fmla="*/ 32 h 111"/>
                <a:gd name="T22" fmla="*/ 46 w 105"/>
                <a:gd name="T23" fmla="*/ 44 h 111"/>
                <a:gd name="T24" fmla="*/ 55 w 105"/>
                <a:gd name="T25" fmla="*/ 54 h 111"/>
                <a:gd name="T26" fmla="*/ 49 w 105"/>
                <a:gd name="T27" fmla="*/ 59 h 111"/>
                <a:gd name="T28" fmla="*/ 59 w 105"/>
                <a:gd name="T29" fmla="*/ 68 h 111"/>
                <a:gd name="T30" fmla="*/ 68 w 105"/>
                <a:gd name="T31" fmla="*/ 74 h 111"/>
                <a:gd name="T32" fmla="*/ 70 w 105"/>
                <a:gd name="T33" fmla="*/ 86 h 111"/>
                <a:gd name="T34" fmla="*/ 53 w 105"/>
                <a:gd name="T35" fmla="*/ 80 h 111"/>
                <a:gd name="T36" fmla="*/ 59 w 105"/>
                <a:gd name="T37" fmla="*/ 91 h 111"/>
                <a:gd name="T38" fmla="*/ 49 w 105"/>
                <a:gd name="T39" fmla="*/ 93 h 111"/>
                <a:gd name="T40" fmla="*/ 57 w 105"/>
                <a:gd name="T41" fmla="*/ 111 h 111"/>
                <a:gd name="T42" fmla="*/ 45 w 105"/>
                <a:gd name="T43" fmla="*/ 111 h 111"/>
                <a:gd name="T44" fmla="*/ 30 w 105"/>
                <a:gd name="T45" fmla="*/ 102 h 111"/>
                <a:gd name="T46" fmla="*/ 23 w 105"/>
                <a:gd name="T47" fmla="*/ 86 h 111"/>
                <a:gd name="T48" fmla="*/ 19 w 105"/>
                <a:gd name="T49" fmla="*/ 72 h 111"/>
                <a:gd name="T50" fmla="*/ 11 w 105"/>
                <a:gd name="T51" fmla="*/ 63 h 111"/>
                <a:gd name="T52" fmla="*/ 2 w 105"/>
                <a:gd name="T53" fmla="*/ 51 h 111"/>
                <a:gd name="T54" fmla="*/ 0 w 105"/>
                <a:gd name="T55" fmla="*/ 45 h 111"/>
                <a:gd name="T56" fmla="*/ 7 w 105"/>
                <a:gd name="T57" fmla="*/ 35 h 111"/>
                <a:gd name="T58" fmla="*/ 7 w 105"/>
                <a:gd name="T59" fmla="*/ 28 h 111"/>
                <a:gd name="T60" fmla="*/ 13 w 105"/>
                <a:gd name="T61" fmla="*/ 26 h 111"/>
                <a:gd name="T62" fmla="*/ 13 w 105"/>
                <a:gd name="T63" fmla="*/ 20 h 111"/>
                <a:gd name="T64" fmla="*/ 24 w 105"/>
                <a:gd name="T65" fmla="*/ 18 h 111"/>
                <a:gd name="T66" fmla="*/ 30 w 105"/>
                <a:gd name="T67" fmla="*/ 14 h 111"/>
                <a:gd name="T68" fmla="*/ 39 w 105"/>
                <a:gd name="T69" fmla="*/ 14 h 111"/>
                <a:gd name="T70" fmla="*/ 41 w 105"/>
                <a:gd name="T71" fmla="*/ 10 h 111"/>
                <a:gd name="T72" fmla="*/ 44 w 105"/>
                <a:gd name="T73" fmla="*/ 10 h 111"/>
                <a:gd name="T74" fmla="*/ 57 w 105"/>
                <a:gd name="T75" fmla="*/ 10 h 111"/>
                <a:gd name="T76" fmla="*/ 70 w 105"/>
                <a:gd name="T77" fmla="*/ 5 h 111"/>
                <a:gd name="T78" fmla="*/ 82 w 105"/>
                <a:gd name="T79" fmla="*/ 12 h 111"/>
                <a:gd name="T80" fmla="*/ 97 w 105"/>
                <a:gd name="T81" fmla="*/ 10 h 111"/>
                <a:gd name="T82" fmla="*/ 96 w 105"/>
                <a:gd name="T83" fmla="*/ 0 h 111"/>
                <a:gd name="T84" fmla="*/ 105 w 105"/>
                <a:gd name="T85" fmla="*/ 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111">
                  <a:moveTo>
                    <a:pt x="105" y="5"/>
                  </a:moveTo>
                  <a:lnTo>
                    <a:pt x="101" y="18"/>
                  </a:lnTo>
                  <a:lnTo>
                    <a:pt x="98" y="20"/>
                  </a:lnTo>
                  <a:lnTo>
                    <a:pt x="87" y="20"/>
                  </a:lnTo>
                  <a:lnTo>
                    <a:pt x="78" y="18"/>
                  </a:lnTo>
                  <a:lnTo>
                    <a:pt x="58" y="23"/>
                  </a:lnTo>
                  <a:lnTo>
                    <a:pt x="71" y="35"/>
                  </a:lnTo>
                  <a:lnTo>
                    <a:pt x="63" y="38"/>
                  </a:lnTo>
                  <a:lnTo>
                    <a:pt x="54" y="38"/>
                  </a:lnTo>
                  <a:lnTo>
                    <a:pt x="44" y="28"/>
                  </a:lnTo>
                  <a:lnTo>
                    <a:pt x="41" y="32"/>
                  </a:lnTo>
                  <a:lnTo>
                    <a:pt x="46" y="44"/>
                  </a:lnTo>
                  <a:lnTo>
                    <a:pt x="55" y="54"/>
                  </a:lnTo>
                  <a:lnTo>
                    <a:pt x="49" y="59"/>
                  </a:lnTo>
                  <a:lnTo>
                    <a:pt x="59" y="68"/>
                  </a:lnTo>
                  <a:lnTo>
                    <a:pt x="68" y="74"/>
                  </a:lnTo>
                  <a:lnTo>
                    <a:pt x="70" y="86"/>
                  </a:lnTo>
                  <a:lnTo>
                    <a:pt x="53" y="80"/>
                  </a:lnTo>
                  <a:lnTo>
                    <a:pt x="59" y="91"/>
                  </a:lnTo>
                  <a:lnTo>
                    <a:pt x="49" y="93"/>
                  </a:lnTo>
                  <a:lnTo>
                    <a:pt x="57" y="111"/>
                  </a:lnTo>
                  <a:lnTo>
                    <a:pt x="45" y="111"/>
                  </a:lnTo>
                  <a:lnTo>
                    <a:pt x="30" y="102"/>
                  </a:lnTo>
                  <a:lnTo>
                    <a:pt x="23" y="86"/>
                  </a:lnTo>
                  <a:lnTo>
                    <a:pt x="19" y="72"/>
                  </a:lnTo>
                  <a:lnTo>
                    <a:pt x="11" y="63"/>
                  </a:lnTo>
                  <a:lnTo>
                    <a:pt x="2" y="51"/>
                  </a:lnTo>
                  <a:lnTo>
                    <a:pt x="0" y="45"/>
                  </a:lnTo>
                  <a:lnTo>
                    <a:pt x="7" y="35"/>
                  </a:lnTo>
                  <a:lnTo>
                    <a:pt x="7" y="28"/>
                  </a:lnTo>
                  <a:lnTo>
                    <a:pt x="13" y="26"/>
                  </a:lnTo>
                  <a:lnTo>
                    <a:pt x="13" y="20"/>
                  </a:lnTo>
                  <a:lnTo>
                    <a:pt x="24" y="18"/>
                  </a:lnTo>
                  <a:lnTo>
                    <a:pt x="30" y="14"/>
                  </a:lnTo>
                  <a:lnTo>
                    <a:pt x="39" y="14"/>
                  </a:lnTo>
                  <a:lnTo>
                    <a:pt x="41" y="10"/>
                  </a:lnTo>
                  <a:lnTo>
                    <a:pt x="44" y="10"/>
                  </a:lnTo>
                  <a:lnTo>
                    <a:pt x="57" y="10"/>
                  </a:lnTo>
                  <a:lnTo>
                    <a:pt x="70" y="5"/>
                  </a:lnTo>
                  <a:lnTo>
                    <a:pt x="82" y="12"/>
                  </a:lnTo>
                  <a:lnTo>
                    <a:pt x="97" y="10"/>
                  </a:lnTo>
                  <a:lnTo>
                    <a:pt x="96" y="0"/>
                  </a:lnTo>
                  <a:lnTo>
                    <a:pt x="105" y="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2" name="Freeform 79">
              <a:extLst>
                <a:ext uri="{FF2B5EF4-FFF2-40B4-BE49-F238E27FC236}">
                  <a16:creationId xmlns:a16="http://schemas.microsoft.com/office/drawing/2014/main" id="{4F691838-9627-C930-6F49-9C9885FC834F}"/>
                </a:ext>
              </a:extLst>
            </p:cNvPr>
            <p:cNvSpPr>
              <a:spLocks/>
            </p:cNvSpPr>
            <p:nvPr/>
          </p:nvSpPr>
          <p:spPr bwMode="auto">
            <a:xfrm>
              <a:off x="4243169" y="1187433"/>
              <a:ext cx="1216811" cy="642717"/>
            </a:xfrm>
            <a:custGeom>
              <a:avLst/>
              <a:gdLst>
                <a:gd name="T0" fmla="*/ 429 w 727"/>
                <a:gd name="T1" fmla="*/ 5 h 384"/>
                <a:gd name="T2" fmla="*/ 571 w 727"/>
                <a:gd name="T3" fmla="*/ 1 h 384"/>
                <a:gd name="T4" fmla="*/ 571 w 727"/>
                <a:gd name="T5" fmla="*/ 16 h 384"/>
                <a:gd name="T6" fmla="*/ 556 w 727"/>
                <a:gd name="T7" fmla="*/ 18 h 384"/>
                <a:gd name="T8" fmla="*/ 618 w 727"/>
                <a:gd name="T9" fmla="*/ 23 h 384"/>
                <a:gd name="T10" fmla="*/ 689 w 727"/>
                <a:gd name="T11" fmla="*/ 20 h 384"/>
                <a:gd name="T12" fmla="*/ 679 w 727"/>
                <a:gd name="T13" fmla="*/ 38 h 384"/>
                <a:gd name="T14" fmla="*/ 662 w 727"/>
                <a:gd name="T15" fmla="*/ 44 h 384"/>
                <a:gd name="T16" fmla="*/ 631 w 727"/>
                <a:gd name="T17" fmla="*/ 79 h 384"/>
                <a:gd name="T18" fmla="*/ 603 w 727"/>
                <a:gd name="T19" fmla="*/ 94 h 384"/>
                <a:gd name="T20" fmla="*/ 610 w 727"/>
                <a:gd name="T21" fmla="*/ 116 h 384"/>
                <a:gd name="T22" fmla="*/ 608 w 727"/>
                <a:gd name="T23" fmla="*/ 138 h 384"/>
                <a:gd name="T24" fmla="*/ 567 w 727"/>
                <a:gd name="T25" fmla="*/ 146 h 384"/>
                <a:gd name="T26" fmla="*/ 555 w 727"/>
                <a:gd name="T27" fmla="*/ 158 h 384"/>
                <a:gd name="T28" fmla="*/ 578 w 727"/>
                <a:gd name="T29" fmla="*/ 176 h 384"/>
                <a:gd name="T30" fmla="*/ 548 w 727"/>
                <a:gd name="T31" fmla="*/ 187 h 384"/>
                <a:gd name="T32" fmla="*/ 518 w 727"/>
                <a:gd name="T33" fmla="*/ 198 h 384"/>
                <a:gd name="T34" fmla="*/ 532 w 727"/>
                <a:gd name="T35" fmla="*/ 214 h 384"/>
                <a:gd name="T36" fmla="*/ 436 w 727"/>
                <a:gd name="T37" fmla="*/ 234 h 384"/>
                <a:gd name="T38" fmla="*/ 362 w 727"/>
                <a:gd name="T39" fmla="*/ 273 h 384"/>
                <a:gd name="T40" fmla="*/ 311 w 727"/>
                <a:gd name="T41" fmla="*/ 282 h 384"/>
                <a:gd name="T42" fmla="*/ 280 w 727"/>
                <a:gd name="T43" fmla="*/ 319 h 384"/>
                <a:gd name="T44" fmla="*/ 241 w 727"/>
                <a:gd name="T45" fmla="*/ 364 h 384"/>
                <a:gd name="T46" fmla="*/ 190 w 727"/>
                <a:gd name="T47" fmla="*/ 369 h 384"/>
                <a:gd name="T48" fmla="*/ 148 w 727"/>
                <a:gd name="T49" fmla="*/ 340 h 384"/>
                <a:gd name="T50" fmla="*/ 136 w 727"/>
                <a:gd name="T51" fmla="*/ 288 h 384"/>
                <a:gd name="T52" fmla="*/ 129 w 727"/>
                <a:gd name="T53" fmla="*/ 251 h 384"/>
                <a:gd name="T54" fmla="*/ 185 w 727"/>
                <a:gd name="T55" fmla="*/ 216 h 384"/>
                <a:gd name="T56" fmla="*/ 167 w 727"/>
                <a:gd name="T57" fmla="*/ 211 h 384"/>
                <a:gd name="T58" fmla="*/ 146 w 727"/>
                <a:gd name="T59" fmla="*/ 196 h 384"/>
                <a:gd name="T60" fmla="*/ 193 w 727"/>
                <a:gd name="T61" fmla="*/ 191 h 384"/>
                <a:gd name="T62" fmla="*/ 153 w 727"/>
                <a:gd name="T63" fmla="*/ 177 h 384"/>
                <a:gd name="T64" fmla="*/ 163 w 727"/>
                <a:gd name="T65" fmla="*/ 151 h 384"/>
                <a:gd name="T66" fmla="*/ 143 w 727"/>
                <a:gd name="T67" fmla="*/ 117 h 384"/>
                <a:gd name="T68" fmla="*/ 96 w 727"/>
                <a:gd name="T69" fmla="*/ 101 h 384"/>
                <a:gd name="T70" fmla="*/ 23 w 727"/>
                <a:gd name="T71" fmla="*/ 98 h 384"/>
                <a:gd name="T72" fmla="*/ 69 w 727"/>
                <a:gd name="T73" fmla="*/ 83 h 384"/>
                <a:gd name="T74" fmla="*/ 7 w 727"/>
                <a:gd name="T75" fmla="*/ 67 h 384"/>
                <a:gd name="T76" fmla="*/ 114 w 727"/>
                <a:gd name="T77" fmla="*/ 49 h 384"/>
                <a:gd name="T78" fmla="*/ 148 w 727"/>
                <a:gd name="T79" fmla="*/ 29 h 384"/>
                <a:gd name="T80" fmla="*/ 195 w 727"/>
                <a:gd name="T81" fmla="*/ 19 h 384"/>
                <a:gd name="T82" fmla="*/ 274 w 727"/>
                <a:gd name="T83" fmla="*/ 21 h 384"/>
                <a:gd name="T84" fmla="*/ 347 w 727"/>
                <a:gd name="T85" fmla="*/ 20 h 384"/>
                <a:gd name="T86" fmla="*/ 350 w 727"/>
                <a:gd name="T87" fmla="*/ 1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384">
                  <a:moveTo>
                    <a:pt x="350" y="12"/>
                  </a:moveTo>
                  <a:lnTo>
                    <a:pt x="392" y="5"/>
                  </a:lnTo>
                  <a:lnTo>
                    <a:pt x="429" y="5"/>
                  </a:lnTo>
                  <a:lnTo>
                    <a:pt x="446" y="1"/>
                  </a:lnTo>
                  <a:lnTo>
                    <a:pt x="485" y="0"/>
                  </a:lnTo>
                  <a:lnTo>
                    <a:pt x="571" y="1"/>
                  </a:lnTo>
                  <a:lnTo>
                    <a:pt x="636" y="10"/>
                  </a:lnTo>
                  <a:lnTo>
                    <a:pt x="614" y="15"/>
                  </a:lnTo>
                  <a:lnTo>
                    <a:pt x="571" y="16"/>
                  </a:lnTo>
                  <a:lnTo>
                    <a:pt x="511" y="17"/>
                  </a:lnTo>
                  <a:lnTo>
                    <a:pt x="516" y="19"/>
                  </a:lnTo>
                  <a:lnTo>
                    <a:pt x="556" y="18"/>
                  </a:lnTo>
                  <a:lnTo>
                    <a:pt x="588" y="22"/>
                  </a:lnTo>
                  <a:lnTo>
                    <a:pt x="610" y="18"/>
                  </a:lnTo>
                  <a:lnTo>
                    <a:pt x="618" y="23"/>
                  </a:lnTo>
                  <a:lnTo>
                    <a:pt x="604" y="30"/>
                  </a:lnTo>
                  <a:lnTo>
                    <a:pt x="634" y="26"/>
                  </a:lnTo>
                  <a:lnTo>
                    <a:pt x="689" y="20"/>
                  </a:lnTo>
                  <a:lnTo>
                    <a:pt x="722" y="23"/>
                  </a:lnTo>
                  <a:lnTo>
                    <a:pt x="727" y="28"/>
                  </a:lnTo>
                  <a:lnTo>
                    <a:pt x="679" y="38"/>
                  </a:lnTo>
                  <a:lnTo>
                    <a:pt x="672" y="41"/>
                  </a:lnTo>
                  <a:lnTo>
                    <a:pt x="636" y="43"/>
                  </a:lnTo>
                  <a:lnTo>
                    <a:pt x="662" y="44"/>
                  </a:lnTo>
                  <a:lnTo>
                    <a:pt x="646" y="54"/>
                  </a:lnTo>
                  <a:lnTo>
                    <a:pt x="634" y="63"/>
                  </a:lnTo>
                  <a:lnTo>
                    <a:pt x="631" y="79"/>
                  </a:lnTo>
                  <a:lnTo>
                    <a:pt x="643" y="88"/>
                  </a:lnTo>
                  <a:lnTo>
                    <a:pt x="624" y="89"/>
                  </a:lnTo>
                  <a:lnTo>
                    <a:pt x="603" y="94"/>
                  </a:lnTo>
                  <a:lnTo>
                    <a:pt x="624" y="102"/>
                  </a:lnTo>
                  <a:lnTo>
                    <a:pt x="624" y="115"/>
                  </a:lnTo>
                  <a:lnTo>
                    <a:pt x="610" y="116"/>
                  </a:lnTo>
                  <a:lnTo>
                    <a:pt x="623" y="130"/>
                  </a:lnTo>
                  <a:lnTo>
                    <a:pt x="595" y="131"/>
                  </a:lnTo>
                  <a:lnTo>
                    <a:pt x="608" y="138"/>
                  </a:lnTo>
                  <a:lnTo>
                    <a:pt x="603" y="143"/>
                  </a:lnTo>
                  <a:lnTo>
                    <a:pt x="585" y="146"/>
                  </a:lnTo>
                  <a:lnTo>
                    <a:pt x="567" y="146"/>
                  </a:lnTo>
                  <a:lnTo>
                    <a:pt x="580" y="157"/>
                  </a:lnTo>
                  <a:lnTo>
                    <a:pt x="579" y="164"/>
                  </a:lnTo>
                  <a:lnTo>
                    <a:pt x="555" y="158"/>
                  </a:lnTo>
                  <a:lnTo>
                    <a:pt x="548" y="162"/>
                  </a:lnTo>
                  <a:lnTo>
                    <a:pt x="564" y="166"/>
                  </a:lnTo>
                  <a:lnTo>
                    <a:pt x="578" y="176"/>
                  </a:lnTo>
                  <a:lnTo>
                    <a:pt x="580" y="190"/>
                  </a:lnTo>
                  <a:lnTo>
                    <a:pt x="556" y="193"/>
                  </a:lnTo>
                  <a:lnTo>
                    <a:pt x="548" y="187"/>
                  </a:lnTo>
                  <a:lnTo>
                    <a:pt x="534" y="177"/>
                  </a:lnTo>
                  <a:lnTo>
                    <a:pt x="536" y="189"/>
                  </a:lnTo>
                  <a:lnTo>
                    <a:pt x="518" y="198"/>
                  </a:lnTo>
                  <a:lnTo>
                    <a:pt x="553" y="198"/>
                  </a:lnTo>
                  <a:lnTo>
                    <a:pt x="571" y="199"/>
                  </a:lnTo>
                  <a:lnTo>
                    <a:pt x="532" y="214"/>
                  </a:lnTo>
                  <a:lnTo>
                    <a:pt x="492" y="228"/>
                  </a:lnTo>
                  <a:lnTo>
                    <a:pt x="451" y="234"/>
                  </a:lnTo>
                  <a:lnTo>
                    <a:pt x="436" y="234"/>
                  </a:lnTo>
                  <a:lnTo>
                    <a:pt x="420" y="241"/>
                  </a:lnTo>
                  <a:lnTo>
                    <a:pt x="396" y="260"/>
                  </a:lnTo>
                  <a:lnTo>
                    <a:pt x="362" y="273"/>
                  </a:lnTo>
                  <a:lnTo>
                    <a:pt x="353" y="274"/>
                  </a:lnTo>
                  <a:lnTo>
                    <a:pt x="333" y="278"/>
                  </a:lnTo>
                  <a:lnTo>
                    <a:pt x="311" y="282"/>
                  </a:lnTo>
                  <a:lnTo>
                    <a:pt x="295" y="294"/>
                  </a:lnTo>
                  <a:lnTo>
                    <a:pt x="291" y="307"/>
                  </a:lnTo>
                  <a:lnTo>
                    <a:pt x="280" y="319"/>
                  </a:lnTo>
                  <a:lnTo>
                    <a:pt x="251" y="334"/>
                  </a:lnTo>
                  <a:lnTo>
                    <a:pt x="252" y="349"/>
                  </a:lnTo>
                  <a:lnTo>
                    <a:pt x="241" y="364"/>
                  </a:lnTo>
                  <a:lnTo>
                    <a:pt x="227" y="383"/>
                  </a:lnTo>
                  <a:lnTo>
                    <a:pt x="206" y="384"/>
                  </a:lnTo>
                  <a:lnTo>
                    <a:pt x="190" y="369"/>
                  </a:lnTo>
                  <a:lnTo>
                    <a:pt x="161" y="369"/>
                  </a:lnTo>
                  <a:lnTo>
                    <a:pt x="150" y="358"/>
                  </a:lnTo>
                  <a:lnTo>
                    <a:pt x="148" y="340"/>
                  </a:lnTo>
                  <a:lnTo>
                    <a:pt x="133" y="316"/>
                  </a:lnTo>
                  <a:lnTo>
                    <a:pt x="130" y="304"/>
                  </a:lnTo>
                  <a:lnTo>
                    <a:pt x="136" y="288"/>
                  </a:lnTo>
                  <a:lnTo>
                    <a:pt x="124" y="271"/>
                  </a:lnTo>
                  <a:lnTo>
                    <a:pt x="135" y="257"/>
                  </a:lnTo>
                  <a:lnTo>
                    <a:pt x="129" y="251"/>
                  </a:lnTo>
                  <a:lnTo>
                    <a:pt x="153" y="230"/>
                  </a:lnTo>
                  <a:lnTo>
                    <a:pt x="176" y="223"/>
                  </a:lnTo>
                  <a:lnTo>
                    <a:pt x="185" y="216"/>
                  </a:lnTo>
                  <a:lnTo>
                    <a:pt x="194" y="203"/>
                  </a:lnTo>
                  <a:lnTo>
                    <a:pt x="176" y="209"/>
                  </a:lnTo>
                  <a:lnTo>
                    <a:pt x="167" y="211"/>
                  </a:lnTo>
                  <a:lnTo>
                    <a:pt x="154" y="214"/>
                  </a:lnTo>
                  <a:lnTo>
                    <a:pt x="141" y="208"/>
                  </a:lnTo>
                  <a:lnTo>
                    <a:pt x="146" y="196"/>
                  </a:lnTo>
                  <a:lnTo>
                    <a:pt x="156" y="187"/>
                  </a:lnTo>
                  <a:lnTo>
                    <a:pt x="168" y="187"/>
                  </a:lnTo>
                  <a:lnTo>
                    <a:pt x="193" y="191"/>
                  </a:lnTo>
                  <a:lnTo>
                    <a:pt x="176" y="181"/>
                  </a:lnTo>
                  <a:lnTo>
                    <a:pt x="167" y="175"/>
                  </a:lnTo>
                  <a:lnTo>
                    <a:pt x="153" y="177"/>
                  </a:lnTo>
                  <a:lnTo>
                    <a:pt x="145" y="173"/>
                  </a:lnTo>
                  <a:lnTo>
                    <a:pt x="168" y="158"/>
                  </a:lnTo>
                  <a:lnTo>
                    <a:pt x="163" y="151"/>
                  </a:lnTo>
                  <a:lnTo>
                    <a:pt x="160" y="140"/>
                  </a:lnTo>
                  <a:lnTo>
                    <a:pt x="155" y="123"/>
                  </a:lnTo>
                  <a:lnTo>
                    <a:pt x="143" y="117"/>
                  </a:lnTo>
                  <a:lnTo>
                    <a:pt x="148" y="111"/>
                  </a:lnTo>
                  <a:lnTo>
                    <a:pt x="121" y="102"/>
                  </a:lnTo>
                  <a:lnTo>
                    <a:pt x="96" y="101"/>
                  </a:lnTo>
                  <a:lnTo>
                    <a:pt x="63" y="101"/>
                  </a:lnTo>
                  <a:lnTo>
                    <a:pt x="33" y="102"/>
                  </a:lnTo>
                  <a:lnTo>
                    <a:pt x="23" y="98"/>
                  </a:lnTo>
                  <a:lnTo>
                    <a:pt x="10" y="88"/>
                  </a:lnTo>
                  <a:lnTo>
                    <a:pt x="45" y="83"/>
                  </a:lnTo>
                  <a:lnTo>
                    <a:pt x="69" y="83"/>
                  </a:lnTo>
                  <a:lnTo>
                    <a:pt x="21" y="79"/>
                  </a:lnTo>
                  <a:lnTo>
                    <a:pt x="0" y="73"/>
                  </a:lnTo>
                  <a:lnTo>
                    <a:pt x="7" y="67"/>
                  </a:lnTo>
                  <a:lnTo>
                    <a:pt x="57" y="60"/>
                  </a:lnTo>
                  <a:lnTo>
                    <a:pt x="105" y="54"/>
                  </a:lnTo>
                  <a:lnTo>
                    <a:pt x="114" y="49"/>
                  </a:lnTo>
                  <a:lnTo>
                    <a:pt x="87" y="44"/>
                  </a:lnTo>
                  <a:lnTo>
                    <a:pt x="101" y="38"/>
                  </a:lnTo>
                  <a:lnTo>
                    <a:pt x="148" y="29"/>
                  </a:lnTo>
                  <a:lnTo>
                    <a:pt x="166" y="28"/>
                  </a:lnTo>
                  <a:lnTo>
                    <a:pt x="166" y="22"/>
                  </a:lnTo>
                  <a:lnTo>
                    <a:pt x="195" y="19"/>
                  </a:lnTo>
                  <a:lnTo>
                    <a:pt x="231" y="17"/>
                  </a:lnTo>
                  <a:lnTo>
                    <a:pt x="265" y="17"/>
                  </a:lnTo>
                  <a:lnTo>
                    <a:pt x="274" y="21"/>
                  </a:lnTo>
                  <a:lnTo>
                    <a:pt x="309" y="14"/>
                  </a:lnTo>
                  <a:lnTo>
                    <a:pt x="332" y="19"/>
                  </a:lnTo>
                  <a:lnTo>
                    <a:pt x="347" y="20"/>
                  </a:lnTo>
                  <a:lnTo>
                    <a:pt x="367" y="24"/>
                  </a:lnTo>
                  <a:lnTo>
                    <a:pt x="345" y="17"/>
                  </a:lnTo>
                  <a:lnTo>
                    <a:pt x="350" y="1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3" name="Freeform 80">
              <a:extLst>
                <a:ext uri="{FF2B5EF4-FFF2-40B4-BE49-F238E27FC236}">
                  <a16:creationId xmlns:a16="http://schemas.microsoft.com/office/drawing/2014/main" id="{770D841E-C239-0D64-0682-F74E9D53A035}"/>
                </a:ext>
              </a:extLst>
            </p:cNvPr>
            <p:cNvSpPr>
              <a:spLocks/>
            </p:cNvSpPr>
            <p:nvPr/>
          </p:nvSpPr>
          <p:spPr bwMode="auto">
            <a:xfrm>
              <a:off x="2879068" y="3274591"/>
              <a:ext cx="125531" cy="142269"/>
            </a:xfrm>
            <a:custGeom>
              <a:avLst/>
              <a:gdLst>
                <a:gd name="T0" fmla="*/ 37 w 75"/>
                <a:gd name="T1" fmla="*/ 85 h 85"/>
                <a:gd name="T2" fmla="*/ 28 w 75"/>
                <a:gd name="T3" fmla="*/ 81 h 85"/>
                <a:gd name="T4" fmla="*/ 17 w 75"/>
                <a:gd name="T5" fmla="*/ 81 h 85"/>
                <a:gd name="T6" fmla="*/ 9 w 75"/>
                <a:gd name="T7" fmla="*/ 77 h 85"/>
                <a:gd name="T8" fmla="*/ 0 w 75"/>
                <a:gd name="T9" fmla="*/ 68 h 85"/>
                <a:gd name="T10" fmla="*/ 1 w 75"/>
                <a:gd name="T11" fmla="*/ 62 h 85"/>
                <a:gd name="T12" fmla="*/ 4 w 75"/>
                <a:gd name="T13" fmla="*/ 58 h 85"/>
                <a:gd name="T14" fmla="*/ 2 w 75"/>
                <a:gd name="T15" fmla="*/ 54 h 85"/>
                <a:gd name="T16" fmla="*/ 12 w 75"/>
                <a:gd name="T17" fmla="*/ 37 h 85"/>
                <a:gd name="T18" fmla="*/ 36 w 75"/>
                <a:gd name="T19" fmla="*/ 37 h 85"/>
                <a:gd name="T20" fmla="*/ 37 w 75"/>
                <a:gd name="T21" fmla="*/ 29 h 85"/>
                <a:gd name="T22" fmla="*/ 34 w 75"/>
                <a:gd name="T23" fmla="*/ 28 h 85"/>
                <a:gd name="T24" fmla="*/ 33 w 75"/>
                <a:gd name="T25" fmla="*/ 24 h 85"/>
                <a:gd name="T26" fmla="*/ 27 w 75"/>
                <a:gd name="T27" fmla="*/ 19 h 85"/>
                <a:gd name="T28" fmla="*/ 21 w 75"/>
                <a:gd name="T29" fmla="*/ 12 h 85"/>
                <a:gd name="T30" fmla="*/ 29 w 75"/>
                <a:gd name="T31" fmla="*/ 12 h 85"/>
                <a:gd name="T32" fmla="*/ 30 w 75"/>
                <a:gd name="T33" fmla="*/ 0 h 85"/>
                <a:gd name="T34" fmla="*/ 47 w 75"/>
                <a:gd name="T35" fmla="*/ 0 h 85"/>
                <a:gd name="T36" fmla="*/ 64 w 75"/>
                <a:gd name="T37" fmla="*/ 0 h 85"/>
                <a:gd name="T38" fmla="*/ 62 w 75"/>
                <a:gd name="T39" fmla="*/ 17 h 85"/>
                <a:gd name="T40" fmla="*/ 58 w 75"/>
                <a:gd name="T41" fmla="*/ 40 h 85"/>
                <a:gd name="T42" fmla="*/ 63 w 75"/>
                <a:gd name="T43" fmla="*/ 40 h 85"/>
                <a:gd name="T44" fmla="*/ 69 w 75"/>
                <a:gd name="T45" fmla="*/ 44 h 85"/>
                <a:gd name="T46" fmla="*/ 71 w 75"/>
                <a:gd name="T47" fmla="*/ 41 h 85"/>
                <a:gd name="T48" fmla="*/ 75 w 75"/>
                <a:gd name="T49" fmla="*/ 44 h 85"/>
                <a:gd name="T50" fmla="*/ 66 w 75"/>
                <a:gd name="T51" fmla="*/ 52 h 85"/>
                <a:gd name="T52" fmla="*/ 57 w 75"/>
                <a:gd name="T53" fmla="*/ 58 h 85"/>
                <a:gd name="T54" fmla="*/ 55 w 75"/>
                <a:gd name="T55" fmla="*/ 61 h 85"/>
                <a:gd name="T56" fmla="*/ 56 w 75"/>
                <a:gd name="T57" fmla="*/ 66 h 85"/>
                <a:gd name="T58" fmla="*/ 52 w 75"/>
                <a:gd name="T59" fmla="*/ 71 h 85"/>
                <a:gd name="T60" fmla="*/ 48 w 75"/>
                <a:gd name="T61" fmla="*/ 72 h 85"/>
                <a:gd name="T62" fmla="*/ 49 w 75"/>
                <a:gd name="T63" fmla="*/ 74 h 85"/>
                <a:gd name="T64" fmla="*/ 45 w 75"/>
                <a:gd name="T65" fmla="*/ 77 h 85"/>
                <a:gd name="T66" fmla="*/ 38 w 75"/>
                <a:gd name="T67" fmla="*/ 82 h 85"/>
                <a:gd name="T68" fmla="*/ 37 w 75"/>
                <a:gd name="T6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 h="85">
                  <a:moveTo>
                    <a:pt x="37" y="85"/>
                  </a:moveTo>
                  <a:lnTo>
                    <a:pt x="28" y="81"/>
                  </a:lnTo>
                  <a:lnTo>
                    <a:pt x="17" y="81"/>
                  </a:lnTo>
                  <a:lnTo>
                    <a:pt x="9" y="77"/>
                  </a:lnTo>
                  <a:lnTo>
                    <a:pt x="0" y="68"/>
                  </a:lnTo>
                  <a:lnTo>
                    <a:pt x="1" y="62"/>
                  </a:lnTo>
                  <a:lnTo>
                    <a:pt x="4" y="58"/>
                  </a:lnTo>
                  <a:lnTo>
                    <a:pt x="2" y="54"/>
                  </a:lnTo>
                  <a:lnTo>
                    <a:pt x="12" y="37"/>
                  </a:lnTo>
                  <a:lnTo>
                    <a:pt x="36" y="37"/>
                  </a:lnTo>
                  <a:lnTo>
                    <a:pt x="37" y="29"/>
                  </a:lnTo>
                  <a:lnTo>
                    <a:pt x="34" y="28"/>
                  </a:lnTo>
                  <a:lnTo>
                    <a:pt x="33" y="24"/>
                  </a:lnTo>
                  <a:lnTo>
                    <a:pt x="27" y="19"/>
                  </a:lnTo>
                  <a:lnTo>
                    <a:pt x="21" y="12"/>
                  </a:lnTo>
                  <a:lnTo>
                    <a:pt x="29" y="12"/>
                  </a:lnTo>
                  <a:lnTo>
                    <a:pt x="30" y="0"/>
                  </a:lnTo>
                  <a:lnTo>
                    <a:pt x="47" y="0"/>
                  </a:lnTo>
                  <a:lnTo>
                    <a:pt x="64" y="0"/>
                  </a:lnTo>
                  <a:lnTo>
                    <a:pt x="62" y="17"/>
                  </a:lnTo>
                  <a:lnTo>
                    <a:pt x="58" y="40"/>
                  </a:lnTo>
                  <a:lnTo>
                    <a:pt x="63" y="40"/>
                  </a:lnTo>
                  <a:lnTo>
                    <a:pt x="69" y="44"/>
                  </a:lnTo>
                  <a:lnTo>
                    <a:pt x="71" y="41"/>
                  </a:lnTo>
                  <a:lnTo>
                    <a:pt x="75" y="44"/>
                  </a:lnTo>
                  <a:lnTo>
                    <a:pt x="66" y="52"/>
                  </a:lnTo>
                  <a:lnTo>
                    <a:pt x="57" y="58"/>
                  </a:lnTo>
                  <a:lnTo>
                    <a:pt x="55" y="61"/>
                  </a:lnTo>
                  <a:lnTo>
                    <a:pt x="56" y="66"/>
                  </a:lnTo>
                  <a:lnTo>
                    <a:pt x="52" y="71"/>
                  </a:lnTo>
                  <a:lnTo>
                    <a:pt x="48" y="72"/>
                  </a:lnTo>
                  <a:lnTo>
                    <a:pt x="49" y="74"/>
                  </a:lnTo>
                  <a:lnTo>
                    <a:pt x="45" y="77"/>
                  </a:lnTo>
                  <a:lnTo>
                    <a:pt x="38" y="82"/>
                  </a:lnTo>
                  <a:lnTo>
                    <a:pt x="37" y="8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4" name="Freeform 81">
              <a:extLst>
                <a:ext uri="{FF2B5EF4-FFF2-40B4-BE49-F238E27FC236}">
                  <a16:creationId xmlns:a16="http://schemas.microsoft.com/office/drawing/2014/main" id="{87938D5F-455F-5A24-ED02-28A2A540CDA3}"/>
                </a:ext>
              </a:extLst>
            </p:cNvPr>
            <p:cNvSpPr>
              <a:spLocks/>
            </p:cNvSpPr>
            <p:nvPr/>
          </p:nvSpPr>
          <p:spPr bwMode="auto">
            <a:xfrm>
              <a:off x="3804648" y="3604319"/>
              <a:ext cx="147289" cy="246041"/>
            </a:xfrm>
            <a:custGeom>
              <a:avLst/>
              <a:gdLst>
                <a:gd name="T0" fmla="*/ 32 w 88"/>
                <a:gd name="T1" fmla="*/ 0 h 147"/>
                <a:gd name="T2" fmla="*/ 43 w 88"/>
                <a:gd name="T3" fmla="*/ 7 h 147"/>
                <a:gd name="T4" fmla="*/ 54 w 88"/>
                <a:gd name="T5" fmla="*/ 21 h 147"/>
                <a:gd name="T6" fmla="*/ 54 w 88"/>
                <a:gd name="T7" fmla="*/ 32 h 147"/>
                <a:gd name="T8" fmla="*/ 61 w 88"/>
                <a:gd name="T9" fmla="*/ 32 h 147"/>
                <a:gd name="T10" fmla="*/ 71 w 88"/>
                <a:gd name="T11" fmla="*/ 42 h 147"/>
                <a:gd name="T12" fmla="*/ 78 w 88"/>
                <a:gd name="T13" fmla="*/ 49 h 147"/>
                <a:gd name="T14" fmla="*/ 74 w 88"/>
                <a:gd name="T15" fmla="*/ 68 h 147"/>
                <a:gd name="T16" fmla="*/ 63 w 88"/>
                <a:gd name="T17" fmla="*/ 73 h 147"/>
                <a:gd name="T18" fmla="*/ 64 w 88"/>
                <a:gd name="T19" fmla="*/ 78 h 147"/>
                <a:gd name="T20" fmla="*/ 61 w 88"/>
                <a:gd name="T21" fmla="*/ 89 h 147"/>
                <a:gd name="T22" fmla="*/ 68 w 88"/>
                <a:gd name="T23" fmla="*/ 104 h 147"/>
                <a:gd name="T24" fmla="*/ 74 w 88"/>
                <a:gd name="T25" fmla="*/ 104 h 147"/>
                <a:gd name="T26" fmla="*/ 77 w 88"/>
                <a:gd name="T27" fmla="*/ 116 h 147"/>
                <a:gd name="T28" fmla="*/ 88 w 88"/>
                <a:gd name="T29" fmla="*/ 134 h 147"/>
                <a:gd name="T30" fmla="*/ 83 w 88"/>
                <a:gd name="T31" fmla="*/ 135 h 147"/>
                <a:gd name="T32" fmla="*/ 73 w 88"/>
                <a:gd name="T33" fmla="*/ 133 h 147"/>
                <a:gd name="T34" fmla="*/ 67 w 88"/>
                <a:gd name="T35" fmla="*/ 138 h 147"/>
                <a:gd name="T36" fmla="*/ 59 w 88"/>
                <a:gd name="T37" fmla="*/ 142 h 147"/>
                <a:gd name="T38" fmla="*/ 53 w 88"/>
                <a:gd name="T39" fmla="*/ 143 h 147"/>
                <a:gd name="T40" fmla="*/ 51 w 88"/>
                <a:gd name="T41" fmla="*/ 147 h 147"/>
                <a:gd name="T42" fmla="*/ 42 w 88"/>
                <a:gd name="T43" fmla="*/ 146 h 147"/>
                <a:gd name="T44" fmla="*/ 31 w 88"/>
                <a:gd name="T45" fmla="*/ 136 h 147"/>
                <a:gd name="T46" fmla="*/ 29 w 88"/>
                <a:gd name="T47" fmla="*/ 127 h 147"/>
                <a:gd name="T48" fmla="*/ 25 w 88"/>
                <a:gd name="T49" fmla="*/ 116 h 147"/>
                <a:gd name="T50" fmla="*/ 28 w 88"/>
                <a:gd name="T51" fmla="*/ 98 h 147"/>
                <a:gd name="T52" fmla="*/ 33 w 88"/>
                <a:gd name="T53" fmla="*/ 91 h 147"/>
                <a:gd name="T54" fmla="*/ 29 w 88"/>
                <a:gd name="T55" fmla="*/ 82 h 147"/>
                <a:gd name="T56" fmla="*/ 23 w 88"/>
                <a:gd name="T57" fmla="*/ 78 h 147"/>
                <a:gd name="T58" fmla="*/ 25 w 88"/>
                <a:gd name="T59" fmla="*/ 69 h 147"/>
                <a:gd name="T60" fmla="*/ 21 w 88"/>
                <a:gd name="T61" fmla="*/ 64 h 147"/>
                <a:gd name="T62" fmla="*/ 12 w 88"/>
                <a:gd name="T63" fmla="*/ 65 h 147"/>
                <a:gd name="T64" fmla="*/ 0 w 88"/>
                <a:gd name="T65" fmla="*/ 50 h 147"/>
                <a:gd name="T66" fmla="*/ 5 w 88"/>
                <a:gd name="T67" fmla="*/ 44 h 147"/>
                <a:gd name="T68" fmla="*/ 5 w 88"/>
                <a:gd name="T69" fmla="*/ 34 h 147"/>
                <a:gd name="T70" fmla="*/ 16 w 88"/>
                <a:gd name="T71" fmla="*/ 31 h 147"/>
                <a:gd name="T72" fmla="*/ 21 w 88"/>
                <a:gd name="T73" fmla="*/ 27 h 147"/>
                <a:gd name="T74" fmla="*/ 15 w 88"/>
                <a:gd name="T75" fmla="*/ 19 h 147"/>
                <a:gd name="T76" fmla="*/ 17 w 88"/>
                <a:gd name="T77" fmla="*/ 12 h 147"/>
                <a:gd name="T78" fmla="*/ 32 w 88"/>
                <a:gd name="T7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8" h="147">
                  <a:moveTo>
                    <a:pt x="32" y="0"/>
                  </a:moveTo>
                  <a:lnTo>
                    <a:pt x="43" y="7"/>
                  </a:lnTo>
                  <a:lnTo>
                    <a:pt x="54" y="21"/>
                  </a:lnTo>
                  <a:lnTo>
                    <a:pt x="54" y="32"/>
                  </a:lnTo>
                  <a:lnTo>
                    <a:pt x="61" y="32"/>
                  </a:lnTo>
                  <a:lnTo>
                    <a:pt x="71" y="42"/>
                  </a:lnTo>
                  <a:lnTo>
                    <a:pt x="78" y="49"/>
                  </a:lnTo>
                  <a:lnTo>
                    <a:pt x="74" y="68"/>
                  </a:lnTo>
                  <a:lnTo>
                    <a:pt x="63" y="73"/>
                  </a:lnTo>
                  <a:lnTo>
                    <a:pt x="64" y="78"/>
                  </a:lnTo>
                  <a:lnTo>
                    <a:pt x="61" y="89"/>
                  </a:lnTo>
                  <a:lnTo>
                    <a:pt x="68" y="104"/>
                  </a:lnTo>
                  <a:lnTo>
                    <a:pt x="74" y="104"/>
                  </a:lnTo>
                  <a:lnTo>
                    <a:pt x="77" y="116"/>
                  </a:lnTo>
                  <a:lnTo>
                    <a:pt x="88" y="134"/>
                  </a:lnTo>
                  <a:lnTo>
                    <a:pt x="83" y="135"/>
                  </a:lnTo>
                  <a:lnTo>
                    <a:pt x="73" y="133"/>
                  </a:lnTo>
                  <a:lnTo>
                    <a:pt x="67" y="138"/>
                  </a:lnTo>
                  <a:lnTo>
                    <a:pt x="59" y="142"/>
                  </a:lnTo>
                  <a:lnTo>
                    <a:pt x="53" y="143"/>
                  </a:lnTo>
                  <a:lnTo>
                    <a:pt x="51" y="147"/>
                  </a:lnTo>
                  <a:lnTo>
                    <a:pt x="42" y="146"/>
                  </a:lnTo>
                  <a:lnTo>
                    <a:pt x="31" y="136"/>
                  </a:lnTo>
                  <a:lnTo>
                    <a:pt x="29" y="127"/>
                  </a:lnTo>
                  <a:lnTo>
                    <a:pt x="25" y="116"/>
                  </a:lnTo>
                  <a:lnTo>
                    <a:pt x="28" y="98"/>
                  </a:lnTo>
                  <a:lnTo>
                    <a:pt x="33" y="91"/>
                  </a:lnTo>
                  <a:lnTo>
                    <a:pt x="29" y="82"/>
                  </a:lnTo>
                  <a:lnTo>
                    <a:pt x="23" y="78"/>
                  </a:lnTo>
                  <a:lnTo>
                    <a:pt x="25" y="69"/>
                  </a:lnTo>
                  <a:lnTo>
                    <a:pt x="21" y="64"/>
                  </a:lnTo>
                  <a:lnTo>
                    <a:pt x="12" y="65"/>
                  </a:lnTo>
                  <a:lnTo>
                    <a:pt x="0" y="50"/>
                  </a:lnTo>
                  <a:lnTo>
                    <a:pt x="5" y="44"/>
                  </a:lnTo>
                  <a:lnTo>
                    <a:pt x="5" y="34"/>
                  </a:lnTo>
                  <a:lnTo>
                    <a:pt x="16" y="31"/>
                  </a:lnTo>
                  <a:lnTo>
                    <a:pt x="21" y="27"/>
                  </a:lnTo>
                  <a:lnTo>
                    <a:pt x="15" y="19"/>
                  </a:lnTo>
                  <a:lnTo>
                    <a:pt x="17" y="12"/>
                  </a:lnTo>
                  <a:lnTo>
                    <a:pt x="32"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5" name="Freeform 82">
              <a:extLst>
                <a:ext uri="{FF2B5EF4-FFF2-40B4-BE49-F238E27FC236}">
                  <a16:creationId xmlns:a16="http://schemas.microsoft.com/office/drawing/2014/main" id="{0E1AC97E-5A3C-BCEF-FE80-C41AD9E3E074}"/>
                </a:ext>
              </a:extLst>
            </p:cNvPr>
            <p:cNvSpPr>
              <a:spLocks/>
            </p:cNvSpPr>
            <p:nvPr/>
          </p:nvSpPr>
          <p:spPr bwMode="auto">
            <a:xfrm>
              <a:off x="2966103" y="3338193"/>
              <a:ext cx="190807" cy="105446"/>
            </a:xfrm>
            <a:custGeom>
              <a:avLst/>
              <a:gdLst>
                <a:gd name="T0" fmla="*/ 34 w 114"/>
                <a:gd name="T1" fmla="*/ 63 h 63"/>
                <a:gd name="T2" fmla="*/ 32 w 114"/>
                <a:gd name="T3" fmla="*/ 56 h 63"/>
                <a:gd name="T4" fmla="*/ 27 w 114"/>
                <a:gd name="T5" fmla="*/ 54 h 63"/>
                <a:gd name="T6" fmla="*/ 29 w 114"/>
                <a:gd name="T7" fmla="*/ 46 h 63"/>
                <a:gd name="T8" fmla="*/ 26 w 114"/>
                <a:gd name="T9" fmla="*/ 44 h 63"/>
                <a:gd name="T10" fmla="*/ 23 w 114"/>
                <a:gd name="T11" fmla="*/ 42 h 63"/>
                <a:gd name="T12" fmla="*/ 14 w 114"/>
                <a:gd name="T13" fmla="*/ 45 h 63"/>
                <a:gd name="T14" fmla="*/ 14 w 114"/>
                <a:gd name="T15" fmla="*/ 42 h 63"/>
                <a:gd name="T16" fmla="*/ 9 w 114"/>
                <a:gd name="T17" fmla="*/ 39 h 63"/>
                <a:gd name="T18" fmla="*/ 5 w 114"/>
                <a:gd name="T19" fmla="*/ 34 h 63"/>
                <a:gd name="T20" fmla="*/ 0 w 114"/>
                <a:gd name="T21" fmla="*/ 33 h 63"/>
                <a:gd name="T22" fmla="*/ 4 w 114"/>
                <a:gd name="T23" fmla="*/ 28 h 63"/>
                <a:gd name="T24" fmla="*/ 3 w 114"/>
                <a:gd name="T25" fmla="*/ 23 h 63"/>
                <a:gd name="T26" fmla="*/ 5 w 114"/>
                <a:gd name="T27" fmla="*/ 19 h 63"/>
                <a:gd name="T28" fmla="*/ 14 w 114"/>
                <a:gd name="T29" fmla="*/ 14 h 63"/>
                <a:gd name="T30" fmla="*/ 23 w 114"/>
                <a:gd name="T31" fmla="*/ 6 h 63"/>
                <a:gd name="T32" fmla="*/ 25 w 114"/>
                <a:gd name="T33" fmla="*/ 7 h 63"/>
                <a:gd name="T34" fmla="*/ 30 w 114"/>
                <a:gd name="T35" fmla="*/ 3 h 63"/>
                <a:gd name="T36" fmla="*/ 35 w 114"/>
                <a:gd name="T37" fmla="*/ 2 h 63"/>
                <a:gd name="T38" fmla="*/ 36 w 114"/>
                <a:gd name="T39" fmla="*/ 4 h 63"/>
                <a:gd name="T40" fmla="*/ 39 w 114"/>
                <a:gd name="T41" fmla="*/ 3 h 63"/>
                <a:gd name="T42" fmla="*/ 48 w 114"/>
                <a:gd name="T43" fmla="*/ 5 h 63"/>
                <a:gd name="T44" fmla="*/ 56 w 114"/>
                <a:gd name="T45" fmla="*/ 4 h 63"/>
                <a:gd name="T46" fmla="*/ 62 w 114"/>
                <a:gd name="T47" fmla="*/ 2 h 63"/>
                <a:gd name="T48" fmla="*/ 65 w 114"/>
                <a:gd name="T49" fmla="*/ 0 h 63"/>
                <a:gd name="T50" fmla="*/ 70 w 114"/>
                <a:gd name="T51" fmla="*/ 1 h 63"/>
                <a:gd name="T52" fmla="*/ 74 w 114"/>
                <a:gd name="T53" fmla="*/ 2 h 63"/>
                <a:gd name="T54" fmla="*/ 79 w 114"/>
                <a:gd name="T55" fmla="*/ 2 h 63"/>
                <a:gd name="T56" fmla="*/ 83 w 114"/>
                <a:gd name="T57" fmla="*/ 0 h 63"/>
                <a:gd name="T58" fmla="*/ 91 w 114"/>
                <a:gd name="T59" fmla="*/ 3 h 63"/>
                <a:gd name="T60" fmla="*/ 94 w 114"/>
                <a:gd name="T61" fmla="*/ 3 h 63"/>
                <a:gd name="T62" fmla="*/ 99 w 114"/>
                <a:gd name="T63" fmla="*/ 7 h 63"/>
                <a:gd name="T64" fmla="*/ 104 w 114"/>
                <a:gd name="T65" fmla="*/ 12 h 63"/>
                <a:gd name="T66" fmla="*/ 110 w 114"/>
                <a:gd name="T67" fmla="*/ 15 h 63"/>
                <a:gd name="T68" fmla="*/ 114 w 114"/>
                <a:gd name="T69" fmla="*/ 21 h 63"/>
                <a:gd name="T70" fmla="*/ 108 w 114"/>
                <a:gd name="T71" fmla="*/ 20 h 63"/>
                <a:gd name="T72" fmla="*/ 105 w 114"/>
                <a:gd name="T73" fmla="*/ 23 h 63"/>
                <a:gd name="T74" fmla="*/ 99 w 114"/>
                <a:gd name="T75" fmla="*/ 26 h 63"/>
                <a:gd name="T76" fmla="*/ 94 w 114"/>
                <a:gd name="T77" fmla="*/ 26 h 63"/>
                <a:gd name="T78" fmla="*/ 90 w 114"/>
                <a:gd name="T79" fmla="*/ 29 h 63"/>
                <a:gd name="T80" fmla="*/ 86 w 114"/>
                <a:gd name="T81" fmla="*/ 28 h 63"/>
                <a:gd name="T82" fmla="*/ 84 w 114"/>
                <a:gd name="T83" fmla="*/ 25 h 63"/>
                <a:gd name="T84" fmla="*/ 82 w 114"/>
                <a:gd name="T85" fmla="*/ 25 h 63"/>
                <a:gd name="T86" fmla="*/ 79 w 114"/>
                <a:gd name="T87" fmla="*/ 30 h 63"/>
                <a:gd name="T88" fmla="*/ 77 w 114"/>
                <a:gd name="T89" fmla="*/ 30 h 63"/>
                <a:gd name="T90" fmla="*/ 76 w 114"/>
                <a:gd name="T91" fmla="*/ 34 h 63"/>
                <a:gd name="T92" fmla="*/ 69 w 114"/>
                <a:gd name="T93" fmla="*/ 40 h 63"/>
                <a:gd name="T94" fmla="*/ 66 w 114"/>
                <a:gd name="T95" fmla="*/ 42 h 63"/>
                <a:gd name="T96" fmla="*/ 64 w 114"/>
                <a:gd name="T97" fmla="*/ 45 h 63"/>
                <a:gd name="T98" fmla="*/ 59 w 114"/>
                <a:gd name="T99" fmla="*/ 41 h 63"/>
                <a:gd name="T100" fmla="*/ 54 w 114"/>
                <a:gd name="T101" fmla="*/ 46 h 63"/>
                <a:gd name="T102" fmla="*/ 51 w 114"/>
                <a:gd name="T103" fmla="*/ 46 h 63"/>
                <a:gd name="T104" fmla="*/ 46 w 114"/>
                <a:gd name="T105" fmla="*/ 47 h 63"/>
                <a:gd name="T106" fmla="*/ 46 w 114"/>
                <a:gd name="T107" fmla="*/ 57 h 63"/>
                <a:gd name="T108" fmla="*/ 43 w 114"/>
                <a:gd name="T109" fmla="*/ 57 h 63"/>
                <a:gd name="T110" fmla="*/ 40 w 114"/>
                <a:gd name="T111" fmla="*/ 62 h 63"/>
                <a:gd name="T112" fmla="*/ 34 w 114"/>
                <a:gd name="T11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4" h="63">
                  <a:moveTo>
                    <a:pt x="34" y="63"/>
                  </a:moveTo>
                  <a:lnTo>
                    <a:pt x="32" y="56"/>
                  </a:lnTo>
                  <a:lnTo>
                    <a:pt x="27" y="54"/>
                  </a:lnTo>
                  <a:lnTo>
                    <a:pt x="29" y="46"/>
                  </a:lnTo>
                  <a:lnTo>
                    <a:pt x="26" y="44"/>
                  </a:lnTo>
                  <a:lnTo>
                    <a:pt x="23" y="42"/>
                  </a:lnTo>
                  <a:lnTo>
                    <a:pt x="14" y="45"/>
                  </a:lnTo>
                  <a:lnTo>
                    <a:pt x="14" y="42"/>
                  </a:lnTo>
                  <a:lnTo>
                    <a:pt x="9" y="39"/>
                  </a:lnTo>
                  <a:lnTo>
                    <a:pt x="5" y="34"/>
                  </a:lnTo>
                  <a:lnTo>
                    <a:pt x="0" y="33"/>
                  </a:lnTo>
                  <a:lnTo>
                    <a:pt x="4" y="28"/>
                  </a:lnTo>
                  <a:lnTo>
                    <a:pt x="3" y="23"/>
                  </a:lnTo>
                  <a:lnTo>
                    <a:pt x="5" y="19"/>
                  </a:lnTo>
                  <a:lnTo>
                    <a:pt x="14" y="14"/>
                  </a:lnTo>
                  <a:lnTo>
                    <a:pt x="23" y="6"/>
                  </a:lnTo>
                  <a:lnTo>
                    <a:pt x="25" y="7"/>
                  </a:lnTo>
                  <a:lnTo>
                    <a:pt x="30" y="3"/>
                  </a:lnTo>
                  <a:lnTo>
                    <a:pt x="35" y="2"/>
                  </a:lnTo>
                  <a:lnTo>
                    <a:pt x="36" y="4"/>
                  </a:lnTo>
                  <a:lnTo>
                    <a:pt x="39" y="3"/>
                  </a:lnTo>
                  <a:lnTo>
                    <a:pt x="48" y="5"/>
                  </a:lnTo>
                  <a:lnTo>
                    <a:pt x="56" y="4"/>
                  </a:lnTo>
                  <a:lnTo>
                    <a:pt x="62" y="2"/>
                  </a:lnTo>
                  <a:lnTo>
                    <a:pt x="65" y="0"/>
                  </a:lnTo>
                  <a:lnTo>
                    <a:pt x="70" y="1"/>
                  </a:lnTo>
                  <a:lnTo>
                    <a:pt x="74" y="2"/>
                  </a:lnTo>
                  <a:lnTo>
                    <a:pt x="79" y="2"/>
                  </a:lnTo>
                  <a:lnTo>
                    <a:pt x="83" y="0"/>
                  </a:lnTo>
                  <a:lnTo>
                    <a:pt x="91" y="3"/>
                  </a:lnTo>
                  <a:lnTo>
                    <a:pt x="94" y="3"/>
                  </a:lnTo>
                  <a:lnTo>
                    <a:pt x="99" y="7"/>
                  </a:lnTo>
                  <a:lnTo>
                    <a:pt x="104" y="12"/>
                  </a:lnTo>
                  <a:lnTo>
                    <a:pt x="110" y="15"/>
                  </a:lnTo>
                  <a:lnTo>
                    <a:pt x="114" y="21"/>
                  </a:lnTo>
                  <a:lnTo>
                    <a:pt x="108" y="20"/>
                  </a:lnTo>
                  <a:lnTo>
                    <a:pt x="105" y="23"/>
                  </a:lnTo>
                  <a:lnTo>
                    <a:pt x="99" y="26"/>
                  </a:lnTo>
                  <a:lnTo>
                    <a:pt x="94" y="26"/>
                  </a:lnTo>
                  <a:lnTo>
                    <a:pt x="90" y="29"/>
                  </a:lnTo>
                  <a:lnTo>
                    <a:pt x="86" y="28"/>
                  </a:lnTo>
                  <a:lnTo>
                    <a:pt x="84" y="25"/>
                  </a:lnTo>
                  <a:lnTo>
                    <a:pt x="82" y="25"/>
                  </a:lnTo>
                  <a:lnTo>
                    <a:pt x="79" y="30"/>
                  </a:lnTo>
                  <a:lnTo>
                    <a:pt x="77" y="30"/>
                  </a:lnTo>
                  <a:lnTo>
                    <a:pt x="76" y="34"/>
                  </a:lnTo>
                  <a:lnTo>
                    <a:pt x="69" y="40"/>
                  </a:lnTo>
                  <a:lnTo>
                    <a:pt x="66" y="42"/>
                  </a:lnTo>
                  <a:lnTo>
                    <a:pt x="64" y="45"/>
                  </a:lnTo>
                  <a:lnTo>
                    <a:pt x="59" y="41"/>
                  </a:lnTo>
                  <a:lnTo>
                    <a:pt x="54" y="46"/>
                  </a:lnTo>
                  <a:lnTo>
                    <a:pt x="51" y="46"/>
                  </a:lnTo>
                  <a:lnTo>
                    <a:pt x="46" y="47"/>
                  </a:lnTo>
                  <a:lnTo>
                    <a:pt x="46" y="57"/>
                  </a:lnTo>
                  <a:lnTo>
                    <a:pt x="43" y="57"/>
                  </a:lnTo>
                  <a:lnTo>
                    <a:pt x="40" y="62"/>
                  </a:lnTo>
                  <a:lnTo>
                    <a:pt x="34" y="6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6" name="Freeform 83">
              <a:extLst>
                <a:ext uri="{FF2B5EF4-FFF2-40B4-BE49-F238E27FC236}">
                  <a16:creationId xmlns:a16="http://schemas.microsoft.com/office/drawing/2014/main" id="{7D8A53A0-0364-1110-5162-E806A26AA742}"/>
                </a:ext>
              </a:extLst>
            </p:cNvPr>
            <p:cNvSpPr>
              <a:spLocks/>
            </p:cNvSpPr>
            <p:nvPr/>
          </p:nvSpPr>
          <p:spPr bwMode="auto">
            <a:xfrm>
              <a:off x="6065874" y="2282061"/>
              <a:ext cx="157332" cy="137247"/>
            </a:xfrm>
            <a:custGeom>
              <a:avLst/>
              <a:gdLst>
                <a:gd name="T0" fmla="*/ 343 w 386"/>
                <a:gd name="T1" fmla="*/ 50 h 337"/>
                <a:gd name="T2" fmla="*/ 363 w 386"/>
                <a:gd name="T3" fmla="*/ 82 h 337"/>
                <a:gd name="T4" fmla="*/ 386 w 386"/>
                <a:gd name="T5" fmla="*/ 106 h 337"/>
                <a:gd name="T6" fmla="*/ 363 w 386"/>
                <a:gd name="T7" fmla="*/ 137 h 337"/>
                <a:gd name="T8" fmla="*/ 331 w 386"/>
                <a:gd name="T9" fmla="*/ 119 h 337"/>
                <a:gd name="T10" fmla="*/ 284 w 386"/>
                <a:gd name="T11" fmla="*/ 120 h 337"/>
                <a:gd name="T12" fmla="*/ 225 w 386"/>
                <a:gd name="T13" fmla="*/ 106 h 337"/>
                <a:gd name="T14" fmla="*/ 194 w 386"/>
                <a:gd name="T15" fmla="*/ 108 h 337"/>
                <a:gd name="T16" fmla="*/ 181 w 386"/>
                <a:gd name="T17" fmla="*/ 125 h 337"/>
                <a:gd name="T18" fmla="*/ 155 w 386"/>
                <a:gd name="T19" fmla="*/ 106 h 337"/>
                <a:gd name="T20" fmla="*/ 144 w 386"/>
                <a:gd name="T21" fmla="*/ 141 h 337"/>
                <a:gd name="T22" fmla="*/ 180 w 386"/>
                <a:gd name="T23" fmla="*/ 180 h 337"/>
                <a:gd name="T24" fmla="*/ 196 w 386"/>
                <a:gd name="T25" fmla="*/ 206 h 337"/>
                <a:gd name="T26" fmla="*/ 230 w 386"/>
                <a:gd name="T27" fmla="*/ 237 h 337"/>
                <a:gd name="T28" fmla="*/ 257 w 386"/>
                <a:gd name="T29" fmla="*/ 256 h 337"/>
                <a:gd name="T30" fmla="*/ 286 w 386"/>
                <a:gd name="T31" fmla="*/ 291 h 337"/>
                <a:gd name="T32" fmla="*/ 349 w 386"/>
                <a:gd name="T33" fmla="*/ 323 h 337"/>
                <a:gd name="T34" fmla="*/ 342 w 386"/>
                <a:gd name="T35" fmla="*/ 337 h 337"/>
                <a:gd name="T36" fmla="*/ 276 w 386"/>
                <a:gd name="T37" fmla="*/ 306 h 337"/>
                <a:gd name="T38" fmla="*/ 234 w 386"/>
                <a:gd name="T39" fmla="*/ 276 h 337"/>
                <a:gd name="T40" fmla="*/ 170 w 386"/>
                <a:gd name="T41" fmla="*/ 251 h 337"/>
                <a:gd name="T42" fmla="*/ 108 w 386"/>
                <a:gd name="T43" fmla="*/ 189 h 337"/>
                <a:gd name="T44" fmla="*/ 121 w 386"/>
                <a:gd name="T45" fmla="*/ 183 h 337"/>
                <a:gd name="T46" fmla="*/ 88 w 386"/>
                <a:gd name="T47" fmla="*/ 148 h 337"/>
                <a:gd name="T48" fmla="*/ 85 w 386"/>
                <a:gd name="T49" fmla="*/ 119 h 337"/>
                <a:gd name="T50" fmla="*/ 40 w 386"/>
                <a:gd name="T51" fmla="*/ 106 h 337"/>
                <a:gd name="T52" fmla="*/ 22 w 386"/>
                <a:gd name="T53" fmla="*/ 142 h 337"/>
                <a:gd name="T54" fmla="*/ 0 w 386"/>
                <a:gd name="T55" fmla="*/ 114 h 337"/>
                <a:gd name="T56" fmla="*/ 0 w 386"/>
                <a:gd name="T57" fmla="*/ 85 h 337"/>
                <a:gd name="T58" fmla="*/ 2 w 386"/>
                <a:gd name="T59" fmla="*/ 84 h 337"/>
                <a:gd name="T60" fmla="*/ 49 w 386"/>
                <a:gd name="T61" fmla="*/ 87 h 337"/>
                <a:gd name="T62" fmla="*/ 61 w 386"/>
                <a:gd name="T63" fmla="*/ 72 h 337"/>
                <a:gd name="T64" fmla="*/ 85 w 386"/>
                <a:gd name="T65" fmla="*/ 86 h 337"/>
                <a:gd name="T66" fmla="*/ 111 w 386"/>
                <a:gd name="T67" fmla="*/ 88 h 337"/>
                <a:gd name="T68" fmla="*/ 109 w 386"/>
                <a:gd name="T69" fmla="*/ 64 h 337"/>
                <a:gd name="T70" fmla="*/ 132 w 386"/>
                <a:gd name="T71" fmla="*/ 56 h 337"/>
                <a:gd name="T72" fmla="*/ 136 w 386"/>
                <a:gd name="T73" fmla="*/ 22 h 337"/>
                <a:gd name="T74" fmla="*/ 187 w 386"/>
                <a:gd name="T75" fmla="*/ 0 h 337"/>
                <a:gd name="T76" fmla="*/ 210 w 386"/>
                <a:gd name="T77" fmla="*/ 10 h 337"/>
                <a:gd name="T78" fmla="*/ 263 w 386"/>
                <a:gd name="T79" fmla="*/ 46 h 337"/>
                <a:gd name="T80" fmla="*/ 320 w 386"/>
                <a:gd name="T81" fmla="*/ 62 h 337"/>
                <a:gd name="T82" fmla="*/ 344 w 386"/>
                <a:gd name="T83" fmla="*/ 5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6" h="337">
                  <a:moveTo>
                    <a:pt x="343" y="50"/>
                  </a:moveTo>
                  <a:lnTo>
                    <a:pt x="363" y="82"/>
                  </a:lnTo>
                  <a:lnTo>
                    <a:pt x="386" y="106"/>
                  </a:lnTo>
                  <a:lnTo>
                    <a:pt x="363" y="137"/>
                  </a:lnTo>
                  <a:lnTo>
                    <a:pt x="331" y="119"/>
                  </a:lnTo>
                  <a:lnTo>
                    <a:pt x="284" y="120"/>
                  </a:lnTo>
                  <a:lnTo>
                    <a:pt x="225" y="106"/>
                  </a:lnTo>
                  <a:lnTo>
                    <a:pt x="194" y="108"/>
                  </a:lnTo>
                  <a:lnTo>
                    <a:pt x="181" y="125"/>
                  </a:lnTo>
                  <a:lnTo>
                    <a:pt x="155" y="106"/>
                  </a:lnTo>
                  <a:lnTo>
                    <a:pt x="144" y="141"/>
                  </a:lnTo>
                  <a:lnTo>
                    <a:pt x="180" y="180"/>
                  </a:lnTo>
                  <a:lnTo>
                    <a:pt x="196" y="206"/>
                  </a:lnTo>
                  <a:lnTo>
                    <a:pt x="230" y="237"/>
                  </a:lnTo>
                  <a:lnTo>
                    <a:pt x="257" y="256"/>
                  </a:lnTo>
                  <a:lnTo>
                    <a:pt x="286" y="291"/>
                  </a:lnTo>
                  <a:lnTo>
                    <a:pt x="349" y="323"/>
                  </a:lnTo>
                  <a:lnTo>
                    <a:pt x="342" y="337"/>
                  </a:lnTo>
                  <a:lnTo>
                    <a:pt x="276" y="306"/>
                  </a:lnTo>
                  <a:lnTo>
                    <a:pt x="234" y="276"/>
                  </a:lnTo>
                  <a:lnTo>
                    <a:pt x="170" y="251"/>
                  </a:lnTo>
                  <a:lnTo>
                    <a:pt x="108" y="189"/>
                  </a:lnTo>
                  <a:lnTo>
                    <a:pt x="121" y="183"/>
                  </a:lnTo>
                  <a:lnTo>
                    <a:pt x="88" y="148"/>
                  </a:lnTo>
                  <a:lnTo>
                    <a:pt x="85" y="119"/>
                  </a:lnTo>
                  <a:lnTo>
                    <a:pt x="40" y="106"/>
                  </a:lnTo>
                  <a:lnTo>
                    <a:pt x="22" y="142"/>
                  </a:lnTo>
                  <a:lnTo>
                    <a:pt x="0" y="114"/>
                  </a:lnTo>
                  <a:lnTo>
                    <a:pt x="0" y="85"/>
                  </a:lnTo>
                  <a:lnTo>
                    <a:pt x="2" y="84"/>
                  </a:lnTo>
                  <a:lnTo>
                    <a:pt x="49" y="87"/>
                  </a:lnTo>
                  <a:lnTo>
                    <a:pt x="61" y="72"/>
                  </a:lnTo>
                  <a:lnTo>
                    <a:pt x="85" y="86"/>
                  </a:lnTo>
                  <a:lnTo>
                    <a:pt x="111" y="88"/>
                  </a:lnTo>
                  <a:lnTo>
                    <a:pt x="109" y="64"/>
                  </a:lnTo>
                  <a:lnTo>
                    <a:pt x="132" y="56"/>
                  </a:lnTo>
                  <a:lnTo>
                    <a:pt x="136" y="22"/>
                  </a:lnTo>
                  <a:lnTo>
                    <a:pt x="187" y="0"/>
                  </a:lnTo>
                  <a:lnTo>
                    <a:pt x="210" y="10"/>
                  </a:lnTo>
                  <a:lnTo>
                    <a:pt x="263" y="46"/>
                  </a:lnTo>
                  <a:lnTo>
                    <a:pt x="320" y="62"/>
                  </a:lnTo>
                  <a:lnTo>
                    <a:pt x="344" y="50"/>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7" name="Freeform 84">
              <a:extLst>
                <a:ext uri="{FF2B5EF4-FFF2-40B4-BE49-F238E27FC236}">
                  <a16:creationId xmlns:a16="http://schemas.microsoft.com/office/drawing/2014/main" id="{3AB75DFE-D4A2-B5D1-980C-1B64DD2FDCB1}"/>
                </a:ext>
              </a:extLst>
            </p:cNvPr>
            <p:cNvSpPr>
              <a:spLocks/>
            </p:cNvSpPr>
            <p:nvPr/>
          </p:nvSpPr>
          <p:spPr bwMode="auto">
            <a:xfrm>
              <a:off x="3433078" y="3202619"/>
              <a:ext cx="90382" cy="65276"/>
            </a:xfrm>
            <a:custGeom>
              <a:avLst/>
              <a:gdLst>
                <a:gd name="T0" fmla="*/ 27 w 54"/>
                <a:gd name="T1" fmla="*/ 0 h 39"/>
                <a:gd name="T2" fmla="*/ 38 w 54"/>
                <a:gd name="T3" fmla="*/ 0 h 39"/>
                <a:gd name="T4" fmla="*/ 53 w 54"/>
                <a:gd name="T5" fmla="*/ 4 h 39"/>
                <a:gd name="T6" fmla="*/ 54 w 54"/>
                <a:gd name="T7" fmla="*/ 15 h 39"/>
                <a:gd name="T8" fmla="*/ 51 w 54"/>
                <a:gd name="T9" fmla="*/ 23 h 39"/>
                <a:gd name="T10" fmla="*/ 46 w 54"/>
                <a:gd name="T11" fmla="*/ 27 h 39"/>
                <a:gd name="T12" fmla="*/ 50 w 54"/>
                <a:gd name="T13" fmla="*/ 33 h 39"/>
                <a:gd name="T14" fmla="*/ 49 w 54"/>
                <a:gd name="T15" fmla="*/ 39 h 39"/>
                <a:gd name="T16" fmla="*/ 38 w 54"/>
                <a:gd name="T17" fmla="*/ 35 h 39"/>
                <a:gd name="T18" fmla="*/ 29 w 54"/>
                <a:gd name="T19" fmla="*/ 36 h 39"/>
                <a:gd name="T20" fmla="*/ 18 w 54"/>
                <a:gd name="T21" fmla="*/ 35 h 39"/>
                <a:gd name="T22" fmla="*/ 9 w 54"/>
                <a:gd name="T23" fmla="*/ 39 h 39"/>
                <a:gd name="T24" fmla="*/ 0 w 54"/>
                <a:gd name="T25" fmla="*/ 32 h 39"/>
                <a:gd name="T26" fmla="*/ 3 w 54"/>
                <a:gd name="T27" fmla="*/ 26 h 39"/>
                <a:gd name="T28" fmla="*/ 19 w 54"/>
                <a:gd name="T29" fmla="*/ 29 h 39"/>
                <a:gd name="T30" fmla="*/ 33 w 54"/>
                <a:gd name="T31" fmla="*/ 30 h 39"/>
                <a:gd name="T32" fmla="*/ 39 w 54"/>
                <a:gd name="T33" fmla="*/ 26 h 39"/>
                <a:gd name="T34" fmla="*/ 32 w 54"/>
                <a:gd name="T35" fmla="*/ 17 h 39"/>
                <a:gd name="T36" fmla="*/ 33 w 54"/>
                <a:gd name="T37" fmla="*/ 9 h 39"/>
                <a:gd name="T38" fmla="*/ 22 w 54"/>
                <a:gd name="T39" fmla="*/ 5 h 39"/>
                <a:gd name="T40" fmla="*/ 27 w 54"/>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39">
                  <a:moveTo>
                    <a:pt x="27" y="0"/>
                  </a:moveTo>
                  <a:lnTo>
                    <a:pt x="38" y="0"/>
                  </a:lnTo>
                  <a:lnTo>
                    <a:pt x="53" y="4"/>
                  </a:lnTo>
                  <a:lnTo>
                    <a:pt x="54" y="15"/>
                  </a:lnTo>
                  <a:lnTo>
                    <a:pt x="51" y="23"/>
                  </a:lnTo>
                  <a:lnTo>
                    <a:pt x="46" y="27"/>
                  </a:lnTo>
                  <a:lnTo>
                    <a:pt x="50" y="33"/>
                  </a:lnTo>
                  <a:lnTo>
                    <a:pt x="49" y="39"/>
                  </a:lnTo>
                  <a:lnTo>
                    <a:pt x="38" y="35"/>
                  </a:lnTo>
                  <a:lnTo>
                    <a:pt x="29" y="36"/>
                  </a:lnTo>
                  <a:lnTo>
                    <a:pt x="18" y="35"/>
                  </a:lnTo>
                  <a:lnTo>
                    <a:pt x="9" y="39"/>
                  </a:lnTo>
                  <a:lnTo>
                    <a:pt x="0" y="32"/>
                  </a:lnTo>
                  <a:lnTo>
                    <a:pt x="3" y="26"/>
                  </a:lnTo>
                  <a:lnTo>
                    <a:pt x="19" y="29"/>
                  </a:lnTo>
                  <a:lnTo>
                    <a:pt x="33" y="30"/>
                  </a:lnTo>
                  <a:lnTo>
                    <a:pt x="39" y="26"/>
                  </a:lnTo>
                  <a:lnTo>
                    <a:pt x="32" y="17"/>
                  </a:lnTo>
                  <a:lnTo>
                    <a:pt x="33" y="9"/>
                  </a:lnTo>
                  <a:lnTo>
                    <a:pt x="22" y="5"/>
                  </a:lnTo>
                  <a:lnTo>
                    <a:pt x="27"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8" name="Freeform 85">
              <a:extLst>
                <a:ext uri="{FF2B5EF4-FFF2-40B4-BE49-F238E27FC236}">
                  <a16:creationId xmlns:a16="http://schemas.microsoft.com/office/drawing/2014/main" id="{A551530B-79DD-2F0A-6A29-EB37B6653006}"/>
                </a:ext>
              </a:extLst>
            </p:cNvPr>
            <p:cNvSpPr>
              <a:spLocks/>
            </p:cNvSpPr>
            <p:nvPr/>
          </p:nvSpPr>
          <p:spPr bwMode="auto">
            <a:xfrm>
              <a:off x="6131151" y="2210090"/>
              <a:ext cx="174069" cy="97077"/>
            </a:xfrm>
            <a:custGeom>
              <a:avLst/>
              <a:gdLst>
                <a:gd name="T0" fmla="*/ 0 w 104"/>
                <a:gd name="T1" fmla="*/ 36 h 58"/>
                <a:gd name="T2" fmla="*/ 5 w 104"/>
                <a:gd name="T3" fmla="*/ 23 h 58"/>
                <a:gd name="T4" fmla="*/ 1 w 104"/>
                <a:gd name="T5" fmla="*/ 18 h 58"/>
                <a:gd name="T6" fmla="*/ 10 w 104"/>
                <a:gd name="T7" fmla="*/ 18 h 58"/>
                <a:gd name="T8" fmla="*/ 11 w 104"/>
                <a:gd name="T9" fmla="*/ 10 h 58"/>
                <a:gd name="T10" fmla="*/ 20 w 104"/>
                <a:gd name="T11" fmla="*/ 15 h 58"/>
                <a:gd name="T12" fmla="*/ 26 w 104"/>
                <a:gd name="T13" fmla="*/ 17 h 58"/>
                <a:gd name="T14" fmla="*/ 39 w 104"/>
                <a:gd name="T15" fmla="*/ 15 h 58"/>
                <a:gd name="T16" fmla="*/ 40 w 104"/>
                <a:gd name="T17" fmla="*/ 11 h 58"/>
                <a:gd name="T18" fmla="*/ 46 w 104"/>
                <a:gd name="T19" fmla="*/ 10 h 58"/>
                <a:gd name="T20" fmla="*/ 54 w 104"/>
                <a:gd name="T21" fmla="*/ 7 h 58"/>
                <a:gd name="T22" fmla="*/ 56 w 104"/>
                <a:gd name="T23" fmla="*/ 8 h 58"/>
                <a:gd name="T24" fmla="*/ 63 w 104"/>
                <a:gd name="T25" fmla="*/ 6 h 58"/>
                <a:gd name="T26" fmla="*/ 66 w 104"/>
                <a:gd name="T27" fmla="*/ 1 h 58"/>
                <a:gd name="T28" fmla="*/ 72 w 104"/>
                <a:gd name="T29" fmla="*/ 0 h 58"/>
                <a:gd name="T30" fmla="*/ 90 w 104"/>
                <a:gd name="T31" fmla="*/ 6 h 58"/>
                <a:gd name="T32" fmla="*/ 93 w 104"/>
                <a:gd name="T33" fmla="*/ 4 h 58"/>
                <a:gd name="T34" fmla="*/ 102 w 104"/>
                <a:gd name="T35" fmla="*/ 9 h 58"/>
                <a:gd name="T36" fmla="*/ 104 w 104"/>
                <a:gd name="T37" fmla="*/ 15 h 58"/>
                <a:gd name="T38" fmla="*/ 95 w 104"/>
                <a:gd name="T39" fmla="*/ 19 h 58"/>
                <a:gd name="T40" fmla="*/ 89 w 104"/>
                <a:gd name="T41" fmla="*/ 33 h 58"/>
                <a:gd name="T42" fmla="*/ 80 w 104"/>
                <a:gd name="T43" fmla="*/ 47 h 58"/>
                <a:gd name="T44" fmla="*/ 67 w 104"/>
                <a:gd name="T45" fmla="*/ 51 h 58"/>
                <a:gd name="T46" fmla="*/ 57 w 104"/>
                <a:gd name="T47" fmla="*/ 50 h 58"/>
                <a:gd name="T48" fmla="*/ 45 w 104"/>
                <a:gd name="T49" fmla="*/ 55 h 58"/>
                <a:gd name="T50" fmla="*/ 39 w 104"/>
                <a:gd name="T51" fmla="*/ 58 h 58"/>
                <a:gd name="T52" fmla="*/ 25 w 104"/>
                <a:gd name="T53" fmla="*/ 54 h 58"/>
                <a:gd name="T54" fmla="*/ 12 w 104"/>
                <a:gd name="T55" fmla="*/ 45 h 58"/>
                <a:gd name="T56" fmla="*/ 7 w 104"/>
                <a:gd name="T57" fmla="*/ 43 h 58"/>
                <a:gd name="T58" fmla="*/ 3 w 104"/>
                <a:gd name="T59" fmla="*/ 36 h 58"/>
                <a:gd name="T60" fmla="*/ 0 w 104"/>
                <a:gd name="T61"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58">
                  <a:moveTo>
                    <a:pt x="0" y="36"/>
                  </a:moveTo>
                  <a:lnTo>
                    <a:pt x="5" y="23"/>
                  </a:lnTo>
                  <a:lnTo>
                    <a:pt x="1" y="18"/>
                  </a:lnTo>
                  <a:lnTo>
                    <a:pt x="10" y="18"/>
                  </a:lnTo>
                  <a:lnTo>
                    <a:pt x="11" y="10"/>
                  </a:lnTo>
                  <a:lnTo>
                    <a:pt x="20" y="15"/>
                  </a:lnTo>
                  <a:lnTo>
                    <a:pt x="26" y="17"/>
                  </a:lnTo>
                  <a:lnTo>
                    <a:pt x="39" y="15"/>
                  </a:lnTo>
                  <a:lnTo>
                    <a:pt x="40" y="11"/>
                  </a:lnTo>
                  <a:lnTo>
                    <a:pt x="46" y="10"/>
                  </a:lnTo>
                  <a:lnTo>
                    <a:pt x="54" y="7"/>
                  </a:lnTo>
                  <a:lnTo>
                    <a:pt x="56" y="8"/>
                  </a:lnTo>
                  <a:lnTo>
                    <a:pt x="63" y="6"/>
                  </a:lnTo>
                  <a:lnTo>
                    <a:pt x="66" y="1"/>
                  </a:lnTo>
                  <a:lnTo>
                    <a:pt x="72" y="0"/>
                  </a:lnTo>
                  <a:lnTo>
                    <a:pt x="90" y="6"/>
                  </a:lnTo>
                  <a:lnTo>
                    <a:pt x="93" y="4"/>
                  </a:lnTo>
                  <a:lnTo>
                    <a:pt x="102" y="9"/>
                  </a:lnTo>
                  <a:lnTo>
                    <a:pt x="104" y="15"/>
                  </a:lnTo>
                  <a:lnTo>
                    <a:pt x="95" y="19"/>
                  </a:lnTo>
                  <a:lnTo>
                    <a:pt x="89" y="33"/>
                  </a:lnTo>
                  <a:lnTo>
                    <a:pt x="80" y="47"/>
                  </a:lnTo>
                  <a:lnTo>
                    <a:pt x="67" y="51"/>
                  </a:lnTo>
                  <a:lnTo>
                    <a:pt x="57" y="50"/>
                  </a:lnTo>
                  <a:lnTo>
                    <a:pt x="45" y="55"/>
                  </a:lnTo>
                  <a:lnTo>
                    <a:pt x="39" y="58"/>
                  </a:lnTo>
                  <a:lnTo>
                    <a:pt x="25" y="54"/>
                  </a:lnTo>
                  <a:lnTo>
                    <a:pt x="12" y="45"/>
                  </a:lnTo>
                  <a:lnTo>
                    <a:pt x="7" y="43"/>
                  </a:lnTo>
                  <a:lnTo>
                    <a:pt x="3" y="36"/>
                  </a:lnTo>
                  <a:lnTo>
                    <a:pt x="0" y="36"/>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09" name="Freeform 86">
              <a:extLst>
                <a:ext uri="{FF2B5EF4-FFF2-40B4-BE49-F238E27FC236}">
                  <a16:creationId xmlns:a16="http://schemas.microsoft.com/office/drawing/2014/main" id="{777A4CDF-A4A7-4A9F-37FB-35A0E3313F2A}"/>
                </a:ext>
              </a:extLst>
            </p:cNvPr>
            <p:cNvSpPr>
              <a:spLocks noEditPoints="1"/>
            </p:cNvSpPr>
            <p:nvPr/>
          </p:nvSpPr>
          <p:spPr bwMode="auto">
            <a:xfrm>
              <a:off x="8616658" y="3704743"/>
              <a:ext cx="1407618" cy="550662"/>
            </a:xfrm>
            <a:custGeom>
              <a:avLst/>
              <a:gdLst>
                <a:gd name="T0" fmla="*/ 552 w 3445"/>
                <a:gd name="T1" fmla="*/ 826 h 1349"/>
                <a:gd name="T2" fmla="*/ 373 w 3445"/>
                <a:gd name="T3" fmla="*/ 522 h 1349"/>
                <a:gd name="T4" fmla="*/ 188 w 3445"/>
                <a:gd name="T5" fmla="*/ 258 h 1349"/>
                <a:gd name="T6" fmla="*/ 0 w 3445"/>
                <a:gd name="T7" fmla="*/ 0 h 1349"/>
                <a:gd name="T8" fmla="*/ 294 w 3445"/>
                <a:gd name="T9" fmla="*/ 161 h 1349"/>
                <a:gd name="T10" fmla="*/ 550 w 3445"/>
                <a:gd name="T11" fmla="*/ 347 h 1349"/>
                <a:gd name="T12" fmla="*/ 664 w 3445"/>
                <a:gd name="T13" fmla="*/ 557 h 1349"/>
                <a:gd name="T14" fmla="*/ 784 w 3445"/>
                <a:gd name="T15" fmla="*/ 673 h 1349"/>
                <a:gd name="T16" fmla="*/ 1707 w 3445"/>
                <a:gd name="T17" fmla="*/ 311 h 1349"/>
                <a:gd name="T18" fmla="*/ 1681 w 3445"/>
                <a:gd name="T19" fmla="*/ 535 h 1349"/>
                <a:gd name="T20" fmla="*/ 1562 w 3445"/>
                <a:gd name="T21" fmla="*/ 778 h 1349"/>
                <a:gd name="T22" fmla="*/ 1357 w 3445"/>
                <a:gd name="T23" fmla="*/ 732 h 1349"/>
                <a:gd name="T24" fmla="*/ 1129 w 3445"/>
                <a:gd name="T25" fmla="*/ 716 h 1349"/>
                <a:gd name="T26" fmla="*/ 1037 w 3445"/>
                <a:gd name="T27" fmla="*/ 431 h 1349"/>
                <a:gd name="T28" fmla="*/ 1154 w 3445"/>
                <a:gd name="T29" fmla="*/ 401 h 1349"/>
                <a:gd name="T30" fmla="*/ 1330 w 3445"/>
                <a:gd name="T31" fmla="*/ 339 h 1349"/>
                <a:gd name="T32" fmla="*/ 1527 w 3445"/>
                <a:gd name="T33" fmla="*/ 197 h 1349"/>
                <a:gd name="T34" fmla="*/ 1662 w 3445"/>
                <a:gd name="T35" fmla="*/ 191 h 1349"/>
                <a:gd name="T36" fmla="*/ 2518 w 3445"/>
                <a:gd name="T37" fmla="*/ 445 h 1349"/>
                <a:gd name="T38" fmla="*/ 2477 w 3445"/>
                <a:gd name="T39" fmla="*/ 543 h 1349"/>
                <a:gd name="T40" fmla="*/ 2463 w 3445"/>
                <a:gd name="T41" fmla="*/ 281 h 1349"/>
                <a:gd name="T42" fmla="*/ 2262 w 3445"/>
                <a:gd name="T43" fmla="*/ 346 h 1349"/>
                <a:gd name="T44" fmla="*/ 1948 w 3445"/>
                <a:gd name="T45" fmla="*/ 434 h 1349"/>
                <a:gd name="T46" fmla="*/ 1979 w 3445"/>
                <a:gd name="T47" fmla="*/ 548 h 1349"/>
                <a:gd name="T48" fmla="*/ 2047 w 3445"/>
                <a:gd name="T49" fmla="*/ 596 h 1349"/>
                <a:gd name="T50" fmla="*/ 2098 w 3445"/>
                <a:gd name="T51" fmla="*/ 865 h 1349"/>
                <a:gd name="T52" fmla="*/ 2065 w 3445"/>
                <a:gd name="T53" fmla="*/ 847 h 1349"/>
                <a:gd name="T54" fmla="*/ 1931 w 3445"/>
                <a:gd name="T55" fmla="*/ 773 h 1349"/>
                <a:gd name="T56" fmla="*/ 1889 w 3445"/>
                <a:gd name="T57" fmla="*/ 937 h 1349"/>
                <a:gd name="T58" fmla="*/ 1826 w 3445"/>
                <a:gd name="T59" fmla="*/ 764 h 1349"/>
                <a:gd name="T60" fmla="*/ 1816 w 3445"/>
                <a:gd name="T61" fmla="*/ 582 h 1349"/>
                <a:gd name="T62" fmla="*/ 1993 w 3445"/>
                <a:gd name="T63" fmla="*/ 380 h 1349"/>
                <a:gd name="T64" fmla="*/ 2262 w 3445"/>
                <a:gd name="T65" fmla="*/ 346 h 1349"/>
                <a:gd name="T66" fmla="*/ 3092 w 3445"/>
                <a:gd name="T67" fmla="*/ 663 h 1349"/>
                <a:gd name="T68" fmla="*/ 3365 w 3445"/>
                <a:gd name="T69" fmla="*/ 672 h 1349"/>
                <a:gd name="T70" fmla="*/ 3353 w 3445"/>
                <a:gd name="T71" fmla="*/ 1173 h 1349"/>
                <a:gd name="T72" fmla="*/ 3200 w 3445"/>
                <a:gd name="T73" fmla="*/ 1114 h 1349"/>
                <a:gd name="T74" fmla="*/ 3062 w 3445"/>
                <a:gd name="T75" fmla="*/ 854 h 1349"/>
                <a:gd name="T76" fmla="*/ 2838 w 3445"/>
                <a:gd name="T77" fmla="*/ 817 h 1349"/>
                <a:gd name="T78" fmla="*/ 2849 w 3445"/>
                <a:gd name="T79" fmla="*/ 676 h 1349"/>
                <a:gd name="T80" fmla="*/ 2758 w 3445"/>
                <a:gd name="T81" fmla="*/ 604 h 1349"/>
                <a:gd name="T82" fmla="*/ 2800 w 3445"/>
                <a:gd name="T83" fmla="*/ 498 h 1349"/>
                <a:gd name="T84" fmla="*/ 2677 w 3445"/>
                <a:gd name="T85" fmla="*/ 795 h 1349"/>
                <a:gd name="T86" fmla="*/ 2458 w 3445"/>
                <a:gd name="T87" fmla="*/ 755 h 1349"/>
                <a:gd name="T88" fmla="*/ 2409 w 3445"/>
                <a:gd name="T89" fmla="*/ 761 h 1349"/>
                <a:gd name="T90" fmla="*/ 2391 w 3445"/>
                <a:gd name="T91" fmla="*/ 733 h 1349"/>
                <a:gd name="T92" fmla="*/ 2914 w 3445"/>
                <a:gd name="T93" fmla="*/ 990 h 1349"/>
                <a:gd name="T94" fmla="*/ 2960 w 3445"/>
                <a:gd name="T95" fmla="*/ 996 h 1349"/>
                <a:gd name="T96" fmla="*/ 1295 w 3445"/>
                <a:gd name="T97" fmla="*/ 1058 h 1349"/>
                <a:gd name="T98" fmla="*/ 1431 w 3445"/>
                <a:gd name="T99" fmla="*/ 1212 h 1349"/>
                <a:gd name="T100" fmla="*/ 1136 w 3445"/>
                <a:gd name="T101" fmla="*/ 1158 h 1349"/>
                <a:gd name="T102" fmla="*/ 830 w 3445"/>
                <a:gd name="T103" fmla="*/ 1093 h 1349"/>
                <a:gd name="T104" fmla="*/ 898 w 3445"/>
                <a:gd name="T105" fmla="*/ 974 h 1349"/>
                <a:gd name="T106" fmla="*/ 2061 w 3445"/>
                <a:gd name="T107" fmla="*/ 1156 h 1349"/>
                <a:gd name="T108" fmla="*/ 1835 w 3445"/>
                <a:gd name="T109" fmla="*/ 1186 h 1349"/>
                <a:gd name="T110" fmla="*/ 2061 w 3445"/>
                <a:gd name="T111" fmla="*/ 1156 h 1349"/>
                <a:gd name="T112" fmla="*/ 1774 w 3445"/>
                <a:gd name="T113" fmla="*/ 1208 h 1349"/>
                <a:gd name="T114" fmla="*/ 1622 w 3445"/>
                <a:gd name="T115" fmla="*/ 1187 h 1349"/>
                <a:gd name="T116" fmla="*/ 2095 w 3445"/>
                <a:gd name="T117" fmla="*/ 1349 h 1349"/>
                <a:gd name="T118" fmla="*/ 2210 w 3445"/>
                <a:gd name="T119" fmla="*/ 1224 h 1349"/>
                <a:gd name="T120" fmla="*/ 1881 w 3445"/>
                <a:gd name="T121" fmla="*/ 1339 h 1349"/>
                <a:gd name="T122" fmla="*/ 1864 w 3445"/>
                <a:gd name="T123" fmla="*/ 1290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45" h="1349">
                  <a:moveTo>
                    <a:pt x="789" y="965"/>
                  </a:moveTo>
                  <a:lnTo>
                    <a:pt x="706" y="967"/>
                  </a:lnTo>
                  <a:lnTo>
                    <a:pt x="646" y="895"/>
                  </a:lnTo>
                  <a:lnTo>
                    <a:pt x="552" y="826"/>
                  </a:lnTo>
                  <a:lnTo>
                    <a:pt x="521" y="774"/>
                  </a:lnTo>
                  <a:lnTo>
                    <a:pt x="466" y="705"/>
                  </a:lnTo>
                  <a:lnTo>
                    <a:pt x="429" y="641"/>
                  </a:lnTo>
                  <a:lnTo>
                    <a:pt x="373" y="522"/>
                  </a:lnTo>
                  <a:lnTo>
                    <a:pt x="307" y="451"/>
                  </a:lnTo>
                  <a:lnTo>
                    <a:pt x="285" y="378"/>
                  </a:lnTo>
                  <a:lnTo>
                    <a:pt x="257" y="311"/>
                  </a:lnTo>
                  <a:lnTo>
                    <a:pt x="188" y="258"/>
                  </a:lnTo>
                  <a:lnTo>
                    <a:pt x="147" y="185"/>
                  </a:lnTo>
                  <a:lnTo>
                    <a:pt x="89" y="137"/>
                  </a:lnTo>
                  <a:lnTo>
                    <a:pt x="8" y="43"/>
                  </a:lnTo>
                  <a:lnTo>
                    <a:pt x="0" y="0"/>
                  </a:lnTo>
                  <a:lnTo>
                    <a:pt x="48" y="3"/>
                  </a:lnTo>
                  <a:lnTo>
                    <a:pt x="165" y="20"/>
                  </a:lnTo>
                  <a:lnTo>
                    <a:pt x="234" y="103"/>
                  </a:lnTo>
                  <a:lnTo>
                    <a:pt x="294" y="161"/>
                  </a:lnTo>
                  <a:lnTo>
                    <a:pt x="337" y="196"/>
                  </a:lnTo>
                  <a:lnTo>
                    <a:pt x="410" y="288"/>
                  </a:lnTo>
                  <a:lnTo>
                    <a:pt x="486" y="289"/>
                  </a:lnTo>
                  <a:lnTo>
                    <a:pt x="550" y="347"/>
                  </a:lnTo>
                  <a:lnTo>
                    <a:pt x="594" y="419"/>
                  </a:lnTo>
                  <a:lnTo>
                    <a:pt x="652" y="458"/>
                  </a:lnTo>
                  <a:lnTo>
                    <a:pt x="621" y="527"/>
                  </a:lnTo>
                  <a:lnTo>
                    <a:pt x="664" y="557"/>
                  </a:lnTo>
                  <a:lnTo>
                    <a:pt x="691" y="559"/>
                  </a:lnTo>
                  <a:lnTo>
                    <a:pt x="703" y="618"/>
                  </a:lnTo>
                  <a:lnTo>
                    <a:pt x="729" y="666"/>
                  </a:lnTo>
                  <a:lnTo>
                    <a:pt x="784" y="673"/>
                  </a:lnTo>
                  <a:lnTo>
                    <a:pt x="819" y="727"/>
                  </a:lnTo>
                  <a:lnTo>
                    <a:pt x="797" y="833"/>
                  </a:lnTo>
                  <a:lnTo>
                    <a:pt x="789" y="965"/>
                  </a:lnTo>
                  <a:moveTo>
                    <a:pt x="1707" y="311"/>
                  </a:moveTo>
                  <a:lnTo>
                    <a:pt x="1792" y="390"/>
                  </a:lnTo>
                  <a:lnTo>
                    <a:pt x="1703" y="400"/>
                  </a:lnTo>
                  <a:lnTo>
                    <a:pt x="1678" y="458"/>
                  </a:lnTo>
                  <a:lnTo>
                    <a:pt x="1681" y="535"/>
                  </a:lnTo>
                  <a:lnTo>
                    <a:pt x="1608" y="593"/>
                  </a:lnTo>
                  <a:lnTo>
                    <a:pt x="1605" y="678"/>
                  </a:lnTo>
                  <a:lnTo>
                    <a:pt x="1572" y="808"/>
                  </a:lnTo>
                  <a:lnTo>
                    <a:pt x="1562" y="778"/>
                  </a:lnTo>
                  <a:lnTo>
                    <a:pt x="1475" y="816"/>
                  </a:lnTo>
                  <a:lnTo>
                    <a:pt x="1447" y="764"/>
                  </a:lnTo>
                  <a:lnTo>
                    <a:pt x="1394" y="759"/>
                  </a:lnTo>
                  <a:lnTo>
                    <a:pt x="1357" y="732"/>
                  </a:lnTo>
                  <a:lnTo>
                    <a:pt x="1267" y="763"/>
                  </a:lnTo>
                  <a:lnTo>
                    <a:pt x="1240" y="722"/>
                  </a:lnTo>
                  <a:lnTo>
                    <a:pt x="1191" y="726"/>
                  </a:lnTo>
                  <a:lnTo>
                    <a:pt x="1129" y="716"/>
                  </a:lnTo>
                  <a:lnTo>
                    <a:pt x="1120" y="602"/>
                  </a:lnTo>
                  <a:lnTo>
                    <a:pt x="1083" y="578"/>
                  </a:lnTo>
                  <a:lnTo>
                    <a:pt x="1047" y="506"/>
                  </a:lnTo>
                  <a:lnTo>
                    <a:pt x="1037" y="431"/>
                  </a:lnTo>
                  <a:lnTo>
                    <a:pt x="1045" y="352"/>
                  </a:lnTo>
                  <a:lnTo>
                    <a:pt x="1089" y="296"/>
                  </a:lnTo>
                  <a:lnTo>
                    <a:pt x="1102" y="353"/>
                  </a:lnTo>
                  <a:lnTo>
                    <a:pt x="1154" y="401"/>
                  </a:lnTo>
                  <a:lnTo>
                    <a:pt x="1202" y="383"/>
                  </a:lnTo>
                  <a:lnTo>
                    <a:pt x="1250" y="389"/>
                  </a:lnTo>
                  <a:lnTo>
                    <a:pt x="1294" y="346"/>
                  </a:lnTo>
                  <a:lnTo>
                    <a:pt x="1330" y="339"/>
                  </a:lnTo>
                  <a:lnTo>
                    <a:pt x="1401" y="363"/>
                  </a:lnTo>
                  <a:lnTo>
                    <a:pt x="1463" y="345"/>
                  </a:lnTo>
                  <a:lnTo>
                    <a:pt x="1499" y="226"/>
                  </a:lnTo>
                  <a:lnTo>
                    <a:pt x="1527" y="197"/>
                  </a:lnTo>
                  <a:lnTo>
                    <a:pt x="1550" y="100"/>
                  </a:lnTo>
                  <a:lnTo>
                    <a:pt x="1637" y="100"/>
                  </a:lnTo>
                  <a:lnTo>
                    <a:pt x="1702" y="114"/>
                  </a:lnTo>
                  <a:lnTo>
                    <a:pt x="1662" y="191"/>
                  </a:lnTo>
                  <a:lnTo>
                    <a:pt x="1719" y="272"/>
                  </a:lnTo>
                  <a:lnTo>
                    <a:pt x="1707" y="311"/>
                  </a:lnTo>
                  <a:moveTo>
                    <a:pt x="2521" y="370"/>
                  </a:moveTo>
                  <a:lnTo>
                    <a:pt x="2518" y="445"/>
                  </a:lnTo>
                  <a:lnTo>
                    <a:pt x="2479" y="436"/>
                  </a:lnTo>
                  <a:lnTo>
                    <a:pt x="2468" y="488"/>
                  </a:lnTo>
                  <a:lnTo>
                    <a:pt x="2498" y="533"/>
                  </a:lnTo>
                  <a:lnTo>
                    <a:pt x="2477" y="543"/>
                  </a:lnTo>
                  <a:lnTo>
                    <a:pt x="2447" y="489"/>
                  </a:lnTo>
                  <a:lnTo>
                    <a:pt x="2424" y="380"/>
                  </a:lnTo>
                  <a:lnTo>
                    <a:pt x="2439" y="312"/>
                  </a:lnTo>
                  <a:lnTo>
                    <a:pt x="2463" y="281"/>
                  </a:lnTo>
                  <a:lnTo>
                    <a:pt x="2469" y="328"/>
                  </a:lnTo>
                  <a:lnTo>
                    <a:pt x="2514" y="335"/>
                  </a:lnTo>
                  <a:lnTo>
                    <a:pt x="2521" y="370"/>
                  </a:lnTo>
                  <a:moveTo>
                    <a:pt x="2262" y="346"/>
                  </a:moveTo>
                  <a:lnTo>
                    <a:pt x="2202" y="430"/>
                  </a:lnTo>
                  <a:lnTo>
                    <a:pt x="2145" y="446"/>
                  </a:lnTo>
                  <a:lnTo>
                    <a:pt x="2073" y="430"/>
                  </a:lnTo>
                  <a:lnTo>
                    <a:pt x="1948" y="434"/>
                  </a:lnTo>
                  <a:lnTo>
                    <a:pt x="1882" y="446"/>
                  </a:lnTo>
                  <a:lnTo>
                    <a:pt x="1871" y="511"/>
                  </a:lnTo>
                  <a:lnTo>
                    <a:pt x="1938" y="586"/>
                  </a:lnTo>
                  <a:lnTo>
                    <a:pt x="1979" y="548"/>
                  </a:lnTo>
                  <a:lnTo>
                    <a:pt x="2119" y="519"/>
                  </a:lnTo>
                  <a:lnTo>
                    <a:pt x="2113" y="558"/>
                  </a:lnTo>
                  <a:lnTo>
                    <a:pt x="2080" y="546"/>
                  </a:lnTo>
                  <a:lnTo>
                    <a:pt x="2047" y="596"/>
                  </a:lnTo>
                  <a:lnTo>
                    <a:pt x="1980" y="629"/>
                  </a:lnTo>
                  <a:lnTo>
                    <a:pt x="2049" y="738"/>
                  </a:lnTo>
                  <a:lnTo>
                    <a:pt x="2034" y="767"/>
                  </a:lnTo>
                  <a:lnTo>
                    <a:pt x="2098" y="865"/>
                  </a:lnTo>
                  <a:lnTo>
                    <a:pt x="2095" y="921"/>
                  </a:lnTo>
                  <a:lnTo>
                    <a:pt x="2054" y="946"/>
                  </a:lnTo>
                  <a:lnTo>
                    <a:pt x="2026" y="916"/>
                  </a:lnTo>
                  <a:lnTo>
                    <a:pt x="2065" y="847"/>
                  </a:lnTo>
                  <a:lnTo>
                    <a:pt x="1990" y="880"/>
                  </a:lnTo>
                  <a:lnTo>
                    <a:pt x="1972" y="856"/>
                  </a:lnTo>
                  <a:lnTo>
                    <a:pt x="1983" y="823"/>
                  </a:lnTo>
                  <a:lnTo>
                    <a:pt x="1931" y="773"/>
                  </a:lnTo>
                  <a:lnTo>
                    <a:pt x="1939" y="690"/>
                  </a:lnTo>
                  <a:lnTo>
                    <a:pt x="1888" y="716"/>
                  </a:lnTo>
                  <a:lnTo>
                    <a:pt x="1891" y="815"/>
                  </a:lnTo>
                  <a:lnTo>
                    <a:pt x="1889" y="937"/>
                  </a:lnTo>
                  <a:lnTo>
                    <a:pt x="1841" y="950"/>
                  </a:lnTo>
                  <a:lnTo>
                    <a:pt x="1809" y="925"/>
                  </a:lnTo>
                  <a:lnTo>
                    <a:pt x="1834" y="846"/>
                  </a:lnTo>
                  <a:lnTo>
                    <a:pt x="1826" y="764"/>
                  </a:lnTo>
                  <a:lnTo>
                    <a:pt x="1794" y="763"/>
                  </a:lnTo>
                  <a:lnTo>
                    <a:pt x="1772" y="705"/>
                  </a:lnTo>
                  <a:lnTo>
                    <a:pt x="1805" y="649"/>
                  </a:lnTo>
                  <a:lnTo>
                    <a:pt x="1816" y="582"/>
                  </a:lnTo>
                  <a:lnTo>
                    <a:pt x="1855" y="453"/>
                  </a:lnTo>
                  <a:lnTo>
                    <a:pt x="1871" y="418"/>
                  </a:lnTo>
                  <a:lnTo>
                    <a:pt x="1934" y="355"/>
                  </a:lnTo>
                  <a:lnTo>
                    <a:pt x="1993" y="380"/>
                  </a:lnTo>
                  <a:lnTo>
                    <a:pt x="2088" y="392"/>
                  </a:lnTo>
                  <a:lnTo>
                    <a:pt x="2175" y="388"/>
                  </a:lnTo>
                  <a:lnTo>
                    <a:pt x="2248" y="327"/>
                  </a:lnTo>
                  <a:lnTo>
                    <a:pt x="2262" y="346"/>
                  </a:lnTo>
                  <a:moveTo>
                    <a:pt x="2932" y="565"/>
                  </a:moveTo>
                  <a:lnTo>
                    <a:pt x="2950" y="702"/>
                  </a:lnTo>
                  <a:lnTo>
                    <a:pt x="3026" y="753"/>
                  </a:lnTo>
                  <a:lnTo>
                    <a:pt x="3092" y="663"/>
                  </a:lnTo>
                  <a:lnTo>
                    <a:pt x="3179" y="612"/>
                  </a:lnTo>
                  <a:lnTo>
                    <a:pt x="3246" y="612"/>
                  </a:lnTo>
                  <a:lnTo>
                    <a:pt x="3310" y="641"/>
                  </a:lnTo>
                  <a:lnTo>
                    <a:pt x="3365" y="672"/>
                  </a:lnTo>
                  <a:lnTo>
                    <a:pt x="3445" y="688"/>
                  </a:lnTo>
                  <a:lnTo>
                    <a:pt x="3434" y="965"/>
                  </a:lnTo>
                  <a:lnTo>
                    <a:pt x="3414" y="1243"/>
                  </a:lnTo>
                  <a:lnTo>
                    <a:pt x="3353" y="1173"/>
                  </a:lnTo>
                  <a:lnTo>
                    <a:pt x="3279" y="1156"/>
                  </a:lnTo>
                  <a:lnTo>
                    <a:pt x="3258" y="1180"/>
                  </a:lnTo>
                  <a:lnTo>
                    <a:pt x="3163" y="1183"/>
                  </a:lnTo>
                  <a:lnTo>
                    <a:pt x="3200" y="1114"/>
                  </a:lnTo>
                  <a:lnTo>
                    <a:pt x="3249" y="1090"/>
                  </a:lnTo>
                  <a:lnTo>
                    <a:pt x="3236" y="997"/>
                  </a:lnTo>
                  <a:lnTo>
                    <a:pt x="3205" y="926"/>
                  </a:lnTo>
                  <a:lnTo>
                    <a:pt x="3062" y="854"/>
                  </a:lnTo>
                  <a:lnTo>
                    <a:pt x="3001" y="847"/>
                  </a:lnTo>
                  <a:lnTo>
                    <a:pt x="2891" y="768"/>
                  </a:lnTo>
                  <a:lnTo>
                    <a:pt x="2867" y="809"/>
                  </a:lnTo>
                  <a:lnTo>
                    <a:pt x="2838" y="817"/>
                  </a:lnTo>
                  <a:lnTo>
                    <a:pt x="2822" y="786"/>
                  </a:lnTo>
                  <a:lnTo>
                    <a:pt x="2823" y="749"/>
                  </a:lnTo>
                  <a:lnTo>
                    <a:pt x="2767" y="707"/>
                  </a:lnTo>
                  <a:lnTo>
                    <a:pt x="2849" y="676"/>
                  </a:lnTo>
                  <a:lnTo>
                    <a:pt x="2902" y="678"/>
                  </a:lnTo>
                  <a:lnTo>
                    <a:pt x="2897" y="655"/>
                  </a:lnTo>
                  <a:lnTo>
                    <a:pt x="2787" y="655"/>
                  </a:lnTo>
                  <a:lnTo>
                    <a:pt x="2758" y="604"/>
                  </a:lnTo>
                  <a:lnTo>
                    <a:pt x="2691" y="589"/>
                  </a:lnTo>
                  <a:lnTo>
                    <a:pt x="2659" y="546"/>
                  </a:lnTo>
                  <a:lnTo>
                    <a:pt x="2761" y="526"/>
                  </a:lnTo>
                  <a:lnTo>
                    <a:pt x="2800" y="498"/>
                  </a:lnTo>
                  <a:lnTo>
                    <a:pt x="2920" y="533"/>
                  </a:lnTo>
                  <a:lnTo>
                    <a:pt x="2932" y="565"/>
                  </a:lnTo>
                  <a:moveTo>
                    <a:pt x="2652" y="730"/>
                  </a:moveTo>
                  <a:lnTo>
                    <a:pt x="2677" y="795"/>
                  </a:lnTo>
                  <a:lnTo>
                    <a:pt x="2615" y="760"/>
                  </a:lnTo>
                  <a:lnTo>
                    <a:pt x="2552" y="753"/>
                  </a:lnTo>
                  <a:lnTo>
                    <a:pt x="2510" y="758"/>
                  </a:lnTo>
                  <a:lnTo>
                    <a:pt x="2458" y="755"/>
                  </a:lnTo>
                  <a:lnTo>
                    <a:pt x="2477" y="709"/>
                  </a:lnTo>
                  <a:lnTo>
                    <a:pt x="2570" y="705"/>
                  </a:lnTo>
                  <a:lnTo>
                    <a:pt x="2652" y="730"/>
                  </a:lnTo>
                  <a:moveTo>
                    <a:pt x="2409" y="761"/>
                  </a:moveTo>
                  <a:lnTo>
                    <a:pt x="2380" y="789"/>
                  </a:lnTo>
                  <a:lnTo>
                    <a:pt x="2328" y="774"/>
                  </a:lnTo>
                  <a:lnTo>
                    <a:pt x="2315" y="737"/>
                  </a:lnTo>
                  <a:lnTo>
                    <a:pt x="2391" y="733"/>
                  </a:lnTo>
                  <a:lnTo>
                    <a:pt x="2409" y="761"/>
                  </a:lnTo>
                  <a:moveTo>
                    <a:pt x="2960" y="996"/>
                  </a:moveTo>
                  <a:lnTo>
                    <a:pt x="2917" y="1054"/>
                  </a:lnTo>
                  <a:lnTo>
                    <a:pt x="2914" y="990"/>
                  </a:lnTo>
                  <a:lnTo>
                    <a:pt x="2929" y="959"/>
                  </a:lnTo>
                  <a:lnTo>
                    <a:pt x="2947" y="930"/>
                  </a:lnTo>
                  <a:lnTo>
                    <a:pt x="2962" y="955"/>
                  </a:lnTo>
                  <a:lnTo>
                    <a:pt x="2960" y="996"/>
                  </a:lnTo>
                  <a:moveTo>
                    <a:pt x="996" y="1044"/>
                  </a:moveTo>
                  <a:lnTo>
                    <a:pt x="1139" y="1052"/>
                  </a:lnTo>
                  <a:lnTo>
                    <a:pt x="1158" y="1017"/>
                  </a:lnTo>
                  <a:lnTo>
                    <a:pt x="1295" y="1058"/>
                  </a:lnTo>
                  <a:lnTo>
                    <a:pt x="1319" y="1113"/>
                  </a:lnTo>
                  <a:lnTo>
                    <a:pt x="1431" y="1129"/>
                  </a:lnTo>
                  <a:lnTo>
                    <a:pt x="1519" y="1179"/>
                  </a:lnTo>
                  <a:lnTo>
                    <a:pt x="1431" y="1212"/>
                  </a:lnTo>
                  <a:lnTo>
                    <a:pt x="1351" y="1177"/>
                  </a:lnTo>
                  <a:lnTo>
                    <a:pt x="1283" y="1180"/>
                  </a:lnTo>
                  <a:lnTo>
                    <a:pt x="1206" y="1174"/>
                  </a:lnTo>
                  <a:lnTo>
                    <a:pt x="1136" y="1158"/>
                  </a:lnTo>
                  <a:lnTo>
                    <a:pt x="1052" y="1126"/>
                  </a:lnTo>
                  <a:lnTo>
                    <a:pt x="997" y="1117"/>
                  </a:lnTo>
                  <a:lnTo>
                    <a:pt x="965" y="1128"/>
                  </a:lnTo>
                  <a:lnTo>
                    <a:pt x="830" y="1093"/>
                  </a:lnTo>
                  <a:lnTo>
                    <a:pt x="819" y="1056"/>
                  </a:lnTo>
                  <a:lnTo>
                    <a:pt x="751" y="1050"/>
                  </a:lnTo>
                  <a:lnTo>
                    <a:pt x="807" y="969"/>
                  </a:lnTo>
                  <a:lnTo>
                    <a:pt x="898" y="974"/>
                  </a:lnTo>
                  <a:lnTo>
                    <a:pt x="957" y="1007"/>
                  </a:lnTo>
                  <a:lnTo>
                    <a:pt x="987" y="1013"/>
                  </a:lnTo>
                  <a:lnTo>
                    <a:pt x="996" y="1044"/>
                  </a:lnTo>
                  <a:moveTo>
                    <a:pt x="2061" y="1156"/>
                  </a:moveTo>
                  <a:lnTo>
                    <a:pt x="2046" y="1203"/>
                  </a:lnTo>
                  <a:lnTo>
                    <a:pt x="1932" y="1227"/>
                  </a:lnTo>
                  <a:lnTo>
                    <a:pt x="1833" y="1217"/>
                  </a:lnTo>
                  <a:lnTo>
                    <a:pt x="1835" y="1186"/>
                  </a:lnTo>
                  <a:lnTo>
                    <a:pt x="1896" y="1168"/>
                  </a:lnTo>
                  <a:lnTo>
                    <a:pt x="1941" y="1193"/>
                  </a:lnTo>
                  <a:lnTo>
                    <a:pt x="1991" y="1187"/>
                  </a:lnTo>
                  <a:lnTo>
                    <a:pt x="2061" y="1156"/>
                  </a:lnTo>
                  <a:moveTo>
                    <a:pt x="1685" y="1156"/>
                  </a:moveTo>
                  <a:lnTo>
                    <a:pt x="1711" y="1179"/>
                  </a:lnTo>
                  <a:lnTo>
                    <a:pt x="1758" y="1172"/>
                  </a:lnTo>
                  <a:lnTo>
                    <a:pt x="1774" y="1208"/>
                  </a:lnTo>
                  <a:lnTo>
                    <a:pt x="1685" y="1225"/>
                  </a:lnTo>
                  <a:lnTo>
                    <a:pt x="1633" y="1236"/>
                  </a:lnTo>
                  <a:lnTo>
                    <a:pt x="1592" y="1236"/>
                  </a:lnTo>
                  <a:lnTo>
                    <a:pt x="1622" y="1187"/>
                  </a:lnTo>
                  <a:lnTo>
                    <a:pt x="1663" y="1186"/>
                  </a:lnTo>
                  <a:lnTo>
                    <a:pt x="1685" y="1156"/>
                  </a:lnTo>
                  <a:moveTo>
                    <a:pt x="2161" y="1330"/>
                  </a:moveTo>
                  <a:lnTo>
                    <a:pt x="2095" y="1349"/>
                  </a:lnTo>
                  <a:lnTo>
                    <a:pt x="2087" y="1339"/>
                  </a:lnTo>
                  <a:lnTo>
                    <a:pt x="2097" y="1310"/>
                  </a:lnTo>
                  <a:lnTo>
                    <a:pt x="2133" y="1258"/>
                  </a:lnTo>
                  <a:lnTo>
                    <a:pt x="2210" y="1224"/>
                  </a:lnTo>
                  <a:lnTo>
                    <a:pt x="2217" y="1241"/>
                  </a:lnTo>
                  <a:lnTo>
                    <a:pt x="2216" y="1266"/>
                  </a:lnTo>
                  <a:lnTo>
                    <a:pt x="2161" y="1330"/>
                  </a:lnTo>
                  <a:moveTo>
                    <a:pt x="1881" y="1339"/>
                  </a:moveTo>
                  <a:lnTo>
                    <a:pt x="1850" y="1340"/>
                  </a:lnTo>
                  <a:lnTo>
                    <a:pt x="1756" y="1280"/>
                  </a:lnTo>
                  <a:lnTo>
                    <a:pt x="1827" y="1264"/>
                  </a:lnTo>
                  <a:lnTo>
                    <a:pt x="1864" y="1290"/>
                  </a:lnTo>
                  <a:lnTo>
                    <a:pt x="1888" y="1316"/>
                  </a:lnTo>
                  <a:lnTo>
                    <a:pt x="1881" y="1339"/>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0" name="Freeform 87">
              <a:extLst>
                <a:ext uri="{FF2B5EF4-FFF2-40B4-BE49-F238E27FC236}">
                  <a16:creationId xmlns:a16="http://schemas.microsoft.com/office/drawing/2014/main" id="{B809D612-EC55-A5C5-6B99-C99E077466AB}"/>
                </a:ext>
              </a:extLst>
            </p:cNvPr>
            <p:cNvSpPr>
              <a:spLocks/>
            </p:cNvSpPr>
            <p:nvPr/>
          </p:nvSpPr>
          <p:spPr bwMode="auto">
            <a:xfrm>
              <a:off x="7734596" y="2660327"/>
              <a:ext cx="843566" cy="957381"/>
            </a:xfrm>
            <a:custGeom>
              <a:avLst/>
              <a:gdLst>
                <a:gd name="T0" fmla="*/ 149 w 504"/>
                <a:gd name="T1" fmla="*/ 42 h 572"/>
                <a:gd name="T2" fmla="*/ 148 w 504"/>
                <a:gd name="T3" fmla="*/ 60 h 572"/>
                <a:gd name="T4" fmla="*/ 206 w 504"/>
                <a:gd name="T5" fmla="*/ 110 h 572"/>
                <a:gd name="T6" fmla="*/ 212 w 504"/>
                <a:gd name="T7" fmla="*/ 147 h 572"/>
                <a:gd name="T8" fmla="*/ 282 w 504"/>
                <a:gd name="T9" fmla="*/ 172 h 572"/>
                <a:gd name="T10" fmla="*/ 330 w 504"/>
                <a:gd name="T11" fmla="*/ 189 h 572"/>
                <a:gd name="T12" fmla="*/ 340 w 504"/>
                <a:gd name="T13" fmla="*/ 167 h 572"/>
                <a:gd name="T14" fmla="*/ 355 w 504"/>
                <a:gd name="T15" fmla="*/ 170 h 572"/>
                <a:gd name="T16" fmla="*/ 384 w 504"/>
                <a:gd name="T17" fmla="*/ 179 h 572"/>
                <a:gd name="T18" fmla="*/ 412 w 504"/>
                <a:gd name="T19" fmla="*/ 167 h 572"/>
                <a:gd name="T20" fmla="*/ 430 w 504"/>
                <a:gd name="T21" fmla="*/ 142 h 572"/>
                <a:gd name="T22" fmla="*/ 474 w 504"/>
                <a:gd name="T23" fmla="*/ 126 h 572"/>
                <a:gd name="T24" fmla="*/ 501 w 504"/>
                <a:gd name="T25" fmla="*/ 150 h 572"/>
                <a:gd name="T26" fmla="*/ 504 w 504"/>
                <a:gd name="T27" fmla="*/ 175 h 572"/>
                <a:gd name="T28" fmla="*/ 473 w 504"/>
                <a:gd name="T29" fmla="*/ 197 h 572"/>
                <a:gd name="T30" fmla="*/ 463 w 504"/>
                <a:gd name="T31" fmla="*/ 242 h 572"/>
                <a:gd name="T32" fmla="*/ 449 w 504"/>
                <a:gd name="T33" fmla="*/ 266 h 572"/>
                <a:gd name="T34" fmla="*/ 429 w 504"/>
                <a:gd name="T35" fmla="*/ 247 h 572"/>
                <a:gd name="T36" fmla="*/ 412 w 504"/>
                <a:gd name="T37" fmla="*/ 249 h 572"/>
                <a:gd name="T38" fmla="*/ 428 w 504"/>
                <a:gd name="T39" fmla="*/ 219 h 572"/>
                <a:gd name="T40" fmla="*/ 383 w 504"/>
                <a:gd name="T41" fmla="*/ 212 h 572"/>
                <a:gd name="T42" fmla="*/ 354 w 504"/>
                <a:gd name="T43" fmla="*/ 188 h 572"/>
                <a:gd name="T44" fmla="*/ 356 w 504"/>
                <a:gd name="T45" fmla="*/ 221 h 572"/>
                <a:gd name="T46" fmla="*/ 364 w 504"/>
                <a:gd name="T47" fmla="*/ 246 h 572"/>
                <a:gd name="T48" fmla="*/ 378 w 504"/>
                <a:gd name="T49" fmla="*/ 287 h 572"/>
                <a:gd name="T50" fmla="*/ 347 w 504"/>
                <a:gd name="T51" fmla="*/ 306 h 572"/>
                <a:gd name="T52" fmla="*/ 298 w 504"/>
                <a:gd name="T53" fmla="*/ 357 h 572"/>
                <a:gd name="T54" fmla="*/ 271 w 504"/>
                <a:gd name="T55" fmla="*/ 394 h 572"/>
                <a:gd name="T56" fmla="*/ 238 w 504"/>
                <a:gd name="T57" fmla="*/ 407 h 572"/>
                <a:gd name="T58" fmla="*/ 243 w 504"/>
                <a:gd name="T59" fmla="*/ 467 h 572"/>
                <a:gd name="T60" fmla="*/ 230 w 504"/>
                <a:gd name="T61" fmla="*/ 523 h 572"/>
                <a:gd name="T62" fmla="*/ 212 w 504"/>
                <a:gd name="T63" fmla="*/ 552 h 572"/>
                <a:gd name="T64" fmla="*/ 181 w 504"/>
                <a:gd name="T65" fmla="*/ 553 h 572"/>
                <a:gd name="T66" fmla="*/ 156 w 504"/>
                <a:gd name="T67" fmla="*/ 493 h 572"/>
                <a:gd name="T68" fmla="*/ 134 w 504"/>
                <a:gd name="T69" fmla="*/ 434 h 572"/>
                <a:gd name="T70" fmla="*/ 95 w 504"/>
                <a:gd name="T71" fmla="*/ 338 h 572"/>
                <a:gd name="T72" fmla="*/ 61 w 504"/>
                <a:gd name="T73" fmla="*/ 306 h 572"/>
                <a:gd name="T74" fmla="*/ 29 w 504"/>
                <a:gd name="T75" fmla="*/ 271 h 572"/>
                <a:gd name="T76" fmla="*/ 10 w 504"/>
                <a:gd name="T77" fmla="*/ 231 h 572"/>
                <a:gd name="T78" fmla="*/ 31 w 504"/>
                <a:gd name="T79" fmla="*/ 203 h 572"/>
                <a:gd name="T80" fmla="*/ 29 w 504"/>
                <a:gd name="T81" fmla="*/ 156 h 572"/>
                <a:gd name="T82" fmla="*/ 72 w 504"/>
                <a:gd name="T83" fmla="*/ 115 h 572"/>
                <a:gd name="T84" fmla="*/ 94 w 504"/>
                <a:gd name="T85" fmla="*/ 67 h 572"/>
                <a:gd name="T86" fmla="*/ 58 w 504"/>
                <a:gd name="T87" fmla="*/ 25 h 572"/>
                <a:gd name="T88" fmla="*/ 110 w 504"/>
                <a:gd name="T89" fmla="*/ 1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4" h="572">
                  <a:moveTo>
                    <a:pt x="122" y="0"/>
                  </a:moveTo>
                  <a:lnTo>
                    <a:pt x="147" y="25"/>
                  </a:lnTo>
                  <a:lnTo>
                    <a:pt x="149" y="42"/>
                  </a:lnTo>
                  <a:lnTo>
                    <a:pt x="159" y="52"/>
                  </a:lnTo>
                  <a:lnTo>
                    <a:pt x="161" y="63"/>
                  </a:lnTo>
                  <a:lnTo>
                    <a:pt x="148" y="60"/>
                  </a:lnTo>
                  <a:lnTo>
                    <a:pt x="158" y="83"/>
                  </a:lnTo>
                  <a:lnTo>
                    <a:pt x="178" y="96"/>
                  </a:lnTo>
                  <a:lnTo>
                    <a:pt x="206" y="110"/>
                  </a:lnTo>
                  <a:lnTo>
                    <a:pt x="197" y="120"/>
                  </a:lnTo>
                  <a:lnTo>
                    <a:pt x="194" y="139"/>
                  </a:lnTo>
                  <a:lnTo>
                    <a:pt x="212" y="147"/>
                  </a:lnTo>
                  <a:lnTo>
                    <a:pt x="231" y="157"/>
                  </a:lnTo>
                  <a:lnTo>
                    <a:pt x="257" y="169"/>
                  </a:lnTo>
                  <a:lnTo>
                    <a:pt x="282" y="172"/>
                  </a:lnTo>
                  <a:lnTo>
                    <a:pt x="294" y="182"/>
                  </a:lnTo>
                  <a:lnTo>
                    <a:pt x="308" y="184"/>
                  </a:lnTo>
                  <a:lnTo>
                    <a:pt x="330" y="189"/>
                  </a:lnTo>
                  <a:lnTo>
                    <a:pt x="345" y="189"/>
                  </a:lnTo>
                  <a:lnTo>
                    <a:pt x="346" y="181"/>
                  </a:lnTo>
                  <a:lnTo>
                    <a:pt x="340" y="167"/>
                  </a:lnTo>
                  <a:lnTo>
                    <a:pt x="340" y="158"/>
                  </a:lnTo>
                  <a:lnTo>
                    <a:pt x="350" y="154"/>
                  </a:lnTo>
                  <a:lnTo>
                    <a:pt x="355" y="170"/>
                  </a:lnTo>
                  <a:lnTo>
                    <a:pt x="356" y="174"/>
                  </a:lnTo>
                  <a:lnTo>
                    <a:pt x="374" y="182"/>
                  </a:lnTo>
                  <a:lnTo>
                    <a:pt x="384" y="179"/>
                  </a:lnTo>
                  <a:lnTo>
                    <a:pt x="400" y="181"/>
                  </a:lnTo>
                  <a:lnTo>
                    <a:pt x="414" y="180"/>
                  </a:lnTo>
                  <a:lnTo>
                    <a:pt x="412" y="167"/>
                  </a:lnTo>
                  <a:lnTo>
                    <a:pt x="404" y="161"/>
                  </a:lnTo>
                  <a:lnTo>
                    <a:pt x="418" y="158"/>
                  </a:lnTo>
                  <a:lnTo>
                    <a:pt x="430" y="142"/>
                  </a:lnTo>
                  <a:lnTo>
                    <a:pt x="447" y="129"/>
                  </a:lnTo>
                  <a:lnTo>
                    <a:pt x="463" y="134"/>
                  </a:lnTo>
                  <a:lnTo>
                    <a:pt x="474" y="126"/>
                  </a:lnTo>
                  <a:lnTo>
                    <a:pt x="485" y="139"/>
                  </a:lnTo>
                  <a:lnTo>
                    <a:pt x="481" y="147"/>
                  </a:lnTo>
                  <a:lnTo>
                    <a:pt x="501" y="150"/>
                  </a:lnTo>
                  <a:lnTo>
                    <a:pt x="504" y="158"/>
                  </a:lnTo>
                  <a:lnTo>
                    <a:pt x="499" y="162"/>
                  </a:lnTo>
                  <a:lnTo>
                    <a:pt x="504" y="175"/>
                  </a:lnTo>
                  <a:lnTo>
                    <a:pt x="490" y="171"/>
                  </a:lnTo>
                  <a:lnTo>
                    <a:pt x="470" y="185"/>
                  </a:lnTo>
                  <a:lnTo>
                    <a:pt x="473" y="197"/>
                  </a:lnTo>
                  <a:lnTo>
                    <a:pt x="467" y="215"/>
                  </a:lnTo>
                  <a:lnTo>
                    <a:pt x="468" y="225"/>
                  </a:lnTo>
                  <a:lnTo>
                    <a:pt x="463" y="242"/>
                  </a:lnTo>
                  <a:lnTo>
                    <a:pt x="449" y="237"/>
                  </a:lnTo>
                  <a:lnTo>
                    <a:pt x="452" y="259"/>
                  </a:lnTo>
                  <a:lnTo>
                    <a:pt x="449" y="266"/>
                  </a:lnTo>
                  <a:lnTo>
                    <a:pt x="452" y="274"/>
                  </a:lnTo>
                  <a:lnTo>
                    <a:pt x="444" y="280"/>
                  </a:lnTo>
                  <a:lnTo>
                    <a:pt x="429" y="247"/>
                  </a:lnTo>
                  <a:lnTo>
                    <a:pt x="424" y="247"/>
                  </a:lnTo>
                  <a:lnTo>
                    <a:pt x="424" y="260"/>
                  </a:lnTo>
                  <a:lnTo>
                    <a:pt x="412" y="249"/>
                  </a:lnTo>
                  <a:lnTo>
                    <a:pt x="415" y="237"/>
                  </a:lnTo>
                  <a:lnTo>
                    <a:pt x="423" y="236"/>
                  </a:lnTo>
                  <a:lnTo>
                    <a:pt x="428" y="219"/>
                  </a:lnTo>
                  <a:lnTo>
                    <a:pt x="417" y="215"/>
                  </a:lnTo>
                  <a:lnTo>
                    <a:pt x="400" y="215"/>
                  </a:lnTo>
                  <a:lnTo>
                    <a:pt x="383" y="212"/>
                  </a:lnTo>
                  <a:lnTo>
                    <a:pt x="378" y="198"/>
                  </a:lnTo>
                  <a:lnTo>
                    <a:pt x="370" y="197"/>
                  </a:lnTo>
                  <a:lnTo>
                    <a:pt x="354" y="188"/>
                  </a:lnTo>
                  <a:lnTo>
                    <a:pt x="350" y="202"/>
                  </a:lnTo>
                  <a:lnTo>
                    <a:pt x="366" y="213"/>
                  </a:lnTo>
                  <a:lnTo>
                    <a:pt x="356" y="221"/>
                  </a:lnTo>
                  <a:lnTo>
                    <a:pt x="353" y="228"/>
                  </a:lnTo>
                  <a:lnTo>
                    <a:pt x="365" y="234"/>
                  </a:lnTo>
                  <a:lnTo>
                    <a:pt x="364" y="246"/>
                  </a:lnTo>
                  <a:lnTo>
                    <a:pt x="373" y="262"/>
                  </a:lnTo>
                  <a:lnTo>
                    <a:pt x="379" y="279"/>
                  </a:lnTo>
                  <a:lnTo>
                    <a:pt x="378" y="287"/>
                  </a:lnTo>
                  <a:lnTo>
                    <a:pt x="365" y="286"/>
                  </a:lnTo>
                  <a:lnTo>
                    <a:pt x="344" y="291"/>
                  </a:lnTo>
                  <a:lnTo>
                    <a:pt x="347" y="306"/>
                  </a:lnTo>
                  <a:lnTo>
                    <a:pt x="339" y="319"/>
                  </a:lnTo>
                  <a:lnTo>
                    <a:pt x="315" y="333"/>
                  </a:lnTo>
                  <a:lnTo>
                    <a:pt x="298" y="357"/>
                  </a:lnTo>
                  <a:lnTo>
                    <a:pt x="286" y="370"/>
                  </a:lnTo>
                  <a:lnTo>
                    <a:pt x="270" y="384"/>
                  </a:lnTo>
                  <a:lnTo>
                    <a:pt x="271" y="394"/>
                  </a:lnTo>
                  <a:lnTo>
                    <a:pt x="262" y="399"/>
                  </a:lnTo>
                  <a:lnTo>
                    <a:pt x="246" y="406"/>
                  </a:lnTo>
                  <a:lnTo>
                    <a:pt x="238" y="407"/>
                  </a:lnTo>
                  <a:lnTo>
                    <a:pt x="234" y="423"/>
                  </a:lnTo>
                  <a:lnTo>
                    <a:pt x="241" y="450"/>
                  </a:lnTo>
                  <a:lnTo>
                    <a:pt x="243" y="467"/>
                  </a:lnTo>
                  <a:lnTo>
                    <a:pt x="237" y="487"/>
                  </a:lnTo>
                  <a:lnTo>
                    <a:pt x="239" y="522"/>
                  </a:lnTo>
                  <a:lnTo>
                    <a:pt x="230" y="523"/>
                  </a:lnTo>
                  <a:lnTo>
                    <a:pt x="222" y="539"/>
                  </a:lnTo>
                  <a:lnTo>
                    <a:pt x="228" y="546"/>
                  </a:lnTo>
                  <a:lnTo>
                    <a:pt x="212" y="552"/>
                  </a:lnTo>
                  <a:lnTo>
                    <a:pt x="206" y="566"/>
                  </a:lnTo>
                  <a:lnTo>
                    <a:pt x="199" y="572"/>
                  </a:lnTo>
                  <a:lnTo>
                    <a:pt x="181" y="553"/>
                  </a:lnTo>
                  <a:lnTo>
                    <a:pt x="171" y="523"/>
                  </a:lnTo>
                  <a:lnTo>
                    <a:pt x="163" y="503"/>
                  </a:lnTo>
                  <a:lnTo>
                    <a:pt x="156" y="493"/>
                  </a:lnTo>
                  <a:lnTo>
                    <a:pt x="144" y="473"/>
                  </a:lnTo>
                  <a:lnTo>
                    <a:pt x="138" y="447"/>
                  </a:lnTo>
                  <a:lnTo>
                    <a:pt x="134" y="434"/>
                  </a:lnTo>
                  <a:lnTo>
                    <a:pt x="115" y="405"/>
                  </a:lnTo>
                  <a:lnTo>
                    <a:pt x="103" y="365"/>
                  </a:lnTo>
                  <a:lnTo>
                    <a:pt x="95" y="338"/>
                  </a:lnTo>
                  <a:lnTo>
                    <a:pt x="92" y="313"/>
                  </a:lnTo>
                  <a:lnTo>
                    <a:pt x="86" y="294"/>
                  </a:lnTo>
                  <a:lnTo>
                    <a:pt x="61" y="306"/>
                  </a:lnTo>
                  <a:lnTo>
                    <a:pt x="48" y="304"/>
                  </a:lnTo>
                  <a:lnTo>
                    <a:pt x="22" y="279"/>
                  </a:lnTo>
                  <a:lnTo>
                    <a:pt x="29" y="271"/>
                  </a:lnTo>
                  <a:lnTo>
                    <a:pt x="23" y="263"/>
                  </a:lnTo>
                  <a:lnTo>
                    <a:pt x="0" y="245"/>
                  </a:lnTo>
                  <a:lnTo>
                    <a:pt x="10" y="231"/>
                  </a:lnTo>
                  <a:lnTo>
                    <a:pt x="49" y="231"/>
                  </a:lnTo>
                  <a:lnTo>
                    <a:pt x="43" y="213"/>
                  </a:lnTo>
                  <a:lnTo>
                    <a:pt x="31" y="203"/>
                  </a:lnTo>
                  <a:lnTo>
                    <a:pt x="27" y="187"/>
                  </a:lnTo>
                  <a:lnTo>
                    <a:pt x="13" y="178"/>
                  </a:lnTo>
                  <a:lnTo>
                    <a:pt x="29" y="156"/>
                  </a:lnTo>
                  <a:lnTo>
                    <a:pt x="50" y="158"/>
                  </a:lnTo>
                  <a:lnTo>
                    <a:pt x="65" y="136"/>
                  </a:lnTo>
                  <a:lnTo>
                    <a:pt x="72" y="115"/>
                  </a:lnTo>
                  <a:lnTo>
                    <a:pt x="85" y="94"/>
                  </a:lnTo>
                  <a:lnTo>
                    <a:pt x="81" y="79"/>
                  </a:lnTo>
                  <a:lnTo>
                    <a:pt x="94" y="67"/>
                  </a:lnTo>
                  <a:lnTo>
                    <a:pt x="77" y="57"/>
                  </a:lnTo>
                  <a:lnTo>
                    <a:pt x="68" y="43"/>
                  </a:lnTo>
                  <a:lnTo>
                    <a:pt x="58" y="25"/>
                  </a:lnTo>
                  <a:lnTo>
                    <a:pt x="64" y="16"/>
                  </a:lnTo>
                  <a:lnTo>
                    <a:pt x="92" y="21"/>
                  </a:lnTo>
                  <a:lnTo>
                    <a:pt x="110" y="18"/>
                  </a:lnTo>
                  <a:lnTo>
                    <a:pt x="122" y="0"/>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1" name="Freeform 88">
              <a:extLst>
                <a:ext uri="{FF2B5EF4-FFF2-40B4-BE49-F238E27FC236}">
                  <a16:creationId xmlns:a16="http://schemas.microsoft.com/office/drawing/2014/main" id="{CD19B8B5-9D99-2BFB-2A21-CBC09F16B02E}"/>
                </a:ext>
              </a:extLst>
            </p:cNvPr>
            <p:cNvSpPr>
              <a:spLocks/>
            </p:cNvSpPr>
            <p:nvPr/>
          </p:nvSpPr>
          <p:spPr bwMode="auto">
            <a:xfrm>
              <a:off x="5426505" y="1990830"/>
              <a:ext cx="105446" cy="115489"/>
            </a:xfrm>
            <a:custGeom>
              <a:avLst/>
              <a:gdLst>
                <a:gd name="T0" fmla="*/ 61 w 63"/>
                <a:gd name="T1" fmla="*/ 25 h 69"/>
                <a:gd name="T2" fmla="*/ 63 w 63"/>
                <a:gd name="T3" fmla="*/ 40 h 69"/>
                <a:gd name="T4" fmla="*/ 51 w 63"/>
                <a:gd name="T5" fmla="*/ 57 h 69"/>
                <a:gd name="T6" fmla="*/ 22 w 63"/>
                <a:gd name="T7" fmla="*/ 69 h 69"/>
                <a:gd name="T8" fmla="*/ 0 w 63"/>
                <a:gd name="T9" fmla="*/ 66 h 69"/>
                <a:gd name="T10" fmla="*/ 14 w 63"/>
                <a:gd name="T11" fmla="*/ 45 h 69"/>
                <a:gd name="T12" fmla="*/ 7 w 63"/>
                <a:gd name="T13" fmla="*/ 25 h 69"/>
                <a:gd name="T14" fmla="*/ 29 w 63"/>
                <a:gd name="T15" fmla="*/ 10 h 69"/>
                <a:gd name="T16" fmla="*/ 41 w 63"/>
                <a:gd name="T17" fmla="*/ 0 h 69"/>
                <a:gd name="T18" fmla="*/ 44 w 63"/>
                <a:gd name="T19" fmla="*/ 11 h 69"/>
                <a:gd name="T20" fmla="*/ 40 w 63"/>
                <a:gd name="T21" fmla="*/ 22 h 69"/>
                <a:gd name="T22" fmla="*/ 50 w 63"/>
                <a:gd name="T23" fmla="*/ 21 h 69"/>
                <a:gd name="T24" fmla="*/ 61 w 63"/>
                <a:gd name="T25" fmla="*/ 2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69">
                  <a:moveTo>
                    <a:pt x="61" y="25"/>
                  </a:moveTo>
                  <a:lnTo>
                    <a:pt x="63" y="40"/>
                  </a:lnTo>
                  <a:lnTo>
                    <a:pt x="51" y="57"/>
                  </a:lnTo>
                  <a:lnTo>
                    <a:pt x="22" y="69"/>
                  </a:lnTo>
                  <a:lnTo>
                    <a:pt x="0" y="66"/>
                  </a:lnTo>
                  <a:lnTo>
                    <a:pt x="14" y="45"/>
                  </a:lnTo>
                  <a:lnTo>
                    <a:pt x="7" y="25"/>
                  </a:lnTo>
                  <a:lnTo>
                    <a:pt x="29" y="10"/>
                  </a:lnTo>
                  <a:lnTo>
                    <a:pt x="41" y="0"/>
                  </a:lnTo>
                  <a:lnTo>
                    <a:pt x="44" y="11"/>
                  </a:lnTo>
                  <a:lnTo>
                    <a:pt x="40" y="22"/>
                  </a:lnTo>
                  <a:lnTo>
                    <a:pt x="50" y="21"/>
                  </a:lnTo>
                  <a:lnTo>
                    <a:pt x="61" y="2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2" name="Freeform 89">
              <a:extLst>
                <a:ext uri="{FF2B5EF4-FFF2-40B4-BE49-F238E27FC236}">
                  <a16:creationId xmlns:a16="http://schemas.microsoft.com/office/drawing/2014/main" id="{E15606D3-99E2-6BA2-7606-EC183F5C8E88}"/>
                </a:ext>
              </a:extLst>
            </p:cNvPr>
            <p:cNvSpPr>
              <a:spLocks/>
            </p:cNvSpPr>
            <p:nvPr/>
          </p:nvSpPr>
          <p:spPr bwMode="auto">
            <a:xfrm>
              <a:off x="6942916" y="2514712"/>
              <a:ext cx="631002" cy="507145"/>
            </a:xfrm>
            <a:custGeom>
              <a:avLst/>
              <a:gdLst>
                <a:gd name="T0" fmla="*/ 190 w 377"/>
                <a:gd name="T1" fmla="*/ 48 h 303"/>
                <a:gd name="T2" fmla="*/ 211 w 377"/>
                <a:gd name="T3" fmla="*/ 37 h 303"/>
                <a:gd name="T4" fmla="*/ 231 w 377"/>
                <a:gd name="T5" fmla="*/ 35 h 303"/>
                <a:gd name="T6" fmla="*/ 266 w 377"/>
                <a:gd name="T7" fmla="*/ 48 h 303"/>
                <a:gd name="T8" fmla="*/ 302 w 377"/>
                <a:gd name="T9" fmla="*/ 67 h 303"/>
                <a:gd name="T10" fmla="*/ 306 w 377"/>
                <a:gd name="T11" fmla="*/ 110 h 303"/>
                <a:gd name="T12" fmla="*/ 312 w 377"/>
                <a:gd name="T13" fmla="*/ 128 h 303"/>
                <a:gd name="T14" fmla="*/ 315 w 377"/>
                <a:gd name="T15" fmla="*/ 156 h 303"/>
                <a:gd name="T16" fmla="*/ 333 w 377"/>
                <a:gd name="T17" fmla="*/ 173 h 303"/>
                <a:gd name="T18" fmla="*/ 324 w 377"/>
                <a:gd name="T19" fmla="*/ 205 h 303"/>
                <a:gd name="T20" fmla="*/ 343 w 377"/>
                <a:gd name="T21" fmla="*/ 228 h 303"/>
                <a:gd name="T22" fmla="*/ 365 w 377"/>
                <a:gd name="T23" fmla="*/ 256 h 303"/>
                <a:gd name="T24" fmla="*/ 377 w 377"/>
                <a:gd name="T25" fmla="*/ 268 h 303"/>
                <a:gd name="T26" fmla="*/ 349 w 377"/>
                <a:gd name="T27" fmla="*/ 303 h 303"/>
                <a:gd name="T28" fmla="*/ 295 w 377"/>
                <a:gd name="T29" fmla="*/ 292 h 303"/>
                <a:gd name="T30" fmla="*/ 264 w 377"/>
                <a:gd name="T31" fmla="*/ 264 h 303"/>
                <a:gd name="T32" fmla="*/ 241 w 377"/>
                <a:gd name="T33" fmla="*/ 264 h 303"/>
                <a:gd name="T34" fmla="*/ 202 w 377"/>
                <a:gd name="T35" fmla="*/ 268 h 303"/>
                <a:gd name="T36" fmla="*/ 164 w 377"/>
                <a:gd name="T37" fmla="*/ 246 h 303"/>
                <a:gd name="T38" fmla="*/ 133 w 377"/>
                <a:gd name="T39" fmla="*/ 198 h 303"/>
                <a:gd name="T40" fmla="*/ 112 w 377"/>
                <a:gd name="T41" fmla="*/ 195 h 303"/>
                <a:gd name="T42" fmla="*/ 96 w 377"/>
                <a:gd name="T43" fmla="*/ 192 h 303"/>
                <a:gd name="T44" fmla="*/ 88 w 377"/>
                <a:gd name="T45" fmla="*/ 181 h 303"/>
                <a:gd name="T46" fmla="*/ 78 w 377"/>
                <a:gd name="T47" fmla="*/ 150 h 303"/>
                <a:gd name="T48" fmla="*/ 40 w 377"/>
                <a:gd name="T49" fmla="*/ 119 h 303"/>
                <a:gd name="T50" fmla="*/ 49 w 377"/>
                <a:gd name="T51" fmla="*/ 96 h 303"/>
                <a:gd name="T52" fmla="*/ 34 w 377"/>
                <a:gd name="T53" fmla="*/ 77 h 303"/>
                <a:gd name="T54" fmla="*/ 7 w 377"/>
                <a:gd name="T55" fmla="*/ 36 h 303"/>
                <a:gd name="T56" fmla="*/ 0 w 377"/>
                <a:gd name="T57" fmla="*/ 6 h 303"/>
                <a:gd name="T58" fmla="*/ 15 w 377"/>
                <a:gd name="T59" fmla="*/ 8 h 303"/>
                <a:gd name="T60" fmla="*/ 37 w 377"/>
                <a:gd name="T61" fmla="*/ 20 h 303"/>
                <a:gd name="T62" fmla="*/ 60 w 377"/>
                <a:gd name="T63" fmla="*/ 5 h 303"/>
                <a:gd name="T64" fmla="*/ 73 w 377"/>
                <a:gd name="T65" fmla="*/ 9 h 303"/>
                <a:gd name="T66" fmla="*/ 81 w 377"/>
                <a:gd name="T67" fmla="*/ 30 h 303"/>
                <a:gd name="T68" fmla="*/ 93 w 377"/>
                <a:gd name="T69" fmla="*/ 44 h 303"/>
                <a:gd name="T70" fmla="*/ 124 w 377"/>
                <a:gd name="T71" fmla="*/ 59 h 303"/>
                <a:gd name="T72" fmla="*/ 175 w 377"/>
                <a:gd name="T73" fmla="*/ 57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7" h="303">
                  <a:moveTo>
                    <a:pt x="176" y="52"/>
                  </a:moveTo>
                  <a:lnTo>
                    <a:pt x="190" y="48"/>
                  </a:lnTo>
                  <a:lnTo>
                    <a:pt x="200" y="36"/>
                  </a:lnTo>
                  <a:lnTo>
                    <a:pt x="211" y="37"/>
                  </a:lnTo>
                  <a:lnTo>
                    <a:pt x="218" y="33"/>
                  </a:lnTo>
                  <a:lnTo>
                    <a:pt x="231" y="35"/>
                  </a:lnTo>
                  <a:lnTo>
                    <a:pt x="252" y="45"/>
                  </a:lnTo>
                  <a:lnTo>
                    <a:pt x="266" y="48"/>
                  </a:lnTo>
                  <a:lnTo>
                    <a:pt x="289" y="66"/>
                  </a:lnTo>
                  <a:lnTo>
                    <a:pt x="302" y="67"/>
                  </a:lnTo>
                  <a:lnTo>
                    <a:pt x="308" y="84"/>
                  </a:lnTo>
                  <a:lnTo>
                    <a:pt x="306" y="110"/>
                  </a:lnTo>
                  <a:lnTo>
                    <a:pt x="304" y="125"/>
                  </a:lnTo>
                  <a:lnTo>
                    <a:pt x="312" y="128"/>
                  </a:lnTo>
                  <a:lnTo>
                    <a:pt x="307" y="139"/>
                  </a:lnTo>
                  <a:lnTo>
                    <a:pt x="315" y="156"/>
                  </a:lnTo>
                  <a:lnTo>
                    <a:pt x="319" y="169"/>
                  </a:lnTo>
                  <a:lnTo>
                    <a:pt x="333" y="173"/>
                  </a:lnTo>
                  <a:lnTo>
                    <a:pt x="337" y="186"/>
                  </a:lnTo>
                  <a:lnTo>
                    <a:pt x="324" y="205"/>
                  </a:lnTo>
                  <a:lnTo>
                    <a:pt x="334" y="216"/>
                  </a:lnTo>
                  <a:lnTo>
                    <a:pt x="343" y="228"/>
                  </a:lnTo>
                  <a:lnTo>
                    <a:pt x="362" y="237"/>
                  </a:lnTo>
                  <a:lnTo>
                    <a:pt x="365" y="256"/>
                  </a:lnTo>
                  <a:lnTo>
                    <a:pt x="374" y="259"/>
                  </a:lnTo>
                  <a:lnTo>
                    <a:pt x="377" y="268"/>
                  </a:lnTo>
                  <a:lnTo>
                    <a:pt x="353" y="279"/>
                  </a:lnTo>
                  <a:lnTo>
                    <a:pt x="349" y="303"/>
                  </a:lnTo>
                  <a:lnTo>
                    <a:pt x="315" y="297"/>
                  </a:lnTo>
                  <a:lnTo>
                    <a:pt x="295" y="292"/>
                  </a:lnTo>
                  <a:lnTo>
                    <a:pt x="274" y="290"/>
                  </a:lnTo>
                  <a:lnTo>
                    <a:pt x="264" y="264"/>
                  </a:lnTo>
                  <a:lnTo>
                    <a:pt x="255" y="260"/>
                  </a:lnTo>
                  <a:lnTo>
                    <a:pt x="241" y="264"/>
                  </a:lnTo>
                  <a:lnTo>
                    <a:pt x="225" y="274"/>
                  </a:lnTo>
                  <a:lnTo>
                    <a:pt x="202" y="268"/>
                  </a:lnTo>
                  <a:lnTo>
                    <a:pt x="182" y="251"/>
                  </a:lnTo>
                  <a:lnTo>
                    <a:pt x="164" y="246"/>
                  </a:lnTo>
                  <a:lnTo>
                    <a:pt x="150" y="226"/>
                  </a:lnTo>
                  <a:lnTo>
                    <a:pt x="133" y="198"/>
                  </a:lnTo>
                  <a:lnTo>
                    <a:pt x="124" y="202"/>
                  </a:lnTo>
                  <a:lnTo>
                    <a:pt x="112" y="195"/>
                  </a:lnTo>
                  <a:lnTo>
                    <a:pt x="107" y="203"/>
                  </a:lnTo>
                  <a:lnTo>
                    <a:pt x="96" y="192"/>
                  </a:lnTo>
                  <a:lnTo>
                    <a:pt x="94" y="181"/>
                  </a:lnTo>
                  <a:lnTo>
                    <a:pt x="88" y="181"/>
                  </a:lnTo>
                  <a:lnTo>
                    <a:pt x="89" y="166"/>
                  </a:lnTo>
                  <a:lnTo>
                    <a:pt x="78" y="150"/>
                  </a:lnTo>
                  <a:lnTo>
                    <a:pt x="55" y="139"/>
                  </a:lnTo>
                  <a:lnTo>
                    <a:pt x="40" y="119"/>
                  </a:lnTo>
                  <a:lnTo>
                    <a:pt x="42" y="103"/>
                  </a:lnTo>
                  <a:lnTo>
                    <a:pt x="49" y="96"/>
                  </a:lnTo>
                  <a:lnTo>
                    <a:pt x="46" y="84"/>
                  </a:lnTo>
                  <a:lnTo>
                    <a:pt x="34" y="77"/>
                  </a:lnTo>
                  <a:lnTo>
                    <a:pt x="19" y="53"/>
                  </a:lnTo>
                  <a:lnTo>
                    <a:pt x="7" y="36"/>
                  </a:lnTo>
                  <a:lnTo>
                    <a:pt x="9" y="30"/>
                  </a:lnTo>
                  <a:lnTo>
                    <a:pt x="0" y="6"/>
                  </a:lnTo>
                  <a:lnTo>
                    <a:pt x="11" y="0"/>
                  </a:lnTo>
                  <a:lnTo>
                    <a:pt x="15" y="8"/>
                  </a:lnTo>
                  <a:lnTo>
                    <a:pt x="25" y="18"/>
                  </a:lnTo>
                  <a:lnTo>
                    <a:pt x="37" y="20"/>
                  </a:lnTo>
                  <a:lnTo>
                    <a:pt x="43" y="20"/>
                  </a:lnTo>
                  <a:lnTo>
                    <a:pt x="60" y="5"/>
                  </a:lnTo>
                  <a:lnTo>
                    <a:pt x="67" y="3"/>
                  </a:lnTo>
                  <a:lnTo>
                    <a:pt x="73" y="9"/>
                  </a:lnTo>
                  <a:lnTo>
                    <a:pt x="69" y="19"/>
                  </a:lnTo>
                  <a:lnTo>
                    <a:pt x="81" y="30"/>
                  </a:lnTo>
                  <a:lnTo>
                    <a:pt x="85" y="29"/>
                  </a:lnTo>
                  <a:lnTo>
                    <a:pt x="93" y="44"/>
                  </a:lnTo>
                  <a:lnTo>
                    <a:pt x="110" y="49"/>
                  </a:lnTo>
                  <a:lnTo>
                    <a:pt x="124" y="59"/>
                  </a:lnTo>
                  <a:lnTo>
                    <a:pt x="149" y="63"/>
                  </a:lnTo>
                  <a:lnTo>
                    <a:pt x="175" y="57"/>
                  </a:lnTo>
                  <a:lnTo>
                    <a:pt x="176" y="5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3" name="Freeform 90">
              <a:extLst>
                <a:ext uri="{FF2B5EF4-FFF2-40B4-BE49-F238E27FC236}">
                  <a16:creationId xmlns:a16="http://schemas.microsoft.com/office/drawing/2014/main" id="{D1885C78-7F9D-1761-3276-CCAD81E072F8}"/>
                </a:ext>
              </a:extLst>
            </p:cNvPr>
            <p:cNvSpPr>
              <a:spLocks/>
            </p:cNvSpPr>
            <p:nvPr/>
          </p:nvSpPr>
          <p:spPr bwMode="auto">
            <a:xfrm>
              <a:off x="6820733" y="2595051"/>
              <a:ext cx="301274" cy="287884"/>
            </a:xfrm>
            <a:custGeom>
              <a:avLst/>
              <a:gdLst>
                <a:gd name="T0" fmla="*/ 107 w 180"/>
                <a:gd name="T1" fmla="*/ 29 h 172"/>
                <a:gd name="T2" fmla="*/ 119 w 180"/>
                <a:gd name="T3" fmla="*/ 36 h 172"/>
                <a:gd name="T4" fmla="*/ 122 w 180"/>
                <a:gd name="T5" fmla="*/ 48 h 172"/>
                <a:gd name="T6" fmla="*/ 115 w 180"/>
                <a:gd name="T7" fmla="*/ 55 h 172"/>
                <a:gd name="T8" fmla="*/ 113 w 180"/>
                <a:gd name="T9" fmla="*/ 71 h 172"/>
                <a:gd name="T10" fmla="*/ 128 w 180"/>
                <a:gd name="T11" fmla="*/ 91 h 172"/>
                <a:gd name="T12" fmla="*/ 151 w 180"/>
                <a:gd name="T13" fmla="*/ 102 h 172"/>
                <a:gd name="T14" fmla="*/ 162 w 180"/>
                <a:gd name="T15" fmla="*/ 118 h 172"/>
                <a:gd name="T16" fmla="*/ 161 w 180"/>
                <a:gd name="T17" fmla="*/ 133 h 172"/>
                <a:gd name="T18" fmla="*/ 167 w 180"/>
                <a:gd name="T19" fmla="*/ 133 h 172"/>
                <a:gd name="T20" fmla="*/ 169 w 180"/>
                <a:gd name="T21" fmla="*/ 144 h 172"/>
                <a:gd name="T22" fmla="*/ 180 w 180"/>
                <a:gd name="T23" fmla="*/ 155 h 172"/>
                <a:gd name="T24" fmla="*/ 169 w 180"/>
                <a:gd name="T25" fmla="*/ 154 h 172"/>
                <a:gd name="T26" fmla="*/ 157 w 180"/>
                <a:gd name="T27" fmla="*/ 152 h 172"/>
                <a:gd name="T28" fmla="*/ 147 w 180"/>
                <a:gd name="T29" fmla="*/ 172 h 172"/>
                <a:gd name="T30" fmla="*/ 114 w 180"/>
                <a:gd name="T31" fmla="*/ 170 h 172"/>
                <a:gd name="T32" fmla="*/ 59 w 180"/>
                <a:gd name="T33" fmla="*/ 129 h 172"/>
                <a:gd name="T34" fmla="*/ 31 w 180"/>
                <a:gd name="T35" fmla="*/ 114 h 172"/>
                <a:gd name="T36" fmla="*/ 10 w 180"/>
                <a:gd name="T37" fmla="*/ 109 h 172"/>
                <a:gd name="T38" fmla="*/ 0 w 180"/>
                <a:gd name="T39" fmla="*/ 83 h 172"/>
                <a:gd name="T40" fmla="*/ 35 w 180"/>
                <a:gd name="T41" fmla="*/ 62 h 172"/>
                <a:gd name="T42" fmla="*/ 38 w 180"/>
                <a:gd name="T43" fmla="*/ 37 h 172"/>
                <a:gd name="T44" fmla="*/ 35 w 180"/>
                <a:gd name="T45" fmla="*/ 22 h 172"/>
                <a:gd name="T46" fmla="*/ 43 w 180"/>
                <a:gd name="T47" fmla="*/ 17 h 172"/>
                <a:gd name="T48" fmla="*/ 50 w 180"/>
                <a:gd name="T49" fmla="*/ 4 h 172"/>
                <a:gd name="T50" fmla="*/ 57 w 180"/>
                <a:gd name="T51" fmla="*/ 0 h 172"/>
                <a:gd name="T52" fmla="*/ 78 w 180"/>
                <a:gd name="T53" fmla="*/ 3 h 172"/>
                <a:gd name="T54" fmla="*/ 84 w 180"/>
                <a:gd name="T55" fmla="*/ 8 h 172"/>
                <a:gd name="T56" fmla="*/ 92 w 180"/>
                <a:gd name="T57" fmla="*/ 5 h 172"/>
                <a:gd name="T58" fmla="*/ 107 w 180"/>
                <a:gd name="T59" fmla="*/ 2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172">
                  <a:moveTo>
                    <a:pt x="107" y="29"/>
                  </a:moveTo>
                  <a:lnTo>
                    <a:pt x="119" y="36"/>
                  </a:lnTo>
                  <a:lnTo>
                    <a:pt x="122" y="48"/>
                  </a:lnTo>
                  <a:lnTo>
                    <a:pt x="115" y="55"/>
                  </a:lnTo>
                  <a:lnTo>
                    <a:pt x="113" y="71"/>
                  </a:lnTo>
                  <a:lnTo>
                    <a:pt x="128" y="91"/>
                  </a:lnTo>
                  <a:lnTo>
                    <a:pt x="151" y="102"/>
                  </a:lnTo>
                  <a:lnTo>
                    <a:pt x="162" y="118"/>
                  </a:lnTo>
                  <a:lnTo>
                    <a:pt x="161" y="133"/>
                  </a:lnTo>
                  <a:lnTo>
                    <a:pt x="167" y="133"/>
                  </a:lnTo>
                  <a:lnTo>
                    <a:pt x="169" y="144"/>
                  </a:lnTo>
                  <a:lnTo>
                    <a:pt x="180" y="155"/>
                  </a:lnTo>
                  <a:lnTo>
                    <a:pt x="169" y="154"/>
                  </a:lnTo>
                  <a:lnTo>
                    <a:pt x="157" y="152"/>
                  </a:lnTo>
                  <a:lnTo>
                    <a:pt x="147" y="172"/>
                  </a:lnTo>
                  <a:lnTo>
                    <a:pt x="114" y="170"/>
                  </a:lnTo>
                  <a:lnTo>
                    <a:pt x="59" y="129"/>
                  </a:lnTo>
                  <a:lnTo>
                    <a:pt x="31" y="114"/>
                  </a:lnTo>
                  <a:lnTo>
                    <a:pt x="10" y="109"/>
                  </a:lnTo>
                  <a:lnTo>
                    <a:pt x="0" y="83"/>
                  </a:lnTo>
                  <a:lnTo>
                    <a:pt x="35" y="62"/>
                  </a:lnTo>
                  <a:lnTo>
                    <a:pt x="38" y="37"/>
                  </a:lnTo>
                  <a:lnTo>
                    <a:pt x="35" y="22"/>
                  </a:lnTo>
                  <a:lnTo>
                    <a:pt x="43" y="17"/>
                  </a:lnTo>
                  <a:lnTo>
                    <a:pt x="50" y="4"/>
                  </a:lnTo>
                  <a:lnTo>
                    <a:pt x="57" y="0"/>
                  </a:lnTo>
                  <a:lnTo>
                    <a:pt x="78" y="3"/>
                  </a:lnTo>
                  <a:lnTo>
                    <a:pt x="84" y="8"/>
                  </a:lnTo>
                  <a:lnTo>
                    <a:pt x="92" y="5"/>
                  </a:lnTo>
                  <a:lnTo>
                    <a:pt x="107" y="2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4" name="Freeform 91">
              <a:extLst>
                <a:ext uri="{FF2B5EF4-FFF2-40B4-BE49-F238E27FC236}">
                  <a16:creationId xmlns:a16="http://schemas.microsoft.com/office/drawing/2014/main" id="{B82A86C5-30AC-1EB1-A665-1FE7A63ED183}"/>
                </a:ext>
              </a:extLst>
            </p:cNvPr>
            <p:cNvSpPr>
              <a:spLocks/>
            </p:cNvSpPr>
            <p:nvPr/>
          </p:nvSpPr>
          <p:spPr bwMode="auto">
            <a:xfrm>
              <a:off x="5125231" y="1627628"/>
              <a:ext cx="247714" cy="93730"/>
            </a:xfrm>
            <a:custGeom>
              <a:avLst/>
              <a:gdLst>
                <a:gd name="T0" fmla="*/ 138 w 148"/>
                <a:gd name="T1" fmla="*/ 1 h 56"/>
                <a:gd name="T2" fmla="*/ 133 w 148"/>
                <a:gd name="T3" fmla="*/ 13 h 56"/>
                <a:gd name="T4" fmla="*/ 148 w 148"/>
                <a:gd name="T5" fmla="*/ 25 h 56"/>
                <a:gd name="T6" fmla="*/ 128 w 148"/>
                <a:gd name="T7" fmla="*/ 39 h 56"/>
                <a:gd name="T8" fmla="*/ 85 w 148"/>
                <a:gd name="T9" fmla="*/ 52 h 56"/>
                <a:gd name="T10" fmla="*/ 73 w 148"/>
                <a:gd name="T11" fmla="*/ 56 h 56"/>
                <a:gd name="T12" fmla="*/ 54 w 148"/>
                <a:gd name="T13" fmla="*/ 53 h 56"/>
                <a:gd name="T14" fmla="*/ 16 w 148"/>
                <a:gd name="T15" fmla="*/ 47 h 56"/>
                <a:gd name="T16" fmla="*/ 31 w 148"/>
                <a:gd name="T17" fmla="*/ 39 h 56"/>
                <a:gd name="T18" fmla="*/ 2 w 148"/>
                <a:gd name="T19" fmla="*/ 30 h 56"/>
                <a:gd name="T20" fmla="*/ 28 w 148"/>
                <a:gd name="T21" fmla="*/ 26 h 56"/>
                <a:gd name="T22" fmla="*/ 28 w 148"/>
                <a:gd name="T23" fmla="*/ 21 h 56"/>
                <a:gd name="T24" fmla="*/ 0 w 148"/>
                <a:gd name="T25" fmla="*/ 17 h 56"/>
                <a:gd name="T26" fmla="*/ 12 w 148"/>
                <a:gd name="T27" fmla="*/ 5 h 56"/>
                <a:gd name="T28" fmla="*/ 33 w 148"/>
                <a:gd name="T29" fmla="*/ 2 h 56"/>
                <a:gd name="T30" fmla="*/ 52 w 148"/>
                <a:gd name="T31" fmla="*/ 14 h 56"/>
                <a:gd name="T32" fmla="*/ 75 w 148"/>
                <a:gd name="T33" fmla="*/ 4 h 56"/>
                <a:gd name="T34" fmla="*/ 91 w 148"/>
                <a:gd name="T35" fmla="*/ 9 h 56"/>
                <a:gd name="T36" fmla="*/ 115 w 148"/>
                <a:gd name="T37" fmla="*/ 0 h 56"/>
                <a:gd name="T38" fmla="*/ 138 w 148"/>
                <a:gd name="T3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8" h="56">
                  <a:moveTo>
                    <a:pt x="138" y="1"/>
                  </a:moveTo>
                  <a:lnTo>
                    <a:pt x="133" y="13"/>
                  </a:lnTo>
                  <a:lnTo>
                    <a:pt x="148" y="25"/>
                  </a:lnTo>
                  <a:lnTo>
                    <a:pt x="128" y="39"/>
                  </a:lnTo>
                  <a:lnTo>
                    <a:pt x="85" y="52"/>
                  </a:lnTo>
                  <a:lnTo>
                    <a:pt x="73" y="56"/>
                  </a:lnTo>
                  <a:lnTo>
                    <a:pt x="54" y="53"/>
                  </a:lnTo>
                  <a:lnTo>
                    <a:pt x="16" y="47"/>
                  </a:lnTo>
                  <a:lnTo>
                    <a:pt x="31" y="39"/>
                  </a:lnTo>
                  <a:lnTo>
                    <a:pt x="2" y="30"/>
                  </a:lnTo>
                  <a:lnTo>
                    <a:pt x="28" y="26"/>
                  </a:lnTo>
                  <a:lnTo>
                    <a:pt x="28" y="21"/>
                  </a:lnTo>
                  <a:lnTo>
                    <a:pt x="0" y="17"/>
                  </a:lnTo>
                  <a:lnTo>
                    <a:pt x="12" y="5"/>
                  </a:lnTo>
                  <a:lnTo>
                    <a:pt x="33" y="2"/>
                  </a:lnTo>
                  <a:lnTo>
                    <a:pt x="52" y="14"/>
                  </a:lnTo>
                  <a:lnTo>
                    <a:pt x="75" y="4"/>
                  </a:lnTo>
                  <a:lnTo>
                    <a:pt x="91" y="9"/>
                  </a:lnTo>
                  <a:lnTo>
                    <a:pt x="115" y="0"/>
                  </a:lnTo>
                  <a:lnTo>
                    <a:pt x="138" y="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5" name="Freeform 92">
              <a:extLst>
                <a:ext uri="{FF2B5EF4-FFF2-40B4-BE49-F238E27FC236}">
                  <a16:creationId xmlns:a16="http://schemas.microsoft.com/office/drawing/2014/main" id="{B649E110-77A0-B1CA-F688-8417A8430D02}"/>
                </a:ext>
              </a:extLst>
            </p:cNvPr>
            <p:cNvSpPr>
              <a:spLocks/>
            </p:cNvSpPr>
            <p:nvPr/>
          </p:nvSpPr>
          <p:spPr bwMode="auto">
            <a:xfrm>
              <a:off x="6695202" y="2737319"/>
              <a:ext cx="40170" cy="132226"/>
            </a:xfrm>
            <a:custGeom>
              <a:avLst/>
              <a:gdLst>
                <a:gd name="T0" fmla="*/ 23 w 24"/>
                <a:gd name="T1" fmla="*/ 12 h 79"/>
                <a:gd name="T2" fmla="*/ 20 w 24"/>
                <a:gd name="T3" fmla="*/ 19 h 79"/>
                <a:gd name="T4" fmla="*/ 14 w 24"/>
                <a:gd name="T5" fmla="*/ 16 h 79"/>
                <a:gd name="T6" fmla="*/ 11 w 24"/>
                <a:gd name="T7" fmla="*/ 30 h 79"/>
                <a:gd name="T8" fmla="*/ 16 w 24"/>
                <a:gd name="T9" fmla="*/ 32 h 79"/>
                <a:gd name="T10" fmla="*/ 12 w 24"/>
                <a:gd name="T11" fmla="*/ 35 h 79"/>
                <a:gd name="T12" fmla="*/ 12 w 24"/>
                <a:gd name="T13" fmla="*/ 40 h 79"/>
                <a:gd name="T14" fmla="*/ 20 w 24"/>
                <a:gd name="T15" fmla="*/ 37 h 79"/>
                <a:gd name="T16" fmla="*/ 21 w 24"/>
                <a:gd name="T17" fmla="*/ 45 h 79"/>
                <a:gd name="T18" fmla="*/ 15 w 24"/>
                <a:gd name="T19" fmla="*/ 79 h 79"/>
                <a:gd name="T20" fmla="*/ 0 w 24"/>
                <a:gd name="T21" fmla="*/ 43 h 79"/>
                <a:gd name="T22" fmla="*/ 5 w 24"/>
                <a:gd name="T23" fmla="*/ 36 h 79"/>
                <a:gd name="T24" fmla="*/ 3 w 24"/>
                <a:gd name="T25" fmla="*/ 35 h 79"/>
                <a:gd name="T26" fmla="*/ 7 w 24"/>
                <a:gd name="T27" fmla="*/ 25 h 79"/>
                <a:gd name="T28" fmla="*/ 9 w 24"/>
                <a:gd name="T29" fmla="*/ 10 h 79"/>
                <a:gd name="T30" fmla="*/ 11 w 24"/>
                <a:gd name="T31" fmla="*/ 4 h 79"/>
                <a:gd name="T32" fmla="*/ 11 w 24"/>
                <a:gd name="T33" fmla="*/ 4 h 79"/>
                <a:gd name="T34" fmla="*/ 17 w 24"/>
                <a:gd name="T35" fmla="*/ 4 h 79"/>
                <a:gd name="T36" fmla="*/ 18 w 24"/>
                <a:gd name="T37" fmla="*/ 1 h 79"/>
                <a:gd name="T38" fmla="*/ 23 w 24"/>
                <a:gd name="T39" fmla="*/ 0 h 79"/>
                <a:gd name="T40" fmla="*/ 24 w 24"/>
                <a:gd name="T41" fmla="*/ 9 h 79"/>
                <a:gd name="T42" fmla="*/ 22 w 24"/>
                <a:gd name="T43" fmla="*/ 12 h 79"/>
                <a:gd name="T44" fmla="*/ 23 w 24"/>
                <a:gd name="T45" fmla="*/ 1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 h="79">
                  <a:moveTo>
                    <a:pt x="23" y="12"/>
                  </a:moveTo>
                  <a:lnTo>
                    <a:pt x="20" y="19"/>
                  </a:lnTo>
                  <a:lnTo>
                    <a:pt x="14" y="16"/>
                  </a:lnTo>
                  <a:lnTo>
                    <a:pt x="11" y="30"/>
                  </a:lnTo>
                  <a:lnTo>
                    <a:pt x="16" y="32"/>
                  </a:lnTo>
                  <a:lnTo>
                    <a:pt x="12" y="35"/>
                  </a:lnTo>
                  <a:lnTo>
                    <a:pt x="12" y="40"/>
                  </a:lnTo>
                  <a:lnTo>
                    <a:pt x="20" y="37"/>
                  </a:lnTo>
                  <a:lnTo>
                    <a:pt x="21" y="45"/>
                  </a:lnTo>
                  <a:lnTo>
                    <a:pt x="15" y="79"/>
                  </a:lnTo>
                  <a:lnTo>
                    <a:pt x="0" y="43"/>
                  </a:lnTo>
                  <a:lnTo>
                    <a:pt x="5" y="36"/>
                  </a:lnTo>
                  <a:lnTo>
                    <a:pt x="3" y="35"/>
                  </a:lnTo>
                  <a:lnTo>
                    <a:pt x="7" y="25"/>
                  </a:lnTo>
                  <a:lnTo>
                    <a:pt x="9" y="10"/>
                  </a:lnTo>
                  <a:lnTo>
                    <a:pt x="11" y="4"/>
                  </a:lnTo>
                  <a:lnTo>
                    <a:pt x="11" y="4"/>
                  </a:lnTo>
                  <a:lnTo>
                    <a:pt x="17" y="4"/>
                  </a:lnTo>
                  <a:lnTo>
                    <a:pt x="18" y="1"/>
                  </a:lnTo>
                  <a:lnTo>
                    <a:pt x="23" y="0"/>
                  </a:lnTo>
                  <a:lnTo>
                    <a:pt x="24" y="9"/>
                  </a:lnTo>
                  <a:lnTo>
                    <a:pt x="22" y="12"/>
                  </a:lnTo>
                  <a:lnTo>
                    <a:pt x="23" y="1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6" name="Freeform 93">
              <a:extLst>
                <a:ext uri="{FF2B5EF4-FFF2-40B4-BE49-F238E27FC236}">
                  <a16:creationId xmlns:a16="http://schemas.microsoft.com/office/drawing/2014/main" id="{111A6276-372F-F582-C83F-0D24BA887B3B}"/>
                </a:ext>
              </a:extLst>
            </p:cNvPr>
            <p:cNvSpPr>
              <a:spLocks/>
            </p:cNvSpPr>
            <p:nvPr/>
          </p:nvSpPr>
          <p:spPr bwMode="auto">
            <a:xfrm>
              <a:off x="6045789" y="2566597"/>
              <a:ext cx="87035" cy="55234"/>
            </a:xfrm>
            <a:custGeom>
              <a:avLst/>
              <a:gdLst>
                <a:gd name="T0" fmla="*/ 52 w 52"/>
                <a:gd name="T1" fmla="*/ 0 h 33"/>
                <a:gd name="T2" fmla="*/ 47 w 52"/>
                <a:gd name="T3" fmla="*/ 16 h 33"/>
                <a:gd name="T4" fmla="*/ 50 w 52"/>
                <a:gd name="T5" fmla="*/ 23 h 33"/>
                <a:gd name="T6" fmla="*/ 47 w 52"/>
                <a:gd name="T7" fmla="*/ 33 h 33"/>
                <a:gd name="T8" fmla="*/ 33 w 52"/>
                <a:gd name="T9" fmla="*/ 25 h 33"/>
                <a:gd name="T10" fmla="*/ 24 w 52"/>
                <a:gd name="T11" fmla="*/ 23 h 33"/>
                <a:gd name="T12" fmla="*/ 0 w 52"/>
                <a:gd name="T13" fmla="*/ 13 h 33"/>
                <a:gd name="T14" fmla="*/ 2 w 52"/>
                <a:gd name="T15" fmla="*/ 2 h 33"/>
                <a:gd name="T16" fmla="*/ 22 w 52"/>
                <a:gd name="T17" fmla="*/ 4 h 33"/>
                <a:gd name="T18" fmla="*/ 39 w 52"/>
                <a:gd name="T19" fmla="*/ 2 h 33"/>
                <a:gd name="T20" fmla="*/ 52 w 52"/>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3">
                  <a:moveTo>
                    <a:pt x="52" y="0"/>
                  </a:moveTo>
                  <a:lnTo>
                    <a:pt x="47" y="16"/>
                  </a:lnTo>
                  <a:lnTo>
                    <a:pt x="50" y="23"/>
                  </a:lnTo>
                  <a:lnTo>
                    <a:pt x="47" y="33"/>
                  </a:lnTo>
                  <a:lnTo>
                    <a:pt x="33" y="25"/>
                  </a:lnTo>
                  <a:lnTo>
                    <a:pt x="24" y="23"/>
                  </a:lnTo>
                  <a:lnTo>
                    <a:pt x="0" y="13"/>
                  </a:lnTo>
                  <a:lnTo>
                    <a:pt x="2" y="2"/>
                  </a:lnTo>
                  <a:lnTo>
                    <a:pt x="22" y="4"/>
                  </a:lnTo>
                  <a:lnTo>
                    <a:pt x="39" y="2"/>
                  </a:lnTo>
                  <a:lnTo>
                    <a:pt x="52"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7" name="Freeform 94">
              <a:extLst>
                <a:ext uri="{FF2B5EF4-FFF2-40B4-BE49-F238E27FC236}">
                  <a16:creationId xmlns:a16="http://schemas.microsoft.com/office/drawing/2014/main" id="{43670A77-6AB0-7835-F27B-AA1F9C3C5E22}"/>
                </a:ext>
              </a:extLst>
            </p:cNvPr>
            <p:cNvSpPr>
              <a:spLocks/>
            </p:cNvSpPr>
            <p:nvPr/>
          </p:nvSpPr>
          <p:spPr bwMode="auto">
            <a:xfrm>
              <a:off x="5920259" y="2462825"/>
              <a:ext cx="46865" cy="80340"/>
            </a:xfrm>
            <a:custGeom>
              <a:avLst/>
              <a:gdLst>
                <a:gd name="T0" fmla="*/ 17 w 28"/>
                <a:gd name="T1" fmla="*/ 0 h 48"/>
                <a:gd name="T2" fmla="*/ 28 w 28"/>
                <a:gd name="T3" fmla="*/ 15 h 48"/>
                <a:gd name="T4" fmla="*/ 27 w 28"/>
                <a:gd name="T5" fmla="*/ 42 h 48"/>
                <a:gd name="T6" fmla="*/ 19 w 28"/>
                <a:gd name="T7" fmla="*/ 41 h 48"/>
                <a:gd name="T8" fmla="*/ 12 w 28"/>
                <a:gd name="T9" fmla="*/ 48 h 48"/>
                <a:gd name="T10" fmla="*/ 6 w 28"/>
                <a:gd name="T11" fmla="*/ 43 h 48"/>
                <a:gd name="T12" fmla="*/ 4 w 28"/>
                <a:gd name="T13" fmla="*/ 18 h 48"/>
                <a:gd name="T14" fmla="*/ 0 w 28"/>
                <a:gd name="T15" fmla="*/ 6 h 48"/>
                <a:gd name="T16" fmla="*/ 9 w 28"/>
                <a:gd name="T17" fmla="*/ 7 h 48"/>
                <a:gd name="T18" fmla="*/ 17 w 2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48">
                  <a:moveTo>
                    <a:pt x="17" y="0"/>
                  </a:moveTo>
                  <a:lnTo>
                    <a:pt x="28" y="15"/>
                  </a:lnTo>
                  <a:lnTo>
                    <a:pt x="27" y="42"/>
                  </a:lnTo>
                  <a:lnTo>
                    <a:pt x="19" y="41"/>
                  </a:lnTo>
                  <a:lnTo>
                    <a:pt x="12" y="48"/>
                  </a:lnTo>
                  <a:lnTo>
                    <a:pt x="6" y="43"/>
                  </a:lnTo>
                  <a:lnTo>
                    <a:pt x="4" y="18"/>
                  </a:lnTo>
                  <a:lnTo>
                    <a:pt x="0" y="6"/>
                  </a:lnTo>
                  <a:lnTo>
                    <a:pt x="9" y="7"/>
                  </a:lnTo>
                  <a:lnTo>
                    <a:pt x="17"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8" name="Freeform 95">
              <a:extLst>
                <a:ext uri="{FF2B5EF4-FFF2-40B4-BE49-F238E27FC236}">
                  <a16:creationId xmlns:a16="http://schemas.microsoft.com/office/drawing/2014/main" id="{D669B201-4462-F4B0-798B-00BF34074A06}"/>
                </a:ext>
              </a:extLst>
            </p:cNvPr>
            <p:cNvSpPr>
              <a:spLocks/>
            </p:cNvSpPr>
            <p:nvPr/>
          </p:nvSpPr>
          <p:spPr bwMode="auto">
            <a:xfrm>
              <a:off x="5876742" y="2261976"/>
              <a:ext cx="336423" cy="314664"/>
            </a:xfrm>
            <a:custGeom>
              <a:avLst/>
              <a:gdLst>
                <a:gd name="T0" fmla="*/ 114 w 201"/>
                <a:gd name="T1" fmla="*/ 12 h 188"/>
                <a:gd name="T2" fmla="*/ 117 w 201"/>
                <a:gd name="T3" fmla="*/ 31 h 188"/>
                <a:gd name="T4" fmla="*/ 91 w 201"/>
                <a:gd name="T5" fmla="*/ 35 h 188"/>
                <a:gd name="T6" fmla="*/ 91 w 201"/>
                <a:gd name="T7" fmla="*/ 51 h 188"/>
                <a:gd name="T8" fmla="*/ 113 w 201"/>
                <a:gd name="T9" fmla="*/ 72 h 188"/>
                <a:gd name="T10" fmla="*/ 142 w 201"/>
                <a:gd name="T11" fmla="*/ 105 h 188"/>
                <a:gd name="T12" fmla="*/ 160 w 201"/>
                <a:gd name="T13" fmla="*/ 110 h 188"/>
                <a:gd name="T14" fmla="*/ 171 w 201"/>
                <a:gd name="T15" fmla="*/ 121 h 188"/>
                <a:gd name="T16" fmla="*/ 199 w 201"/>
                <a:gd name="T17" fmla="*/ 138 h 188"/>
                <a:gd name="T18" fmla="*/ 198 w 201"/>
                <a:gd name="T19" fmla="*/ 149 h 188"/>
                <a:gd name="T20" fmla="*/ 173 w 201"/>
                <a:gd name="T21" fmla="*/ 136 h 188"/>
                <a:gd name="T22" fmla="*/ 180 w 201"/>
                <a:gd name="T23" fmla="*/ 157 h 188"/>
                <a:gd name="T24" fmla="*/ 172 w 201"/>
                <a:gd name="T25" fmla="*/ 169 h 188"/>
                <a:gd name="T26" fmla="*/ 156 w 201"/>
                <a:gd name="T27" fmla="*/ 188 h 188"/>
                <a:gd name="T28" fmla="*/ 159 w 201"/>
                <a:gd name="T29" fmla="*/ 171 h 188"/>
                <a:gd name="T30" fmla="*/ 155 w 201"/>
                <a:gd name="T31" fmla="*/ 155 h 188"/>
                <a:gd name="T32" fmla="*/ 142 w 201"/>
                <a:gd name="T33" fmla="*/ 142 h 188"/>
                <a:gd name="T34" fmla="*/ 125 w 201"/>
                <a:gd name="T35" fmla="*/ 129 h 188"/>
                <a:gd name="T36" fmla="*/ 105 w 201"/>
                <a:gd name="T37" fmla="*/ 120 h 188"/>
                <a:gd name="T38" fmla="*/ 76 w 201"/>
                <a:gd name="T39" fmla="*/ 97 h 188"/>
                <a:gd name="T40" fmla="*/ 58 w 201"/>
                <a:gd name="T41" fmla="*/ 65 h 188"/>
                <a:gd name="T42" fmla="*/ 35 w 201"/>
                <a:gd name="T43" fmla="*/ 56 h 188"/>
                <a:gd name="T44" fmla="*/ 19 w 201"/>
                <a:gd name="T45" fmla="*/ 68 h 188"/>
                <a:gd name="T46" fmla="*/ 13 w 201"/>
                <a:gd name="T47" fmla="*/ 61 h 188"/>
                <a:gd name="T48" fmla="*/ 0 w 201"/>
                <a:gd name="T49" fmla="*/ 42 h 188"/>
                <a:gd name="T50" fmla="*/ 0 w 201"/>
                <a:gd name="T51" fmla="*/ 28 h 188"/>
                <a:gd name="T52" fmla="*/ 8 w 201"/>
                <a:gd name="T53" fmla="*/ 27 h 188"/>
                <a:gd name="T54" fmla="*/ 25 w 201"/>
                <a:gd name="T55" fmla="*/ 19 h 188"/>
                <a:gd name="T56" fmla="*/ 35 w 201"/>
                <a:gd name="T57" fmla="*/ 22 h 188"/>
                <a:gd name="T58" fmla="*/ 51 w 201"/>
                <a:gd name="T59" fmla="*/ 16 h 188"/>
                <a:gd name="T60" fmla="*/ 58 w 201"/>
                <a:gd name="T61" fmla="*/ 4 h 188"/>
                <a:gd name="T62" fmla="*/ 70 w 201"/>
                <a:gd name="T63" fmla="*/ 3 h 188"/>
                <a:gd name="T64" fmla="*/ 90 w 201"/>
                <a:gd name="T65" fmla="*/ 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188">
                  <a:moveTo>
                    <a:pt x="90" y="7"/>
                  </a:moveTo>
                  <a:lnTo>
                    <a:pt x="114" y="12"/>
                  </a:lnTo>
                  <a:lnTo>
                    <a:pt x="113" y="22"/>
                  </a:lnTo>
                  <a:lnTo>
                    <a:pt x="117" y="31"/>
                  </a:lnTo>
                  <a:lnTo>
                    <a:pt x="104" y="28"/>
                  </a:lnTo>
                  <a:lnTo>
                    <a:pt x="91" y="35"/>
                  </a:lnTo>
                  <a:lnTo>
                    <a:pt x="93" y="45"/>
                  </a:lnTo>
                  <a:lnTo>
                    <a:pt x="91" y="51"/>
                  </a:lnTo>
                  <a:lnTo>
                    <a:pt x="97" y="61"/>
                  </a:lnTo>
                  <a:lnTo>
                    <a:pt x="113" y="72"/>
                  </a:lnTo>
                  <a:lnTo>
                    <a:pt x="122" y="89"/>
                  </a:lnTo>
                  <a:lnTo>
                    <a:pt x="142" y="105"/>
                  </a:lnTo>
                  <a:lnTo>
                    <a:pt x="155" y="105"/>
                  </a:lnTo>
                  <a:lnTo>
                    <a:pt x="160" y="110"/>
                  </a:lnTo>
                  <a:lnTo>
                    <a:pt x="155" y="114"/>
                  </a:lnTo>
                  <a:lnTo>
                    <a:pt x="171" y="121"/>
                  </a:lnTo>
                  <a:lnTo>
                    <a:pt x="183" y="127"/>
                  </a:lnTo>
                  <a:lnTo>
                    <a:pt x="199" y="138"/>
                  </a:lnTo>
                  <a:lnTo>
                    <a:pt x="201" y="142"/>
                  </a:lnTo>
                  <a:lnTo>
                    <a:pt x="198" y="149"/>
                  </a:lnTo>
                  <a:lnTo>
                    <a:pt x="188" y="140"/>
                  </a:lnTo>
                  <a:lnTo>
                    <a:pt x="173" y="136"/>
                  </a:lnTo>
                  <a:lnTo>
                    <a:pt x="167" y="150"/>
                  </a:lnTo>
                  <a:lnTo>
                    <a:pt x="180" y="157"/>
                  </a:lnTo>
                  <a:lnTo>
                    <a:pt x="179" y="168"/>
                  </a:lnTo>
                  <a:lnTo>
                    <a:pt x="172" y="169"/>
                  </a:lnTo>
                  <a:lnTo>
                    <a:pt x="163" y="187"/>
                  </a:lnTo>
                  <a:lnTo>
                    <a:pt x="156" y="188"/>
                  </a:lnTo>
                  <a:lnTo>
                    <a:pt x="156" y="182"/>
                  </a:lnTo>
                  <a:lnTo>
                    <a:pt x="159" y="171"/>
                  </a:lnTo>
                  <a:lnTo>
                    <a:pt x="162" y="167"/>
                  </a:lnTo>
                  <a:lnTo>
                    <a:pt x="155" y="155"/>
                  </a:lnTo>
                  <a:lnTo>
                    <a:pt x="149" y="144"/>
                  </a:lnTo>
                  <a:lnTo>
                    <a:pt x="142" y="142"/>
                  </a:lnTo>
                  <a:lnTo>
                    <a:pt x="136" y="133"/>
                  </a:lnTo>
                  <a:lnTo>
                    <a:pt x="125" y="129"/>
                  </a:lnTo>
                  <a:lnTo>
                    <a:pt x="118" y="121"/>
                  </a:lnTo>
                  <a:lnTo>
                    <a:pt x="105" y="120"/>
                  </a:lnTo>
                  <a:lnTo>
                    <a:pt x="91" y="110"/>
                  </a:lnTo>
                  <a:lnTo>
                    <a:pt x="76" y="97"/>
                  </a:lnTo>
                  <a:lnTo>
                    <a:pt x="64" y="85"/>
                  </a:lnTo>
                  <a:lnTo>
                    <a:pt x="58" y="65"/>
                  </a:lnTo>
                  <a:lnTo>
                    <a:pt x="49" y="63"/>
                  </a:lnTo>
                  <a:lnTo>
                    <a:pt x="35" y="56"/>
                  </a:lnTo>
                  <a:lnTo>
                    <a:pt x="28" y="58"/>
                  </a:lnTo>
                  <a:lnTo>
                    <a:pt x="19" y="68"/>
                  </a:lnTo>
                  <a:lnTo>
                    <a:pt x="12" y="69"/>
                  </a:lnTo>
                  <a:lnTo>
                    <a:pt x="13" y="61"/>
                  </a:lnTo>
                  <a:lnTo>
                    <a:pt x="4" y="58"/>
                  </a:lnTo>
                  <a:lnTo>
                    <a:pt x="0" y="42"/>
                  </a:lnTo>
                  <a:lnTo>
                    <a:pt x="5" y="36"/>
                  </a:lnTo>
                  <a:lnTo>
                    <a:pt x="0" y="28"/>
                  </a:lnTo>
                  <a:lnTo>
                    <a:pt x="0" y="23"/>
                  </a:lnTo>
                  <a:lnTo>
                    <a:pt x="8" y="27"/>
                  </a:lnTo>
                  <a:lnTo>
                    <a:pt x="16" y="26"/>
                  </a:lnTo>
                  <a:lnTo>
                    <a:pt x="25" y="19"/>
                  </a:lnTo>
                  <a:lnTo>
                    <a:pt x="27" y="22"/>
                  </a:lnTo>
                  <a:lnTo>
                    <a:pt x="35" y="22"/>
                  </a:lnTo>
                  <a:lnTo>
                    <a:pt x="38" y="13"/>
                  </a:lnTo>
                  <a:lnTo>
                    <a:pt x="51" y="16"/>
                  </a:lnTo>
                  <a:lnTo>
                    <a:pt x="58" y="12"/>
                  </a:lnTo>
                  <a:lnTo>
                    <a:pt x="58" y="4"/>
                  </a:lnTo>
                  <a:lnTo>
                    <a:pt x="68" y="7"/>
                  </a:lnTo>
                  <a:lnTo>
                    <a:pt x="70" y="3"/>
                  </a:lnTo>
                  <a:lnTo>
                    <a:pt x="86" y="0"/>
                  </a:lnTo>
                  <a:lnTo>
                    <a:pt x="90"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19" name="Freeform 96">
              <a:extLst>
                <a:ext uri="{FF2B5EF4-FFF2-40B4-BE49-F238E27FC236}">
                  <a16:creationId xmlns:a16="http://schemas.microsoft.com/office/drawing/2014/main" id="{782A961F-91B7-FF06-ACD5-29E0BE5F406C}"/>
                </a:ext>
              </a:extLst>
            </p:cNvPr>
            <p:cNvSpPr>
              <a:spLocks/>
            </p:cNvSpPr>
            <p:nvPr/>
          </p:nvSpPr>
          <p:spPr bwMode="auto">
            <a:xfrm>
              <a:off x="3315916" y="3251158"/>
              <a:ext cx="63602" cy="28454"/>
            </a:xfrm>
            <a:custGeom>
              <a:avLst/>
              <a:gdLst>
                <a:gd name="T0" fmla="*/ 14 w 38"/>
                <a:gd name="T1" fmla="*/ 0 h 17"/>
                <a:gd name="T2" fmla="*/ 26 w 38"/>
                <a:gd name="T3" fmla="*/ 2 h 17"/>
                <a:gd name="T4" fmla="*/ 35 w 38"/>
                <a:gd name="T5" fmla="*/ 7 h 17"/>
                <a:gd name="T6" fmla="*/ 38 w 38"/>
                <a:gd name="T7" fmla="*/ 13 h 17"/>
                <a:gd name="T8" fmla="*/ 25 w 38"/>
                <a:gd name="T9" fmla="*/ 13 h 17"/>
                <a:gd name="T10" fmla="*/ 19 w 38"/>
                <a:gd name="T11" fmla="*/ 17 h 17"/>
                <a:gd name="T12" fmla="*/ 9 w 38"/>
                <a:gd name="T13" fmla="*/ 13 h 17"/>
                <a:gd name="T14" fmla="*/ 0 w 38"/>
                <a:gd name="T15" fmla="*/ 6 h 17"/>
                <a:gd name="T16" fmla="*/ 2 w 38"/>
                <a:gd name="T17" fmla="*/ 1 h 17"/>
                <a:gd name="T18" fmla="*/ 10 w 38"/>
                <a:gd name="T19" fmla="*/ 0 h 17"/>
                <a:gd name="T20" fmla="*/ 14 w 38"/>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7">
                  <a:moveTo>
                    <a:pt x="14" y="0"/>
                  </a:moveTo>
                  <a:lnTo>
                    <a:pt x="26" y="2"/>
                  </a:lnTo>
                  <a:lnTo>
                    <a:pt x="35" y="7"/>
                  </a:lnTo>
                  <a:lnTo>
                    <a:pt x="38" y="13"/>
                  </a:lnTo>
                  <a:lnTo>
                    <a:pt x="25" y="13"/>
                  </a:lnTo>
                  <a:lnTo>
                    <a:pt x="19" y="17"/>
                  </a:lnTo>
                  <a:lnTo>
                    <a:pt x="9" y="13"/>
                  </a:lnTo>
                  <a:lnTo>
                    <a:pt x="0" y="6"/>
                  </a:lnTo>
                  <a:lnTo>
                    <a:pt x="2" y="1"/>
                  </a:lnTo>
                  <a:lnTo>
                    <a:pt x="10" y="0"/>
                  </a:lnTo>
                  <a:lnTo>
                    <a:pt x="14"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0" name="Freeform 97">
              <a:extLst>
                <a:ext uri="{FF2B5EF4-FFF2-40B4-BE49-F238E27FC236}">
                  <a16:creationId xmlns:a16="http://schemas.microsoft.com/office/drawing/2014/main" id="{E06CEB03-C99F-C3E2-2BC9-70C7392C680F}"/>
                </a:ext>
              </a:extLst>
            </p:cNvPr>
            <p:cNvSpPr>
              <a:spLocks/>
            </p:cNvSpPr>
            <p:nvPr/>
          </p:nvSpPr>
          <p:spPr bwMode="auto">
            <a:xfrm>
              <a:off x="6720308" y="2733971"/>
              <a:ext cx="117162" cy="145616"/>
            </a:xfrm>
            <a:custGeom>
              <a:avLst/>
              <a:gdLst>
                <a:gd name="T0" fmla="*/ 5 w 70"/>
                <a:gd name="T1" fmla="*/ 21 h 87"/>
                <a:gd name="T2" fmla="*/ 8 w 70"/>
                <a:gd name="T3" fmla="*/ 14 h 87"/>
                <a:gd name="T4" fmla="*/ 28 w 70"/>
                <a:gd name="T5" fmla="*/ 22 h 87"/>
                <a:gd name="T6" fmla="*/ 60 w 70"/>
                <a:gd name="T7" fmla="*/ 0 h 87"/>
                <a:gd name="T8" fmla="*/ 70 w 70"/>
                <a:gd name="T9" fmla="*/ 26 h 87"/>
                <a:gd name="T10" fmla="*/ 67 w 70"/>
                <a:gd name="T11" fmla="*/ 29 h 87"/>
                <a:gd name="T12" fmla="*/ 33 w 70"/>
                <a:gd name="T13" fmla="*/ 39 h 87"/>
                <a:gd name="T14" fmla="*/ 52 w 70"/>
                <a:gd name="T15" fmla="*/ 60 h 87"/>
                <a:gd name="T16" fmla="*/ 47 w 70"/>
                <a:gd name="T17" fmla="*/ 63 h 87"/>
                <a:gd name="T18" fmla="*/ 45 w 70"/>
                <a:gd name="T19" fmla="*/ 70 h 87"/>
                <a:gd name="T20" fmla="*/ 32 w 70"/>
                <a:gd name="T21" fmla="*/ 73 h 87"/>
                <a:gd name="T22" fmla="*/ 28 w 70"/>
                <a:gd name="T23" fmla="*/ 81 h 87"/>
                <a:gd name="T24" fmla="*/ 21 w 70"/>
                <a:gd name="T25" fmla="*/ 87 h 87"/>
                <a:gd name="T26" fmla="*/ 1 w 70"/>
                <a:gd name="T27" fmla="*/ 84 h 87"/>
                <a:gd name="T28" fmla="*/ 0 w 70"/>
                <a:gd name="T29" fmla="*/ 81 h 87"/>
                <a:gd name="T30" fmla="*/ 6 w 70"/>
                <a:gd name="T31" fmla="*/ 47 h 87"/>
                <a:gd name="T32" fmla="*/ 5 w 70"/>
                <a:gd name="T33" fmla="*/ 39 h 87"/>
                <a:gd name="T34" fmla="*/ 7 w 70"/>
                <a:gd name="T35" fmla="*/ 33 h 87"/>
                <a:gd name="T36" fmla="*/ 5 w 70"/>
                <a:gd name="T37"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0" h="87">
                  <a:moveTo>
                    <a:pt x="5" y="21"/>
                  </a:moveTo>
                  <a:lnTo>
                    <a:pt x="8" y="14"/>
                  </a:lnTo>
                  <a:lnTo>
                    <a:pt x="28" y="22"/>
                  </a:lnTo>
                  <a:lnTo>
                    <a:pt x="60" y="0"/>
                  </a:lnTo>
                  <a:lnTo>
                    <a:pt x="70" y="26"/>
                  </a:lnTo>
                  <a:lnTo>
                    <a:pt x="67" y="29"/>
                  </a:lnTo>
                  <a:lnTo>
                    <a:pt x="33" y="39"/>
                  </a:lnTo>
                  <a:lnTo>
                    <a:pt x="52" y="60"/>
                  </a:lnTo>
                  <a:lnTo>
                    <a:pt x="47" y="63"/>
                  </a:lnTo>
                  <a:lnTo>
                    <a:pt x="45" y="70"/>
                  </a:lnTo>
                  <a:lnTo>
                    <a:pt x="32" y="73"/>
                  </a:lnTo>
                  <a:lnTo>
                    <a:pt x="28" y="81"/>
                  </a:lnTo>
                  <a:lnTo>
                    <a:pt x="21" y="87"/>
                  </a:lnTo>
                  <a:lnTo>
                    <a:pt x="1" y="84"/>
                  </a:lnTo>
                  <a:lnTo>
                    <a:pt x="0" y="81"/>
                  </a:lnTo>
                  <a:lnTo>
                    <a:pt x="6" y="47"/>
                  </a:lnTo>
                  <a:lnTo>
                    <a:pt x="5" y="39"/>
                  </a:lnTo>
                  <a:lnTo>
                    <a:pt x="7" y="33"/>
                  </a:lnTo>
                  <a:lnTo>
                    <a:pt x="5" y="2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1" name="Freeform 98">
              <a:extLst>
                <a:ext uri="{FF2B5EF4-FFF2-40B4-BE49-F238E27FC236}">
                  <a16:creationId xmlns:a16="http://schemas.microsoft.com/office/drawing/2014/main" id="{F3E3EB31-1F47-FE09-7892-DB8A94D7EBB2}"/>
                </a:ext>
              </a:extLst>
            </p:cNvPr>
            <p:cNvSpPr>
              <a:spLocks/>
            </p:cNvSpPr>
            <p:nvPr/>
          </p:nvSpPr>
          <p:spPr bwMode="auto">
            <a:xfrm>
              <a:off x="9545586" y="2700496"/>
              <a:ext cx="63602" cy="56907"/>
            </a:xfrm>
            <a:custGeom>
              <a:avLst/>
              <a:gdLst>
                <a:gd name="T0" fmla="*/ 33 w 38"/>
                <a:gd name="T1" fmla="*/ 4 h 34"/>
                <a:gd name="T2" fmla="*/ 38 w 38"/>
                <a:gd name="T3" fmla="*/ 11 h 34"/>
                <a:gd name="T4" fmla="*/ 34 w 38"/>
                <a:gd name="T5" fmla="*/ 24 h 34"/>
                <a:gd name="T6" fmla="*/ 24 w 38"/>
                <a:gd name="T7" fmla="*/ 17 h 34"/>
                <a:gd name="T8" fmla="*/ 17 w 38"/>
                <a:gd name="T9" fmla="*/ 22 h 34"/>
                <a:gd name="T10" fmla="*/ 17 w 38"/>
                <a:gd name="T11" fmla="*/ 34 h 34"/>
                <a:gd name="T12" fmla="*/ 4 w 38"/>
                <a:gd name="T13" fmla="*/ 28 h 34"/>
                <a:gd name="T14" fmla="*/ 0 w 38"/>
                <a:gd name="T15" fmla="*/ 18 h 34"/>
                <a:gd name="T16" fmla="*/ 4 w 38"/>
                <a:gd name="T17" fmla="*/ 6 h 34"/>
                <a:gd name="T18" fmla="*/ 15 w 38"/>
                <a:gd name="T19" fmla="*/ 8 h 34"/>
                <a:gd name="T20" fmla="*/ 19 w 38"/>
                <a:gd name="T21" fmla="*/ 0 h 34"/>
                <a:gd name="T22" fmla="*/ 33 w 38"/>
                <a:gd name="T23"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34">
                  <a:moveTo>
                    <a:pt x="33" y="4"/>
                  </a:moveTo>
                  <a:lnTo>
                    <a:pt x="38" y="11"/>
                  </a:lnTo>
                  <a:lnTo>
                    <a:pt x="34" y="24"/>
                  </a:lnTo>
                  <a:lnTo>
                    <a:pt x="24" y="17"/>
                  </a:lnTo>
                  <a:lnTo>
                    <a:pt x="17" y="22"/>
                  </a:lnTo>
                  <a:lnTo>
                    <a:pt x="17" y="34"/>
                  </a:lnTo>
                  <a:lnTo>
                    <a:pt x="4" y="28"/>
                  </a:lnTo>
                  <a:lnTo>
                    <a:pt x="0" y="18"/>
                  </a:lnTo>
                  <a:lnTo>
                    <a:pt x="4" y="6"/>
                  </a:lnTo>
                  <a:lnTo>
                    <a:pt x="15" y="8"/>
                  </a:lnTo>
                  <a:lnTo>
                    <a:pt x="19" y="0"/>
                  </a:lnTo>
                  <a:lnTo>
                    <a:pt x="33" y="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2" name="Freeform 99">
              <a:extLst>
                <a:ext uri="{FF2B5EF4-FFF2-40B4-BE49-F238E27FC236}">
                  <a16:creationId xmlns:a16="http://schemas.microsoft.com/office/drawing/2014/main" id="{A07831E7-DD70-251D-A081-AF79F1E23C1B}"/>
                </a:ext>
              </a:extLst>
            </p:cNvPr>
            <p:cNvSpPr>
              <a:spLocks/>
            </p:cNvSpPr>
            <p:nvPr/>
          </p:nvSpPr>
          <p:spPr bwMode="auto">
            <a:xfrm>
              <a:off x="9461899" y="2457804"/>
              <a:ext cx="291231" cy="358181"/>
            </a:xfrm>
            <a:custGeom>
              <a:avLst/>
              <a:gdLst>
                <a:gd name="T0" fmla="*/ 164 w 174"/>
                <a:gd name="T1" fmla="*/ 87 h 214"/>
                <a:gd name="T2" fmla="*/ 166 w 174"/>
                <a:gd name="T3" fmla="*/ 104 h 214"/>
                <a:gd name="T4" fmla="*/ 174 w 174"/>
                <a:gd name="T5" fmla="*/ 114 h 214"/>
                <a:gd name="T6" fmla="*/ 171 w 174"/>
                <a:gd name="T7" fmla="*/ 129 h 214"/>
                <a:gd name="T8" fmla="*/ 154 w 174"/>
                <a:gd name="T9" fmla="*/ 139 h 214"/>
                <a:gd name="T10" fmla="*/ 124 w 174"/>
                <a:gd name="T11" fmla="*/ 140 h 214"/>
                <a:gd name="T12" fmla="*/ 109 w 174"/>
                <a:gd name="T13" fmla="*/ 163 h 214"/>
                <a:gd name="T14" fmla="*/ 94 w 174"/>
                <a:gd name="T15" fmla="*/ 155 h 214"/>
                <a:gd name="T16" fmla="*/ 87 w 174"/>
                <a:gd name="T17" fmla="*/ 140 h 214"/>
                <a:gd name="T18" fmla="*/ 59 w 174"/>
                <a:gd name="T19" fmla="*/ 145 h 214"/>
                <a:gd name="T20" fmla="*/ 42 w 174"/>
                <a:gd name="T21" fmla="*/ 154 h 214"/>
                <a:gd name="T22" fmla="*/ 22 w 174"/>
                <a:gd name="T23" fmla="*/ 155 h 214"/>
                <a:gd name="T24" fmla="*/ 46 w 174"/>
                <a:gd name="T25" fmla="*/ 170 h 214"/>
                <a:gd name="T26" fmla="*/ 48 w 174"/>
                <a:gd name="T27" fmla="*/ 205 h 214"/>
                <a:gd name="T28" fmla="*/ 40 w 174"/>
                <a:gd name="T29" fmla="*/ 214 h 214"/>
                <a:gd name="T30" fmla="*/ 28 w 174"/>
                <a:gd name="T31" fmla="*/ 206 h 214"/>
                <a:gd name="T32" fmla="*/ 26 w 174"/>
                <a:gd name="T33" fmla="*/ 187 h 214"/>
                <a:gd name="T34" fmla="*/ 12 w 174"/>
                <a:gd name="T35" fmla="*/ 181 h 214"/>
                <a:gd name="T36" fmla="*/ 0 w 174"/>
                <a:gd name="T37" fmla="*/ 167 h 214"/>
                <a:gd name="T38" fmla="*/ 14 w 174"/>
                <a:gd name="T39" fmla="*/ 160 h 214"/>
                <a:gd name="T40" fmla="*/ 17 w 174"/>
                <a:gd name="T41" fmla="*/ 148 h 214"/>
                <a:gd name="T42" fmla="*/ 30 w 174"/>
                <a:gd name="T43" fmla="*/ 137 h 214"/>
                <a:gd name="T44" fmla="*/ 37 w 174"/>
                <a:gd name="T45" fmla="*/ 123 h 214"/>
                <a:gd name="T46" fmla="*/ 68 w 174"/>
                <a:gd name="T47" fmla="*/ 117 h 214"/>
                <a:gd name="T48" fmla="*/ 89 w 174"/>
                <a:gd name="T49" fmla="*/ 121 h 214"/>
                <a:gd name="T50" fmla="*/ 89 w 174"/>
                <a:gd name="T51" fmla="*/ 84 h 214"/>
                <a:gd name="T52" fmla="*/ 106 w 174"/>
                <a:gd name="T53" fmla="*/ 94 h 214"/>
                <a:gd name="T54" fmla="*/ 120 w 174"/>
                <a:gd name="T55" fmla="*/ 73 h 214"/>
                <a:gd name="T56" fmla="*/ 126 w 174"/>
                <a:gd name="T57" fmla="*/ 65 h 214"/>
                <a:gd name="T58" fmla="*/ 123 w 174"/>
                <a:gd name="T59" fmla="*/ 40 h 214"/>
                <a:gd name="T60" fmla="*/ 108 w 174"/>
                <a:gd name="T61" fmla="*/ 17 h 214"/>
                <a:gd name="T62" fmla="*/ 107 w 174"/>
                <a:gd name="T63" fmla="*/ 4 h 214"/>
                <a:gd name="T64" fmla="*/ 123 w 174"/>
                <a:gd name="T65" fmla="*/ 0 h 214"/>
                <a:gd name="T66" fmla="*/ 149 w 174"/>
                <a:gd name="T67" fmla="*/ 29 h 214"/>
                <a:gd name="T68" fmla="*/ 157 w 174"/>
                <a:gd name="T69" fmla="*/ 45 h 214"/>
                <a:gd name="T70" fmla="*/ 153 w 174"/>
                <a:gd name="T71" fmla="*/ 66 h 214"/>
                <a:gd name="T72" fmla="*/ 164 w 174"/>
                <a:gd name="T73" fmla="*/ 8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4" h="214">
                  <a:moveTo>
                    <a:pt x="164" y="87"/>
                  </a:moveTo>
                  <a:lnTo>
                    <a:pt x="166" y="104"/>
                  </a:lnTo>
                  <a:lnTo>
                    <a:pt x="174" y="114"/>
                  </a:lnTo>
                  <a:lnTo>
                    <a:pt x="171" y="129"/>
                  </a:lnTo>
                  <a:lnTo>
                    <a:pt x="154" y="139"/>
                  </a:lnTo>
                  <a:lnTo>
                    <a:pt x="124" y="140"/>
                  </a:lnTo>
                  <a:lnTo>
                    <a:pt x="109" y="163"/>
                  </a:lnTo>
                  <a:lnTo>
                    <a:pt x="94" y="155"/>
                  </a:lnTo>
                  <a:lnTo>
                    <a:pt x="87" y="140"/>
                  </a:lnTo>
                  <a:lnTo>
                    <a:pt x="59" y="145"/>
                  </a:lnTo>
                  <a:lnTo>
                    <a:pt x="42" y="154"/>
                  </a:lnTo>
                  <a:lnTo>
                    <a:pt x="22" y="155"/>
                  </a:lnTo>
                  <a:lnTo>
                    <a:pt x="46" y="170"/>
                  </a:lnTo>
                  <a:lnTo>
                    <a:pt x="48" y="205"/>
                  </a:lnTo>
                  <a:lnTo>
                    <a:pt x="40" y="214"/>
                  </a:lnTo>
                  <a:lnTo>
                    <a:pt x="28" y="206"/>
                  </a:lnTo>
                  <a:lnTo>
                    <a:pt x="26" y="187"/>
                  </a:lnTo>
                  <a:lnTo>
                    <a:pt x="12" y="181"/>
                  </a:lnTo>
                  <a:lnTo>
                    <a:pt x="0" y="167"/>
                  </a:lnTo>
                  <a:lnTo>
                    <a:pt x="14" y="160"/>
                  </a:lnTo>
                  <a:lnTo>
                    <a:pt x="17" y="148"/>
                  </a:lnTo>
                  <a:lnTo>
                    <a:pt x="30" y="137"/>
                  </a:lnTo>
                  <a:lnTo>
                    <a:pt x="37" y="123"/>
                  </a:lnTo>
                  <a:lnTo>
                    <a:pt x="68" y="117"/>
                  </a:lnTo>
                  <a:lnTo>
                    <a:pt x="89" y="121"/>
                  </a:lnTo>
                  <a:lnTo>
                    <a:pt x="89" y="84"/>
                  </a:lnTo>
                  <a:lnTo>
                    <a:pt x="106" y="94"/>
                  </a:lnTo>
                  <a:lnTo>
                    <a:pt x="120" y="73"/>
                  </a:lnTo>
                  <a:lnTo>
                    <a:pt x="126" y="65"/>
                  </a:lnTo>
                  <a:lnTo>
                    <a:pt x="123" y="40"/>
                  </a:lnTo>
                  <a:lnTo>
                    <a:pt x="108" y="17"/>
                  </a:lnTo>
                  <a:lnTo>
                    <a:pt x="107" y="4"/>
                  </a:lnTo>
                  <a:lnTo>
                    <a:pt x="123" y="0"/>
                  </a:lnTo>
                  <a:lnTo>
                    <a:pt x="149" y="29"/>
                  </a:lnTo>
                  <a:lnTo>
                    <a:pt x="157" y="45"/>
                  </a:lnTo>
                  <a:lnTo>
                    <a:pt x="153" y="66"/>
                  </a:lnTo>
                  <a:lnTo>
                    <a:pt x="164" y="87"/>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3" name="Freeform 100">
              <a:extLst>
                <a:ext uri="{FF2B5EF4-FFF2-40B4-BE49-F238E27FC236}">
                  <a16:creationId xmlns:a16="http://schemas.microsoft.com/office/drawing/2014/main" id="{9D0B2F71-93B8-0862-A831-1D891EBFB5E5}"/>
                </a:ext>
              </a:extLst>
            </p:cNvPr>
            <p:cNvSpPr>
              <a:spLocks/>
            </p:cNvSpPr>
            <p:nvPr/>
          </p:nvSpPr>
          <p:spPr bwMode="auto">
            <a:xfrm>
              <a:off x="9594124" y="2313862"/>
              <a:ext cx="150637" cy="137247"/>
            </a:xfrm>
            <a:custGeom>
              <a:avLst/>
              <a:gdLst>
                <a:gd name="T0" fmla="*/ 51 w 90"/>
                <a:gd name="T1" fmla="*/ 29 h 82"/>
                <a:gd name="T2" fmla="*/ 65 w 90"/>
                <a:gd name="T3" fmla="*/ 33 h 82"/>
                <a:gd name="T4" fmla="*/ 71 w 90"/>
                <a:gd name="T5" fmla="*/ 24 h 82"/>
                <a:gd name="T6" fmla="*/ 90 w 90"/>
                <a:gd name="T7" fmla="*/ 47 h 82"/>
                <a:gd name="T8" fmla="*/ 69 w 90"/>
                <a:gd name="T9" fmla="*/ 53 h 82"/>
                <a:gd name="T10" fmla="*/ 67 w 90"/>
                <a:gd name="T11" fmla="*/ 73 h 82"/>
                <a:gd name="T12" fmla="*/ 32 w 90"/>
                <a:gd name="T13" fmla="*/ 59 h 82"/>
                <a:gd name="T14" fmla="*/ 36 w 90"/>
                <a:gd name="T15" fmla="*/ 82 h 82"/>
                <a:gd name="T16" fmla="*/ 18 w 90"/>
                <a:gd name="T17" fmla="*/ 82 h 82"/>
                <a:gd name="T18" fmla="*/ 3 w 90"/>
                <a:gd name="T19" fmla="*/ 62 h 82"/>
                <a:gd name="T20" fmla="*/ 2 w 90"/>
                <a:gd name="T21" fmla="*/ 46 h 82"/>
                <a:gd name="T22" fmla="*/ 19 w 90"/>
                <a:gd name="T23" fmla="*/ 45 h 82"/>
                <a:gd name="T24" fmla="*/ 6 w 90"/>
                <a:gd name="T25" fmla="*/ 16 h 82"/>
                <a:gd name="T26" fmla="*/ 0 w 90"/>
                <a:gd name="T27" fmla="*/ 0 h 82"/>
                <a:gd name="T28" fmla="*/ 33 w 90"/>
                <a:gd name="T29" fmla="*/ 22 h 82"/>
                <a:gd name="T30" fmla="*/ 51 w 90"/>
                <a:gd name="T31" fmla="*/ 2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82">
                  <a:moveTo>
                    <a:pt x="51" y="29"/>
                  </a:moveTo>
                  <a:lnTo>
                    <a:pt x="65" y="33"/>
                  </a:lnTo>
                  <a:lnTo>
                    <a:pt x="71" y="24"/>
                  </a:lnTo>
                  <a:lnTo>
                    <a:pt x="90" y="47"/>
                  </a:lnTo>
                  <a:lnTo>
                    <a:pt x="69" y="53"/>
                  </a:lnTo>
                  <a:lnTo>
                    <a:pt x="67" y="73"/>
                  </a:lnTo>
                  <a:lnTo>
                    <a:pt x="32" y="59"/>
                  </a:lnTo>
                  <a:lnTo>
                    <a:pt x="36" y="82"/>
                  </a:lnTo>
                  <a:lnTo>
                    <a:pt x="18" y="82"/>
                  </a:lnTo>
                  <a:lnTo>
                    <a:pt x="3" y="62"/>
                  </a:lnTo>
                  <a:lnTo>
                    <a:pt x="2" y="46"/>
                  </a:lnTo>
                  <a:lnTo>
                    <a:pt x="19" y="45"/>
                  </a:lnTo>
                  <a:lnTo>
                    <a:pt x="6" y="16"/>
                  </a:lnTo>
                  <a:lnTo>
                    <a:pt x="0" y="0"/>
                  </a:lnTo>
                  <a:lnTo>
                    <a:pt x="33" y="22"/>
                  </a:lnTo>
                  <a:lnTo>
                    <a:pt x="51" y="29"/>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4" name="Freeform 101">
              <a:extLst>
                <a:ext uri="{FF2B5EF4-FFF2-40B4-BE49-F238E27FC236}">
                  <a16:creationId xmlns:a16="http://schemas.microsoft.com/office/drawing/2014/main" id="{B7198131-2EA7-A502-D8D9-3CF002F19B3F}"/>
                </a:ext>
              </a:extLst>
            </p:cNvPr>
            <p:cNvSpPr>
              <a:spLocks/>
            </p:cNvSpPr>
            <p:nvPr/>
          </p:nvSpPr>
          <p:spPr bwMode="auto">
            <a:xfrm>
              <a:off x="6944590" y="1982461"/>
              <a:ext cx="1091280" cy="500450"/>
            </a:xfrm>
            <a:custGeom>
              <a:avLst/>
              <a:gdLst>
                <a:gd name="T0" fmla="*/ 429 w 652"/>
                <a:gd name="T1" fmla="*/ 270 h 299"/>
                <a:gd name="T2" fmla="*/ 408 w 652"/>
                <a:gd name="T3" fmla="*/ 299 h 299"/>
                <a:gd name="T4" fmla="*/ 395 w 652"/>
                <a:gd name="T5" fmla="*/ 289 h 299"/>
                <a:gd name="T6" fmla="*/ 365 w 652"/>
                <a:gd name="T7" fmla="*/ 272 h 299"/>
                <a:gd name="T8" fmla="*/ 352 w 652"/>
                <a:gd name="T9" fmla="*/ 251 h 299"/>
                <a:gd name="T10" fmla="*/ 300 w 652"/>
                <a:gd name="T11" fmla="*/ 237 h 299"/>
                <a:gd name="T12" fmla="*/ 260 w 652"/>
                <a:gd name="T13" fmla="*/ 222 h 299"/>
                <a:gd name="T14" fmla="*/ 215 w 652"/>
                <a:gd name="T15" fmla="*/ 200 h 299"/>
                <a:gd name="T16" fmla="*/ 172 w 652"/>
                <a:gd name="T17" fmla="*/ 210 h 299"/>
                <a:gd name="T18" fmla="*/ 183 w 652"/>
                <a:gd name="T19" fmla="*/ 286 h 299"/>
                <a:gd name="T20" fmla="*/ 155 w 652"/>
                <a:gd name="T21" fmla="*/ 265 h 299"/>
                <a:gd name="T22" fmla="*/ 131 w 652"/>
                <a:gd name="T23" fmla="*/ 276 h 299"/>
                <a:gd name="T24" fmla="*/ 131 w 652"/>
                <a:gd name="T25" fmla="*/ 262 h 299"/>
                <a:gd name="T26" fmla="*/ 106 w 652"/>
                <a:gd name="T27" fmla="*/ 248 h 299"/>
                <a:gd name="T28" fmla="*/ 84 w 652"/>
                <a:gd name="T29" fmla="*/ 224 h 299"/>
                <a:gd name="T30" fmla="*/ 98 w 652"/>
                <a:gd name="T31" fmla="*/ 220 h 299"/>
                <a:gd name="T32" fmla="*/ 108 w 652"/>
                <a:gd name="T33" fmla="*/ 201 h 299"/>
                <a:gd name="T34" fmla="*/ 121 w 652"/>
                <a:gd name="T35" fmla="*/ 184 h 299"/>
                <a:gd name="T36" fmla="*/ 99 w 652"/>
                <a:gd name="T37" fmla="*/ 173 h 299"/>
                <a:gd name="T38" fmla="*/ 67 w 652"/>
                <a:gd name="T39" fmla="*/ 177 h 299"/>
                <a:gd name="T40" fmla="*/ 44 w 652"/>
                <a:gd name="T41" fmla="*/ 178 h 299"/>
                <a:gd name="T42" fmla="*/ 29 w 652"/>
                <a:gd name="T43" fmla="*/ 154 h 299"/>
                <a:gd name="T44" fmla="*/ 0 w 652"/>
                <a:gd name="T45" fmla="*/ 140 h 299"/>
                <a:gd name="T46" fmla="*/ 0 w 652"/>
                <a:gd name="T47" fmla="*/ 121 h 299"/>
                <a:gd name="T48" fmla="*/ 26 w 652"/>
                <a:gd name="T49" fmla="*/ 110 h 299"/>
                <a:gd name="T50" fmla="*/ 51 w 652"/>
                <a:gd name="T51" fmla="*/ 74 h 299"/>
                <a:gd name="T52" fmla="*/ 115 w 652"/>
                <a:gd name="T53" fmla="*/ 87 h 299"/>
                <a:gd name="T54" fmla="*/ 150 w 652"/>
                <a:gd name="T55" fmla="*/ 87 h 299"/>
                <a:gd name="T56" fmla="*/ 199 w 652"/>
                <a:gd name="T57" fmla="*/ 97 h 299"/>
                <a:gd name="T58" fmla="*/ 224 w 652"/>
                <a:gd name="T59" fmla="*/ 92 h 299"/>
                <a:gd name="T60" fmla="*/ 194 w 652"/>
                <a:gd name="T61" fmla="*/ 69 h 299"/>
                <a:gd name="T62" fmla="*/ 201 w 652"/>
                <a:gd name="T63" fmla="*/ 53 h 299"/>
                <a:gd name="T64" fmla="*/ 198 w 652"/>
                <a:gd name="T65" fmla="*/ 34 h 299"/>
                <a:gd name="T66" fmla="*/ 257 w 652"/>
                <a:gd name="T67" fmla="*/ 21 h 299"/>
                <a:gd name="T68" fmla="*/ 298 w 652"/>
                <a:gd name="T69" fmla="*/ 9 h 299"/>
                <a:gd name="T70" fmla="*/ 338 w 652"/>
                <a:gd name="T71" fmla="*/ 5 h 299"/>
                <a:gd name="T72" fmla="*/ 366 w 652"/>
                <a:gd name="T73" fmla="*/ 20 h 299"/>
                <a:gd name="T74" fmla="*/ 393 w 652"/>
                <a:gd name="T75" fmla="*/ 38 h 299"/>
                <a:gd name="T76" fmla="*/ 437 w 652"/>
                <a:gd name="T77" fmla="*/ 18 h 299"/>
                <a:gd name="T78" fmla="*/ 462 w 652"/>
                <a:gd name="T79" fmla="*/ 39 h 299"/>
                <a:gd name="T80" fmla="*/ 524 w 652"/>
                <a:gd name="T81" fmla="*/ 80 h 299"/>
                <a:gd name="T82" fmla="*/ 571 w 652"/>
                <a:gd name="T83" fmla="*/ 86 h 299"/>
                <a:gd name="T84" fmla="*/ 595 w 652"/>
                <a:gd name="T85" fmla="*/ 102 h 299"/>
                <a:gd name="T86" fmla="*/ 619 w 652"/>
                <a:gd name="T87" fmla="*/ 114 h 299"/>
                <a:gd name="T88" fmla="*/ 652 w 652"/>
                <a:gd name="T89" fmla="*/ 124 h 299"/>
                <a:gd name="T90" fmla="*/ 634 w 652"/>
                <a:gd name="T91" fmla="*/ 139 h 299"/>
                <a:gd name="T92" fmla="*/ 637 w 652"/>
                <a:gd name="T93" fmla="*/ 169 h 299"/>
                <a:gd name="T94" fmla="*/ 605 w 652"/>
                <a:gd name="T95" fmla="*/ 199 h 299"/>
                <a:gd name="T96" fmla="*/ 569 w 652"/>
                <a:gd name="T97" fmla="*/ 211 h 299"/>
                <a:gd name="T98" fmla="*/ 588 w 652"/>
                <a:gd name="T99" fmla="*/ 252 h 299"/>
                <a:gd name="T100" fmla="*/ 581 w 652"/>
                <a:gd name="T101" fmla="*/ 261 h 299"/>
                <a:gd name="T102" fmla="*/ 545 w 652"/>
                <a:gd name="T103" fmla="*/ 252 h 299"/>
                <a:gd name="T104" fmla="*/ 512 w 652"/>
                <a:gd name="T105" fmla="*/ 253 h 299"/>
                <a:gd name="T106" fmla="*/ 477 w 652"/>
                <a:gd name="T107" fmla="*/ 249 h 299"/>
                <a:gd name="T108" fmla="*/ 449 w 652"/>
                <a:gd name="T109" fmla="*/ 254 h 299"/>
                <a:gd name="T110" fmla="*/ 438 w 652"/>
                <a:gd name="T111" fmla="*/ 26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52" h="299">
                  <a:moveTo>
                    <a:pt x="438" y="266"/>
                  </a:moveTo>
                  <a:lnTo>
                    <a:pt x="429" y="270"/>
                  </a:lnTo>
                  <a:lnTo>
                    <a:pt x="412" y="284"/>
                  </a:lnTo>
                  <a:lnTo>
                    <a:pt x="408" y="299"/>
                  </a:lnTo>
                  <a:lnTo>
                    <a:pt x="402" y="299"/>
                  </a:lnTo>
                  <a:lnTo>
                    <a:pt x="395" y="289"/>
                  </a:lnTo>
                  <a:lnTo>
                    <a:pt x="373" y="288"/>
                  </a:lnTo>
                  <a:lnTo>
                    <a:pt x="365" y="272"/>
                  </a:lnTo>
                  <a:lnTo>
                    <a:pt x="357" y="271"/>
                  </a:lnTo>
                  <a:lnTo>
                    <a:pt x="352" y="251"/>
                  </a:lnTo>
                  <a:lnTo>
                    <a:pt x="328" y="236"/>
                  </a:lnTo>
                  <a:lnTo>
                    <a:pt x="300" y="237"/>
                  </a:lnTo>
                  <a:lnTo>
                    <a:pt x="281" y="240"/>
                  </a:lnTo>
                  <a:lnTo>
                    <a:pt x="260" y="222"/>
                  </a:lnTo>
                  <a:lnTo>
                    <a:pt x="245" y="214"/>
                  </a:lnTo>
                  <a:lnTo>
                    <a:pt x="215" y="200"/>
                  </a:lnTo>
                  <a:lnTo>
                    <a:pt x="211" y="198"/>
                  </a:lnTo>
                  <a:lnTo>
                    <a:pt x="172" y="210"/>
                  </a:lnTo>
                  <a:lnTo>
                    <a:pt x="192" y="285"/>
                  </a:lnTo>
                  <a:lnTo>
                    <a:pt x="183" y="286"/>
                  </a:lnTo>
                  <a:lnTo>
                    <a:pt x="168" y="270"/>
                  </a:lnTo>
                  <a:lnTo>
                    <a:pt x="155" y="265"/>
                  </a:lnTo>
                  <a:lnTo>
                    <a:pt x="137" y="269"/>
                  </a:lnTo>
                  <a:lnTo>
                    <a:pt x="131" y="276"/>
                  </a:lnTo>
                  <a:lnTo>
                    <a:pt x="129" y="271"/>
                  </a:lnTo>
                  <a:lnTo>
                    <a:pt x="131" y="262"/>
                  </a:lnTo>
                  <a:lnTo>
                    <a:pt x="127" y="255"/>
                  </a:lnTo>
                  <a:lnTo>
                    <a:pt x="106" y="248"/>
                  </a:lnTo>
                  <a:lnTo>
                    <a:pt x="94" y="230"/>
                  </a:lnTo>
                  <a:lnTo>
                    <a:pt x="84" y="224"/>
                  </a:lnTo>
                  <a:lnTo>
                    <a:pt x="81" y="218"/>
                  </a:lnTo>
                  <a:lnTo>
                    <a:pt x="98" y="220"/>
                  </a:lnTo>
                  <a:lnTo>
                    <a:pt x="95" y="205"/>
                  </a:lnTo>
                  <a:lnTo>
                    <a:pt x="108" y="201"/>
                  </a:lnTo>
                  <a:lnTo>
                    <a:pt x="123" y="204"/>
                  </a:lnTo>
                  <a:lnTo>
                    <a:pt x="121" y="184"/>
                  </a:lnTo>
                  <a:lnTo>
                    <a:pt x="115" y="172"/>
                  </a:lnTo>
                  <a:lnTo>
                    <a:pt x="99" y="173"/>
                  </a:lnTo>
                  <a:lnTo>
                    <a:pt x="84" y="168"/>
                  </a:lnTo>
                  <a:lnTo>
                    <a:pt x="67" y="177"/>
                  </a:lnTo>
                  <a:lnTo>
                    <a:pt x="53" y="181"/>
                  </a:lnTo>
                  <a:lnTo>
                    <a:pt x="44" y="178"/>
                  </a:lnTo>
                  <a:lnTo>
                    <a:pt x="43" y="167"/>
                  </a:lnTo>
                  <a:lnTo>
                    <a:pt x="29" y="154"/>
                  </a:lnTo>
                  <a:lnTo>
                    <a:pt x="17" y="154"/>
                  </a:lnTo>
                  <a:lnTo>
                    <a:pt x="0" y="140"/>
                  </a:lnTo>
                  <a:lnTo>
                    <a:pt x="6" y="125"/>
                  </a:lnTo>
                  <a:lnTo>
                    <a:pt x="0" y="121"/>
                  </a:lnTo>
                  <a:lnTo>
                    <a:pt x="7" y="99"/>
                  </a:lnTo>
                  <a:lnTo>
                    <a:pt x="26" y="110"/>
                  </a:lnTo>
                  <a:lnTo>
                    <a:pt x="25" y="96"/>
                  </a:lnTo>
                  <a:lnTo>
                    <a:pt x="51" y="74"/>
                  </a:lnTo>
                  <a:lnTo>
                    <a:pt x="76" y="73"/>
                  </a:lnTo>
                  <a:lnTo>
                    <a:pt x="115" y="87"/>
                  </a:lnTo>
                  <a:lnTo>
                    <a:pt x="136" y="95"/>
                  </a:lnTo>
                  <a:lnTo>
                    <a:pt x="150" y="87"/>
                  </a:lnTo>
                  <a:lnTo>
                    <a:pt x="175" y="87"/>
                  </a:lnTo>
                  <a:lnTo>
                    <a:pt x="199" y="97"/>
                  </a:lnTo>
                  <a:lnTo>
                    <a:pt x="202" y="91"/>
                  </a:lnTo>
                  <a:lnTo>
                    <a:pt x="224" y="92"/>
                  </a:lnTo>
                  <a:lnTo>
                    <a:pt x="225" y="82"/>
                  </a:lnTo>
                  <a:lnTo>
                    <a:pt x="194" y="69"/>
                  </a:lnTo>
                  <a:lnTo>
                    <a:pt x="206" y="59"/>
                  </a:lnTo>
                  <a:lnTo>
                    <a:pt x="201" y="53"/>
                  </a:lnTo>
                  <a:lnTo>
                    <a:pt x="214" y="48"/>
                  </a:lnTo>
                  <a:lnTo>
                    <a:pt x="198" y="34"/>
                  </a:lnTo>
                  <a:lnTo>
                    <a:pt x="202" y="28"/>
                  </a:lnTo>
                  <a:lnTo>
                    <a:pt x="257" y="21"/>
                  </a:lnTo>
                  <a:lnTo>
                    <a:pt x="263" y="16"/>
                  </a:lnTo>
                  <a:lnTo>
                    <a:pt x="298" y="9"/>
                  </a:lnTo>
                  <a:lnTo>
                    <a:pt x="309" y="0"/>
                  </a:lnTo>
                  <a:lnTo>
                    <a:pt x="338" y="5"/>
                  </a:lnTo>
                  <a:lnTo>
                    <a:pt x="352" y="25"/>
                  </a:lnTo>
                  <a:lnTo>
                    <a:pt x="366" y="20"/>
                  </a:lnTo>
                  <a:lnTo>
                    <a:pt x="389" y="27"/>
                  </a:lnTo>
                  <a:lnTo>
                    <a:pt x="393" y="38"/>
                  </a:lnTo>
                  <a:lnTo>
                    <a:pt x="407" y="37"/>
                  </a:lnTo>
                  <a:lnTo>
                    <a:pt x="437" y="18"/>
                  </a:lnTo>
                  <a:lnTo>
                    <a:pt x="434" y="24"/>
                  </a:lnTo>
                  <a:lnTo>
                    <a:pt x="462" y="39"/>
                  </a:lnTo>
                  <a:lnTo>
                    <a:pt x="520" y="90"/>
                  </a:lnTo>
                  <a:lnTo>
                    <a:pt x="524" y="80"/>
                  </a:lnTo>
                  <a:lnTo>
                    <a:pt x="551" y="92"/>
                  </a:lnTo>
                  <a:lnTo>
                    <a:pt x="571" y="86"/>
                  </a:lnTo>
                  <a:lnTo>
                    <a:pt x="582" y="90"/>
                  </a:lnTo>
                  <a:lnTo>
                    <a:pt x="595" y="102"/>
                  </a:lnTo>
                  <a:lnTo>
                    <a:pt x="608" y="106"/>
                  </a:lnTo>
                  <a:lnTo>
                    <a:pt x="619" y="114"/>
                  </a:lnTo>
                  <a:lnTo>
                    <a:pt x="638" y="111"/>
                  </a:lnTo>
                  <a:lnTo>
                    <a:pt x="652" y="124"/>
                  </a:lnTo>
                  <a:lnTo>
                    <a:pt x="647" y="137"/>
                  </a:lnTo>
                  <a:lnTo>
                    <a:pt x="634" y="139"/>
                  </a:lnTo>
                  <a:lnTo>
                    <a:pt x="642" y="160"/>
                  </a:lnTo>
                  <a:lnTo>
                    <a:pt x="637" y="169"/>
                  </a:lnTo>
                  <a:lnTo>
                    <a:pt x="602" y="162"/>
                  </a:lnTo>
                  <a:lnTo>
                    <a:pt x="605" y="199"/>
                  </a:lnTo>
                  <a:lnTo>
                    <a:pt x="599" y="203"/>
                  </a:lnTo>
                  <a:lnTo>
                    <a:pt x="569" y="211"/>
                  </a:lnTo>
                  <a:lnTo>
                    <a:pt x="597" y="247"/>
                  </a:lnTo>
                  <a:lnTo>
                    <a:pt x="588" y="252"/>
                  </a:lnTo>
                  <a:lnTo>
                    <a:pt x="593" y="264"/>
                  </a:lnTo>
                  <a:lnTo>
                    <a:pt x="581" y="261"/>
                  </a:lnTo>
                  <a:lnTo>
                    <a:pt x="571" y="254"/>
                  </a:lnTo>
                  <a:lnTo>
                    <a:pt x="545" y="252"/>
                  </a:lnTo>
                  <a:lnTo>
                    <a:pt x="517" y="251"/>
                  </a:lnTo>
                  <a:lnTo>
                    <a:pt x="512" y="253"/>
                  </a:lnTo>
                  <a:lnTo>
                    <a:pt x="485" y="245"/>
                  </a:lnTo>
                  <a:lnTo>
                    <a:pt x="477" y="249"/>
                  </a:lnTo>
                  <a:lnTo>
                    <a:pt x="479" y="261"/>
                  </a:lnTo>
                  <a:lnTo>
                    <a:pt x="449" y="254"/>
                  </a:lnTo>
                  <a:lnTo>
                    <a:pt x="439" y="257"/>
                  </a:lnTo>
                  <a:lnTo>
                    <a:pt x="438" y="26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5" name="Freeform 102">
              <a:extLst>
                <a:ext uri="{FF2B5EF4-FFF2-40B4-BE49-F238E27FC236}">
                  <a16:creationId xmlns:a16="http://schemas.microsoft.com/office/drawing/2014/main" id="{3C9357D7-C3A4-5F83-C879-947FFF5B96E3}"/>
                </a:ext>
              </a:extLst>
            </p:cNvPr>
            <p:cNvSpPr>
              <a:spLocks/>
            </p:cNvSpPr>
            <p:nvPr/>
          </p:nvSpPr>
          <p:spPr bwMode="auto">
            <a:xfrm>
              <a:off x="6732024" y="3703069"/>
              <a:ext cx="244366" cy="354833"/>
            </a:xfrm>
            <a:custGeom>
              <a:avLst/>
              <a:gdLst>
                <a:gd name="T0" fmla="*/ 131 w 146"/>
                <a:gd name="T1" fmla="*/ 132 h 212"/>
                <a:gd name="T2" fmla="*/ 141 w 146"/>
                <a:gd name="T3" fmla="*/ 149 h 212"/>
                <a:gd name="T4" fmla="*/ 128 w 146"/>
                <a:gd name="T5" fmla="*/ 158 h 212"/>
                <a:gd name="T6" fmla="*/ 124 w 146"/>
                <a:gd name="T7" fmla="*/ 166 h 212"/>
                <a:gd name="T8" fmla="*/ 117 w 146"/>
                <a:gd name="T9" fmla="*/ 168 h 212"/>
                <a:gd name="T10" fmla="*/ 114 w 146"/>
                <a:gd name="T11" fmla="*/ 183 h 212"/>
                <a:gd name="T12" fmla="*/ 108 w 146"/>
                <a:gd name="T13" fmla="*/ 191 h 212"/>
                <a:gd name="T14" fmla="*/ 104 w 146"/>
                <a:gd name="T15" fmla="*/ 205 h 212"/>
                <a:gd name="T16" fmla="*/ 97 w 146"/>
                <a:gd name="T17" fmla="*/ 212 h 212"/>
                <a:gd name="T18" fmla="*/ 71 w 146"/>
                <a:gd name="T19" fmla="*/ 191 h 212"/>
                <a:gd name="T20" fmla="*/ 70 w 146"/>
                <a:gd name="T21" fmla="*/ 179 h 212"/>
                <a:gd name="T22" fmla="*/ 3 w 146"/>
                <a:gd name="T23" fmla="*/ 136 h 212"/>
                <a:gd name="T24" fmla="*/ 0 w 146"/>
                <a:gd name="T25" fmla="*/ 134 h 212"/>
                <a:gd name="T26" fmla="*/ 0 w 146"/>
                <a:gd name="T27" fmla="*/ 112 h 212"/>
                <a:gd name="T28" fmla="*/ 5 w 146"/>
                <a:gd name="T29" fmla="*/ 104 h 212"/>
                <a:gd name="T30" fmla="*/ 14 w 146"/>
                <a:gd name="T31" fmla="*/ 90 h 212"/>
                <a:gd name="T32" fmla="*/ 21 w 146"/>
                <a:gd name="T33" fmla="*/ 75 h 212"/>
                <a:gd name="T34" fmla="*/ 13 w 146"/>
                <a:gd name="T35" fmla="*/ 51 h 212"/>
                <a:gd name="T36" fmla="*/ 11 w 146"/>
                <a:gd name="T37" fmla="*/ 41 h 212"/>
                <a:gd name="T38" fmla="*/ 2 w 146"/>
                <a:gd name="T39" fmla="*/ 26 h 212"/>
                <a:gd name="T40" fmla="*/ 13 w 146"/>
                <a:gd name="T41" fmla="*/ 14 h 212"/>
                <a:gd name="T42" fmla="*/ 25 w 146"/>
                <a:gd name="T43" fmla="*/ 0 h 212"/>
                <a:gd name="T44" fmla="*/ 35 w 146"/>
                <a:gd name="T45" fmla="*/ 4 h 212"/>
                <a:gd name="T46" fmla="*/ 35 w 146"/>
                <a:gd name="T47" fmla="*/ 15 h 212"/>
                <a:gd name="T48" fmla="*/ 41 w 146"/>
                <a:gd name="T49" fmla="*/ 22 h 212"/>
                <a:gd name="T50" fmla="*/ 54 w 146"/>
                <a:gd name="T51" fmla="*/ 22 h 212"/>
                <a:gd name="T52" fmla="*/ 77 w 146"/>
                <a:gd name="T53" fmla="*/ 40 h 212"/>
                <a:gd name="T54" fmla="*/ 83 w 146"/>
                <a:gd name="T55" fmla="*/ 40 h 212"/>
                <a:gd name="T56" fmla="*/ 88 w 146"/>
                <a:gd name="T57" fmla="*/ 39 h 212"/>
                <a:gd name="T58" fmla="*/ 92 w 146"/>
                <a:gd name="T59" fmla="*/ 42 h 212"/>
                <a:gd name="T60" fmla="*/ 104 w 146"/>
                <a:gd name="T61" fmla="*/ 43 h 212"/>
                <a:gd name="T62" fmla="*/ 109 w 146"/>
                <a:gd name="T63" fmla="*/ 35 h 212"/>
                <a:gd name="T64" fmla="*/ 126 w 146"/>
                <a:gd name="T65" fmla="*/ 26 h 212"/>
                <a:gd name="T66" fmla="*/ 133 w 146"/>
                <a:gd name="T67" fmla="*/ 33 h 212"/>
                <a:gd name="T68" fmla="*/ 146 w 146"/>
                <a:gd name="T69" fmla="*/ 33 h 212"/>
                <a:gd name="T70" fmla="*/ 130 w 146"/>
                <a:gd name="T71" fmla="*/ 56 h 212"/>
                <a:gd name="T72" fmla="*/ 131 w 146"/>
                <a:gd name="T73" fmla="*/ 1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6" h="212">
                  <a:moveTo>
                    <a:pt x="131" y="132"/>
                  </a:moveTo>
                  <a:lnTo>
                    <a:pt x="141" y="149"/>
                  </a:lnTo>
                  <a:lnTo>
                    <a:pt x="128" y="158"/>
                  </a:lnTo>
                  <a:lnTo>
                    <a:pt x="124" y="166"/>
                  </a:lnTo>
                  <a:lnTo>
                    <a:pt x="117" y="168"/>
                  </a:lnTo>
                  <a:lnTo>
                    <a:pt x="114" y="183"/>
                  </a:lnTo>
                  <a:lnTo>
                    <a:pt x="108" y="191"/>
                  </a:lnTo>
                  <a:lnTo>
                    <a:pt x="104" y="205"/>
                  </a:lnTo>
                  <a:lnTo>
                    <a:pt x="97" y="212"/>
                  </a:lnTo>
                  <a:lnTo>
                    <a:pt x="71" y="191"/>
                  </a:lnTo>
                  <a:lnTo>
                    <a:pt x="70" y="179"/>
                  </a:lnTo>
                  <a:lnTo>
                    <a:pt x="3" y="136"/>
                  </a:lnTo>
                  <a:lnTo>
                    <a:pt x="0" y="134"/>
                  </a:lnTo>
                  <a:lnTo>
                    <a:pt x="0" y="112"/>
                  </a:lnTo>
                  <a:lnTo>
                    <a:pt x="5" y="104"/>
                  </a:lnTo>
                  <a:lnTo>
                    <a:pt x="14" y="90"/>
                  </a:lnTo>
                  <a:lnTo>
                    <a:pt x="21" y="75"/>
                  </a:lnTo>
                  <a:lnTo>
                    <a:pt x="13" y="51"/>
                  </a:lnTo>
                  <a:lnTo>
                    <a:pt x="11" y="41"/>
                  </a:lnTo>
                  <a:lnTo>
                    <a:pt x="2" y="26"/>
                  </a:lnTo>
                  <a:lnTo>
                    <a:pt x="13" y="14"/>
                  </a:lnTo>
                  <a:lnTo>
                    <a:pt x="25" y="0"/>
                  </a:lnTo>
                  <a:lnTo>
                    <a:pt x="35" y="4"/>
                  </a:lnTo>
                  <a:lnTo>
                    <a:pt x="35" y="15"/>
                  </a:lnTo>
                  <a:lnTo>
                    <a:pt x="41" y="22"/>
                  </a:lnTo>
                  <a:lnTo>
                    <a:pt x="54" y="22"/>
                  </a:lnTo>
                  <a:lnTo>
                    <a:pt x="77" y="40"/>
                  </a:lnTo>
                  <a:lnTo>
                    <a:pt x="83" y="40"/>
                  </a:lnTo>
                  <a:lnTo>
                    <a:pt x="88" y="39"/>
                  </a:lnTo>
                  <a:lnTo>
                    <a:pt x="92" y="42"/>
                  </a:lnTo>
                  <a:lnTo>
                    <a:pt x="104" y="43"/>
                  </a:lnTo>
                  <a:lnTo>
                    <a:pt x="109" y="35"/>
                  </a:lnTo>
                  <a:lnTo>
                    <a:pt x="126" y="26"/>
                  </a:lnTo>
                  <a:lnTo>
                    <a:pt x="133" y="33"/>
                  </a:lnTo>
                  <a:lnTo>
                    <a:pt x="146" y="33"/>
                  </a:lnTo>
                  <a:lnTo>
                    <a:pt x="130" y="56"/>
                  </a:lnTo>
                  <a:lnTo>
                    <a:pt x="131" y="13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6" name="Freeform 103">
              <a:extLst>
                <a:ext uri="{FF2B5EF4-FFF2-40B4-BE49-F238E27FC236}">
                  <a16:creationId xmlns:a16="http://schemas.microsoft.com/office/drawing/2014/main" id="{0C6D052C-2039-E56B-22D4-849E88CACC0E}"/>
                </a:ext>
              </a:extLst>
            </p:cNvPr>
            <p:cNvSpPr>
              <a:spLocks/>
            </p:cNvSpPr>
            <p:nvPr/>
          </p:nvSpPr>
          <p:spPr bwMode="auto">
            <a:xfrm>
              <a:off x="7659277" y="2392528"/>
              <a:ext cx="277841" cy="137247"/>
            </a:xfrm>
            <a:custGeom>
              <a:avLst/>
              <a:gdLst>
                <a:gd name="T0" fmla="*/ 11 w 166"/>
                <a:gd name="T1" fmla="*/ 21 h 82"/>
                <a:gd name="T2" fmla="*/ 12 w 166"/>
                <a:gd name="T3" fmla="*/ 12 h 82"/>
                <a:gd name="T4" fmla="*/ 22 w 166"/>
                <a:gd name="T5" fmla="*/ 9 h 82"/>
                <a:gd name="T6" fmla="*/ 52 w 166"/>
                <a:gd name="T7" fmla="*/ 16 h 82"/>
                <a:gd name="T8" fmla="*/ 50 w 166"/>
                <a:gd name="T9" fmla="*/ 4 h 82"/>
                <a:gd name="T10" fmla="*/ 58 w 166"/>
                <a:gd name="T11" fmla="*/ 0 h 82"/>
                <a:gd name="T12" fmla="*/ 85 w 166"/>
                <a:gd name="T13" fmla="*/ 8 h 82"/>
                <a:gd name="T14" fmla="*/ 90 w 166"/>
                <a:gd name="T15" fmla="*/ 6 h 82"/>
                <a:gd name="T16" fmla="*/ 118 w 166"/>
                <a:gd name="T17" fmla="*/ 7 h 82"/>
                <a:gd name="T18" fmla="*/ 144 w 166"/>
                <a:gd name="T19" fmla="*/ 9 h 82"/>
                <a:gd name="T20" fmla="*/ 154 w 166"/>
                <a:gd name="T21" fmla="*/ 16 h 82"/>
                <a:gd name="T22" fmla="*/ 166 w 166"/>
                <a:gd name="T23" fmla="*/ 19 h 82"/>
                <a:gd name="T24" fmla="*/ 165 w 166"/>
                <a:gd name="T25" fmla="*/ 24 h 82"/>
                <a:gd name="T26" fmla="*/ 142 w 166"/>
                <a:gd name="T27" fmla="*/ 35 h 82"/>
                <a:gd name="T28" fmla="*/ 139 w 166"/>
                <a:gd name="T29" fmla="*/ 43 h 82"/>
                <a:gd name="T30" fmla="*/ 118 w 166"/>
                <a:gd name="T31" fmla="*/ 46 h 82"/>
                <a:gd name="T32" fmla="*/ 116 w 166"/>
                <a:gd name="T33" fmla="*/ 58 h 82"/>
                <a:gd name="T34" fmla="*/ 97 w 166"/>
                <a:gd name="T35" fmla="*/ 56 h 82"/>
                <a:gd name="T36" fmla="*/ 87 w 166"/>
                <a:gd name="T37" fmla="*/ 60 h 82"/>
                <a:gd name="T38" fmla="*/ 74 w 166"/>
                <a:gd name="T39" fmla="*/ 70 h 82"/>
                <a:gd name="T40" fmla="*/ 77 w 166"/>
                <a:gd name="T41" fmla="*/ 74 h 82"/>
                <a:gd name="T42" fmla="*/ 74 w 166"/>
                <a:gd name="T43" fmla="*/ 79 h 82"/>
                <a:gd name="T44" fmla="*/ 43 w 166"/>
                <a:gd name="T45" fmla="*/ 82 h 82"/>
                <a:gd name="T46" fmla="*/ 20 w 166"/>
                <a:gd name="T47" fmla="*/ 76 h 82"/>
                <a:gd name="T48" fmla="*/ 2 w 166"/>
                <a:gd name="T49" fmla="*/ 77 h 82"/>
                <a:gd name="T50" fmla="*/ 0 w 166"/>
                <a:gd name="T51" fmla="*/ 65 h 82"/>
                <a:gd name="T52" fmla="*/ 20 w 166"/>
                <a:gd name="T53" fmla="*/ 69 h 82"/>
                <a:gd name="T54" fmla="*/ 24 w 166"/>
                <a:gd name="T55" fmla="*/ 62 h 82"/>
                <a:gd name="T56" fmla="*/ 37 w 166"/>
                <a:gd name="T57" fmla="*/ 64 h 82"/>
                <a:gd name="T58" fmla="*/ 55 w 166"/>
                <a:gd name="T59" fmla="*/ 49 h 82"/>
                <a:gd name="T60" fmla="*/ 31 w 166"/>
                <a:gd name="T61" fmla="*/ 39 h 82"/>
                <a:gd name="T62" fmla="*/ 21 w 166"/>
                <a:gd name="T63" fmla="*/ 44 h 82"/>
                <a:gd name="T64" fmla="*/ 6 w 166"/>
                <a:gd name="T65" fmla="*/ 36 h 82"/>
                <a:gd name="T66" fmla="*/ 16 w 166"/>
                <a:gd name="T67" fmla="*/ 23 h 82"/>
                <a:gd name="T68" fmla="*/ 11 w 166"/>
                <a:gd name="T69"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6" h="82">
                  <a:moveTo>
                    <a:pt x="11" y="21"/>
                  </a:moveTo>
                  <a:lnTo>
                    <a:pt x="12" y="12"/>
                  </a:lnTo>
                  <a:lnTo>
                    <a:pt x="22" y="9"/>
                  </a:lnTo>
                  <a:lnTo>
                    <a:pt x="52" y="16"/>
                  </a:lnTo>
                  <a:lnTo>
                    <a:pt x="50" y="4"/>
                  </a:lnTo>
                  <a:lnTo>
                    <a:pt x="58" y="0"/>
                  </a:lnTo>
                  <a:lnTo>
                    <a:pt x="85" y="8"/>
                  </a:lnTo>
                  <a:lnTo>
                    <a:pt x="90" y="6"/>
                  </a:lnTo>
                  <a:lnTo>
                    <a:pt x="118" y="7"/>
                  </a:lnTo>
                  <a:lnTo>
                    <a:pt x="144" y="9"/>
                  </a:lnTo>
                  <a:lnTo>
                    <a:pt x="154" y="16"/>
                  </a:lnTo>
                  <a:lnTo>
                    <a:pt x="166" y="19"/>
                  </a:lnTo>
                  <a:lnTo>
                    <a:pt x="165" y="24"/>
                  </a:lnTo>
                  <a:lnTo>
                    <a:pt x="142" y="35"/>
                  </a:lnTo>
                  <a:lnTo>
                    <a:pt x="139" y="43"/>
                  </a:lnTo>
                  <a:lnTo>
                    <a:pt x="118" y="46"/>
                  </a:lnTo>
                  <a:lnTo>
                    <a:pt x="116" y="58"/>
                  </a:lnTo>
                  <a:lnTo>
                    <a:pt x="97" y="56"/>
                  </a:lnTo>
                  <a:lnTo>
                    <a:pt x="87" y="60"/>
                  </a:lnTo>
                  <a:lnTo>
                    <a:pt x="74" y="70"/>
                  </a:lnTo>
                  <a:lnTo>
                    <a:pt x="77" y="74"/>
                  </a:lnTo>
                  <a:lnTo>
                    <a:pt x="74" y="79"/>
                  </a:lnTo>
                  <a:lnTo>
                    <a:pt x="43" y="82"/>
                  </a:lnTo>
                  <a:lnTo>
                    <a:pt x="20" y="76"/>
                  </a:lnTo>
                  <a:lnTo>
                    <a:pt x="2" y="77"/>
                  </a:lnTo>
                  <a:lnTo>
                    <a:pt x="0" y="65"/>
                  </a:lnTo>
                  <a:lnTo>
                    <a:pt x="20" y="69"/>
                  </a:lnTo>
                  <a:lnTo>
                    <a:pt x="24" y="62"/>
                  </a:lnTo>
                  <a:lnTo>
                    <a:pt x="37" y="64"/>
                  </a:lnTo>
                  <a:lnTo>
                    <a:pt x="55" y="49"/>
                  </a:lnTo>
                  <a:lnTo>
                    <a:pt x="31" y="39"/>
                  </a:lnTo>
                  <a:lnTo>
                    <a:pt x="21" y="44"/>
                  </a:lnTo>
                  <a:lnTo>
                    <a:pt x="6" y="36"/>
                  </a:lnTo>
                  <a:lnTo>
                    <a:pt x="16" y="23"/>
                  </a:lnTo>
                  <a:lnTo>
                    <a:pt x="11" y="2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7" name="Freeform 104">
              <a:extLst>
                <a:ext uri="{FF2B5EF4-FFF2-40B4-BE49-F238E27FC236}">
                  <a16:creationId xmlns:a16="http://schemas.microsoft.com/office/drawing/2014/main" id="{1630C2F1-2710-AAD7-234E-B366AFCF8161}"/>
                </a:ext>
              </a:extLst>
            </p:cNvPr>
            <p:cNvSpPr>
              <a:spLocks/>
            </p:cNvSpPr>
            <p:nvPr/>
          </p:nvSpPr>
          <p:spPr bwMode="auto">
            <a:xfrm>
              <a:off x="8812487" y="3388405"/>
              <a:ext cx="162354" cy="142269"/>
            </a:xfrm>
            <a:custGeom>
              <a:avLst/>
              <a:gdLst>
                <a:gd name="T0" fmla="*/ 27 w 97"/>
                <a:gd name="T1" fmla="*/ 81 h 85"/>
                <a:gd name="T2" fmla="*/ 18 w 97"/>
                <a:gd name="T3" fmla="*/ 71 h 85"/>
                <a:gd name="T4" fmla="*/ 7 w 97"/>
                <a:gd name="T5" fmla="*/ 49 h 85"/>
                <a:gd name="T6" fmla="*/ 0 w 97"/>
                <a:gd name="T7" fmla="*/ 24 h 85"/>
                <a:gd name="T8" fmla="*/ 10 w 97"/>
                <a:gd name="T9" fmla="*/ 7 h 85"/>
                <a:gd name="T10" fmla="*/ 33 w 97"/>
                <a:gd name="T11" fmla="*/ 3 h 85"/>
                <a:gd name="T12" fmla="*/ 51 w 97"/>
                <a:gd name="T13" fmla="*/ 6 h 85"/>
                <a:gd name="T14" fmla="*/ 67 w 97"/>
                <a:gd name="T15" fmla="*/ 14 h 85"/>
                <a:gd name="T16" fmla="*/ 73 w 97"/>
                <a:gd name="T17" fmla="*/ 0 h 85"/>
                <a:gd name="T18" fmla="*/ 90 w 97"/>
                <a:gd name="T19" fmla="*/ 7 h 85"/>
                <a:gd name="T20" fmla="*/ 96 w 97"/>
                <a:gd name="T21" fmla="*/ 21 h 85"/>
                <a:gd name="T22" fmla="*/ 97 w 97"/>
                <a:gd name="T23" fmla="*/ 46 h 85"/>
                <a:gd name="T24" fmla="*/ 68 w 97"/>
                <a:gd name="T25" fmla="*/ 62 h 85"/>
                <a:gd name="T26" fmla="*/ 77 w 97"/>
                <a:gd name="T27" fmla="*/ 75 h 85"/>
                <a:gd name="T28" fmla="*/ 58 w 97"/>
                <a:gd name="T29" fmla="*/ 76 h 85"/>
                <a:gd name="T30" fmla="*/ 42 w 97"/>
                <a:gd name="T31" fmla="*/ 85 h 85"/>
                <a:gd name="T32" fmla="*/ 27 w 97"/>
                <a:gd name="T33"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7" h="85">
                  <a:moveTo>
                    <a:pt x="27" y="81"/>
                  </a:moveTo>
                  <a:lnTo>
                    <a:pt x="18" y="71"/>
                  </a:lnTo>
                  <a:lnTo>
                    <a:pt x="7" y="49"/>
                  </a:lnTo>
                  <a:lnTo>
                    <a:pt x="0" y="24"/>
                  </a:lnTo>
                  <a:lnTo>
                    <a:pt x="10" y="7"/>
                  </a:lnTo>
                  <a:lnTo>
                    <a:pt x="33" y="3"/>
                  </a:lnTo>
                  <a:lnTo>
                    <a:pt x="51" y="6"/>
                  </a:lnTo>
                  <a:lnTo>
                    <a:pt x="67" y="14"/>
                  </a:lnTo>
                  <a:lnTo>
                    <a:pt x="73" y="0"/>
                  </a:lnTo>
                  <a:lnTo>
                    <a:pt x="90" y="7"/>
                  </a:lnTo>
                  <a:lnTo>
                    <a:pt x="96" y="21"/>
                  </a:lnTo>
                  <a:lnTo>
                    <a:pt x="97" y="46"/>
                  </a:lnTo>
                  <a:lnTo>
                    <a:pt x="68" y="62"/>
                  </a:lnTo>
                  <a:lnTo>
                    <a:pt x="77" y="75"/>
                  </a:lnTo>
                  <a:lnTo>
                    <a:pt x="58" y="76"/>
                  </a:lnTo>
                  <a:lnTo>
                    <a:pt x="42" y="85"/>
                  </a:lnTo>
                  <a:lnTo>
                    <a:pt x="27" y="8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8" name="Freeform 105">
              <a:extLst>
                <a:ext uri="{FF2B5EF4-FFF2-40B4-BE49-F238E27FC236}">
                  <a16:creationId xmlns:a16="http://schemas.microsoft.com/office/drawing/2014/main" id="{C273D169-662C-92D5-D17F-F0F76A352FF8}"/>
                </a:ext>
              </a:extLst>
            </p:cNvPr>
            <p:cNvSpPr>
              <a:spLocks/>
            </p:cNvSpPr>
            <p:nvPr/>
          </p:nvSpPr>
          <p:spPr bwMode="auto">
            <a:xfrm>
              <a:off x="9301220" y="2553207"/>
              <a:ext cx="128879" cy="145616"/>
            </a:xfrm>
            <a:custGeom>
              <a:avLst/>
              <a:gdLst>
                <a:gd name="T0" fmla="*/ 29 w 77"/>
                <a:gd name="T1" fmla="*/ 0 h 87"/>
                <a:gd name="T2" fmla="*/ 55 w 77"/>
                <a:gd name="T3" fmla="*/ 24 h 87"/>
                <a:gd name="T4" fmla="*/ 66 w 77"/>
                <a:gd name="T5" fmla="*/ 38 h 87"/>
                <a:gd name="T6" fmla="*/ 77 w 77"/>
                <a:gd name="T7" fmla="*/ 62 h 87"/>
                <a:gd name="T8" fmla="*/ 75 w 77"/>
                <a:gd name="T9" fmla="*/ 73 h 87"/>
                <a:gd name="T10" fmla="*/ 61 w 77"/>
                <a:gd name="T11" fmla="*/ 77 h 87"/>
                <a:gd name="T12" fmla="*/ 51 w 77"/>
                <a:gd name="T13" fmla="*/ 85 h 87"/>
                <a:gd name="T14" fmla="*/ 36 w 77"/>
                <a:gd name="T15" fmla="*/ 87 h 87"/>
                <a:gd name="T16" fmla="*/ 29 w 77"/>
                <a:gd name="T17" fmla="*/ 76 h 87"/>
                <a:gd name="T18" fmla="*/ 26 w 77"/>
                <a:gd name="T19" fmla="*/ 61 h 87"/>
                <a:gd name="T20" fmla="*/ 9 w 77"/>
                <a:gd name="T21" fmla="*/ 39 h 87"/>
                <a:gd name="T22" fmla="*/ 20 w 77"/>
                <a:gd name="T23" fmla="*/ 35 h 87"/>
                <a:gd name="T24" fmla="*/ 0 w 77"/>
                <a:gd name="T25" fmla="*/ 18 h 87"/>
                <a:gd name="T26" fmla="*/ 1 w 77"/>
                <a:gd name="T27" fmla="*/ 16 h 87"/>
                <a:gd name="T28" fmla="*/ 8 w 77"/>
                <a:gd name="T29" fmla="*/ 17 h 87"/>
                <a:gd name="T30" fmla="*/ 11 w 77"/>
                <a:gd name="T31" fmla="*/ 7 h 87"/>
                <a:gd name="T32" fmla="*/ 22 w 77"/>
                <a:gd name="T33" fmla="*/ 6 h 87"/>
                <a:gd name="T34" fmla="*/ 29 w 77"/>
                <a:gd name="T35" fmla="*/ 5 h 87"/>
                <a:gd name="T36" fmla="*/ 29 w 77"/>
                <a:gd name="T3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87">
                  <a:moveTo>
                    <a:pt x="29" y="0"/>
                  </a:moveTo>
                  <a:lnTo>
                    <a:pt x="55" y="24"/>
                  </a:lnTo>
                  <a:lnTo>
                    <a:pt x="66" y="38"/>
                  </a:lnTo>
                  <a:lnTo>
                    <a:pt x="77" y="62"/>
                  </a:lnTo>
                  <a:lnTo>
                    <a:pt x="75" y="73"/>
                  </a:lnTo>
                  <a:lnTo>
                    <a:pt x="61" y="77"/>
                  </a:lnTo>
                  <a:lnTo>
                    <a:pt x="51" y="85"/>
                  </a:lnTo>
                  <a:lnTo>
                    <a:pt x="36" y="87"/>
                  </a:lnTo>
                  <a:lnTo>
                    <a:pt x="29" y="76"/>
                  </a:lnTo>
                  <a:lnTo>
                    <a:pt x="26" y="61"/>
                  </a:lnTo>
                  <a:lnTo>
                    <a:pt x="9" y="39"/>
                  </a:lnTo>
                  <a:lnTo>
                    <a:pt x="20" y="35"/>
                  </a:lnTo>
                  <a:lnTo>
                    <a:pt x="0" y="18"/>
                  </a:lnTo>
                  <a:lnTo>
                    <a:pt x="1" y="16"/>
                  </a:lnTo>
                  <a:lnTo>
                    <a:pt x="8" y="17"/>
                  </a:lnTo>
                  <a:lnTo>
                    <a:pt x="11" y="7"/>
                  </a:lnTo>
                  <a:lnTo>
                    <a:pt x="22" y="6"/>
                  </a:lnTo>
                  <a:lnTo>
                    <a:pt x="29" y="5"/>
                  </a:lnTo>
                  <a:lnTo>
                    <a:pt x="29"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29" name="Freeform 106">
              <a:extLst>
                <a:ext uri="{FF2B5EF4-FFF2-40B4-BE49-F238E27FC236}">
                  <a16:creationId xmlns:a16="http://schemas.microsoft.com/office/drawing/2014/main" id="{3D7408F4-500E-2C5D-84D2-A79D7C3BAF64}"/>
                </a:ext>
              </a:extLst>
            </p:cNvPr>
            <p:cNvSpPr>
              <a:spLocks/>
            </p:cNvSpPr>
            <p:nvPr/>
          </p:nvSpPr>
          <p:spPr bwMode="auto">
            <a:xfrm>
              <a:off x="6251660" y="2392528"/>
              <a:ext cx="46865" cy="48539"/>
            </a:xfrm>
            <a:custGeom>
              <a:avLst/>
              <a:gdLst>
                <a:gd name="T0" fmla="*/ 12 w 28"/>
                <a:gd name="T1" fmla="*/ 25 h 29"/>
                <a:gd name="T2" fmla="*/ 12 w 28"/>
                <a:gd name="T3" fmla="*/ 29 h 29"/>
                <a:gd name="T4" fmla="*/ 10 w 28"/>
                <a:gd name="T5" fmla="*/ 29 h 29"/>
                <a:gd name="T6" fmla="*/ 8 w 28"/>
                <a:gd name="T7" fmla="*/ 22 h 29"/>
                <a:gd name="T8" fmla="*/ 4 w 28"/>
                <a:gd name="T9" fmla="*/ 20 h 29"/>
                <a:gd name="T10" fmla="*/ 0 w 28"/>
                <a:gd name="T11" fmla="*/ 14 h 29"/>
                <a:gd name="T12" fmla="*/ 2 w 28"/>
                <a:gd name="T13" fmla="*/ 9 h 29"/>
                <a:gd name="T14" fmla="*/ 6 w 28"/>
                <a:gd name="T15" fmla="*/ 8 h 29"/>
                <a:gd name="T16" fmla="*/ 8 w 28"/>
                <a:gd name="T17" fmla="*/ 1 h 29"/>
                <a:gd name="T18" fmla="*/ 11 w 28"/>
                <a:gd name="T19" fmla="*/ 0 h 29"/>
                <a:gd name="T20" fmla="*/ 13 w 28"/>
                <a:gd name="T21" fmla="*/ 3 h 29"/>
                <a:gd name="T22" fmla="*/ 17 w 28"/>
                <a:gd name="T23" fmla="*/ 4 h 29"/>
                <a:gd name="T24" fmla="*/ 19 w 28"/>
                <a:gd name="T25" fmla="*/ 7 h 29"/>
                <a:gd name="T26" fmla="*/ 22 w 28"/>
                <a:gd name="T27" fmla="*/ 8 h 29"/>
                <a:gd name="T28" fmla="*/ 26 w 28"/>
                <a:gd name="T29" fmla="*/ 12 h 29"/>
                <a:gd name="T30" fmla="*/ 28 w 28"/>
                <a:gd name="T31" fmla="*/ 12 h 29"/>
                <a:gd name="T32" fmla="*/ 27 w 28"/>
                <a:gd name="T33" fmla="*/ 17 h 29"/>
                <a:gd name="T34" fmla="*/ 25 w 28"/>
                <a:gd name="T35" fmla="*/ 20 h 29"/>
                <a:gd name="T36" fmla="*/ 25 w 28"/>
                <a:gd name="T37" fmla="*/ 21 h 29"/>
                <a:gd name="T38" fmla="*/ 22 w 28"/>
                <a:gd name="T39" fmla="*/ 22 h 29"/>
                <a:gd name="T40" fmla="*/ 12 w 28"/>
                <a:gd name="T41" fmla="*/ 2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29">
                  <a:moveTo>
                    <a:pt x="12" y="25"/>
                  </a:moveTo>
                  <a:lnTo>
                    <a:pt x="12" y="29"/>
                  </a:lnTo>
                  <a:lnTo>
                    <a:pt x="10" y="29"/>
                  </a:lnTo>
                  <a:lnTo>
                    <a:pt x="8" y="22"/>
                  </a:lnTo>
                  <a:lnTo>
                    <a:pt x="4" y="20"/>
                  </a:lnTo>
                  <a:lnTo>
                    <a:pt x="0" y="14"/>
                  </a:lnTo>
                  <a:lnTo>
                    <a:pt x="2" y="9"/>
                  </a:lnTo>
                  <a:lnTo>
                    <a:pt x="6" y="8"/>
                  </a:lnTo>
                  <a:lnTo>
                    <a:pt x="8" y="1"/>
                  </a:lnTo>
                  <a:lnTo>
                    <a:pt x="11" y="0"/>
                  </a:lnTo>
                  <a:lnTo>
                    <a:pt x="13" y="3"/>
                  </a:lnTo>
                  <a:lnTo>
                    <a:pt x="17" y="4"/>
                  </a:lnTo>
                  <a:lnTo>
                    <a:pt x="19" y="7"/>
                  </a:lnTo>
                  <a:lnTo>
                    <a:pt x="22" y="8"/>
                  </a:lnTo>
                  <a:lnTo>
                    <a:pt x="26" y="12"/>
                  </a:lnTo>
                  <a:lnTo>
                    <a:pt x="28" y="12"/>
                  </a:lnTo>
                  <a:lnTo>
                    <a:pt x="27" y="17"/>
                  </a:lnTo>
                  <a:lnTo>
                    <a:pt x="25" y="20"/>
                  </a:lnTo>
                  <a:lnTo>
                    <a:pt x="25" y="21"/>
                  </a:lnTo>
                  <a:lnTo>
                    <a:pt x="22" y="22"/>
                  </a:lnTo>
                  <a:lnTo>
                    <a:pt x="12" y="2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0" name="Freeform 107">
              <a:extLst>
                <a:ext uri="{FF2B5EF4-FFF2-40B4-BE49-F238E27FC236}">
                  <a16:creationId xmlns:a16="http://schemas.microsoft.com/office/drawing/2014/main" id="{A30A56E5-D74D-65E4-6891-FAA1079CAA3C}"/>
                </a:ext>
              </a:extLst>
            </p:cNvPr>
            <p:cNvSpPr>
              <a:spLocks/>
            </p:cNvSpPr>
            <p:nvPr/>
          </p:nvSpPr>
          <p:spPr bwMode="auto">
            <a:xfrm>
              <a:off x="7066772" y="2849460"/>
              <a:ext cx="56907" cy="53560"/>
            </a:xfrm>
            <a:custGeom>
              <a:avLst/>
              <a:gdLst>
                <a:gd name="T0" fmla="*/ 22 w 34"/>
                <a:gd name="T1" fmla="*/ 2 h 32"/>
                <a:gd name="T2" fmla="*/ 27 w 34"/>
                <a:gd name="T3" fmla="*/ 11 h 32"/>
                <a:gd name="T4" fmla="*/ 26 w 34"/>
                <a:gd name="T5" fmla="*/ 16 h 32"/>
                <a:gd name="T6" fmla="*/ 34 w 34"/>
                <a:gd name="T7" fmla="*/ 31 h 32"/>
                <a:gd name="T8" fmla="*/ 21 w 34"/>
                <a:gd name="T9" fmla="*/ 32 h 32"/>
                <a:gd name="T10" fmla="*/ 16 w 34"/>
                <a:gd name="T11" fmla="*/ 22 h 32"/>
                <a:gd name="T12" fmla="*/ 0 w 34"/>
                <a:gd name="T13" fmla="*/ 20 h 32"/>
                <a:gd name="T14" fmla="*/ 10 w 34"/>
                <a:gd name="T15" fmla="*/ 0 h 32"/>
                <a:gd name="T16" fmla="*/ 22 w 34"/>
                <a:gd name="T17" fmla="*/ 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2">
                  <a:moveTo>
                    <a:pt x="22" y="2"/>
                  </a:moveTo>
                  <a:lnTo>
                    <a:pt x="27" y="11"/>
                  </a:lnTo>
                  <a:lnTo>
                    <a:pt x="26" y="16"/>
                  </a:lnTo>
                  <a:lnTo>
                    <a:pt x="34" y="31"/>
                  </a:lnTo>
                  <a:lnTo>
                    <a:pt x="21" y="32"/>
                  </a:lnTo>
                  <a:lnTo>
                    <a:pt x="16" y="22"/>
                  </a:lnTo>
                  <a:lnTo>
                    <a:pt x="0" y="20"/>
                  </a:lnTo>
                  <a:lnTo>
                    <a:pt x="10" y="0"/>
                  </a:lnTo>
                  <a:lnTo>
                    <a:pt x="22" y="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1" name="Freeform 108">
              <a:extLst>
                <a:ext uri="{FF2B5EF4-FFF2-40B4-BE49-F238E27FC236}">
                  <a16:creationId xmlns:a16="http://schemas.microsoft.com/office/drawing/2014/main" id="{B086286B-421C-F894-EAC8-1FB44488A46C}"/>
                </a:ext>
              </a:extLst>
            </p:cNvPr>
            <p:cNvSpPr>
              <a:spLocks/>
            </p:cNvSpPr>
            <p:nvPr/>
          </p:nvSpPr>
          <p:spPr bwMode="auto">
            <a:xfrm>
              <a:off x="8712062" y="3113911"/>
              <a:ext cx="252736" cy="297926"/>
            </a:xfrm>
            <a:custGeom>
              <a:avLst/>
              <a:gdLst>
                <a:gd name="T0" fmla="*/ 111 w 151"/>
                <a:gd name="T1" fmla="*/ 170 h 178"/>
                <a:gd name="T2" fmla="*/ 116 w 151"/>
                <a:gd name="T3" fmla="*/ 161 h 178"/>
                <a:gd name="T4" fmla="*/ 114 w 151"/>
                <a:gd name="T5" fmla="*/ 143 h 178"/>
                <a:gd name="T6" fmla="*/ 97 w 151"/>
                <a:gd name="T7" fmla="*/ 125 h 178"/>
                <a:gd name="T8" fmla="*/ 93 w 151"/>
                <a:gd name="T9" fmla="*/ 104 h 178"/>
                <a:gd name="T10" fmla="*/ 77 w 151"/>
                <a:gd name="T11" fmla="*/ 87 h 178"/>
                <a:gd name="T12" fmla="*/ 63 w 151"/>
                <a:gd name="T13" fmla="*/ 86 h 178"/>
                <a:gd name="T14" fmla="*/ 60 w 151"/>
                <a:gd name="T15" fmla="*/ 93 h 178"/>
                <a:gd name="T16" fmla="*/ 50 w 151"/>
                <a:gd name="T17" fmla="*/ 94 h 178"/>
                <a:gd name="T18" fmla="*/ 44 w 151"/>
                <a:gd name="T19" fmla="*/ 90 h 178"/>
                <a:gd name="T20" fmla="*/ 26 w 151"/>
                <a:gd name="T21" fmla="*/ 103 h 178"/>
                <a:gd name="T22" fmla="*/ 23 w 151"/>
                <a:gd name="T23" fmla="*/ 84 h 178"/>
                <a:gd name="T24" fmla="*/ 24 w 151"/>
                <a:gd name="T25" fmla="*/ 62 h 178"/>
                <a:gd name="T26" fmla="*/ 12 w 151"/>
                <a:gd name="T27" fmla="*/ 61 h 178"/>
                <a:gd name="T28" fmla="*/ 9 w 151"/>
                <a:gd name="T29" fmla="*/ 49 h 178"/>
                <a:gd name="T30" fmla="*/ 0 w 151"/>
                <a:gd name="T31" fmla="*/ 42 h 178"/>
                <a:gd name="T32" fmla="*/ 3 w 151"/>
                <a:gd name="T33" fmla="*/ 34 h 178"/>
                <a:gd name="T34" fmla="*/ 16 w 151"/>
                <a:gd name="T35" fmla="*/ 21 h 178"/>
                <a:gd name="T36" fmla="*/ 18 w 151"/>
                <a:gd name="T37" fmla="*/ 26 h 178"/>
                <a:gd name="T38" fmla="*/ 28 w 151"/>
                <a:gd name="T39" fmla="*/ 26 h 178"/>
                <a:gd name="T40" fmla="*/ 21 w 151"/>
                <a:gd name="T41" fmla="*/ 3 h 178"/>
                <a:gd name="T42" fmla="*/ 30 w 151"/>
                <a:gd name="T43" fmla="*/ 0 h 178"/>
                <a:gd name="T44" fmla="*/ 43 w 151"/>
                <a:gd name="T45" fmla="*/ 16 h 178"/>
                <a:gd name="T46" fmla="*/ 55 w 151"/>
                <a:gd name="T47" fmla="*/ 35 h 178"/>
                <a:gd name="T48" fmla="*/ 77 w 151"/>
                <a:gd name="T49" fmla="*/ 35 h 178"/>
                <a:gd name="T50" fmla="*/ 87 w 151"/>
                <a:gd name="T51" fmla="*/ 53 h 178"/>
                <a:gd name="T52" fmla="*/ 76 w 151"/>
                <a:gd name="T53" fmla="*/ 59 h 178"/>
                <a:gd name="T54" fmla="*/ 72 w 151"/>
                <a:gd name="T55" fmla="*/ 66 h 178"/>
                <a:gd name="T56" fmla="*/ 96 w 151"/>
                <a:gd name="T57" fmla="*/ 79 h 178"/>
                <a:gd name="T58" fmla="*/ 115 w 151"/>
                <a:gd name="T59" fmla="*/ 103 h 178"/>
                <a:gd name="T60" fmla="*/ 129 w 151"/>
                <a:gd name="T61" fmla="*/ 122 h 178"/>
                <a:gd name="T62" fmla="*/ 145 w 151"/>
                <a:gd name="T63" fmla="*/ 136 h 178"/>
                <a:gd name="T64" fmla="*/ 151 w 151"/>
                <a:gd name="T65" fmla="*/ 151 h 178"/>
                <a:gd name="T66" fmla="*/ 150 w 151"/>
                <a:gd name="T67" fmla="*/ 171 h 178"/>
                <a:gd name="T68" fmla="*/ 133 w 151"/>
                <a:gd name="T69" fmla="*/ 164 h 178"/>
                <a:gd name="T70" fmla="*/ 127 w 151"/>
                <a:gd name="T71" fmla="*/ 178 h 178"/>
                <a:gd name="T72" fmla="*/ 111 w 151"/>
                <a:gd name="T73" fmla="*/ 1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 h="178">
                  <a:moveTo>
                    <a:pt x="111" y="170"/>
                  </a:moveTo>
                  <a:lnTo>
                    <a:pt x="116" y="161"/>
                  </a:lnTo>
                  <a:lnTo>
                    <a:pt x="114" y="143"/>
                  </a:lnTo>
                  <a:lnTo>
                    <a:pt x="97" y="125"/>
                  </a:lnTo>
                  <a:lnTo>
                    <a:pt x="93" y="104"/>
                  </a:lnTo>
                  <a:lnTo>
                    <a:pt x="77" y="87"/>
                  </a:lnTo>
                  <a:lnTo>
                    <a:pt x="63" y="86"/>
                  </a:lnTo>
                  <a:lnTo>
                    <a:pt x="60" y="93"/>
                  </a:lnTo>
                  <a:lnTo>
                    <a:pt x="50" y="94"/>
                  </a:lnTo>
                  <a:lnTo>
                    <a:pt x="44" y="90"/>
                  </a:lnTo>
                  <a:lnTo>
                    <a:pt x="26" y="103"/>
                  </a:lnTo>
                  <a:lnTo>
                    <a:pt x="23" y="84"/>
                  </a:lnTo>
                  <a:lnTo>
                    <a:pt x="24" y="62"/>
                  </a:lnTo>
                  <a:lnTo>
                    <a:pt x="12" y="61"/>
                  </a:lnTo>
                  <a:lnTo>
                    <a:pt x="9" y="49"/>
                  </a:lnTo>
                  <a:lnTo>
                    <a:pt x="0" y="42"/>
                  </a:lnTo>
                  <a:lnTo>
                    <a:pt x="3" y="34"/>
                  </a:lnTo>
                  <a:lnTo>
                    <a:pt x="16" y="21"/>
                  </a:lnTo>
                  <a:lnTo>
                    <a:pt x="18" y="26"/>
                  </a:lnTo>
                  <a:lnTo>
                    <a:pt x="28" y="26"/>
                  </a:lnTo>
                  <a:lnTo>
                    <a:pt x="21" y="3"/>
                  </a:lnTo>
                  <a:lnTo>
                    <a:pt x="30" y="0"/>
                  </a:lnTo>
                  <a:lnTo>
                    <a:pt x="43" y="16"/>
                  </a:lnTo>
                  <a:lnTo>
                    <a:pt x="55" y="35"/>
                  </a:lnTo>
                  <a:lnTo>
                    <a:pt x="77" y="35"/>
                  </a:lnTo>
                  <a:lnTo>
                    <a:pt x="87" y="53"/>
                  </a:lnTo>
                  <a:lnTo>
                    <a:pt x="76" y="59"/>
                  </a:lnTo>
                  <a:lnTo>
                    <a:pt x="72" y="66"/>
                  </a:lnTo>
                  <a:lnTo>
                    <a:pt x="96" y="79"/>
                  </a:lnTo>
                  <a:lnTo>
                    <a:pt x="115" y="103"/>
                  </a:lnTo>
                  <a:lnTo>
                    <a:pt x="129" y="122"/>
                  </a:lnTo>
                  <a:lnTo>
                    <a:pt x="145" y="136"/>
                  </a:lnTo>
                  <a:lnTo>
                    <a:pt x="151" y="151"/>
                  </a:lnTo>
                  <a:lnTo>
                    <a:pt x="150" y="171"/>
                  </a:lnTo>
                  <a:lnTo>
                    <a:pt x="133" y="164"/>
                  </a:lnTo>
                  <a:lnTo>
                    <a:pt x="127" y="178"/>
                  </a:lnTo>
                  <a:lnTo>
                    <a:pt x="111" y="17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2" name="Freeform 109">
              <a:extLst>
                <a:ext uri="{FF2B5EF4-FFF2-40B4-BE49-F238E27FC236}">
                  <a16:creationId xmlns:a16="http://schemas.microsoft.com/office/drawing/2014/main" id="{076B7DE1-122B-DD84-F7D7-6EF60B47700C}"/>
                </a:ext>
              </a:extLst>
            </p:cNvPr>
            <p:cNvSpPr>
              <a:spLocks/>
            </p:cNvSpPr>
            <p:nvPr/>
          </p:nvSpPr>
          <p:spPr bwMode="auto">
            <a:xfrm>
              <a:off x="6713613" y="2690454"/>
              <a:ext cx="40170" cy="53560"/>
            </a:xfrm>
            <a:custGeom>
              <a:avLst/>
              <a:gdLst>
                <a:gd name="T0" fmla="*/ 12 w 24"/>
                <a:gd name="T1" fmla="*/ 28 h 32"/>
                <a:gd name="T2" fmla="*/ 7 w 24"/>
                <a:gd name="T3" fmla="*/ 29 h 32"/>
                <a:gd name="T4" fmla="*/ 6 w 24"/>
                <a:gd name="T5" fmla="*/ 32 h 32"/>
                <a:gd name="T6" fmla="*/ 0 w 24"/>
                <a:gd name="T7" fmla="*/ 32 h 32"/>
                <a:gd name="T8" fmla="*/ 5 w 24"/>
                <a:gd name="T9" fmla="*/ 15 h 32"/>
                <a:gd name="T10" fmla="*/ 12 w 24"/>
                <a:gd name="T11" fmla="*/ 1 h 32"/>
                <a:gd name="T12" fmla="*/ 12 w 24"/>
                <a:gd name="T13" fmla="*/ 0 h 32"/>
                <a:gd name="T14" fmla="*/ 20 w 24"/>
                <a:gd name="T15" fmla="*/ 1 h 32"/>
                <a:gd name="T16" fmla="*/ 24 w 24"/>
                <a:gd name="T17" fmla="*/ 9 h 32"/>
                <a:gd name="T18" fmla="*/ 15 w 24"/>
                <a:gd name="T19" fmla="*/ 17 h 32"/>
                <a:gd name="T20" fmla="*/ 12 w 24"/>
                <a:gd name="T2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12" y="28"/>
                  </a:moveTo>
                  <a:lnTo>
                    <a:pt x="7" y="29"/>
                  </a:lnTo>
                  <a:lnTo>
                    <a:pt x="6" y="32"/>
                  </a:lnTo>
                  <a:lnTo>
                    <a:pt x="0" y="32"/>
                  </a:lnTo>
                  <a:lnTo>
                    <a:pt x="5" y="15"/>
                  </a:lnTo>
                  <a:lnTo>
                    <a:pt x="12" y="1"/>
                  </a:lnTo>
                  <a:lnTo>
                    <a:pt x="12" y="0"/>
                  </a:lnTo>
                  <a:lnTo>
                    <a:pt x="20" y="1"/>
                  </a:lnTo>
                  <a:lnTo>
                    <a:pt x="24" y="9"/>
                  </a:lnTo>
                  <a:lnTo>
                    <a:pt x="15" y="17"/>
                  </a:lnTo>
                  <a:lnTo>
                    <a:pt x="12" y="2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3" name="Freeform 110">
              <a:extLst>
                <a:ext uri="{FF2B5EF4-FFF2-40B4-BE49-F238E27FC236}">
                  <a16:creationId xmlns:a16="http://schemas.microsoft.com/office/drawing/2014/main" id="{487110BB-4AE1-8B18-B594-FE86E1DA05B4}"/>
                </a:ext>
              </a:extLst>
            </p:cNvPr>
            <p:cNvSpPr>
              <a:spLocks/>
            </p:cNvSpPr>
            <p:nvPr/>
          </p:nvSpPr>
          <p:spPr bwMode="auto">
            <a:xfrm>
              <a:off x="5339470" y="3597624"/>
              <a:ext cx="118836" cy="145616"/>
            </a:xfrm>
            <a:custGeom>
              <a:avLst/>
              <a:gdLst>
                <a:gd name="T0" fmla="*/ 68 w 71"/>
                <a:gd name="T1" fmla="*/ 87 h 87"/>
                <a:gd name="T2" fmla="*/ 63 w 71"/>
                <a:gd name="T3" fmla="*/ 87 h 87"/>
                <a:gd name="T4" fmla="*/ 44 w 71"/>
                <a:gd name="T5" fmla="*/ 77 h 87"/>
                <a:gd name="T6" fmla="*/ 27 w 71"/>
                <a:gd name="T7" fmla="*/ 61 h 87"/>
                <a:gd name="T8" fmla="*/ 12 w 71"/>
                <a:gd name="T9" fmla="*/ 50 h 87"/>
                <a:gd name="T10" fmla="*/ 0 w 71"/>
                <a:gd name="T11" fmla="*/ 37 h 87"/>
                <a:gd name="T12" fmla="*/ 4 w 71"/>
                <a:gd name="T13" fmla="*/ 30 h 87"/>
                <a:gd name="T14" fmla="*/ 5 w 71"/>
                <a:gd name="T15" fmla="*/ 24 h 87"/>
                <a:gd name="T16" fmla="*/ 13 w 71"/>
                <a:gd name="T17" fmla="*/ 12 h 87"/>
                <a:gd name="T18" fmla="*/ 22 w 71"/>
                <a:gd name="T19" fmla="*/ 3 h 87"/>
                <a:gd name="T20" fmla="*/ 26 w 71"/>
                <a:gd name="T21" fmla="*/ 2 h 87"/>
                <a:gd name="T22" fmla="*/ 31 w 71"/>
                <a:gd name="T23" fmla="*/ 0 h 87"/>
                <a:gd name="T24" fmla="*/ 38 w 71"/>
                <a:gd name="T25" fmla="*/ 13 h 87"/>
                <a:gd name="T26" fmla="*/ 37 w 71"/>
                <a:gd name="T27" fmla="*/ 21 h 87"/>
                <a:gd name="T28" fmla="*/ 41 w 71"/>
                <a:gd name="T29" fmla="*/ 26 h 87"/>
                <a:gd name="T30" fmla="*/ 46 w 71"/>
                <a:gd name="T31" fmla="*/ 26 h 87"/>
                <a:gd name="T32" fmla="*/ 49 w 71"/>
                <a:gd name="T33" fmla="*/ 17 h 87"/>
                <a:gd name="T34" fmla="*/ 55 w 71"/>
                <a:gd name="T35" fmla="*/ 18 h 87"/>
                <a:gd name="T36" fmla="*/ 54 w 71"/>
                <a:gd name="T37" fmla="*/ 24 h 87"/>
                <a:gd name="T38" fmla="*/ 55 w 71"/>
                <a:gd name="T39" fmla="*/ 34 h 87"/>
                <a:gd name="T40" fmla="*/ 52 w 71"/>
                <a:gd name="T41" fmla="*/ 43 h 87"/>
                <a:gd name="T42" fmla="*/ 57 w 71"/>
                <a:gd name="T43" fmla="*/ 49 h 87"/>
                <a:gd name="T44" fmla="*/ 63 w 71"/>
                <a:gd name="T45" fmla="*/ 50 h 87"/>
                <a:gd name="T46" fmla="*/ 70 w 71"/>
                <a:gd name="T47" fmla="*/ 59 h 87"/>
                <a:gd name="T48" fmla="*/ 71 w 71"/>
                <a:gd name="T49" fmla="*/ 67 h 87"/>
                <a:gd name="T50" fmla="*/ 69 w 71"/>
                <a:gd name="T51" fmla="*/ 70 h 87"/>
                <a:gd name="T52" fmla="*/ 68 w 71"/>
                <a:gd name="T5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1" h="87">
                  <a:moveTo>
                    <a:pt x="68" y="87"/>
                  </a:moveTo>
                  <a:lnTo>
                    <a:pt x="63" y="87"/>
                  </a:lnTo>
                  <a:lnTo>
                    <a:pt x="44" y="77"/>
                  </a:lnTo>
                  <a:lnTo>
                    <a:pt x="27" y="61"/>
                  </a:lnTo>
                  <a:lnTo>
                    <a:pt x="12" y="50"/>
                  </a:lnTo>
                  <a:lnTo>
                    <a:pt x="0" y="37"/>
                  </a:lnTo>
                  <a:lnTo>
                    <a:pt x="4" y="30"/>
                  </a:lnTo>
                  <a:lnTo>
                    <a:pt x="5" y="24"/>
                  </a:lnTo>
                  <a:lnTo>
                    <a:pt x="13" y="12"/>
                  </a:lnTo>
                  <a:lnTo>
                    <a:pt x="22" y="3"/>
                  </a:lnTo>
                  <a:lnTo>
                    <a:pt x="26" y="2"/>
                  </a:lnTo>
                  <a:lnTo>
                    <a:pt x="31" y="0"/>
                  </a:lnTo>
                  <a:lnTo>
                    <a:pt x="38" y="13"/>
                  </a:lnTo>
                  <a:lnTo>
                    <a:pt x="37" y="21"/>
                  </a:lnTo>
                  <a:lnTo>
                    <a:pt x="41" y="26"/>
                  </a:lnTo>
                  <a:lnTo>
                    <a:pt x="46" y="26"/>
                  </a:lnTo>
                  <a:lnTo>
                    <a:pt x="49" y="17"/>
                  </a:lnTo>
                  <a:lnTo>
                    <a:pt x="55" y="18"/>
                  </a:lnTo>
                  <a:lnTo>
                    <a:pt x="54" y="24"/>
                  </a:lnTo>
                  <a:lnTo>
                    <a:pt x="55" y="34"/>
                  </a:lnTo>
                  <a:lnTo>
                    <a:pt x="52" y="43"/>
                  </a:lnTo>
                  <a:lnTo>
                    <a:pt x="57" y="49"/>
                  </a:lnTo>
                  <a:lnTo>
                    <a:pt x="63" y="50"/>
                  </a:lnTo>
                  <a:lnTo>
                    <a:pt x="70" y="59"/>
                  </a:lnTo>
                  <a:lnTo>
                    <a:pt x="71" y="67"/>
                  </a:lnTo>
                  <a:lnTo>
                    <a:pt x="69" y="70"/>
                  </a:lnTo>
                  <a:lnTo>
                    <a:pt x="68" y="8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4" name="Freeform 111">
              <a:extLst>
                <a:ext uri="{FF2B5EF4-FFF2-40B4-BE49-F238E27FC236}">
                  <a16:creationId xmlns:a16="http://schemas.microsoft.com/office/drawing/2014/main" id="{191791A8-03C1-0240-23B6-343FBEC6D6C9}"/>
                </a:ext>
              </a:extLst>
            </p:cNvPr>
            <p:cNvSpPr>
              <a:spLocks/>
            </p:cNvSpPr>
            <p:nvPr/>
          </p:nvSpPr>
          <p:spPr bwMode="auto">
            <a:xfrm>
              <a:off x="5967124" y="2742341"/>
              <a:ext cx="478690" cy="471995"/>
            </a:xfrm>
            <a:custGeom>
              <a:avLst/>
              <a:gdLst>
                <a:gd name="T0" fmla="*/ 101 w 286"/>
                <a:gd name="T1" fmla="*/ 213 h 282"/>
                <a:gd name="T2" fmla="*/ 88 w 286"/>
                <a:gd name="T3" fmla="*/ 221 h 282"/>
                <a:gd name="T4" fmla="*/ 78 w 286"/>
                <a:gd name="T5" fmla="*/ 210 h 282"/>
                <a:gd name="T6" fmla="*/ 49 w 286"/>
                <a:gd name="T7" fmla="*/ 201 h 282"/>
                <a:gd name="T8" fmla="*/ 41 w 286"/>
                <a:gd name="T9" fmla="*/ 188 h 282"/>
                <a:gd name="T10" fmla="*/ 27 w 286"/>
                <a:gd name="T11" fmla="*/ 178 h 282"/>
                <a:gd name="T12" fmla="*/ 19 w 286"/>
                <a:gd name="T13" fmla="*/ 182 h 282"/>
                <a:gd name="T14" fmla="*/ 12 w 286"/>
                <a:gd name="T15" fmla="*/ 170 h 282"/>
                <a:gd name="T16" fmla="*/ 11 w 286"/>
                <a:gd name="T17" fmla="*/ 162 h 282"/>
                <a:gd name="T18" fmla="*/ 0 w 286"/>
                <a:gd name="T19" fmla="*/ 146 h 282"/>
                <a:gd name="T20" fmla="*/ 7 w 286"/>
                <a:gd name="T21" fmla="*/ 138 h 282"/>
                <a:gd name="T22" fmla="*/ 5 w 286"/>
                <a:gd name="T23" fmla="*/ 125 h 282"/>
                <a:gd name="T24" fmla="*/ 7 w 286"/>
                <a:gd name="T25" fmla="*/ 113 h 282"/>
                <a:gd name="T26" fmla="*/ 6 w 286"/>
                <a:gd name="T27" fmla="*/ 104 h 282"/>
                <a:gd name="T28" fmla="*/ 9 w 286"/>
                <a:gd name="T29" fmla="*/ 87 h 282"/>
                <a:gd name="T30" fmla="*/ 7 w 286"/>
                <a:gd name="T31" fmla="*/ 77 h 282"/>
                <a:gd name="T32" fmla="*/ 1 w 286"/>
                <a:gd name="T33" fmla="*/ 59 h 282"/>
                <a:gd name="T34" fmla="*/ 10 w 286"/>
                <a:gd name="T35" fmla="*/ 54 h 282"/>
                <a:gd name="T36" fmla="*/ 11 w 286"/>
                <a:gd name="T37" fmla="*/ 45 h 282"/>
                <a:gd name="T38" fmla="*/ 9 w 286"/>
                <a:gd name="T39" fmla="*/ 37 h 282"/>
                <a:gd name="T40" fmla="*/ 21 w 286"/>
                <a:gd name="T41" fmla="*/ 29 h 282"/>
                <a:gd name="T42" fmla="*/ 26 w 286"/>
                <a:gd name="T43" fmla="*/ 22 h 282"/>
                <a:gd name="T44" fmla="*/ 34 w 286"/>
                <a:gd name="T45" fmla="*/ 16 h 282"/>
                <a:gd name="T46" fmla="*/ 35 w 286"/>
                <a:gd name="T47" fmla="*/ 0 h 282"/>
                <a:gd name="T48" fmla="*/ 55 w 286"/>
                <a:gd name="T49" fmla="*/ 7 h 282"/>
                <a:gd name="T50" fmla="*/ 63 w 286"/>
                <a:gd name="T51" fmla="*/ 6 h 282"/>
                <a:gd name="T52" fmla="*/ 77 w 286"/>
                <a:gd name="T53" fmla="*/ 9 h 282"/>
                <a:gd name="T54" fmla="*/ 101 w 286"/>
                <a:gd name="T55" fmla="*/ 18 h 282"/>
                <a:gd name="T56" fmla="*/ 110 w 286"/>
                <a:gd name="T57" fmla="*/ 37 h 282"/>
                <a:gd name="T58" fmla="*/ 126 w 286"/>
                <a:gd name="T59" fmla="*/ 41 h 282"/>
                <a:gd name="T60" fmla="*/ 151 w 286"/>
                <a:gd name="T61" fmla="*/ 50 h 282"/>
                <a:gd name="T62" fmla="*/ 170 w 286"/>
                <a:gd name="T63" fmla="*/ 60 h 282"/>
                <a:gd name="T64" fmla="*/ 178 w 286"/>
                <a:gd name="T65" fmla="*/ 54 h 282"/>
                <a:gd name="T66" fmla="*/ 186 w 286"/>
                <a:gd name="T67" fmla="*/ 45 h 282"/>
                <a:gd name="T68" fmla="*/ 181 w 286"/>
                <a:gd name="T69" fmla="*/ 29 h 282"/>
                <a:gd name="T70" fmla="*/ 186 w 286"/>
                <a:gd name="T71" fmla="*/ 19 h 282"/>
                <a:gd name="T72" fmla="*/ 198 w 286"/>
                <a:gd name="T73" fmla="*/ 9 h 282"/>
                <a:gd name="T74" fmla="*/ 210 w 286"/>
                <a:gd name="T75" fmla="*/ 6 h 282"/>
                <a:gd name="T76" fmla="*/ 234 w 286"/>
                <a:gd name="T77" fmla="*/ 11 h 282"/>
                <a:gd name="T78" fmla="*/ 241 w 286"/>
                <a:gd name="T79" fmla="*/ 20 h 282"/>
                <a:gd name="T80" fmla="*/ 247 w 286"/>
                <a:gd name="T81" fmla="*/ 20 h 282"/>
                <a:gd name="T82" fmla="*/ 253 w 286"/>
                <a:gd name="T83" fmla="*/ 23 h 282"/>
                <a:gd name="T84" fmla="*/ 270 w 286"/>
                <a:gd name="T85" fmla="*/ 26 h 282"/>
                <a:gd name="T86" fmla="*/ 275 w 286"/>
                <a:gd name="T87" fmla="*/ 33 h 282"/>
                <a:gd name="T88" fmla="*/ 270 w 286"/>
                <a:gd name="T89" fmla="*/ 43 h 282"/>
                <a:gd name="T90" fmla="*/ 273 w 286"/>
                <a:gd name="T91" fmla="*/ 51 h 282"/>
                <a:gd name="T92" fmla="*/ 269 w 286"/>
                <a:gd name="T93" fmla="*/ 64 h 282"/>
                <a:gd name="T94" fmla="*/ 275 w 286"/>
                <a:gd name="T95" fmla="*/ 81 h 282"/>
                <a:gd name="T96" fmla="*/ 280 w 286"/>
                <a:gd name="T97" fmla="*/ 155 h 282"/>
                <a:gd name="T98" fmla="*/ 284 w 286"/>
                <a:gd name="T99" fmla="*/ 231 h 282"/>
                <a:gd name="T100" fmla="*/ 286 w 286"/>
                <a:gd name="T101" fmla="*/ 273 h 282"/>
                <a:gd name="T102" fmla="*/ 265 w 286"/>
                <a:gd name="T103" fmla="*/ 273 h 282"/>
                <a:gd name="T104" fmla="*/ 265 w 286"/>
                <a:gd name="T105" fmla="*/ 282 h 282"/>
                <a:gd name="T106" fmla="*/ 192 w 286"/>
                <a:gd name="T107" fmla="*/ 242 h 282"/>
                <a:gd name="T108" fmla="*/ 119 w 286"/>
                <a:gd name="T109" fmla="*/ 202 h 282"/>
                <a:gd name="T110" fmla="*/ 101 w 286"/>
                <a:gd name="T111" fmla="*/ 213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6" h="282">
                  <a:moveTo>
                    <a:pt x="101" y="213"/>
                  </a:moveTo>
                  <a:lnTo>
                    <a:pt x="88" y="221"/>
                  </a:lnTo>
                  <a:lnTo>
                    <a:pt x="78" y="210"/>
                  </a:lnTo>
                  <a:lnTo>
                    <a:pt x="49" y="201"/>
                  </a:lnTo>
                  <a:lnTo>
                    <a:pt x="41" y="188"/>
                  </a:lnTo>
                  <a:lnTo>
                    <a:pt x="27" y="178"/>
                  </a:lnTo>
                  <a:lnTo>
                    <a:pt x="19" y="182"/>
                  </a:lnTo>
                  <a:lnTo>
                    <a:pt x="12" y="170"/>
                  </a:lnTo>
                  <a:lnTo>
                    <a:pt x="11" y="162"/>
                  </a:lnTo>
                  <a:lnTo>
                    <a:pt x="0" y="146"/>
                  </a:lnTo>
                  <a:lnTo>
                    <a:pt x="7" y="138"/>
                  </a:lnTo>
                  <a:lnTo>
                    <a:pt x="5" y="125"/>
                  </a:lnTo>
                  <a:lnTo>
                    <a:pt x="7" y="113"/>
                  </a:lnTo>
                  <a:lnTo>
                    <a:pt x="6" y="104"/>
                  </a:lnTo>
                  <a:lnTo>
                    <a:pt x="9" y="87"/>
                  </a:lnTo>
                  <a:lnTo>
                    <a:pt x="7" y="77"/>
                  </a:lnTo>
                  <a:lnTo>
                    <a:pt x="1" y="59"/>
                  </a:lnTo>
                  <a:lnTo>
                    <a:pt x="10" y="54"/>
                  </a:lnTo>
                  <a:lnTo>
                    <a:pt x="11" y="45"/>
                  </a:lnTo>
                  <a:lnTo>
                    <a:pt x="9" y="37"/>
                  </a:lnTo>
                  <a:lnTo>
                    <a:pt x="21" y="29"/>
                  </a:lnTo>
                  <a:lnTo>
                    <a:pt x="26" y="22"/>
                  </a:lnTo>
                  <a:lnTo>
                    <a:pt x="34" y="16"/>
                  </a:lnTo>
                  <a:lnTo>
                    <a:pt x="35" y="0"/>
                  </a:lnTo>
                  <a:lnTo>
                    <a:pt x="55" y="7"/>
                  </a:lnTo>
                  <a:lnTo>
                    <a:pt x="63" y="6"/>
                  </a:lnTo>
                  <a:lnTo>
                    <a:pt x="77" y="9"/>
                  </a:lnTo>
                  <a:lnTo>
                    <a:pt x="101" y="18"/>
                  </a:lnTo>
                  <a:lnTo>
                    <a:pt x="110" y="37"/>
                  </a:lnTo>
                  <a:lnTo>
                    <a:pt x="126" y="41"/>
                  </a:lnTo>
                  <a:lnTo>
                    <a:pt x="151" y="50"/>
                  </a:lnTo>
                  <a:lnTo>
                    <a:pt x="170" y="60"/>
                  </a:lnTo>
                  <a:lnTo>
                    <a:pt x="178" y="54"/>
                  </a:lnTo>
                  <a:lnTo>
                    <a:pt x="186" y="45"/>
                  </a:lnTo>
                  <a:lnTo>
                    <a:pt x="181" y="29"/>
                  </a:lnTo>
                  <a:lnTo>
                    <a:pt x="186" y="19"/>
                  </a:lnTo>
                  <a:lnTo>
                    <a:pt x="198" y="9"/>
                  </a:lnTo>
                  <a:lnTo>
                    <a:pt x="210" y="6"/>
                  </a:lnTo>
                  <a:lnTo>
                    <a:pt x="234" y="11"/>
                  </a:lnTo>
                  <a:lnTo>
                    <a:pt x="241" y="20"/>
                  </a:lnTo>
                  <a:lnTo>
                    <a:pt x="247" y="20"/>
                  </a:lnTo>
                  <a:lnTo>
                    <a:pt x="253" y="23"/>
                  </a:lnTo>
                  <a:lnTo>
                    <a:pt x="270" y="26"/>
                  </a:lnTo>
                  <a:lnTo>
                    <a:pt x="275" y="33"/>
                  </a:lnTo>
                  <a:lnTo>
                    <a:pt x="270" y="43"/>
                  </a:lnTo>
                  <a:lnTo>
                    <a:pt x="273" y="51"/>
                  </a:lnTo>
                  <a:lnTo>
                    <a:pt x="269" y="64"/>
                  </a:lnTo>
                  <a:lnTo>
                    <a:pt x="275" y="81"/>
                  </a:lnTo>
                  <a:lnTo>
                    <a:pt x="280" y="155"/>
                  </a:lnTo>
                  <a:lnTo>
                    <a:pt x="284" y="231"/>
                  </a:lnTo>
                  <a:lnTo>
                    <a:pt x="286" y="273"/>
                  </a:lnTo>
                  <a:lnTo>
                    <a:pt x="265" y="273"/>
                  </a:lnTo>
                  <a:lnTo>
                    <a:pt x="265" y="282"/>
                  </a:lnTo>
                  <a:lnTo>
                    <a:pt x="192" y="242"/>
                  </a:lnTo>
                  <a:lnTo>
                    <a:pt x="119" y="202"/>
                  </a:lnTo>
                  <a:lnTo>
                    <a:pt x="101" y="21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5" name="Freeform 112">
              <a:extLst>
                <a:ext uri="{FF2B5EF4-FFF2-40B4-BE49-F238E27FC236}">
                  <a16:creationId xmlns:a16="http://schemas.microsoft.com/office/drawing/2014/main" id="{AD37EF24-4657-AD13-E08A-DD27AB80CE49}"/>
                </a:ext>
              </a:extLst>
            </p:cNvPr>
            <p:cNvSpPr>
              <a:spLocks/>
            </p:cNvSpPr>
            <p:nvPr/>
          </p:nvSpPr>
          <p:spPr bwMode="auto">
            <a:xfrm>
              <a:off x="8134620" y="3552432"/>
              <a:ext cx="65276" cy="133899"/>
            </a:xfrm>
            <a:custGeom>
              <a:avLst/>
              <a:gdLst>
                <a:gd name="T0" fmla="*/ 39 w 39"/>
                <a:gd name="T1" fmla="*/ 48 h 80"/>
                <a:gd name="T2" fmla="*/ 37 w 39"/>
                <a:gd name="T3" fmla="*/ 70 h 80"/>
                <a:gd name="T4" fmla="*/ 29 w 39"/>
                <a:gd name="T5" fmla="*/ 76 h 80"/>
                <a:gd name="T6" fmla="*/ 14 w 39"/>
                <a:gd name="T7" fmla="*/ 80 h 80"/>
                <a:gd name="T8" fmla="*/ 4 w 39"/>
                <a:gd name="T9" fmla="*/ 64 h 80"/>
                <a:gd name="T10" fmla="*/ 0 w 39"/>
                <a:gd name="T11" fmla="*/ 34 h 80"/>
                <a:gd name="T12" fmla="*/ 6 w 39"/>
                <a:gd name="T13" fmla="*/ 0 h 80"/>
                <a:gd name="T14" fmla="*/ 19 w 39"/>
                <a:gd name="T15" fmla="*/ 12 h 80"/>
                <a:gd name="T16" fmla="*/ 29 w 39"/>
                <a:gd name="T17" fmla="*/ 26 h 80"/>
                <a:gd name="T18" fmla="*/ 39 w 39"/>
                <a:gd name="T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80">
                  <a:moveTo>
                    <a:pt x="39" y="48"/>
                  </a:moveTo>
                  <a:lnTo>
                    <a:pt x="37" y="70"/>
                  </a:lnTo>
                  <a:lnTo>
                    <a:pt x="29" y="76"/>
                  </a:lnTo>
                  <a:lnTo>
                    <a:pt x="14" y="80"/>
                  </a:lnTo>
                  <a:lnTo>
                    <a:pt x="4" y="64"/>
                  </a:lnTo>
                  <a:lnTo>
                    <a:pt x="0" y="34"/>
                  </a:lnTo>
                  <a:lnTo>
                    <a:pt x="6" y="0"/>
                  </a:lnTo>
                  <a:lnTo>
                    <a:pt x="19" y="12"/>
                  </a:lnTo>
                  <a:lnTo>
                    <a:pt x="29" y="26"/>
                  </a:lnTo>
                  <a:lnTo>
                    <a:pt x="39" y="4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6" name="Freeform 113">
              <a:extLst>
                <a:ext uri="{FF2B5EF4-FFF2-40B4-BE49-F238E27FC236}">
                  <a16:creationId xmlns:a16="http://schemas.microsoft.com/office/drawing/2014/main" id="{F8924E7F-A16E-DE3D-AC90-7F400FCB4CE0}"/>
                </a:ext>
              </a:extLst>
            </p:cNvPr>
            <p:cNvSpPr>
              <a:spLocks/>
            </p:cNvSpPr>
            <p:nvPr/>
          </p:nvSpPr>
          <p:spPr bwMode="auto">
            <a:xfrm>
              <a:off x="6485984" y="4891426"/>
              <a:ext cx="70297" cy="68624"/>
            </a:xfrm>
            <a:custGeom>
              <a:avLst/>
              <a:gdLst>
                <a:gd name="T0" fmla="*/ 36 w 42"/>
                <a:gd name="T1" fmla="*/ 6 h 41"/>
                <a:gd name="T2" fmla="*/ 42 w 42"/>
                <a:gd name="T3" fmla="*/ 12 h 41"/>
                <a:gd name="T4" fmla="*/ 36 w 42"/>
                <a:gd name="T5" fmla="*/ 22 h 41"/>
                <a:gd name="T6" fmla="*/ 32 w 42"/>
                <a:gd name="T7" fmla="*/ 29 h 41"/>
                <a:gd name="T8" fmla="*/ 22 w 42"/>
                <a:gd name="T9" fmla="*/ 32 h 41"/>
                <a:gd name="T10" fmla="*/ 18 w 42"/>
                <a:gd name="T11" fmla="*/ 39 h 41"/>
                <a:gd name="T12" fmla="*/ 12 w 42"/>
                <a:gd name="T13" fmla="*/ 41 h 41"/>
                <a:gd name="T14" fmla="*/ 0 w 42"/>
                <a:gd name="T15" fmla="*/ 25 h 41"/>
                <a:gd name="T16" fmla="*/ 10 w 42"/>
                <a:gd name="T17" fmla="*/ 12 h 41"/>
                <a:gd name="T18" fmla="*/ 20 w 42"/>
                <a:gd name="T19" fmla="*/ 4 h 41"/>
                <a:gd name="T20" fmla="*/ 29 w 42"/>
                <a:gd name="T21" fmla="*/ 0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42" y="12"/>
                  </a:lnTo>
                  <a:lnTo>
                    <a:pt x="36" y="22"/>
                  </a:lnTo>
                  <a:lnTo>
                    <a:pt x="32" y="29"/>
                  </a:lnTo>
                  <a:lnTo>
                    <a:pt x="22" y="32"/>
                  </a:lnTo>
                  <a:lnTo>
                    <a:pt x="18" y="39"/>
                  </a:lnTo>
                  <a:lnTo>
                    <a:pt x="12" y="41"/>
                  </a:lnTo>
                  <a:lnTo>
                    <a:pt x="0" y="25"/>
                  </a:lnTo>
                  <a:lnTo>
                    <a:pt x="10" y="12"/>
                  </a:lnTo>
                  <a:lnTo>
                    <a:pt x="20" y="4"/>
                  </a:lnTo>
                  <a:lnTo>
                    <a:pt x="29" y="0"/>
                  </a:lnTo>
                  <a:lnTo>
                    <a:pt x="36" y="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7" name="Freeform 114">
              <a:extLst>
                <a:ext uri="{FF2B5EF4-FFF2-40B4-BE49-F238E27FC236}">
                  <a16:creationId xmlns:a16="http://schemas.microsoft.com/office/drawing/2014/main" id="{AFC3E973-6EB3-D404-A0FE-5510859EBFDA}"/>
                </a:ext>
              </a:extLst>
            </p:cNvPr>
            <p:cNvSpPr>
              <a:spLocks/>
            </p:cNvSpPr>
            <p:nvPr/>
          </p:nvSpPr>
          <p:spPr bwMode="auto">
            <a:xfrm>
              <a:off x="6226554" y="1950660"/>
              <a:ext cx="147289" cy="80340"/>
            </a:xfrm>
            <a:custGeom>
              <a:avLst/>
              <a:gdLst>
                <a:gd name="T0" fmla="*/ 31 w 88"/>
                <a:gd name="T1" fmla="*/ 40 h 48"/>
                <a:gd name="T2" fmla="*/ 29 w 88"/>
                <a:gd name="T3" fmla="*/ 35 h 48"/>
                <a:gd name="T4" fmla="*/ 30 w 88"/>
                <a:gd name="T5" fmla="*/ 30 h 48"/>
                <a:gd name="T6" fmla="*/ 22 w 88"/>
                <a:gd name="T7" fmla="*/ 27 h 48"/>
                <a:gd name="T8" fmla="*/ 6 w 88"/>
                <a:gd name="T9" fmla="*/ 23 h 48"/>
                <a:gd name="T10" fmla="*/ 0 w 88"/>
                <a:gd name="T11" fmla="*/ 7 h 48"/>
                <a:gd name="T12" fmla="*/ 17 w 88"/>
                <a:gd name="T13" fmla="*/ 0 h 48"/>
                <a:gd name="T14" fmla="*/ 42 w 88"/>
                <a:gd name="T15" fmla="*/ 2 h 48"/>
                <a:gd name="T16" fmla="*/ 57 w 88"/>
                <a:gd name="T17" fmla="*/ 0 h 48"/>
                <a:gd name="T18" fmla="*/ 60 w 88"/>
                <a:gd name="T19" fmla="*/ 4 h 48"/>
                <a:gd name="T20" fmla="*/ 68 w 88"/>
                <a:gd name="T21" fmla="*/ 5 h 48"/>
                <a:gd name="T22" fmla="*/ 85 w 88"/>
                <a:gd name="T23" fmla="*/ 15 h 48"/>
                <a:gd name="T24" fmla="*/ 88 w 88"/>
                <a:gd name="T25" fmla="*/ 24 h 48"/>
                <a:gd name="T26" fmla="*/ 76 w 88"/>
                <a:gd name="T27" fmla="*/ 30 h 48"/>
                <a:gd name="T28" fmla="*/ 74 w 88"/>
                <a:gd name="T29" fmla="*/ 41 h 48"/>
                <a:gd name="T30" fmla="*/ 58 w 88"/>
                <a:gd name="T31" fmla="*/ 48 h 48"/>
                <a:gd name="T32" fmla="*/ 44 w 88"/>
                <a:gd name="T33" fmla="*/ 48 h 48"/>
                <a:gd name="T34" fmla="*/ 39 w 88"/>
                <a:gd name="T35" fmla="*/ 42 h 48"/>
                <a:gd name="T36" fmla="*/ 31 w 88"/>
                <a:gd name="T3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48">
                  <a:moveTo>
                    <a:pt x="31" y="40"/>
                  </a:moveTo>
                  <a:lnTo>
                    <a:pt x="29" y="35"/>
                  </a:lnTo>
                  <a:lnTo>
                    <a:pt x="30" y="30"/>
                  </a:lnTo>
                  <a:lnTo>
                    <a:pt x="22" y="27"/>
                  </a:lnTo>
                  <a:lnTo>
                    <a:pt x="6" y="23"/>
                  </a:lnTo>
                  <a:lnTo>
                    <a:pt x="0" y="7"/>
                  </a:lnTo>
                  <a:lnTo>
                    <a:pt x="17" y="0"/>
                  </a:lnTo>
                  <a:lnTo>
                    <a:pt x="42" y="2"/>
                  </a:lnTo>
                  <a:lnTo>
                    <a:pt x="57" y="0"/>
                  </a:lnTo>
                  <a:lnTo>
                    <a:pt x="60" y="4"/>
                  </a:lnTo>
                  <a:lnTo>
                    <a:pt x="68" y="5"/>
                  </a:lnTo>
                  <a:lnTo>
                    <a:pt x="85" y="15"/>
                  </a:lnTo>
                  <a:lnTo>
                    <a:pt x="88" y="24"/>
                  </a:lnTo>
                  <a:lnTo>
                    <a:pt x="76" y="30"/>
                  </a:lnTo>
                  <a:lnTo>
                    <a:pt x="74" y="41"/>
                  </a:lnTo>
                  <a:lnTo>
                    <a:pt x="58" y="48"/>
                  </a:lnTo>
                  <a:lnTo>
                    <a:pt x="44" y="48"/>
                  </a:lnTo>
                  <a:lnTo>
                    <a:pt x="39" y="42"/>
                  </a:lnTo>
                  <a:lnTo>
                    <a:pt x="31" y="4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8" name="Freeform 115">
              <a:extLst>
                <a:ext uri="{FF2B5EF4-FFF2-40B4-BE49-F238E27FC236}">
                  <a16:creationId xmlns:a16="http://schemas.microsoft.com/office/drawing/2014/main" id="{1B333A43-A648-060D-A3A2-DA926A6AA416}"/>
                </a:ext>
              </a:extLst>
            </p:cNvPr>
            <p:cNvSpPr>
              <a:spLocks/>
            </p:cNvSpPr>
            <p:nvPr/>
          </p:nvSpPr>
          <p:spPr bwMode="auto">
            <a:xfrm>
              <a:off x="5841593" y="2158204"/>
              <a:ext cx="15064" cy="23432"/>
            </a:xfrm>
            <a:custGeom>
              <a:avLst/>
              <a:gdLst>
                <a:gd name="T0" fmla="*/ 6 w 9"/>
                <a:gd name="T1" fmla="*/ 0 h 14"/>
                <a:gd name="T2" fmla="*/ 9 w 9"/>
                <a:gd name="T3" fmla="*/ 5 h 14"/>
                <a:gd name="T4" fmla="*/ 8 w 9"/>
                <a:gd name="T5" fmla="*/ 14 h 14"/>
                <a:gd name="T6" fmla="*/ 4 w 9"/>
                <a:gd name="T7" fmla="*/ 14 h 14"/>
                <a:gd name="T8" fmla="*/ 0 w 9"/>
                <a:gd name="T9" fmla="*/ 13 h 14"/>
                <a:gd name="T10" fmla="*/ 2 w 9"/>
                <a:gd name="T11" fmla="*/ 1 h 14"/>
                <a:gd name="T12" fmla="*/ 6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6" y="0"/>
                  </a:moveTo>
                  <a:lnTo>
                    <a:pt x="9" y="5"/>
                  </a:lnTo>
                  <a:lnTo>
                    <a:pt x="8" y="14"/>
                  </a:lnTo>
                  <a:lnTo>
                    <a:pt x="4" y="14"/>
                  </a:lnTo>
                  <a:lnTo>
                    <a:pt x="0" y="13"/>
                  </a:lnTo>
                  <a:lnTo>
                    <a:pt x="2" y="1"/>
                  </a:lnTo>
                  <a:lnTo>
                    <a:pt x="6"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39" name="Freeform 116">
              <a:extLst>
                <a:ext uri="{FF2B5EF4-FFF2-40B4-BE49-F238E27FC236}">
                  <a16:creationId xmlns:a16="http://schemas.microsoft.com/office/drawing/2014/main" id="{0454E1F0-5472-884A-A523-FB194D86A8BD}"/>
                </a:ext>
              </a:extLst>
            </p:cNvPr>
            <p:cNvSpPr>
              <a:spLocks/>
            </p:cNvSpPr>
            <p:nvPr/>
          </p:nvSpPr>
          <p:spPr bwMode="auto">
            <a:xfrm>
              <a:off x="6224880" y="1897100"/>
              <a:ext cx="182438" cy="78666"/>
            </a:xfrm>
            <a:custGeom>
              <a:avLst/>
              <a:gdLst>
                <a:gd name="T0" fmla="*/ 1 w 109"/>
                <a:gd name="T1" fmla="*/ 39 h 47"/>
                <a:gd name="T2" fmla="*/ 0 w 109"/>
                <a:gd name="T3" fmla="*/ 24 h 47"/>
                <a:gd name="T4" fmla="*/ 5 w 109"/>
                <a:gd name="T5" fmla="*/ 11 h 47"/>
                <a:gd name="T6" fmla="*/ 18 w 109"/>
                <a:gd name="T7" fmla="*/ 5 h 47"/>
                <a:gd name="T8" fmla="*/ 33 w 109"/>
                <a:gd name="T9" fmla="*/ 19 h 47"/>
                <a:gd name="T10" fmla="*/ 45 w 109"/>
                <a:gd name="T11" fmla="*/ 19 h 47"/>
                <a:gd name="T12" fmla="*/ 45 w 109"/>
                <a:gd name="T13" fmla="*/ 4 h 47"/>
                <a:gd name="T14" fmla="*/ 57 w 109"/>
                <a:gd name="T15" fmla="*/ 0 h 47"/>
                <a:gd name="T16" fmla="*/ 64 w 109"/>
                <a:gd name="T17" fmla="*/ 3 h 47"/>
                <a:gd name="T18" fmla="*/ 79 w 109"/>
                <a:gd name="T19" fmla="*/ 10 h 47"/>
                <a:gd name="T20" fmla="*/ 91 w 109"/>
                <a:gd name="T21" fmla="*/ 10 h 47"/>
                <a:gd name="T22" fmla="*/ 99 w 109"/>
                <a:gd name="T23" fmla="*/ 15 h 47"/>
                <a:gd name="T24" fmla="*/ 102 w 109"/>
                <a:gd name="T25" fmla="*/ 24 h 47"/>
                <a:gd name="T26" fmla="*/ 109 w 109"/>
                <a:gd name="T27" fmla="*/ 36 h 47"/>
                <a:gd name="T28" fmla="*/ 94 w 109"/>
                <a:gd name="T29" fmla="*/ 43 h 47"/>
                <a:gd name="T30" fmla="*/ 86 w 109"/>
                <a:gd name="T31" fmla="*/ 47 h 47"/>
                <a:gd name="T32" fmla="*/ 69 w 109"/>
                <a:gd name="T33" fmla="*/ 37 h 47"/>
                <a:gd name="T34" fmla="*/ 61 w 109"/>
                <a:gd name="T35" fmla="*/ 36 h 47"/>
                <a:gd name="T36" fmla="*/ 58 w 109"/>
                <a:gd name="T37" fmla="*/ 32 h 47"/>
                <a:gd name="T38" fmla="*/ 43 w 109"/>
                <a:gd name="T39" fmla="*/ 34 h 47"/>
                <a:gd name="T40" fmla="*/ 18 w 109"/>
                <a:gd name="T41" fmla="*/ 32 h 47"/>
                <a:gd name="T42" fmla="*/ 1 w 109"/>
                <a:gd name="T43"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47">
                  <a:moveTo>
                    <a:pt x="1" y="39"/>
                  </a:moveTo>
                  <a:lnTo>
                    <a:pt x="0" y="24"/>
                  </a:lnTo>
                  <a:lnTo>
                    <a:pt x="5" y="11"/>
                  </a:lnTo>
                  <a:lnTo>
                    <a:pt x="18" y="5"/>
                  </a:lnTo>
                  <a:lnTo>
                    <a:pt x="33" y="19"/>
                  </a:lnTo>
                  <a:lnTo>
                    <a:pt x="45" y="19"/>
                  </a:lnTo>
                  <a:lnTo>
                    <a:pt x="45" y="4"/>
                  </a:lnTo>
                  <a:lnTo>
                    <a:pt x="57" y="0"/>
                  </a:lnTo>
                  <a:lnTo>
                    <a:pt x="64" y="3"/>
                  </a:lnTo>
                  <a:lnTo>
                    <a:pt x="79" y="10"/>
                  </a:lnTo>
                  <a:lnTo>
                    <a:pt x="91" y="10"/>
                  </a:lnTo>
                  <a:lnTo>
                    <a:pt x="99" y="15"/>
                  </a:lnTo>
                  <a:lnTo>
                    <a:pt x="102" y="24"/>
                  </a:lnTo>
                  <a:lnTo>
                    <a:pt x="109" y="36"/>
                  </a:lnTo>
                  <a:lnTo>
                    <a:pt x="94" y="43"/>
                  </a:lnTo>
                  <a:lnTo>
                    <a:pt x="86" y="47"/>
                  </a:lnTo>
                  <a:lnTo>
                    <a:pt x="69" y="37"/>
                  </a:lnTo>
                  <a:lnTo>
                    <a:pt x="61" y="36"/>
                  </a:lnTo>
                  <a:lnTo>
                    <a:pt x="58" y="32"/>
                  </a:lnTo>
                  <a:lnTo>
                    <a:pt x="43" y="34"/>
                  </a:lnTo>
                  <a:lnTo>
                    <a:pt x="18" y="32"/>
                  </a:lnTo>
                  <a:lnTo>
                    <a:pt x="1" y="3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0" name="Freeform 117">
              <a:extLst>
                <a:ext uri="{FF2B5EF4-FFF2-40B4-BE49-F238E27FC236}">
                  <a16:creationId xmlns:a16="http://schemas.microsoft.com/office/drawing/2014/main" id="{93501C4D-DE25-9483-A3BE-CCB4CB33C0FA}"/>
                </a:ext>
              </a:extLst>
            </p:cNvPr>
            <p:cNvSpPr>
              <a:spLocks/>
            </p:cNvSpPr>
            <p:nvPr/>
          </p:nvSpPr>
          <p:spPr bwMode="auto">
            <a:xfrm>
              <a:off x="5177117" y="2651958"/>
              <a:ext cx="480365" cy="497102"/>
            </a:xfrm>
            <a:custGeom>
              <a:avLst/>
              <a:gdLst>
                <a:gd name="T0" fmla="*/ 227 w 287"/>
                <a:gd name="T1" fmla="*/ 9 h 297"/>
                <a:gd name="T2" fmla="*/ 261 w 287"/>
                <a:gd name="T3" fmla="*/ 12 h 297"/>
                <a:gd name="T4" fmla="*/ 275 w 287"/>
                <a:gd name="T5" fmla="*/ 25 h 297"/>
                <a:gd name="T6" fmla="*/ 282 w 287"/>
                <a:gd name="T7" fmla="*/ 60 h 297"/>
                <a:gd name="T8" fmla="*/ 284 w 287"/>
                <a:gd name="T9" fmla="*/ 72 h 297"/>
                <a:gd name="T10" fmla="*/ 253 w 287"/>
                <a:gd name="T11" fmla="*/ 84 h 297"/>
                <a:gd name="T12" fmla="*/ 242 w 287"/>
                <a:gd name="T13" fmla="*/ 101 h 297"/>
                <a:gd name="T14" fmla="*/ 214 w 287"/>
                <a:gd name="T15" fmla="*/ 119 h 297"/>
                <a:gd name="T16" fmla="*/ 182 w 287"/>
                <a:gd name="T17" fmla="*/ 128 h 297"/>
                <a:gd name="T18" fmla="*/ 153 w 287"/>
                <a:gd name="T19" fmla="*/ 168 h 297"/>
                <a:gd name="T20" fmla="*/ 150 w 287"/>
                <a:gd name="T21" fmla="*/ 168 h 297"/>
                <a:gd name="T22" fmla="*/ 139 w 287"/>
                <a:gd name="T23" fmla="*/ 180 h 297"/>
                <a:gd name="T24" fmla="*/ 125 w 287"/>
                <a:gd name="T25" fmla="*/ 184 h 297"/>
                <a:gd name="T26" fmla="*/ 104 w 287"/>
                <a:gd name="T27" fmla="*/ 184 h 297"/>
                <a:gd name="T28" fmla="*/ 92 w 287"/>
                <a:gd name="T29" fmla="*/ 202 h 297"/>
                <a:gd name="T30" fmla="*/ 58 w 287"/>
                <a:gd name="T31" fmla="*/ 250 h 297"/>
                <a:gd name="T32" fmla="*/ 43 w 287"/>
                <a:gd name="T33" fmla="*/ 288 h 297"/>
                <a:gd name="T34" fmla="*/ 0 w 287"/>
                <a:gd name="T35" fmla="*/ 297 h 297"/>
                <a:gd name="T36" fmla="*/ 1 w 287"/>
                <a:gd name="T37" fmla="*/ 288 h 297"/>
                <a:gd name="T38" fmla="*/ 14 w 287"/>
                <a:gd name="T39" fmla="*/ 271 h 297"/>
                <a:gd name="T40" fmla="*/ 20 w 287"/>
                <a:gd name="T41" fmla="*/ 249 h 297"/>
                <a:gd name="T42" fmla="*/ 37 w 287"/>
                <a:gd name="T43" fmla="*/ 233 h 297"/>
                <a:gd name="T44" fmla="*/ 42 w 287"/>
                <a:gd name="T45" fmla="*/ 210 h 297"/>
                <a:gd name="T46" fmla="*/ 61 w 287"/>
                <a:gd name="T47" fmla="*/ 189 h 297"/>
                <a:gd name="T48" fmla="*/ 74 w 287"/>
                <a:gd name="T49" fmla="*/ 168 h 297"/>
                <a:gd name="T50" fmla="*/ 99 w 287"/>
                <a:gd name="T51" fmla="*/ 158 h 297"/>
                <a:gd name="T52" fmla="*/ 123 w 287"/>
                <a:gd name="T53" fmla="*/ 138 h 297"/>
                <a:gd name="T54" fmla="*/ 134 w 287"/>
                <a:gd name="T55" fmla="*/ 95 h 297"/>
                <a:gd name="T56" fmla="*/ 144 w 287"/>
                <a:gd name="T57" fmla="*/ 66 h 297"/>
                <a:gd name="T58" fmla="*/ 173 w 287"/>
                <a:gd name="T59" fmla="*/ 43 h 297"/>
                <a:gd name="T60" fmla="*/ 198 w 287"/>
                <a:gd name="T61" fmla="*/ 13 h 297"/>
                <a:gd name="T62" fmla="*/ 217 w 287"/>
                <a:gd name="T63"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7" h="297">
                  <a:moveTo>
                    <a:pt x="217" y="0"/>
                  </a:moveTo>
                  <a:lnTo>
                    <a:pt x="227" y="9"/>
                  </a:lnTo>
                  <a:lnTo>
                    <a:pt x="244" y="7"/>
                  </a:lnTo>
                  <a:lnTo>
                    <a:pt x="261" y="12"/>
                  </a:lnTo>
                  <a:lnTo>
                    <a:pt x="269" y="12"/>
                  </a:lnTo>
                  <a:lnTo>
                    <a:pt x="275" y="25"/>
                  </a:lnTo>
                  <a:lnTo>
                    <a:pt x="276" y="38"/>
                  </a:lnTo>
                  <a:lnTo>
                    <a:pt x="282" y="60"/>
                  </a:lnTo>
                  <a:lnTo>
                    <a:pt x="287" y="64"/>
                  </a:lnTo>
                  <a:lnTo>
                    <a:pt x="284" y="72"/>
                  </a:lnTo>
                  <a:lnTo>
                    <a:pt x="261" y="76"/>
                  </a:lnTo>
                  <a:lnTo>
                    <a:pt x="253" y="84"/>
                  </a:lnTo>
                  <a:lnTo>
                    <a:pt x="242" y="85"/>
                  </a:lnTo>
                  <a:lnTo>
                    <a:pt x="242" y="101"/>
                  </a:lnTo>
                  <a:lnTo>
                    <a:pt x="221" y="109"/>
                  </a:lnTo>
                  <a:lnTo>
                    <a:pt x="214" y="119"/>
                  </a:lnTo>
                  <a:lnTo>
                    <a:pt x="200" y="125"/>
                  </a:lnTo>
                  <a:lnTo>
                    <a:pt x="182" y="128"/>
                  </a:lnTo>
                  <a:lnTo>
                    <a:pt x="153" y="143"/>
                  </a:lnTo>
                  <a:lnTo>
                    <a:pt x="153" y="168"/>
                  </a:lnTo>
                  <a:lnTo>
                    <a:pt x="150" y="168"/>
                  </a:lnTo>
                  <a:lnTo>
                    <a:pt x="150" y="168"/>
                  </a:lnTo>
                  <a:lnTo>
                    <a:pt x="150" y="179"/>
                  </a:lnTo>
                  <a:lnTo>
                    <a:pt x="139" y="180"/>
                  </a:lnTo>
                  <a:lnTo>
                    <a:pt x="133" y="184"/>
                  </a:lnTo>
                  <a:lnTo>
                    <a:pt x="125" y="184"/>
                  </a:lnTo>
                  <a:lnTo>
                    <a:pt x="119" y="182"/>
                  </a:lnTo>
                  <a:lnTo>
                    <a:pt x="104" y="184"/>
                  </a:lnTo>
                  <a:lnTo>
                    <a:pt x="98" y="200"/>
                  </a:lnTo>
                  <a:lnTo>
                    <a:pt x="92" y="202"/>
                  </a:lnTo>
                  <a:lnTo>
                    <a:pt x="83" y="228"/>
                  </a:lnTo>
                  <a:lnTo>
                    <a:pt x="58" y="250"/>
                  </a:lnTo>
                  <a:lnTo>
                    <a:pt x="51" y="279"/>
                  </a:lnTo>
                  <a:lnTo>
                    <a:pt x="43" y="288"/>
                  </a:lnTo>
                  <a:lnTo>
                    <a:pt x="41" y="296"/>
                  </a:lnTo>
                  <a:lnTo>
                    <a:pt x="0" y="297"/>
                  </a:lnTo>
                  <a:lnTo>
                    <a:pt x="0" y="297"/>
                  </a:lnTo>
                  <a:lnTo>
                    <a:pt x="1" y="288"/>
                  </a:lnTo>
                  <a:lnTo>
                    <a:pt x="8" y="282"/>
                  </a:lnTo>
                  <a:lnTo>
                    <a:pt x="14" y="271"/>
                  </a:lnTo>
                  <a:lnTo>
                    <a:pt x="13" y="264"/>
                  </a:lnTo>
                  <a:lnTo>
                    <a:pt x="20" y="249"/>
                  </a:lnTo>
                  <a:lnTo>
                    <a:pt x="30" y="236"/>
                  </a:lnTo>
                  <a:lnTo>
                    <a:pt x="37" y="233"/>
                  </a:lnTo>
                  <a:lnTo>
                    <a:pt x="42" y="221"/>
                  </a:lnTo>
                  <a:lnTo>
                    <a:pt x="42" y="210"/>
                  </a:lnTo>
                  <a:lnTo>
                    <a:pt x="49" y="197"/>
                  </a:lnTo>
                  <a:lnTo>
                    <a:pt x="61" y="189"/>
                  </a:lnTo>
                  <a:lnTo>
                    <a:pt x="73" y="168"/>
                  </a:lnTo>
                  <a:lnTo>
                    <a:pt x="74" y="168"/>
                  </a:lnTo>
                  <a:lnTo>
                    <a:pt x="83" y="160"/>
                  </a:lnTo>
                  <a:lnTo>
                    <a:pt x="99" y="158"/>
                  </a:lnTo>
                  <a:lnTo>
                    <a:pt x="114" y="144"/>
                  </a:lnTo>
                  <a:lnTo>
                    <a:pt x="123" y="138"/>
                  </a:lnTo>
                  <a:lnTo>
                    <a:pt x="138" y="121"/>
                  </a:lnTo>
                  <a:lnTo>
                    <a:pt x="134" y="95"/>
                  </a:lnTo>
                  <a:lnTo>
                    <a:pt x="141" y="77"/>
                  </a:lnTo>
                  <a:lnTo>
                    <a:pt x="144" y="66"/>
                  </a:lnTo>
                  <a:lnTo>
                    <a:pt x="156" y="52"/>
                  </a:lnTo>
                  <a:lnTo>
                    <a:pt x="173" y="43"/>
                  </a:lnTo>
                  <a:lnTo>
                    <a:pt x="186" y="34"/>
                  </a:lnTo>
                  <a:lnTo>
                    <a:pt x="198" y="13"/>
                  </a:lnTo>
                  <a:lnTo>
                    <a:pt x="204" y="0"/>
                  </a:lnTo>
                  <a:lnTo>
                    <a:pt x="217"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1" name="Freeform 118">
              <a:extLst>
                <a:ext uri="{FF2B5EF4-FFF2-40B4-BE49-F238E27FC236}">
                  <a16:creationId xmlns:a16="http://schemas.microsoft.com/office/drawing/2014/main" id="{9B5D7C4E-F7DA-BE68-FC3C-8B37CF41B58C}"/>
                </a:ext>
              </a:extLst>
            </p:cNvPr>
            <p:cNvSpPr>
              <a:spLocks/>
            </p:cNvSpPr>
            <p:nvPr/>
          </p:nvSpPr>
          <p:spPr bwMode="auto">
            <a:xfrm>
              <a:off x="6410665" y="2215111"/>
              <a:ext cx="100425" cy="102099"/>
            </a:xfrm>
            <a:custGeom>
              <a:avLst/>
              <a:gdLst>
                <a:gd name="T0" fmla="*/ 0 w 60"/>
                <a:gd name="T1" fmla="*/ 5 h 61"/>
                <a:gd name="T2" fmla="*/ 3 w 60"/>
                <a:gd name="T3" fmla="*/ 2 h 61"/>
                <a:gd name="T4" fmla="*/ 13 w 60"/>
                <a:gd name="T5" fmla="*/ 0 h 61"/>
                <a:gd name="T6" fmla="*/ 26 w 60"/>
                <a:gd name="T7" fmla="*/ 6 h 61"/>
                <a:gd name="T8" fmla="*/ 33 w 60"/>
                <a:gd name="T9" fmla="*/ 7 h 61"/>
                <a:gd name="T10" fmla="*/ 41 w 60"/>
                <a:gd name="T11" fmla="*/ 12 h 61"/>
                <a:gd name="T12" fmla="*/ 41 w 60"/>
                <a:gd name="T13" fmla="*/ 20 h 61"/>
                <a:gd name="T14" fmla="*/ 47 w 60"/>
                <a:gd name="T15" fmla="*/ 23 h 61"/>
                <a:gd name="T16" fmla="*/ 51 w 60"/>
                <a:gd name="T17" fmla="*/ 31 h 61"/>
                <a:gd name="T18" fmla="*/ 57 w 60"/>
                <a:gd name="T19" fmla="*/ 37 h 61"/>
                <a:gd name="T20" fmla="*/ 57 w 60"/>
                <a:gd name="T21" fmla="*/ 40 h 61"/>
                <a:gd name="T22" fmla="*/ 60 w 60"/>
                <a:gd name="T23" fmla="*/ 42 h 61"/>
                <a:gd name="T24" fmla="*/ 56 w 60"/>
                <a:gd name="T25" fmla="*/ 43 h 61"/>
                <a:gd name="T26" fmla="*/ 46 w 60"/>
                <a:gd name="T27" fmla="*/ 42 h 61"/>
                <a:gd name="T28" fmla="*/ 44 w 60"/>
                <a:gd name="T29" fmla="*/ 40 h 61"/>
                <a:gd name="T30" fmla="*/ 41 w 60"/>
                <a:gd name="T31" fmla="*/ 41 h 61"/>
                <a:gd name="T32" fmla="*/ 43 w 60"/>
                <a:gd name="T33" fmla="*/ 45 h 61"/>
                <a:gd name="T34" fmla="*/ 39 w 60"/>
                <a:gd name="T35" fmla="*/ 52 h 61"/>
                <a:gd name="T36" fmla="*/ 37 w 60"/>
                <a:gd name="T37" fmla="*/ 59 h 61"/>
                <a:gd name="T38" fmla="*/ 33 w 60"/>
                <a:gd name="T39" fmla="*/ 61 h 61"/>
                <a:gd name="T40" fmla="*/ 29 w 60"/>
                <a:gd name="T41" fmla="*/ 52 h 61"/>
                <a:gd name="T42" fmla="*/ 30 w 60"/>
                <a:gd name="T43" fmla="*/ 43 h 61"/>
                <a:gd name="T44" fmla="*/ 28 w 60"/>
                <a:gd name="T45" fmla="*/ 34 h 61"/>
                <a:gd name="T46" fmla="*/ 17 w 60"/>
                <a:gd name="T47" fmla="*/ 22 h 61"/>
                <a:gd name="T48" fmla="*/ 10 w 60"/>
                <a:gd name="T49" fmla="*/ 13 h 61"/>
                <a:gd name="T50" fmla="*/ 5 w 60"/>
                <a:gd name="T51" fmla="*/ 7 h 61"/>
                <a:gd name="T52" fmla="*/ 0 w 60"/>
                <a:gd name="T5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61">
                  <a:moveTo>
                    <a:pt x="0" y="5"/>
                  </a:moveTo>
                  <a:lnTo>
                    <a:pt x="3" y="2"/>
                  </a:lnTo>
                  <a:lnTo>
                    <a:pt x="13" y="0"/>
                  </a:lnTo>
                  <a:lnTo>
                    <a:pt x="26" y="6"/>
                  </a:lnTo>
                  <a:lnTo>
                    <a:pt x="33" y="7"/>
                  </a:lnTo>
                  <a:lnTo>
                    <a:pt x="41" y="12"/>
                  </a:lnTo>
                  <a:lnTo>
                    <a:pt x="41" y="20"/>
                  </a:lnTo>
                  <a:lnTo>
                    <a:pt x="47" y="23"/>
                  </a:lnTo>
                  <a:lnTo>
                    <a:pt x="51" y="31"/>
                  </a:lnTo>
                  <a:lnTo>
                    <a:pt x="57" y="37"/>
                  </a:lnTo>
                  <a:lnTo>
                    <a:pt x="57" y="40"/>
                  </a:lnTo>
                  <a:lnTo>
                    <a:pt x="60" y="42"/>
                  </a:lnTo>
                  <a:lnTo>
                    <a:pt x="56" y="43"/>
                  </a:lnTo>
                  <a:lnTo>
                    <a:pt x="46" y="42"/>
                  </a:lnTo>
                  <a:lnTo>
                    <a:pt x="44" y="40"/>
                  </a:lnTo>
                  <a:lnTo>
                    <a:pt x="41" y="41"/>
                  </a:lnTo>
                  <a:lnTo>
                    <a:pt x="43" y="45"/>
                  </a:lnTo>
                  <a:lnTo>
                    <a:pt x="39" y="52"/>
                  </a:lnTo>
                  <a:lnTo>
                    <a:pt x="37" y="59"/>
                  </a:lnTo>
                  <a:lnTo>
                    <a:pt x="33" y="61"/>
                  </a:lnTo>
                  <a:lnTo>
                    <a:pt x="29" y="52"/>
                  </a:lnTo>
                  <a:lnTo>
                    <a:pt x="30" y="43"/>
                  </a:lnTo>
                  <a:lnTo>
                    <a:pt x="28" y="34"/>
                  </a:lnTo>
                  <a:lnTo>
                    <a:pt x="17" y="22"/>
                  </a:lnTo>
                  <a:lnTo>
                    <a:pt x="10" y="13"/>
                  </a:lnTo>
                  <a:lnTo>
                    <a:pt x="5" y="7"/>
                  </a:lnTo>
                  <a:lnTo>
                    <a:pt x="0" y="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2" name="Freeform 119">
              <a:extLst>
                <a:ext uri="{FF2B5EF4-FFF2-40B4-BE49-F238E27FC236}">
                  <a16:creationId xmlns:a16="http://schemas.microsoft.com/office/drawing/2014/main" id="{D542F6C7-E0E0-98FC-9DC4-3C5CC3884E87}"/>
                </a:ext>
              </a:extLst>
            </p:cNvPr>
            <p:cNvSpPr>
              <a:spLocks/>
            </p:cNvSpPr>
            <p:nvPr/>
          </p:nvSpPr>
          <p:spPr bwMode="auto">
            <a:xfrm>
              <a:off x="6991455" y="4313986"/>
              <a:ext cx="235998" cy="470322"/>
            </a:xfrm>
            <a:custGeom>
              <a:avLst/>
              <a:gdLst>
                <a:gd name="T0" fmla="*/ 127 w 141"/>
                <a:gd name="T1" fmla="*/ 8 h 281"/>
                <a:gd name="T2" fmla="*/ 131 w 141"/>
                <a:gd name="T3" fmla="*/ 17 h 281"/>
                <a:gd name="T4" fmla="*/ 135 w 141"/>
                <a:gd name="T5" fmla="*/ 31 h 281"/>
                <a:gd name="T6" fmla="*/ 136 w 141"/>
                <a:gd name="T7" fmla="*/ 56 h 281"/>
                <a:gd name="T8" fmla="*/ 141 w 141"/>
                <a:gd name="T9" fmla="*/ 66 h 281"/>
                <a:gd name="T10" fmla="*/ 138 w 141"/>
                <a:gd name="T11" fmla="*/ 76 h 281"/>
                <a:gd name="T12" fmla="*/ 134 w 141"/>
                <a:gd name="T13" fmla="*/ 82 h 281"/>
                <a:gd name="T14" fmla="*/ 129 w 141"/>
                <a:gd name="T15" fmla="*/ 70 h 281"/>
                <a:gd name="T16" fmla="*/ 125 w 141"/>
                <a:gd name="T17" fmla="*/ 76 h 281"/>
                <a:gd name="T18" fmla="*/ 128 w 141"/>
                <a:gd name="T19" fmla="*/ 91 h 281"/>
                <a:gd name="T20" fmla="*/ 126 w 141"/>
                <a:gd name="T21" fmla="*/ 100 h 281"/>
                <a:gd name="T22" fmla="*/ 120 w 141"/>
                <a:gd name="T23" fmla="*/ 105 h 281"/>
                <a:gd name="T24" fmla="*/ 118 w 141"/>
                <a:gd name="T25" fmla="*/ 122 h 281"/>
                <a:gd name="T26" fmla="*/ 109 w 141"/>
                <a:gd name="T27" fmla="*/ 147 h 281"/>
                <a:gd name="T28" fmla="*/ 98 w 141"/>
                <a:gd name="T29" fmla="*/ 175 h 281"/>
                <a:gd name="T30" fmla="*/ 83 w 141"/>
                <a:gd name="T31" fmla="*/ 215 h 281"/>
                <a:gd name="T32" fmla="*/ 74 w 141"/>
                <a:gd name="T33" fmla="*/ 244 h 281"/>
                <a:gd name="T34" fmla="*/ 63 w 141"/>
                <a:gd name="T35" fmla="*/ 268 h 281"/>
                <a:gd name="T36" fmla="*/ 49 w 141"/>
                <a:gd name="T37" fmla="*/ 272 h 281"/>
                <a:gd name="T38" fmla="*/ 32 w 141"/>
                <a:gd name="T39" fmla="*/ 281 h 281"/>
                <a:gd name="T40" fmla="*/ 22 w 141"/>
                <a:gd name="T41" fmla="*/ 276 h 281"/>
                <a:gd name="T42" fmla="*/ 9 w 141"/>
                <a:gd name="T43" fmla="*/ 268 h 281"/>
                <a:gd name="T44" fmla="*/ 5 w 141"/>
                <a:gd name="T45" fmla="*/ 258 h 281"/>
                <a:gd name="T46" fmla="*/ 5 w 141"/>
                <a:gd name="T47" fmla="*/ 239 h 281"/>
                <a:gd name="T48" fmla="*/ 0 w 141"/>
                <a:gd name="T49" fmla="*/ 223 h 281"/>
                <a:gd name="T50" fmla="*/ 0 w 141"/>
                <a:gd name="T51" fmla="*/ 208 h 281"/>
                <a:gd name="T52" fmla="*/ 4 w 141"/>
                <a:gd name="T53" fmla="*/ 193 h 281"/>
                <a:gd name="T54" fmla="*/ 13 w 141"/>
                <a:gd name="T55" fmla="*/ 189 h 281"/>
                <a:gd name="T56" fmla="*/ 13 w 141"/>
                <a:gd name="T57" fmla="*/ 182 h 281"/>
                <a:gd name="T58" fmla="*/ 23 w 141"/>
                <a:gd name="T59" fmla="*/ 166 h 281"/>
                <a:gd name="T60" fmla="*/ 26 w 141"/>
                <a:gd name="T61" fmla="*/ 153 h 281"/>
                <a:gd name="T62" fmla="*/ 22 w 141"/>
                <a:gd name="T63" fmla="*/ 143 h 281"/>
                <a:gd name="T64" fmla="*/ 20 w 141"/>
                <a:gd name="T65" fmla="*/ 130 h 281"/>
                <a:gd name="T66" fmla="*/ 19 w 141"/>
                <a:gd name="T67" fmla="*/ 111 h 281"/>
                <a:gd name="T68" fmla="*/ 27 w 141"/>
                <a:gd name="T69" fmla="*/ 99 h 281"/>
                <a:gd name="T70" fmla="*/ 30 w 141"/>
                <a:gd name="T71" fmla="*/ 86 h 281"/>
                <a:gd name="T72" fmla="*/ 39 w 141"/>
                <a:gd name="T73" fmla="*/ 85 h 281"/>
                <a:gd name="T74" fmla="*/ 49 w 141"/>
                <a:gd name="T75" fmla="*/ 81 h 281"/>
                <a:gd name="T76" fmla="*/ 56 w 141"/>
                <a:gd name="T77" fmla="*/ 77 h 281"/>
                <a:gd name="T78" fmla="*/ 64 w 141"/>
                <a:gd name="T79" fmla="*/ 77 h 281"/>
                <a:gd name="T80" fmla="*/ 75 w 141"/>
                <a:gd name="T81" fmla="*/ 65 h 281"/>
                <a:gd name="T82" fmla="*/ 91 w 141"/>
                <a:gd name="T83" fmla="*/ 53 h 281"/>
                <a:gd name="T84" fmla="*/ 97 w 141"/>
                <a:gd name="T85" fmla="*/ 42 h 281"/>
                <a:gd name="T86" fmla="*/ 95 w 141"/>
                <a:gd name="T87" fmla="*/ 33 h 281"/>
                <a:gd name="T88" fmla="*/ 102 w 141"/>
                <a:gd name="T89" fmla="*/ 36 h 281"/>
                <a:gd name="T90" fmla="*/ 113 w 141"/>
                <a:gd name="T91" fmla="*/ 21 h 281"/>
                <a:gd name="T92" fmla="*/ 114 w 141"/>
                <a:gd name="T93" fmla="*/ 9 h 281"/>
                <a:gd name="T94" fmla="*/ 121 w 141"/>
                <a:gd name="T95" fmla="*/ 0 h 281"/>
                <a:gd name="T96" fmla="*/ 127 w 141"/>
                <a:gd name="T97" fmla="*/ 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1" h="281">
                  <a:moveTo>
                    <a:pt x="127" y="8"/>
                  </a:moveTo>
                  <a:lnTo>
                    <a:pt x="131" y="17"/>
                  </a:lnTo>
                  <a:lnTo>
                    <a:pt x="135" y="31"/>
                  </a:lnTo>
                  <a:lnTo>
                    <a:pt x="136" y="56"/>
                  </a:lnTo>
                  <a:lnTo>
                    <a:pt x="141" y="66"/>
                  </a:lnTo>
                  <a:lnTo>
                    <a:pt x="138" y="76"/>
                  </a:lnTo>
                  <a:lnTo>
                    <a:pt x="134" y="82"/>
                  </a:lnTo>
                  <a:lnTo>
                    <a:pt x="129" y="70"/>
                  </a:lnTo>
                  <a:lnTo>
                    <a:pt x="125" y="76"/>
                  </a:lnTo>
                  <a:lnTo>
                    <a:pt x="128" y="91"/>
                  </a:lnTo>
                  <a:lnTo>
                    <a:pt x="126" y="100"/>
                  </a:lnTo>
                  <a:lnTo>
                    <a:pt x="120" y="105"/>
                  </a:lnTo>
                  <a:lnTo>
                    <a:pt x="118" y="122"/>
                  </a:lnTo>
                  <a:lnTo>
                    <a:pt x="109" y="147"/>
                  </a:lnTo>
                  <a:lnTo>
                    <a:pt x="98" y="175"/>
                  </a:lnTo>
                  <a:lnTo>
                    <a:pt x="83" y="215"/>
                  </a:lnTo>
                  <a:lnTo>
                    <a:pt x="74" y="244"/>
                  </a:lnTo>
                  <a:lnTo>
                    <a:pt x="63" y="268"/>
                  </a:lnTo>
                  <a:lnTo>
                    <a:pt x="49" y="272"/>
                  </a:lnTo>
                  <a:lnTo>
                    <a:pt x="32" y="281"/>
                  </a:lnTo>
                  <a:lnTo>
                    <a:pt x="22" y="276"/>
                  </a:lnTo>
                  <a:lnTo>
                    <a:pt x="9" y="268"/>
                  </a:lnTo>
                  <a:lnTo>
                    <a:pt x="5" y="258"/>
                  </a:lnTo>
                  <a:lnTo>
                    <a:pt x="5" y="239"/>
                  </a:lnTo>
                  <a:lnTo>
                    <a:pt x="0" y="223"/>
                  </a:lnTo>
                  <a:lnTo>
                    <a:pt x="0" y="208"/>
                  </a:lnTo>
                  <a:lnTo>
                    <a:pt x="4" y="193"/>
                  </a:lnTo>
                  <a:lnTo>
                    <a:pt x="13" y="189"/>
                  </a:lnTo>
                  <a:lnTo>
                    <a:pt x="13" y="182"/>
                  </a:lnTo>
                  <a:lnTo>
                    <a:pt x="23" y="166"/>
                  </a:lnTo>
                  <a:lnTo>
                    <a:pt x="26" y="153"/>
                  </a:lnTo>
                  <a:lnTo>
                    <a:pt x="22" y="143"/>
                  </a:lnTo>
                  <a:lnTo>
                    <a:pt x="20" y="130"/>
                  </a:lnTo>
                  <a:lnTo>
                    <a:pt x="19" y="111"/>
                  </a:lnTo>
                  <a:lnTo>
                    <a:pt x="27" y="99"/>
                  </a:lnTo>
                  <a:lnTo>
                    <a:pt x="30" y="86"/>
                  </a:lnTo>
                  <a:lnTo>
                    <a:pt x="39" y="85"/>
                  </a:lnTo>
                  <a:lnTo>
                    <a:pt x="49" y="81"/>
                  </a:lnTo>
                  <a:lnTo>
                    <a:pt x="56" y="77"/>
                  </a:lnTo>
                  <a:lnTo>
                    <a:pt x="64" y="77"/>
                  </a:lnTo>
                  <a:lnTo>
                    <a:pt x="75" y="65"/>
                  </a:lnTo>
                  <a:lnTo>
                    <a:pt x="91" y="53"/>
                  </a:lnTo>
                  <a:lnTo>
                    <a:pt x="97" y="42"/>
                  </a:lnTo>
                  <a:lnTo>
                    <a:pt x="95" y="33"/>
                  </a:lnTo>
                  <a:lnTo>
                    <a:pt x="102" y="36"/>
                  </a:lnTo>
                  <a:lnTo>
                    <a:pt x="113" y="21"/>
                  </a:lnTo>
                  <a:lnTo>
                    <a:pt x="114" y="9"/>
                  </a:lnTo>
                  <a:lnTo>
                    <a:pt x="121" y="0"/>
                  </a:lnTo>
                  <a:lnTo>
                    <a:pt x="127" y="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3" name="Freeform 120">
              <a:extLst>
                <a:ext uri="{FF2B5EF4-FFF2-40B4-BE49-F238E27FC236}">
                  <a16:creationId xmlns:a16="http://schemas.microsoft.com/office/drawing/2014/main" id="{EE353CD7-12FA-A962-E403-0AC9CA3AA838}"/>
                </a:ext>
              </a:extLst>
            </p:cNvPr>
            <p:cNvSpPr>
              <a:spLocks/>
            </p:cNvSpPr>
            <p:nvPr/>
          </p:nvSpPr>
          <p:spPr bwMode="auto">
            <a:xfrm>
              <a:off x="2266478" y="2757404"/>
              <a:ext cx="806744" cy="631002"/>
            </a:xfrm>
            <a:custGeom>
              <a:avLst/>
              <a:gdLst>
                <a:gd name="T0" fmla="*/ 298 w 482"/>
                <a:gd name="T1" fmla="*/ 175 h 377"/>
                <a:gd name="T2" fmla="*/ 288 w 482"/>
                <a:gd name="T3" fmla="*/ 225 h 377"/>
                <a:gd name="T4" fmla="*/ 303 w 482"/>
                <a:gd name="T5" fmla="*/ 266 h 377"/>
                <a:gd name="T6" fmla="*/ 329 w 482"/>
                <a:gd name="T7" fmla="*/ 294 h 377"/>
                <a:gd name="T8" fmla="*/ 366 w 482"/>
                <a:gd name="T9" fmla="*/ 295 h 377"/>
                <a:gd name="T10" fmla="*/ 405 w 482"/>
                <a:gd name="T11" fmla="*/ 279 h 377"/>
                <a:gd name="T12" fmla="*/ 419 w 482"/>
                <a:gd name="T13" fmla="*/ 243 h 377"/>
                <a:gd name="T14" fmla="*/ 468 w 482"/>
                <a:gd name="T15" fmla="*/ 234 h 377"/>
                <a:gd name="T16" fmla="*/ 480 w 482"/>
                <a:gd name="T17" fmla="*/ 246 h 377"/>
                <a:gd name="T18" fmla="*/ 465 w 482"/>
                <a:gd name="T19" fmla="*/ 275 h 377"/>
                <a:gd name="T20" fmla="*/ 451 w 482"/>
                <a:gd name="T21" fmla="*/ 295 h 377"/>
                <a:gd name="T22" fmla="*/ 436 w 482"/>
                <a:gd name="T23" fmla="*/ 308 h 377"/>
                <a:gd name="T24" fmla="*/ 430 w 482"/>
                <a:gd name="T25" fmla="*/ 309 h 377"/>
                <a:gd name="T26" fmla="*/ 395 w 482"/>
                <a:gd name="T27" fmla="*/ 321 h 377"/>
                <a:gd name="T28" fmla="*/ 399 w 482"/>
                <a:gd name="T29" fmla="*/ 333 h 377"/>
                <a:gd name="T30" fmla="*/ 402 w 482"/>
                <a:gd name="T31" fmla="*/ 346 h 377"/>
                <a:gd name="T32" fmla="*/ 370 w 482"/>
                <a:gd name="T33" fmla="*/ 367 h 377"/>
                <a:gd name="T34" fmla="*/ 348 w 482"/>
                <a:gd name="T35" fmla="*/ 355 h 377"/>
                <a:gd name="T36" fmla="*/ 315 w 482"/>
                <a:gd name="T37" fmla="*/ 344 h 377"/>
                <a:gd name="T38" fmla="*/ 278 w 482"/>
                <a:gd name="T39" fmla="*/ 349 h 377"/>
                <a:gd name="T40" fmla="*/ 236 w 482"/>
                <a:gd name="T41" fmla="*/ 332 h 377"/>
                <a:gd name="T42" fmla="*/ 199 w 482"/>
                <a:gd name="T43" fmla="*/ 307 h 377"/>
                <a:gd name="T44" fmla="*/ 165 w 482"/>
                <a:gd name="T45" fmla="*/ 290 h 377"/>
                <a:gd name="T46" fmla="*/ 138 w 482"/>
                <a:gd name="T47" fmla="*/ 255 h 377"/>
                <a:gd name="T48" fmla="*/ 149 w 482"/>
                <a:gd name="T49" fmla="*/ 242 h 377"/>
                <a:gd name="T50" fmla="*/ 146 w 482"/>
                <a:gd name="T51" fmla="*/ 217 h 377"/>
                <a:gd name="T52" fmla="*/ 116 w 482"/>
                <a:gd name="T53" fmla="*/ 169 h 377"/>
                <a:gd name="T54" fmla="*/ 95 w 482"/>
                <a:gd name="T55" fmla="*/ 143 h 377"/>
                <a:gd name="T56" fmla="*/ 85 w 482"/>
                <a:gd name="T57" fmla="*/ 115 h 377"/>
                <a:gd name="T58" fmla="*/ 68 w 482"/>
                <a:gd name="T59" fmla="*/ 88 h 377"/>
                <a:gd name="T60" fmla="*/ 59 w 482"/>
                <a:gd name="T61" fmla="*/ 56 h 377"/>
                <a:gd name="T62" fmla="*/ 50 w 482"/>
                <a:gd name="T63" fmla="*/ 24 h 377"/>
                <a:gd name="T64" fmla="*/ 31 w 482"/>
                <a:gd name="T65" fmla="*/ 27 h 377"/>
                <a:gd name="T66" fmla="*/ 31 w 482"/>
                <a:gd name="T67" fmla="*/ 62 h 377"/>
                <a:gd name="T68" fmla="*/ 43 w 482"/>
                <a:gd name="T69" fmla="*/ 82 h 377"/>
                <a:gd name="T70" fmla="*/ 46 w 482"/>
                <a:gd name="T71" fmla="*/ 102 h 377"/>
                <a:gd name="T72" fmla="*/ 61 w 482"/>
                <a:gd name="T73" fmla="*/ 125 h 377"/>
                <a:gd name="T74" fmla="*/ 67 w 482"/>
                <a:gd name="T75" fmla="*/ 164 h 377"/>
                <a:gd name="T76" fmla="*/ 80 w 482"/>
                <a:gd name="T77" fmla="*/ 185 h 377"/>
                <a:gd name="T78" fmla="*/ 74 w 482"/>
                <a:gd name="T79" fmla="*/ 205 h 377"/>
                <a:gd name="T80" fmla="*/ 59 w 482"/>
                <a:gd name="T81" fmla="*/ 181 h 377"/>
                <a:gd name="T82" fmla="*/ 45 w 482"/>
                <a:gd name="T83" fmla="*/ 150 h 377"/>
                <a:gd name="T84" fmla="*/ 28 w 482"/>
                <a:gd name="T85" fmla="*/ 123 h 377"/>
                <a:gd name="T86" fmla="*/ 13 w 482"/>
                <a:gd name="T87" fmla="*/ 115 h 377"/>
                <a:gd name="T88" fmla="*/ 14 w 482"/>
                <a:gd name="T89" fmla="*/ 103 h 377"/>
                <a:gd name="T90" fmla="*/ 17 w 482"/>
                <a:gd name="T91" fmla="*/ 71 h 377"/>
                <a:gd name="T92" fmla="*/ 4 w 482"/>
                <a:gd name="T93" fmla="*/ 39 h 377"/>
                <a:gd name="T94" fmla="*/ 21 w 482"/>
                <a:gd name="T95" fmla="*/ 2 h 377"/>
                <a:gd name="T96" fmla="*/ 64 w 482"/>
                <a:gd name="T97" fmla="*/ 14 h 377"/>
                <a:gd name="T98" fmla="*/ 148 w 482"/>
                <a:gd name="T99" fmla="*/ 28 h 377"/>
                <a:gd name="T100" fmla="*/ 185 w 482"/>
                <a:gd name="T101" fmla="*/ 27 h 377"/>
                <a:gd name="T102" fmla="*/ 202 w 482"/>
                <a:gd name="T103" fmla="*/ 54 h 377"/>
                <a:gd name="T104" fmla="*/ 224 w 482"/>
                <a:gd name="T105" fmla="*/ 78 h 377"/>
                <a:gd name="T106" fmla="*/ 264 w 482"/>
                <a:gd name="T107" fmla="*/ 69 h 377"/>
                <a:gd name="T108" fmla="*/ 280 w 482"/>
                <a:gd name="T109" fmla="*/ 107 h 377"/>
                <a:gd name="T110" fmla="*/ 296 w 482"/>
                <a:gd name="T111" fmla="*/ 13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2" h="377">
                  <a:moveTo>
                    <a:pt x="315" y="142"/>
                  </a:moveTo>
                  <a:lnTo>
                    <a:pt x="304" y="160"/>
                  </a:lnTo>
                  <a:lnTo>
                    <a:pt x="298" y="175"/>
                  </a:lnTo>
                  <a:lnTo>
                    <a:pt x="291" y="203"/>
                  </a:lnTo>
                  <a:lnTo>
                    <a:pt x="287" y="213"/>
                  </a:lnTo>
                  <a:lnTo>
                    <a:pt x="288" y="225"/>
                  </a:lnTo>
                  <a:lnTo>
                    <a:pt x="292" y="235"/>
                  </a:lnTo>
                  <a:lnTo>
                    <a:pt x="293" y="251"/>
                  </a:lnTo>
                  <a:lnTo>
                    <a:pt x="303" y="266"/>
                  </a:lnTo>
                  <a:lnTo>
                    <a:pt x="305" y="278"/>
                  </a:lnTo>
                  <a:lnTo>
                    <a:pt x="311" y="288"/>
                  </a:lnTo>
                  <a:lnTo>
                    <a:pt x="329" y="294"/>
                  </a:lnTo>
                  <a:lnTo>
                    <a:pt x="335" y="302"/>
                  </a:lnTo>
                  <a:lnTo>
                    <a:pt x="352" y="297"/>
                  </a:lnTo>
                  <a:lnTo>
                    <a:pt x="366" y="295"/>
                  </a:lnTo>
                  <a:lnTo>
                    <a:pt x="380" y="291"/>
                  </a:lnTo>
                  <a:lnTo>
                    <a:pt x="392" y="287"/>
                  </a:lnTo>
                  <a:lnTo>
                    <a:pt x="405" y="279"/>
                  </a:lnTo>
                  <a:lnTo>
                    <a:pt x="411" y="267"/>
                  </a:lnTo>
                  <a:lnTo>
                    <a:pt x="415" y="249"/>
                  </a:lnTo>
                  <a:lnTo>
                    <a:pt x="419" y="243"/>
                  </a:lnTo>
                  <a:lnTo>
                    <a:pt x="432" y="238"/>
                  </a:lnTo>
                  <a:lnTo>
                    <a:pt x="452" y="233"/>
                  </a:lnTo>
                  <a:lnTo>
                    <a:pt x="468" y="234"/>
                  </a:lnTo>
                  <a:lnTo>
                    <a:pt x="479" y="232"/>
                  </a:lnTo>
                  <a:lnTo>
                    <a:pt x="482" y="236"/>
                  </a:lnTo>
                  <a:lnTo>
                    <a:pt x="480" y="246"/>
                  </a:lnTo>
                  <a:lnTo>
                    <a:pt x="469" y="259"/>
                  </a:lnTo>
                  <a:lnTo>
                    <a:pt x="463" y="271"/>
                  </a:lnTo>
                  <a:lnTo>
                    <a:pt x="465" y="275"/>
                  </a:lnTo>
                  <a:lnTo>
                    <a:pt x="461" y="284"/>
                  </a:lnTo>
                  <a:lnTo>
                    <a:pt x="455" y="300"/>
                  </a:lnTo>
                  <a:lnTo>
                    <a:pt x="451" y="295"/>
                  </a:lnTo>
                  <a:lnTo>
                    <a:pt x="447" y="295"/>
                  </a:lnTo>
                  <a:lnTo>
                    <a:pt x="444" y="295"/>
                  </a:lnTo>
                  <a:lnTo>
                    <a:pt x="436" y="308"/>
                  </a:lnTo>
                  <a:lnTo>
                    <a:pt x="433" y="306"/>
                  </a:lnTo>
                  <a:lnTo>
                    <a:pt x="430" y="306"/>
                  </a:lnTo>
                  <a:lnTo>
                    <a:pt x="430" y="309"/>
                  </a:lnTo>
                  <a:lnTo>
                    <a:pt x="413" y="309"/>
                  </a:lnTo>
                  <a:lnTo>
                    <a:pt x="396" y="309"/>
                  </a:lnTo>
                  <a:lnTo>
                    <a:pt x="395" y="321"/>
                  </a:lnTo>
                  <a:lnTo>
                    <a:pt x="387" y="321"/>
                  </a:lnTo>
                  <a:lnTo>
                    <a:pt x="393" y="328"/>
                  </a:lnTo>
                  <a:lnTo>
                    <a:pt x="399" y="333"/>
                  </a:lnTo>
                  <a:lnTo>
                    <a:pt x="400" y="337"/>
                  </a:lnTo>
                  <a:lnTo>
                    <a:pt x="403" y="338"/>
                  </a:lnTo>
                  <a:lnTo>
                    <a:pt x="402" y="346"/>
                  </a:lnTo>
                  <a:lnTo>
                    <a:pt x="378" y="346"/>
                  </a:lnTo>
                  <a:lnTo>
                    <a:pt x="368" y="363"/>
                  </a:lnTo>
                  <a:lnTo>
                    <a:pt x="370" y="367"/>
                  </a:lnTo>
                  <a:lnTo>
                    <a:pt x="367" y="371"/>
                  </a:lnTo>
                  <a:lnTo>
                    <a:pt x="366" y="377"/>
                  </a:lnTo>
                  <a:lnTo>
                    <a:pt x="348" y="355"/>
                  </a:lnTo>
                  <a:lnTo>
                    <a:pt x="339" y="348"/>
                  </a:lnTo>
                  <a:lnTo>
                    <a:pt x="325" y="343"/>
                  </a:lnTo>
                  <a:lnTo>
                    <a:pt x="315" y="344"/>
                  </a:lnTo>
                  <a:lnTo>
                    <a:pt x="299" y="352"/>
                  </a:lnTo>
                  <a:lnTo>
                    <a:pt x="290" y="354"/>
                  </a:lnTo>
                  <a:lnTo>
                    <a:pt x="278" y="349"/>
                  </a:lnTo>
                  <a:lnTo>
                    <a:pt x="265" y="345"/>
                  </a:lnTo>
                  <a:lnTo>
                    <a:pt x="249" y="335"/>
                  </a:lnTo>
                  <a:lnTo>
                    <a:pt x="236" y="332"/>
                  </a:lnTo>
                  <a:lnTo>
                    <a:pt x="216" y="323"/>
                  </a:lnTo>
                  <a:lnTo>
                    <a:pt x="203" y="313"/>
                  </a:lnTo>
                  <a:lnTo>
                    <a:pt x="199" y="307"/>
                  </a:lnTo>
                  <a:lnTo>
                    <a:pt x="189" y="306"/>
                  </a:lnTo>
                  <a:lnTo>
                    <a:pt x="171" y="299"/>
                  </a:lnTo>
                  <a:lnTo>
                    <a:pt x="165" y="290"/>
                  </a:lnTo>
                  <a:lnTo>
                    <a:pt x="148" y="278"/>
                  </a:lnTo>
                  <a:lnTo>
                    <a:pt x="141" y="265"/>
                  </a:lnTo>
                  <a:lnTo>
                    <a:pt x="138" y="255"/>
                  </a:lnTo>
                  <a:lnTo>
                    <a:pt x="145" y="253"/>
                  </a:lnTo>
                  <a:lnTo>
                    <a:pt x="144" y="247"/>
                  </a:lnTo>
                  <a:lnTo>
                    <a:pt x="149" y="242"/>
                  </a:lnTo>
                  <a:lnTo>
                    <a:pt x="150" y="234"/>
                  </a:lnTo>
                  <a:lnTo>
                    <a:pt x="146" y="225"/>
                  </a:lnTo>
                  <a:lnTo>
                    <a:pt x="146" y="217"/>
                  </a:lnTo>
                  <a:lnTo>
                    <a:pt x="142" y="206"/>
                  </a:lnTo>
                  <a:lnTo>
                    <a:pt x="131" y="186"/>
                  </a:lnTo>
                  <a:lnTo>
                    <a:pt x="116" y="169"/>
                  </a:lnTo>
                  <a:lnTo>
                    <a:pt x="110" y="156"/>
                  </a:lnTo>
                  <a:lnTo>
                    <a:pt x="97" y="148"/>
                  </a:lnTo>
                  <a:lnTo>
                    <a:pt x="95" y="143"/>
                  </a:lnTo>
                  <a:lnTo>
                    <a:pt x="101" y="130"/>
                  </a:lnTo>
                  <a:lnTo>
                    <a:pt x="93" y="125"/>
                  </a:lnTo>
                  <a:lnTo>
                    <a:pt x="85" y="115"/>
                  </a:lnTo>
                  <a:lnTo>
                    <a:pt x="85" y="101"/>
                  </a:lnTo>
                  <a:lnTo>
                    <a:pt x="75" y="99"/>
                  </a:lnTo>
                  <a:lnTo>
                    <a:pt x="68" y="88"/>
                  </a:lnTo>
                  <a:lnTo>
                    <a:pt x="63" y="78"/>
                  </a:lnTo>
                  <a:lnTo>
                    <a:pt x="64" y="72"/>
                  </a:lnTo>
                  <a:lnTo>
                    <a:pt x="59" y="56"/>
                  </a:lnTo>
                  <a:lnTo>
                    <a:pt x="58" y="40"/>
                  </a:lnTo>
                  <a:lnTo>
                    <a:pt x="61" y="32"/>
                  </a:lnTo>
                  <a:lnTo>
                    <a:pt x="50" y="24"/>
                  </a:lnTo>
                  <a:lnTo>
                    <a:pt x="44" y="25"/>
                  </a:lnTo>
                  <a:lnTo>
                    <a:pt x="36" y="19"/>
                  </a:lnTo>
                  <a:lnTo>
                    <a:pt x="31" y="27"/>
                  </a:lnTo>
                  <a:lnTo>
                    <a:pt x="30" y="37"/>
                  </a:lnTo>
                  <a:lnTo>
                    <a:pt x="27" y="53"/>
                  </a:lnTo>
                  <a:lnTo>
                    <a:pt x="31" y="62"/>
                  </a:lnTo>
                  <a:lnTo>
                    <a:pt x="39" y="76"/>
                  </a:lnTo>
                  <a:lnTo>
                    <a:pt x="41" y="81"/>
                  </a:lnTo>
                  <a:lnTo>
                    <a:pt x="43" y="82"/>
                  </a:lnTo>
                  <a:lnTo>
                    <a:pt x="43" y="89"/>
                  </a:lnTo>
                  <a:lnTo>
                    <a:pt x="47" y="89"/>
                  </a:lnTo>
                  <a:lnTo>
                    <a:pt x="46" y="102"/>
                  </a:lnTo>
                  <a:lnTo>
                    <a:pt x="51" y="108"/>
                  </a:lnTo>
                  <a:lnTo>
                    <a:pt x="52" y="115"/>
                  </a:lnTo>
                  <a:lnTo>
                    <a:pt x="61" y="125"/>
                  </a:lnTo>
                  <a:lnTo>
                    <a:pt x="62" y="145"/>
                  </a:lnTo>
                  <a:lnTo>
                    <a:pt x="65" y="154"/>
                  </a:lnTo>
                  <a:lnTo>
                    <a:pt x="67" y="164"/>
                  </a:lnTo>
                  <a:lnTo>
                    <a:pt x="66" y="174"/>
                  </a:lnTo>
                  <a:lnTo>
                    <a:pt x="74" y="175"/>
                  </a:lnTo>
                  <a:lnTo>
                    <a:pt x="80" y="185"/>
                  </a:lnTo>
                  <a:lnTo>
                    <a:pt x="84" y="194"/>
                  </a:lnTo>
                  <a:lnTo>
                    <a:pt x="83" y="198"/>
                  </a:lnTo>
                  <a:lnTo>
                    <a:pt x="74" y="205"/>
                  </a:lnTo>
                  <a:lnTo>
                    <a:pt x="71" y="205"/>
                  </a:lnTo>
                  <a:lnTo>
                    <a:pt x="68" y="193"/>
                  </a:lnTo>
                  <a:lnTo>
                    <a:pt x="59" y="181"/>
                  </a:lnTo>
                  <a:lnTo>
                    <a:pt x="49" y="171"/>
                  </a:lnTo>
                  <a:lnTo>
                    <a:pt x="41" y="165"/>
                  </a:lnTo>
                  <a:lnTo>
                    <a:pt x="45" y="150"/>
                  </a:lnTo>
                  <a:lnTo>
                    <a:pt x="45" y="139"/>
                  </a:lnTo>
                  <a:lnTo>
                    <a:pt x="38" y="133"/>
                  </a:lnTo>
                  <a:lnTo>
                    <a:pt x="28" y="123"/>
                  </a:lnTo>
                  <a:lnTo>
                    <a:pt x="25" y="126"/>
                  </a:lnTo>
                  <a:lnTo>
                    <a:pt x="22" y="121"/>
                  </a:lnTo>
                  <a:lnTo>
                    <a:pt x="13" y="115"/>
                  </a:lnTo>
                  <a:lnTo>
                    <a:pt x="6" y="103"/>
                  </a:lnTo>
                  <a:lnTo>
                    <a:pt x="7" y="102"/>
                  </a:lnTo>
                  <a:lnTo>
                    <a:pt x="14" y="103"/>
                  </a:lnTo>
                  <a:lnTo>
                    <a:pt x="23" y="95"/>
                  </a:lnTo>
                  <a:lnTo>
                    <a:pt x="26" y="86"/>
                  </a:lnTo>
                  <a:lnTo>
                    <a:pt x="17" y="71"/>
                  </a:lnTo>
                  <a:lnTo>
                    <a:pt x="8" y="65"/>
                  </a:lnTo>
                  <a:lnTo>
                    <a:pt x="6" y="52"/>
                  </a:lnTo>
                  <a:lnTo>
                    <a:pt x="4" y="39"/>
                  </a:lnTo>
                  <a:lnTo>
                    <a:pt x="1" y="22"/>
                  </a:lnTo>
                  <a:lnTo>
                    <a:pt x="0" y="4"/>
                  </a:lnTo>
                  <a:lnTo>
                    <a:pt x="21" y="2"/>
                  </a:lnTo>
                  <a:lnTo>
                    <a:pt x="43" y="0"/>
                  </a:lnTo>
                  <a:lnTo>
                    <a:pt x="41" y="4"/>
                  </a:lnTo>
                  <a:lnTo>
                    <a:pt x="64" y="14"/>
                  </a:lnTo>
                  <a:lnTo>
                    <a:pt x="99" y="29"/>
                  </a:lnTo>
                  <a:lnTo>
                    <a:pt x="134" y="28"/>
                  </a:lnTo>
                  <a:lnTo>
                    <a:pt x="148" y="28"/>
                  </a:lnTo>
                  <a:lnTo>
                    <a:pt x="150" y="20"/>
                  </a:lnTo>
                  <a:lnTo>
                    <a:pt x="181" y="20"/>
                  </a:lnTo>
                  <a:lnTo>
                    <a:pt x="185" y="27"/>
                  </a:lnTo>
                  <a:lnTo>
                    <a:pt x="192" y="34"/>
                  </a:lnTo>
                  <a:lnTo>
                    <a:pt x="200" y="43"/>
                  </a:lnTo>
                  <a:lnTo>
                    <a:pt x="202" y="54"/>
                  </a:lnTo>
                  <a:lnTo>
                    <a:pt x="203" y="65"/>
                  </a:lnTo>
                  <a:lnTo>
                    <a:pt x="211" y="71"/>
                  </a:lnTo>
                  <a:lnTo>
                    <a:pt x="224" y="78"/>
                  </a:lnTo>
                  <a:lnTo>
                    <a:pt x="240" y="61"/>
                  </a:lnTo>
                  <a:lnTo>
                    <a:pt x="254" y="61"/>
                  </a:lnTo>
                  <a:lnTo>
                    <a:pt x="264" y="69"/>
                  </a:lnTo>
                  <a:lnTo>
                    <a:pt x="269" y="83"/>
                  </a:lnTo>
                  <a:lnTo>
                    <a:pt x="273" y="95"/>
                  </a:lnTo>
                  <a:lnTo>
                    <a:pt x="280" y="107"/>
                  </a:lnTo>
                  <a:lnTo>
                    <a:pt x="281" y="122"/>
                  </a:lnTo>
                  <a:lnTo>
                    <a:pt x="283" y="132"/>
                  </a:lnTo>
                  <a:lnTo>
                    <a:pt x="296" y="138"/>
                  </a:lnTo>
                  <a:lnTo>
                    <a:pt x="307" y="143"/>
                  </a:lnTo>
                  <a:lnTo>
                    <a:pt x="315" y="14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4" name="Freeform 121">
              <a:extLst>
                <a:ext uri="{FF2B5EF4-FFF2-40B4-BE49-F238E27FC236}">
                  <a16:creationId xmlns:a16="http://schemas.microsoft.com/office/drawing/2014/main" id="{B8F1A85F-6359-DAA9-3A05-10C5DFB96E88}"/>
                </a:ext>
              </a:extLst>
            </p:cNvPr>
            <p:cNvSpPr>
              <a:spLocks/>
            </p:cNvSpPr>
            <p:nvPr/>
          </p:nvSpPr>
          <p:spPr bwMode="auto">
            <a:xfrm>
              <a:off x="6265050" y="2426003"/>
              <a:ext cx="70297" cy="50212"/>
            </a:xfrm>
            <a:custGeom>
              <a:avLst/>
              <a:gdLst>
                <a:gd name="T0" fmla="*/ 2 w 42"/>
                <a:gd name="T1" fmla="*/ 9 h 30"/>
                <a:gd name="T2" fmla="*/ 4 w 42"/>
                <a:gd name="T3" fmla="*/ 9 h 30"/>
                <a:gd name="T4" fmla="*/ 4 w 42"/>
                <a:gd name="T5" fmla="*/ 5 h 30"/>
                <a:gd name="T6" fmla="*/ 14 w 42"/>
                <a:gd name="T7" fmla="*/ 2 h 30"/>
                <a:gd name="T8" fmla="*/ 17 w 42"/>
                <a:gd name="T9" fmla="*/ 1 h 30"/>
                <a:gd name="T10" fmla="*/ 23 w 42"/>
                <a:gd name="T11" fmla="*/ 0 h 30"/>
                <a:gd name="T12" fmla="*/ 31 w 42"/>
                <a:gd name="T13" fmla="*/ 0 h 30"/>
                <a:gd name="T14" fmla="*/ 40 w 42"/>
                <a:gd name="T15" fmla="*/ 6 h 30"/>
                <a:gd name="T16" fmla="*/ 42 w 42"/>
                <a:gd name="T17" fmla="*/ 20 h 30"/>
                <a:gd name="T18" fmla="*/ 39 w 42"/>
                <a:gd name="T19" fmla="*/ 20 h 30"/>
                <a:gd name="T20" fmla="*/ 37 w 42"/>
                <a:gd name="T21" fmla="*/ 24 h 30"/>
                <a:gd name="T22" fmla="*/ 28 w 42"/>
                <a:gd name="T23" fmla="*/ 24 h 30"/>
                <a:gd name="T24" fmla="*/ 22 w 42"/>
                <a:gd name="T25" fmla="*/ 28 h 30"/>
                <a:gd name="T26" fmla="*/ 11 w 42"/>
                <a:gd name="T27" fmla="*/ 30 h 30"/>
                <a:gd name="T28" fmla="*/ 3 w 42"/>
                <a:gd name="T29" fmla="*/ 25 h 30"/>
                <a:gd name="T30" fmla="*/ 0 w 42"/>
                <a:gd name="T31" fmla="*/ 16 h 30"/>
                <a:gd name="T32" fmla="*/ 2 w 42"/>
                <a:gd name="T3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30">
                  <a:moveTo>
                    <a:pt x="2" y="9"/>
                  </a:moveTo>
                  <a:lnTo>
                    <a:pt x="4" y="9"/>
                  </a:lnTo>
                  <a:lnTo>
                    <a:pt x="4" y="5"/>
                  </a:lnTo>
                  <a:lnTo>
                    <a:pt x="14" y="2"/>
                  </a:lnTo>
                  <a:lnTo>
                    <a:pt x="17" y="1"/>
                  </a:lnTo>
                  <a:lnTo>
                    <a:pt x="23" y="0"/>
                  </a:lnTo>
                  <a:lnTo>
                    <a:pt x="31" y="0"/>
                  </a:lnTo>
                  <a:lnTo>
                    <a:pt x="40" y="6"/>
                  </a:lnTo>
                  <a:lnTo>
                    <a:pt x="42" y="20"/>
                  </a:lnTo>
                  <a:lnTo>
                    <a:pt x="39" y="20"/>
                  </a:lnTo>
                  <a:lnTo>
                    <a:pt x="37" y="24"/>
                  </a:lnTo>
                  <a:lnTo>
                    <a:pt x="28" y="24"/>
                  </a:lnTo>
                  <a:lnTo>
                    <a:pt x="22" y="28"/>
                  </a:lnTo>
                  <a:lnTo>
                    <a:pt x="11" y="30"/>
                  </a:lnTo>
                  <a:lnTo>
                    <a:pt x="3" y="25"/>
                  </a:lnTo>
                  <a:lnTo>
                    <a:pt x="0" y="16"/>
                  </a:lnTo>
                  <a:lnTo>
                    <a:pt x="2"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5" name="Freeform 122">
              <a:extLst>
                <a:ext uri="{FF2B5EF4-FFF2-40B4-BE49-F238E27FC236}">
                  <a16:creationId xmlns:a16="http://schemas.microsoft.com/office/drawing/2014/main" id="{FA58A4C2-7598-D910-23EC-44567A189767}"/>
                </a:ext>
              </a:extLst>
            </p:cNvPr>
            <p:cNvSpPr>
              <a:spLocks/>
            </p:cNvSpPr>
            <p:nvPr/>
          </p:nvSpPr>
          <p:spPr bwMode="auto">
            <a:xfrm>
              <a:off x="5319385" y="3026877"/>
              <a:ext cx="500450" cy="517187"/>
            </a:xfrm>
            <a:custGeom>
              <a:avLst/>
              <a:gdLst>
                <a:gd name="T0" fmla="*/ 6 w 299"/>
                <a:gd name="T1" fmla="*/ 211 h 309"/>
                <a:gd name="T2" fmla="*/ 15 w 299"/>
                <a:gd name="T3" fmla="*/ 198 h 309"/>
                <a:gd name="T4" fmla="*/ 38 w 299"/>
                <a:gd name="T5" fmla="*/ 200 h 309"/>
                <a:gd name="T6" fmla="*/ 48 w 299"/>
                <a:gd name="T7" fmla="*/ 197 h 309"/>
                <a:gd name="T8" fmla="*/ 125 w 299"/>
                <a:gd name="T9" fmla="*/ 182 h 309"/>
                <a:gd name="T10" fmla="*/ 114 w 299"/>
                <a:gd name="T11" fmla="*/ 90 h 309"/>
                <a:gd name="T12" fmla="*/ 133 w 299"/>
                <a:gd name="T13" fmla="*/ 0 h 309"/>
                <a:gd name="T14" fmla="*/ 254 w 299"/>
                <a:gd name="T15" fmla="*/ 90 h 309"/>
                <a:gd name="T16" fmla="*/ 270 w 299"/>
                <a:gd name="T17" fmla="*/ 106 h 309"/>
                <a:gd name="T18" fmla="*/ 278 w 299"/>
                <a:gd name="T19" fmla="*/ 123 h 309"/>
                <a:gd name="T20" fmla="*/ 299 w 299"/>
                <a:gd name="T21" fmla="*/ 168 h 309"/>
                <a:gd name="T22" fmla="*/ 287 w 299"/>
                <a:gd name="T23" fmla="*/ 195 h 309"/>
                <a:gd name="T24" fmla="*/ 246 w 299"/>
                <a:gd name="T25" fmla="*/ 200 h 309"/>
                <a:gd name="T26" fmla="*/ 228 w 299"/>
                <a:gd name="T27" fmla="*/ 208 h 309"/>
                <a:gd name="T28" fmla="*/ 212 w 299"/>
                <a:gd name="T29" fmla="*/ 204 h 309"/>
                <a:gd name="T30" fmla="*/ 185 w 299"/>
                <a:gd name="T31" fmla="*/ 216 h 309"/>
                <a:gd name="T32" fmla="*/ 167 w 299"/>
                <a:gd name="T33" fmla="*/ 232 h 309"/>
                <a:gd name="T34" fmla="*/ 157 w 299"/>
                <a:gd name="T35" fmla="*/ 241 h 309"/>
                <a:gd name="T36" fmla="*/ 143 w 299"/>
                <a:gd name="T37" fmla="*/ 244 h 309"/>
                <a:gd name="T38" fmla="*/ 126 w 299"/>
                <a:gd name="T39" fmla="*/ 275 h 309"/>
                <a:gd name="T40" fmla="*/ 121 w 299"/>
                <a:gd name="T41" fmla="*/ 291 h 309"/>
                <a:gd name="T42" fmla="*/ 115 w 299"/>
                <a:gd name="T43" fmla="*/ 306 h 309"/>
                <a:gd name="T44" fmla="*/ 108 w 299"/>
                <a:gd name="T45" fmla="*/ 300 h 309"/>
                <a:gd name="T46" fmla="*/ 99 w 299"/>
                <a:gd name="T47" fmla="*/ 302 h 309"/>
                <a:gd name="T48" fmla="*/ 82 w 299"/>
                <a:gd name="T49" fmla="*/ 307 h 309"/>
                <a:gd name="T50" fmla="*/ 75 w 299"/>
                <a:gd name="T51" fmla="*/ 306 h 309"/>
                <a:gd name="T52" fmla="*/ 70 w 299"/>
                <a:gd name="T53" fmla="*/ 294 h 309"/>
                <a:gd name="T54" fmla="*/ 64 w 299"/>
                <a:gd name="T55" fmla="*/ 294 h 309"/>
                <a:gd name="T56" fmla="*/ 68 w 299"/>
                <a:gd name="T57" fmla="*/ 282 h 309"/>
                <a:gd name="T58" fmla="*/ 59 w 299"/>
                <a:gd name="T59" fmla="*/ 267 h 309"/>
                <a:gd name="T60" fmla="*/ 51 w 299"/>
                <a:gd name="T61" fmla="*/ 262 h 309"/>
                <a:gd name="T62" fmla="*/ 41 w 299"/>
                <a:gd name="T63" fmla="*/ 268 h 309"/>
                <a:gd name="T64" fmla="*/ 28 w 299"/>
                <a:gd name="T65" fmla="*/ 271 h 309"/>
                <a:gd name="T66" fmla="*/ 20 w 299"/>
                <a:gd name="T67" fmla="*/ 265 h 309"/>
                <a:gd name="T68" fmla="*/ 12 w 299"/>
                <a:gd name="T69" fmla="*/ 267 h 309"/>
                <a:gd name="T70" fmla="*/ 12 w 299"/>
                <a:gd name="T71" fmla="*/ 253 h 309"/>
                <a:gd name="T72" fmla="*/ 4 w 299"/>
                <a:gd name="T73" fmla="*/ 240 h 309"/>
                <a:gd name="T74" fmla="*/ 0 w 299"/>
                <a:gd name="T75" fmla="*/ 215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9" h="309">
                  <a:moveTo>
                    <a:pt x="0" y="215"/>
                  </a:moveTo>
                  <a:lnTo>
                    <a:pt x="6" y="211"/>
                  </a:lnTo>
                  <a:lnTo>
                    <a:pt x="9" y="199"/>
                  </a:lnTo>
                  <a:lnTo>
                    <a:pt x="15" y="198"/>
                  </a:lnTo>
                  <a:lnTo>
                    <a:pt x="28" y="204"/>
                  </a:lnTo>
                  <a:lnTo>
                    <a:pt x="38" y="200"/>
                  </a:lnTo>
                  <a:lnTo>
                    <a:pt x="45" y="201"/>
                  </a:lnTo>
                  <a:lnTo>
                    <a:pt x="48" y="197"/>
                  </a:lnTo>
                  <a:lnTo>
                    <a:pt x="121" y="196"/>
                  </a:lnTo>
                  <a:lnTo>
                    <a:pt x="125" y="182"/>
                  </a:lnTo>
                  <a:lnTo>
                    <a:pt x="122" y="179"/>
                  </a:lnTo>
                  <a:lnTo>
                    <a:pt x="114" y="90"/>
                  </a:lnTo>
                  <a:lnTo>
                    <a:pt x="106" y="0"/>
                  </a:lnTo>
                  <a:lnTo>
                    <a:pt x="133" y="0"/>
                  </a:lnTo>
                  <a:lnTo>
                    <a:pt x="193" y="45"/>
                  </a:lnTo>
                  <a:lnTo>
                    <a:pt x="254" y="90"/>
                  </a:lnTo>
                  <a:lnTo>
                    <a:pt x="258" y="100"/>
                  </a:lnTo>
                  <a:lnTo>
                    <a:pt x="270" y="106"/>
                  </a:lnTo>
                  <a:lnTo>
                    <a:pt x="278" y="109"/>
                  </a:lnTo>
                  <a:lnTo>
                    <a:pt x="278" y="123"/>
                  </a:lnTo>
                  <a:lnTo>
                    <a:pt x="298" y="120"/>
                  </a:lnTo>
                  <a:lnTo>
                    <a:pt x="299" y="168"/>
                  </a:lnTo>
                  <a:lnTo>
                    <a:pt x="289" y="182"/>
                  </a:lnTo>
                  <a:lnTo>
                    <a:pt x="287" y="195"/>
                  </a:lnTo>
                  <a:lnTo>
                    <a:pt x="271" y="198"/>
                  </a:lnTo>
                  <a:lnTo>
                    <a:pt x="246" y="200"/>
                  </a:lnTo>
                  <a:lnTo>
                    <a:pt x="240" y="207"/>
                  </a:lnTo>
                  <a:lnTo>
                    <a:pt x="228" y="208"/>
                  </a:lnTo>
                  <a:lnTo>
                    <a:pt x="216" y="208"/>
                  </a:lnTo>
                  <a:lnTo>
                    <a:pt x="212" y="204"/>
                  </a:lnTo>
                  <a:lnTo>
                    <a:pt x="202" y="207"/>
                  </a:lnTo>
                  <a:lnTo>
                    <a:pt x="185" y="216"/>
                  </a:lnTo>
                  <a:lnTo>
                    <a:pt x="182" y="222"/>
                  </a:lnTo>
                  <a:lnTo>
                    <a:pt x="167" y="232"/>
                  </a:lnTo>
                  <a:lnTo>
                    <a:pt x="165" y="237"/>
                  </a:lnTo>
                  <a:lnTo>
                    <a:pt x="157" y="241"/>
                  </a:lnTo>
                  <a:lnTo>
                    <a:pt x="148" y="238"/>
                  </a:lnTo>
                  <a:lnTo>
                    <a:pt x="143" y="244"/>
                  </a:lnTo>
                  <a:lnTo>
                    <a:pt x="140" y="258"/>
                  </a:lnTo>
                  <a:lnTo>
                    <a:pt x="126" y="275"/>
                  </a:lnTo>
                  <a:lnTo>
                    <a:pt x="126" y="282"/>
                  </a:lnTo>
                  <a:lnTo>
                    <a:pt x="121" y="291"/>
                  </a:lnTo>
                  <a:lnTo>
                    <a:pt x="122" y="303"/>
                  </a:lnTo>
                  <a:lnTo>
                    <a:pt x="115" y="306"/>
                  </a:lnTo>
                  <a:lnTo>
                    <a:pt x="111" y="309"/>
                  </a:lnTo>
                  <a:lnTo>
                    <a:pt x="108" y="300"/>
                  </a:lnTo>
                  <a:lnTo>
                    <a:pt x="103" y="302"/>
                  </a:lnTo>
                  <a:lnTo>
                    <a:pt x="99" y="302"/>
                  </a:lnTo>
                  <a:lnTo>
                    <a:pt x="96" y="308"/>
                  </a:lnTo>
                  <a:lnTo>
                    <a:pt x="82" y="307"/>
                  </a:lnTo>
                  <a:lnTo>
                    <a:pt x="77" y="305"/>
                  </a:lnTo>
                  <a:lnTo>
                    <a:pt x="75" y="306"/>
                  </a:lnTo>
                  <a:lnTo>
                    <a:pt x="69" y="300"/>
                  </a:lnTo>
                  <a:lnTo>
                    <a:pt x="70" y="294"/>
                  </a:lnTo>
                  <a:lnTo>
                    <a:pt x="68" y="292"/>
                  </a:lnTo>
                  <a:lnTo>
                    <a:pt x="64" y="294"/>
                  </a:lnTo>
                  <a:lnTo>
                    <a:pt x="65" y="287"/>
                  </a:lnTo>
                  <a:lnTo>
                    <a:pt x="68" y="282"/>
                  </a:lnTo>
                  <a:lnTo>
                    <a:pt x="61" y="273"/>
                  </a:lnTo>
                  <a:lnTo>
                    <a:pt x="59" y="267"/>
                  </a:lnTo>
                  <a:lnTo>
                    <a:pt x="55" y="263"/>
                  </a:lnTo>
                  <a:lnTo>
                    <a:pt x="51" y="262"/>
                  </a:lnTo>
                  <a:lnTo>
                    <a:pt x="47" y="265"/>
                  </a:lnTo>
                  <a:lnTo>
                    <a:pt x="41" y="268"/>
                  </a:lnTo>
                  <a:lnTo>
                    <a:pt x="36" y="272"/>
                  </a:lnTo>
                  <a:lnTo>
                    <a:pt x="28" y="271"/>
                  </a:lnTo>
                  <a:lnTo>
                    <a:pt x="23" y="265"/>
                  </a:lnTo>
                  <a:lnTo>
                    <a:pt x="20" y="265"/>
                  </a:lnTo>
                  <a:lnTo>
                    <a:pt x="15" y="267"/>
                  </a:lnTo>
                  <a:lnTo>
                    <a:pt x="12" y="267"/>
                  </a:lnTo>
                  <a:lnTo>
                    <a:pt x="11" y="260"/>
                  </a:lnTo>
                  <a:lnTo>
                    <a:pt x="12" y="253"/>
                  </a:lnTo>
                  <a:lnTo>
                    <a:pt x="11" y="245"/>
                  </a:lnTo>
                  <a:lnTo>
                    <a:pt x="4" y="240"/>
                  </a:lnTo>
                  <a:lnTo>
                    <a:pt x="0" y="228"/>
                  </a:lnTo>
                  <a:lnTo>
                    <a:pt x="0" y="2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6" name="Freeform 123">
              <a:extLst>
                <a:ext uri="{FF2B5EF4-FFF2-40B4-BE49-F238E27FC236}">
                  <a16:creationId xmlns:a16="http://schemas.microsoft.com/office/drawing/2014/main" id="{0A71B2F9-EA5F-6D07-EB02-D4D29139A6A5}"/>
                </a:ext>
              </a:extLst>
            </p:cNvPr>
            <p:cNvSpPr>
              <a:spLocks/>
            </p:cNvSpPr>
            <p:nvPr/>
          </p:nvSpPr>
          <p:spPr bwMode="auto">
            <a:xfrm>
              <a:off x="8471043" y="2909715"/>
              <a:ext cx="267799" cy="639370"/>
            </a:xfrm>
            <a:custGeom>
              <a:avLst/>
              <a:gdLst>
                <a:gd name="T0" fmla="*/ 126 w 160"/>
                <a:gd name="T1" fmla="*/ 178 h 382"/>
                <a:gd name="T2" fmla="*/ 108 w 160"/>
                <a:gd name="T3" fmla="*/ 201 h 382"/>
                <a:gd name="T4" fmla="*/ 112 w 160"/>
                <a:gd name="T5" fmla="*/ 223 h 382"/>
                <a:gd name="T6" fmla="*/ 135 w 160"/>
                <a:gd name="T7" fmla="*/ 252 h 382"/>
                <a:gd name="T8" fmla="*/ 125 w 160"/>
                <a:gd name="T9" fmla="*/ 274 h 382"/>
                <a:gd name="T10" fmla="*/ 144 w 160"/>
                <a:gd name="T11" fmla="*/ 301 h 382"/>
                <a:gd name="T12" fmla="*/ 148 w 160"/>
                <a:gd name="T13" fmla="*/ 322 h 382"/>
                <a:gd name="T14" fmla="*/ 149 w 160"/>
                <a:gd name="T15" fmla="*/ 361 h 382"/>
                <a:gd name="T16" fmla="*/ 139 w 160"/>
                <a:gd name="T17" fmla="*/ 367 h 382"/>
                <a:gd name="T18" fmla="*/ 136 w 160"/>
                <a:gd name="T19" fmla="*/ 338 h 382"/>
                <a:gd name="T20" fmla="*/ 126 w 160"/>
                <a:gd name="T21" fmla="*/ 305 h 382"/>
                <a:gd name="T22" fmla="*/ 112 w 160"/>
                <a:gd name="T23" fmla="*/ 254 h 382"/>
                <a:gd name="T24" fmla="*/ 91 w 160"/>
                <a:gd name="T25" fmla="*/ 247 h 382"/>
                <a:gd name="T26" fmla="*/ 62 w 160"/>
                <a:gd name="T27" fmla="*/ 260 h 382"/>
                <a:gd name="T28" fmla="*/ 53 w 160"/>
                <a:gd name="T29" fmla="*/ 229 h 382"/>
                <a:gd name="T30" fmla="*/ 29 w 160"/>
                <a:gd name="T31" fmla="*/ 186 h 382"/>
                <a:gd name="T32" fmla="*/ 19 w 160"/>
                <a:gd name="T33" fmla="*/ 176 h 382"/>
                <a:gd name="T34" fmla="*/ 0 w 160"/>
                <a:gd name="T35" fmla="*/ 142 h 382"/>
                <a:gd name="T36" fmla="*/ 4 w 160"/>
                <a:gd name="T37" fmla="*/ 131 h 382"/>
                <a:gd name="T38" fmla="*/ 9 w 160"/>
                <a:gd name="T39" fmla="*/ 117 h 382"/>
                <a:gd name="T40" fmla="*/ 9 w 160"/>
                <a:gd name="T41" fmla="*/ 88 h 382"/>
                <a:gd name="T42" fmla="*/ 28 w 160"/>
                <a:gd name="T43" fmla="*/ 76 h 382"/>
                <a:gd name="T44" fmla="*/ 33 w 160"/>
                <a:gd name="T45" fmla="*/ 48 h 382"/>
                <a:gd name="T46" fmla="*/ 50 w 160"/>
                <a:gd name="T47" fmla="*/ 22 h 382"/>
                <a:gd name="T48" fmla="*/ 59 w 160"/>
                <a:gd name="T49" fmla="*/ 13 h 382"/>
                <a:gd name="T50" fmla="*/ 61 w 160"/>
                <a:gd name="T51" fmla="*/ 1 h 382"/>
                <a:gd name="T52" fmla="*/ 80 w 160"/>
                <a:gd name="T53" fmla="*/ 12 h 382"/>
                <a:gd name="T54" fmla="*/ 93 w 160"/>
                <a:gd name="T55" fmla="*/ 33 h 382"/>
                <a:gd name="T56" fmla="*/ 83 w 160"/>
                <a:gd name="T57" fmla="*/ 67 h 382"/>
                <a:gd name="T58" fmla="*/ 104 w 160"/>
                <a:gd name="T59" fmla="*/ 89 h 382"/>
                <a:gd name="T60" fmla="*/ 124 w 160"/>
                <a:gd name="T61" fmla="*/ 112 h 382"/>
                <a:gd name="T62" fmla="*/ 137 w 160"/>
                <a:gd name="T63" fmla="*/ 137 h 382"/>
                <a:gd name="T64" fmla="*/ 158 w 160"/>
                <a:gd name="T65" fmla="*/ 134 h 382"/>
                <a:gd name="T66" fmla="*/ 147 w 160"/>
                <a:gd name="T67" fmla="*/ 156 h 382"/>
                <a:gd name="T68" fmla="*/ 135 w 160"/>
                <a:gd name="T69" fmla="*/ 16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0" h="382">
                  <a:moveTo>
                    <a:pt x="135" y="169"/>
                  </a:moveTo>
                  <a:lnTo>
                    <a:pt x="126" y="178"/>
                  </a:lnTo>
                  <a:lnTo>
                    <a:pt x="113" y="179"/>
                  </a:lnTo>
                  <a:lnTo>
                    <a:pt x="108" y="201"/>
                  </a:lnTo>
                  <a:lnTo>
                    <a:pt x="101" y="205"/>
                  </a:lnTo>
                  <a:lnTo>
                    <a:pt x="112" y="223"/>
                  </a:lnTo>
                  <a:lnTo>
                    <a:pt x="126" y="239"/>
                  </a:lnTo>
                  <a:lnTo>
                    <a:pt x="135" y="252"/>
                  </a:lnTo>
                  <a:lnTo>
                    <a:pt x="131" y="270"/>
                  </a:lnTo>
                  <a:lnTo>
                    <a:pt x="125" y="274"/>
                  </a:lnTo>
                  <a:lnTo>
                    <a:pt x="130" y="285"/>
                  </a:lnTo>
                  <a:lnTo>
                    <a:pt x="144" y="301"/>
                  </a:lnTo>
                  <a:lnTo>
                    <a:pt x="147" y="313"/>
                  </a:lnTo>
                  <a:lnTo>
                    <a:pt x="148" y="322"/>
                  </a:lnTo>
                  <a:lnTo>
                    <a:pt x="157" y="341"/>
                  </a:lnTo>
                  <a:lnTo>
                    <a:pt x="149" y="361"/>
                  </a:lnTo>
                  <a:lnTo>
                    <a:pt x="142" y="382"/>
                  </a:lnTo>
                  <a:lnTo>
                    <a:pt x="139" y="367"/>
                  </a:lnTo>
                  <a:lnTo>
                    <a:pt x="143" y="351"/>
                  </a:lnTo>
                  <a:lnTo>
                    <a:pt x="136" y="338"/>
                  </a:lnTo>
                  <a:lnTo>
                    <a:pt x="135" y="316"/>
                  </a:lnTo>
                  <a:lnTo>
                    <a:pt x="126" y="305"/>
                  </a:lnTo>
                  <a:lnTo>
                    <a:pt x="118" y="280"/>
                  </a:lnTo>
                  <a:lnTo>
                    <a:pt x="112" y="254"/>
                  </a:lnTo>
                  <a:lnTo>
                    <a:pt x="102" y="237"/>
                  </a:lnTo>
                  <a:lnTo>
                    <a:pt x="91" y="247"/>
                  </a:lnTo>
                  <a:lnTo>
                    <a:pt x="72" y="262"/>
                  </a:lnTo>
                  <a:lnTo>
                    <a:pt x="62" y="260"/>
                  </a:lnTo>
                  <a:lnTo>
                    <a:pt x="50" y="255"/>
                  </a:lnTo>
                  <a:lnTo>
                    <a:pt x="53" y="229"/>
                  </a:lnTo>
                  <a:lnTo>
                    <a:pt x="46" y="210"/>
                  </a:lnTo>
                  <a:lnTo>
                    <a:pt x="29" y="186"/>
                  </a:lnTo>
                  <a:lnTo>
                    <a:pt x="30" y="179"/>
                  </a:lnTo>
                  <a:lnTo>
                    <a:pt x="19" y="176"/>
                  </a:lnTo>
                  <a:lnTo>
                    <a:pt x="4" y="159"/>
                  </a:lnTo>
                  <a:lnTo>
                    <a:pt x="0" y="142"/>
                  </a:lnTo>
                  <a:lnTo>
                    <a:pt x="7" y="145"/>
                  </a:lnTo>
                  <a:lnTo>
                    <a:pt x="4" y="131"/>
                  </a:lnTo>
                  <a:lnTo>
                    <a:pt x="12" y="125"/>
                  </a:lnTo>
                  <a:lnTo>
                    <a:pt x="9" y="117"/>
                  </a:lnTo>
                  <a:lnTo>
                    <a:pt x="12" y="110"/>
                  </a:lnTo>
                  <a:lnTo>
                    <a:pt x="9" y="88"/>
                  </a:lnTo>
                  <a:lnTo>
                    <a:pt x="23" y="93"/>
                  </a:lnTo>
                  <a:lnTo>
                    <a:pt x="28" y="76"/>
                  </a:lnTo>
                  <a:lnTo>
                    <a:pt x="27" y="66"/>
                  </a:lnTo>
                  <a:lnTo>
                    <a:pt x="33" y="48"/>
                  </a:lnTo>
                  <a:lnTo>
                    <a:pt x="30" y="36"/>
                  </a:lnTo>
                  <a:lnTo>
                    <a:pt x="50" y="22"/>
                  </a:lnTo>
                  <a:lnTo>
                    <a:pt x="64" y="26"/>
                  </a:lnTo>
                  <a:lnTo>
                    <a:pt x="59" y="13"/>
                  </a:lnTo>
                  <a:lnTo>
                    <a:pt x="64" y="9"/>
                  </a:lnTo>
                  <a:lnTo>
                    <a:pt x="61" y="1"/>
                  </a:lnTo>
                  <a:lnTo>
                    <a:pt x="71" y="0"/>
                  </a:lnTo>
                  <a:lnTo>
                    <a:pt x="80" y="12"/>
                  </a:lnTo>
                  <a:lnTo>
                    <a:pt x="89" y="17"/>
                  </a:lnTo>
                  <a:lnTo>
                    <a:pt x="93" y="33"/>
                  </a:lnTo>
                  <a:lnTo>
                    <a:pt x="96" y="50"/>
                  </a:lnTo>
                  <a:lnTo>
                    <a:pt x="83" y="67"/>
                  </a:lnTo>
                  <a:lnTo>
                    <a:pt x="86" y="92"/>
                  </a:lnTo>
                  <a:lnTo>
                    <a:pt x="104" y="89"/>
                  </a:lnTo>
                  <a:lnTo>
                    <a:pt x="112" y="108"/>
                  </a:lnTo>
                  <a:lnTo>
                    <a:pt x="124" y="112"/>
                  </a:lnTo>
                  <a:lnTo>
                    <a:pt x="122" y="129"/>
                  </a:lnTo>
                  <a:lnTo>
                    <a:pt x="137" y="137"/>
                  </a:lnTo>
                  <a:lnTo>
                    <a:pt x="146" y="141"/>
                  </a:lnTo>
                  <a:lnTo>
                    <a:pt x="158" y="134"/>
                  </a:lnTo>
                  <a:lnTo>
                    <a:pt x="160" y="143"/>
                  </a:lnTo>
                  <a:lnTo>
                    <a:pt x="147" y="156"/>
                  </a:lnTo>
                  <a:lnTo>
                    <a:pt x="144" y="164"/>
                  </a:lnTo>
                  <a:lnTo>
                    <a:pt x="135" y="16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7" name="Freeform 124">
              <a:extLst>
                <a:ext uri="{FF2B5EF4-FFF2-40B4-BE49-F238E27FC236}">
                  <a16:creationId xmlns:a16="http://schemas.microsoft.com/office/drawing/2014/main" id="{F8C92B40-4C13-43E2-3833-EC181F4BE075}"/>
                </a:ext>
              </a:extLst>
            </p:cNvPr>
            <p:cNvSpPr>
              <a:spLocks/>
            </p:cNvSpPr>
            <p:nvPr/>
          </p:nvSpPr>
          <p:spPr bwMode="auto">
            <a:xfrm>
              <a:off x="6206469" y="2384160"/>
              <a:ext cx="51887" cy="56907"/>
            </a:xfrm>
            <a:custGeom>
              <a:avLst/>
              <a:gdLst>
                <a:gd name="T0" fmla="*/ 22 w 31"/>
                <a:gd name="T1" fmla="*/ 21 h 34"/>
                <a:gd name="T2" fmla="*/ 21 w 31"/>
                <a:gd name="T3" fmla="*/ 17 h 34"/>
                <a:gd name="T4" fmla="*/ 15 w 31"/>
                <a:gd name="T5" fmla="*/ 27 h 34"/>
                <a:gd name="T6" fmla="*/ 16 w 31"/>
                <a:gd name="T7" fmla="*/ 34 h 34"/>
                <a:gd name="T8" fmla="*/ 13 w 31"/>
                <a:gd name="T9" fmla="*/ 32 h 34"/>
                <a:gd name="T10" fmla="*/ 7 w 31"/>
                <a:gd name="T11" fmla="*/ 25 h 34"/>
                <a:gd name="T12" fmla="*/ 0 w 31"/>
                <a:gd name="T13" fmla="*/ 21 h 34"/>
                <a:gd name="T14" fmla="*/ 1 w 31"/>
                <a:gd name="T15" fmla="*/ 18 h 34"/>
                <a:gd name="T16" fmla="*/ 3 w 31"/>
                <a:gd name="T17" fmla="*/ 7 h 34"/>
                <a:gd name="T18" fmla="*/ 8 w 31"/>
                <a:gd name="T19" fmla="*/ 2 h 34"/>
                <a:gd name="T20" fmla="*/ 11 w 31"/>
                <a:gd name="T21" fmla="*/ 0 h 34"/>
                <a:gd name="T22" fmla="*/ 16 w 31"/>
                <a:gd name="T23" fmla="*/ 3 h 34"/>
                <a:gd name="T24" fmla="*/ 18 w 31"/>
                <a:gd name="T25" fmla="*/ 6 h 34"/>
                <a:gd name="T26" fmla="*/ 24 w 31"/>
                <a:gd name="T27" fmla="*/ 9 h 34"/>
                <a:gd name="T28" fmla="*/ 31 w 31"/>
                <a:gd name="T29" fmla="*/ 13 h 34"/>
                <a:gd name="T30" fmla="*/ 29 w 31"/>
                <a:gd name="T31" fmla="*/ 14 h 34"/>
                <a:gd name="T32" fmla="*/ 27 w 31"/>
                <a:gd name="T33" fmla="*/ 19 h 34"/>
                <a:gd name="T34" fmla="*/ 22 w 31"/>
                <a:gd name="T35"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4">
                  <a:moveTo>
                    <a:pt x="22" y="21"/>
                  </a:moveTo>
                  <a:lnTo>
                    <a:pt x="21" y="17"/>
                  </a:lnTo>
                  <a:lnTo>
                    <a:pt x="15" y="27"/>
                  </a:lnTo>
                  <a:lnTo>
                    <a:pt x="16" y="34"/>
                  </a:lnTo>
                  <a:lnTo>
                    <a:pt x="13" y="32"/>
                  </a:lnTo>
                  <a:lnTo>
                    <a:pt x="7" y="25"/>
                  </a:lnTo>
                  <a:lnTo>
                    <a:pt x="0" y="21"/>
                  </a:lnTo>
                  <a:lnTo>
                    <a:pt x="1" y="18"/>
                  </a:lnTo>
                  <a:lnTo>
                    <a:pt x="3" y="7"/>
                  </a:lnTo>
                  <a:lnTo>
                    <a:pt x="8" y="2"/>
                  </a:lnTo>
                  <a:lnTo>
                    <a:pt x="11" y="0"/>
                  </a:lnTo>
                  <a:lnTo>
                    <a:pt x="16" y="3"/>
                  </a:lnTo>
                  <a:lnTo>
                    <a:pt x="18" y="6"/>
                  </a:lnTo>
                  <a:lnTo>
                    <a:pt x="24" y="9"/>
                  </a:lnTo>
                  <a:lnTo>
                    <a:pt x="31" y="13"/>
                  </a:lnTo>
                  <a:lnTo>
                    <a:pt x="29" y="14"/>
                  </a:lnTo>
                  <a:lnTo>
                    <a:pt x="27" y="19"/>
                  </a:lnTo>
                  <a:lnTo>
                    <a:pt x="22" y="2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8" name="Freeform 125">
              <a:extLst>
                <a:ext uri="{FF2B5EF4-FFF2-40B4-BE49-F238E27FC236}">
                  <a16:creationId xmlns:a16="http://schemas.microsoft.com/office/drawing/2014/main" id="{F45B5D4B-301F-A8C5-9861-B4EE7A543C67}"/>
                </a:ext>
              </a:extLst>
            </p:cNvPr>
            <p:cNvSpPr>
              <a:spLocks/>
            </p:cNvSpPr>
            <p:nvPr/>
          </p:nvSpPr>
          <p:spPr bwMode="auto">
            <a:xfrm>
              <a:off x="8045912" y="2094602"/>
              <a:ext cx="912190" cy="356508"/>
            </a:xfrm>
            <a:custGeom>
              <a:avLst/>
              <a:gdLst>
                <a:gd name="T0" fmla="*/ 15 w 545"/>
                <a:gd name="T1" fmla="*/ 52 h 213"/>
                <a:gd name="T2" fmla="*/ 57 w 545"/>
                <a:gd name="T3" fmla="*/ 25 h 213"/>
                <a:gd name="T4" fmla="*/ 90 w 545"/>
                <a:gd name="T5" fmla="*/ 31 h 213"/>
                <a:gd name="T6" fmla="*/ 122 w 545"/>
                <a:gd name="T7" fmla="*/ 42 h 213"/>
                <a:gd name="T8" fmla="*/ 156 w 545"/>
                <a:gd name="T9" fmla="*/ 33 h 213"/>
                <a:gd name="T10" fmla="*/ 148 w 545"/>
                <a:gd name="T11" fmla="*/ 0 h 213"/>
                <a:gd name="T12" fmla="*/ 186 w 545"/>
                <a:gd name="T13" fmla="*/ 10 h 213"/>
                <a:gd name="T14" fmla="*/ 219 w 545"/>
                <a:gd name="T15" fmla="*/ 31 h 213"/>
                <a:gd name="T16" fmla="*/ 259 w 545"/>
                <a:gd name="T17" fmla="*/ 35 h 213"/>
                <a:gd name="T18" fmla="*/ 296 w 545"/>
                <a:gd name="T19" fmla="*/ 35 h 213"/>
                <a:gd name="T20" fmla="*/ 333 w 545"/>
                <a:gd name="T21" fmla="*/ 55 h 213"/>
                <a:gd name="T22" fmla="*/ 370 w 545"/>
                <a:gd name="T23" fmla="*/ 59 h 213"/>
                <a:gd name="T24" fmla="*/ 400 w 545"/>
                <a:gd name="T25" fmla="*/ 50 h 213"/>
                <a:gd name="T26" fmla="*/ 426 w 545"/>
                <a:gd name="T27" fmla="*/ 38 h 213"/>
                <a:gd name="T28" fmla="*/ 456 w 545"/>
                <a:gd name="T29" fmla="*/ 43 h 213"/>
                <a:gd name="T30" fmla="*/ 459 w 545"/>
                <a:gd name="T31" fmla="*/ 79 h 213"/>
                <a:gd name="T32" fmla="*/ 476 w 545"/>
                <a:gd name="T33" fmla="*/ 84 h 213"/>
                <a:gd name="T34" fmla="*/ 502 w 545"/>
                <a:gd name="T35" fmla="*/ 80 h 213"/>
                <a:gd name="T36" fmla="*/ 542 w 545"/>
                <a:gd name="T37" fmla="*/ 101 h 213"/>
                <a:gd name="T38" fmla="*/ 530 w 545"/>
                <a:gd name="T39" fmla="*/ 106 h 213"/>
                <a:gd name="T40" fmla="*/ 500 w 545"/>
                <a:gd name="T41" fmla="*/ 114 h 213"/>
                <a:gd name="T42" fmla="*/ 475 w 545"/>
                <a:gd name="T43" fmla="*/ 136 h 213"/>
                <a:gd name="T44" fmla="*/ 445 w 545"/>
                <a:gd name="T45" fmla="*/ 143 h 213"/>
                <a:gd name="T46" fmla="*/ 433 w 545"/>
                <a:gd name="T47" fmla="*/ 154 h 213"/>
                <a:gd name="T48" fmla="*/ 449 w 545"/>
                <a:gd name="T49" fmla="*/ 168 h 213"/>
                <a:gd name="T50" fmla="*/ 434 w 545"/>
                <a:gd name="T51" fmla="*/ 186 h 213"/>
                <a:gd name="T52" fmla="*/ 393 w 545"/>
                <a:gd name="T53" fmla="*/ 194 h 213"/>
                <a:gd name="T54" fmla="*/ 355 w 545"/>
                <a:gd name="T55" fmla="*/ 213 h 213"/>
                <a:gd name="T56" fmla="*/ 324 w 545"/>
                <a:gd name="T57" fmla="*/ 206 h 213"/>
                <a:gd name="T58" fmla="*/ 276 w 545"/>
                <a:gd name="T59" fmla="*/ 191 h 213"/>
                <a:gd name="T60" fmla="*/ 219 w 545"/>
                <a:gd name="T61" fmla="*/ 189 h 213"/>
                <a:gd name="T62" fmla="*/ 186 w 545"/>
                <a:gd name="T63" fmla="*/ 177 h 213"/>
                <a:gd name="T64" fmla="*/ 159 w 545"/>
                <a:gd name="T65" fmla="*/ 156 h 213"/>
                <a:gd name="T66" fmla="*/ 110 w 545"/>
                <a:gd name="T67" fmla="*/ 140 h 213"/>
                <a:gd name="T68" fmla="*/ 79 w 545"/>
                <a:gd name="T69" fmla="*/ 128 h 213"/>
                <a:gd name="T70" fmla="*/ 56 w 545"/>
                <a:gd name="T71" fmla="*/ 88 h 213"/>
                <a:gd name="T72" fmla="*/ 11 w 545"/>
                <a:gd name="T73" fmla="*/ 6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45" h="213">
                  <a:moveTo>
                    <a:pt x="0" y="55"/>
                  </a:moveTo>
                  <a:lnTo>
                    <a:pt x="15" y="52"/>
                  </a:lnTo>
                  <a:lnTo>
                    <a:pt x="37" y="34"/>
                  </a:lnTo>
                  <a:lnTo>
                    <a:pt x="57" y="25"/>
                  </a:lnTo>
                  <a:lnTo>
                    <a:pt x="74" y="31"/>
                  </a:lnTo>
                  <a:lnTo>
                    <a:pt x="90" y="31"/>
                  </a:lnTo>
                  <a:lnTo>
                    <a:pt x="106" y="41"/>
                  </a:lnTo>
                  <a:lnTo>
                    <a:pt x="122" y="42"/>
                  </a:lnTo>
                  <a:lnTo>
                    <a:pt x="148" y="46"/>
                  </a:lnTo>
                  <a:lnTo>
                    <a:pt x="156" y="33"/>
                  </a:lnTo>
                  <a:lnTo>
                    <a:pt x="143" y="21"/>
                  </a:lnTo>
                  <a:lnTo>
                    <a:pt x="148" y="0"/>
                  </a:lnTo>
                  <a:lnTo>
                    <a:pt x="170" y="8"/>
                  </a:lnTo>
                  <a:lnTo>
                    <a:pt x="186" y="10"/>
                  </a:lnTo>
                  <a:lnTo>
                    <a:pt x="207" y="16"/>
                  </a:lnTo>
                  <a:lnTo>
                    <a:pt x="219" y="31"/>
                  </a:lnTo>
                  <a:lnTo>
                    <a:pt x="246" y="39"/>
                  </a:lnTo>
                  <a:lnTo>
                    <a:pt x="259" y="35"/>
                  </a:lnTo>
                  <a:lnTo>
                    <a:pt x="278" y="33"/>
                  </a:lnTo>
                  <a:lnTo>
                    <a:pt x="296" y="35"/>
                  </a:lnTo>
                  <a:lnTo>
                    <a:pt x="317" y="45"/>
                  </a:lnTo>
                  <a:lnTo>
                    <a:pt x="333" y="55"/>
                  </a:lnTo>
                  <a:lnTo>
                    <a:pt x="348" y="55"/>
                  </a:lnTo>
                  <a:lnTo>
                    <a:pt x="370" y="59"/>
                  </a:lnTo>
                  <a:lnTo>
                    <a:pt x="381" y="53"/>
                  </a:lnTo>
                  <a:lnTo>
                    <a:pt x="400" y="50"/>
                  </a:lnTo>
                  <a:lnTo>
                    <a:pt x="415" y="36"/>
                  </a:lnTo>
                  <a:lnTo>
                    <a:pt x="426" y="38"/>
                  </a:lnTo>
                  <a:lnTo>
                    <a:pt x="439" y="45"/>
                  </a:lnTo>
                  <a:lnTo>
                    <a:pt x="456" y="43"/>
                  </a:lnTo>
                  <a:lnTo>
                    <a:pt x="458" y="59"/>
                  </a:lnTo>
                  <a:lnTo>
                    <a:pt x="459" y="79"/>
                  </a:lnTo>
                  <a:lnTo>
                    <a:pt x="468" y="87"/>
                  </a:lnTo>
                  <a:lnTo>
                    <a:pt x="476" y="84"/>
                  </a:lnTo>
                  <a:lnTo>
                    <a:pt x="494" y="88"/>
                  </a:lnTo>
                  <a:lnTo>
                    <a:pt x="502" y="80"/>
                  </a:lnTo>
                  <a:lnTo>
                    <a:pt x="519" y="87"/>
                  </a:lnTo>
                  <a:lnTo>
                    <a:pt x="542" y="101"/>
                  </a:lnTo>
                  <a:lnTo>
                    <a:pt x="545" y="108"/>
                  </a:lnTo>
                  <a:lnTo>
                    <a:pt x="530" y="106"/>
                  </a:lnTo>
                  <a:lnTo>
                    <a:pt x="508" y="109"/>
                  </a:lnTo>
                  <a:lnTo>
                    <a:pt x="500" y="114"/>
                  </a:lnTo>
                  <a:lnTo>
                    <a:pt x="496" y="128"/>
                  </a:lnTo>
                  <a:lnTo>
                    <a:pt x="475" y="136"/>
                  </a:lnTo>
                  <a:lnTo>
                    <a:pt x="464" y="147"/>
                  </a:lnTo>
                  <a:lnTo>
                    <a:pt x="445" y="143"/>
                  </a:lnTo>
                  <a:lnTo>
                    <a:pt x="435" y="141"/>
                  </a:lnTo>
                  <a:lnTo>
                    <a:pt x="433" y="154"/>
                  </a:lnTo>
                  <a:lnTo>
                    <a:pt x="443" y="162"/>
                  </a:lnTo>
                  <a:lnTo>
                    <a:pt x="449" y="168"/>
                  </a:lnTo>
                  <a:lnTo>
                    <a:pt x="441" y="175"/>
                  </a:lnTo>
                  <a:lnTo>
                    <a:pt x="434" y="186"/>
                  </a:lnTo>
                  <a:lnTo>
                    <a:pt x="418" y="194"/>
                  </a:lnTo>
                  <a:lnTo>
                    <a:pt x="393" y="194"/>
                  </a:lnTo>
                  <a:lnTo>
                    <a:pt x="370" y="202"/>
                  </a:lnTo>
                  <a:lnTo>
                    <a:pt x="355" y="213"/>
                  </a:lnTo>
                  <a:lnTo>
                    <a:pt x="345" y="206"/>
                  </a:lnTo>
                  <a:lnTo>
                    <a:pt x="324" y="206"/>
                  </a:lnTo>
                  <a:lnTo>
                    <a:pt x="294" y="194"/>
                  </a:lnTo>
                  <a:lnTo>
                    <a:pt x="276" y="191"/>
                  </a:lnTo>
                  <a:lnTo>
                    <a:pt x="255" y="194"/>
                  </a:lnTo>
                  <a:lnTo>
                    <a:pt x="219" y="189"/>
                  </a:lnTo>
                  <a:lnTo>
                    <a:pt x="201" y="189"/>
                  </a:lnTo>
                  <a:lnTo>
                    <a:pt x="186" y="177"/>
                  </a:lnTo>
                  <a:lnTo>
                    <a:pt x="170" y="158"/>
                  </a:lnTo>
                  <a:lnTo>
                    <a:pt x="159" y="156"/>
                  </a:lnTo>
                  <a:lnTo>
                    <a:pt x="133" y="143"/>
                  </a:lnTo>
                  <a:lnTo>
                    <a:pt x="110" y="140"/>
                  </a:lnTo>
                  <a:lnTo>
                    <a:pt x="89" y="137"/>
                  </a:lnTo>
                  <a:lnTo>
                    <a:pt x="79" y="128"/>
                  </a:lnTo>
                  <a:lnTo>
                    <a:pt x="75" y="104"/>
                  </a:lnTo>
                  <a:lnTo>
                    <a:pt x="56" y="88"/>
                  </a:lnTo>
                  <a:lnTo>
                    <a:pt x="29" y="80"/>
                  </a:lnTo>
                  <a:lnTo>
                    <a:pt x="11" y="69"/>
                  </a:lnTo>
                  <a:lnTo>
                    <a:pt x="0" y="5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49" name="Freeform 126">
              <a:extLst>
                <a:ext uri="{FF2B5EF4-FFF2-40B4-BE49-F238E27FC236}">
                  <a16:creationId xmlns:a16="http://schemas.microsoft.com/office/drawing/2014/main" id="{297A2105-1F27-E23A-D622-306133648701}"/>
                </a:ext>
              </a:extLst>
            </p:cNvPr>
            <p:cNvSpPr>
              <a:spLocks/>
            </p:cNvSpPr>
            <p:nvPr/>
          </p:nvSpPr>
          <p:spPr bwMode="auto">
            <a:xfrm>
              <a:off x="6609841" y="4253731"/>
              <a:ext cx="323033" cy="570747"/>
            </a:xfrm>
            <a:custGeom>
              <a:avLst/>
              <a:gdLst>
                <a:gd name="T0" fmla="*/ 96 w 193"/>
                <a:gd name="T1" fmla="*/ 23 h 341"/>
                <a:gd name="T2" fmla="*/ 122 w 193"/>
                <a:gd name="T3" fmla="*/ 26 h 341"/>
                <a:gd name="T4" fmla="*/ 142 w 193"/>
                <a:gd name="T5" fmla="*/ 20 h 341"/>
                <a:gd name="T6" fmla="*/ 173 w 193"/>
                <a:gd name="T7" fmla="*/ 12 h 341"/>
                <a:gd name="T8" fmla="*/ 190 w 193"/>
                <a:gd name="T9" fmla="*/ 9 h 341"/>
                <a:gd name="T10" fmla="*/ 191 w 193"/>
                <a:gd name="T11" fmla="*/ 48 h 341"/>
                <a:gd name="T12" fmla="*/ 193 w 193"/>
                <a:gd name="T13" fmla="*/ 91 h 341"/>
                <a:gd name="T14" fmla="*/ 179 w 193"/>
                <a:gd name="T15" fmla="*/ 120 h 341"/>
                <a:gd name="T16" fmla="*/ 150 w 193"/>
                <a:gd name="T17" fmla="*/ 141 h 341"/>
                <a:gd name="T18" fmla="*/ 107 w 193"/>
                <a:gd name="T19" fmla="*/ 173 h 341"/>
                <a:gd name="T20" fmla="*/ 86 w 193"/>
                <a:gd name="T21" fmla="*/ 192 h 341"/>
                <a:gd name="T22" fmla="*/ 76 w 193"/>
                <a:gd name="T23" fmla="*/ 211 h 341"/>
                <a:gd name="T24" fmla="*/ 87 w 193"/>
                <a:gd name="T25" fmla="*/ 239 h 341"/>
                <a:gd name="T26" fmla="*/ 90 w 193"/>
                <a:gd name="T27" fmla="*/ 244 h 341"/>
                <a:gd name="T28" fmla="*/ 84 w 193"/>
                <a:gd name="T29" fmla="*/ 274 h 341"/>
                <a:gd name="T30" fmla="*/ 85 w 193"/>
                <a:gd name="T31" fmla="*/ 287 h 341"/>
                <a:gd name="T32" fmla="*/ 62 w 193"/>
                <a:gd name="T33" fmla="*/ 301 h 341"/>
                <a:gd name="T34" fmla="*/ 31 w 193"/>
                <a:gd name="T35" fmla="*/ 320 h 341"/>
                <a:gd name="T36" fmla="*/ 36 w 193"/>
                <a:gd name="T37" fmla="*/ 330 h 341"/>
                <a:gd name="T38" fmla="*/ 20 w 193"/>
                <a:gd name="T39" fmla="*/ 341 h 341"/>
                <a:gd name="T40" fmla="*/ 18 w 193"/>
                <a:gd name="T41" fmla="*/ 322 h 341"/>
                <a:gd name="T42" fmla="*/ 21 w 193"/>
                <a:gd name="T43" fmla="*/ 292 h 341"/>
                <a:gd name="T44" fmla="*/ 11 w 193"/>
                <a:gd name="T45" fmla="*/ 248 h 341"/>
                <a:gd name="T46" fmla="*/ 37 w 193"/>
                <a:gd name="T47" fmla="*/ 209 h 341"/>
                <a:gd name="T48" fmla="*/ 42 w 193"/>
                <a:gd name="T49" fmla="*/ 195 h 341"/>
                <a:gd name="T50" fmla="*/ 41 w 193"/>
                <a:gd name="T51" fmla="*/ 173 h 341"/>
                <a:gd name="T52" fmla="*/ 47 w 193"/>
                <a:gd name="T53" fmla="*/ 133 h 341"/>
                <a:gd name="T54" fmla="*/ 29 w 193"/>
                <a:gd name="T55" fmla="*/ 124 h 341"/>
                <a:gd name="T56" fmla="*/ 17 w 193"/>
                <a:gd name="T57" fmla="*/ 115 h 341"/>
                <a:gd name="T58" fmla="*/ 1 w 193"/>
                <a:gd name="T59" fmla="*/ 108 h 341"/>
                <a:gd name="T60" fmla="*/ 56 w 193"/>
                <a:gd name="T61" fmla="*/ 76 h 341"/>
                <a:gd name="T62" fmla="*/ 71 w 193"/>
                <a:gd name="T63" fmla="*/ 84 h 341"/>
                <a:gd name="T64" fmla="*/ 79 w 193"/>
                <a:gd name="T65" fmla="*/ 97 h 341"/>
                <a:gd name="T66" fmla="*/ 75 w 193"/>
                <a:gd name="T67" fmla="*/ 122 h 341"/>
                <a:gd name="T68" fmla="*/ 92 w 193"/>
                <a:gd name="T69" fmla="*/ 120 h 341"/>
                <a:gd name="T70" fmla="*/ 100 w 193"/>
                <a:gd name="T71" fmla="*/ 89 h 341"/>
                <a:gd name="T72" fmla="*/ 87 w 193"/>
                <a:gd name="T73" fmla="*/ 67 h 341"/>
                <a:gd name="T74" fmla="*/ 76 w 193"/>
                <a:gd name="T75" fmla="*/ 4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3" h="341">
                  <a:moveTo>
                    <a:pt x="82" y="25"/>
                  </a:moveTo>
                  <a:lnTo>
                    <a:pt x="96" y="23"/>
                  </a:lnTo>
                  <a:lnTo>
                    <a:pt x="117" y="29"/>
                  </a:lnTo>
                  <a:lnTo>
                    <a:pt x="122" y="26"/>
                  </a:lnTo>
                  <a:lnTo>
                    <a:pt x="135" y="26"/>
                  </a:lnTo>
                  <a:lnTo>
                    <a:pt x="142" y="20"/>
                  </a:lnTo>
                  <a:lnTo>
                    <a:pt x="153" y="20"/>
                  </a:lnTo>
                  <a:lnTo>
                    <a:pt x="173" y="12"/>
                  </a:lnTo>
                  <a:lnTo>
                    <a:pt x="188" y="0"/>
                  </a:lnTo>
                  <a:lnTo>
                    <a:pt x="190" y="9"/>
                  </a:lnTo>
                  <a:lnTo>
                    <a:pt x="189" y="30"/>
                  </a:lnTo>
                  <a:lnTo>
                    <a:pt x="191" y="48"/>
                  </a:lnTo>
                  <a:lnTo>
                    <a:pt x="190" y="81"/>
                  </a:lnTo>
                  <a:lnTo>
                    <a:pt x="193" y="91"/>
                  </a:lnTo>
                  <a:lnTo>
                    <a:pt x="186" y="105"/>
                  </a:lnTo>
                  <a:lnTo>
                    <a:pt x="179" y="120"/>
                  </a:lnTo>
                  <a:lnTo>
                    <a:pt x="166" y="133"/>
                  </a:lnTo>
                  <a:lnTo>
                    <a:pt x="150" y="141"/>
                  </a:lnTo>
                  <a:lnTo>
                    <a:pt x="129" y="151"/>
                  </a:lnTo>
                  <a:lnTo>
                    <a:pt x="107" y="173"/>
                  </a:lnTo>
                  <a:lnTo>
                    <a:pt x="100" y="177"/>
                  </a:lnTo>
                  <a:lnTo>
                    <a:pt x="86" y="192"/>
                  </a:lnTo>
                  <a:lnTo>
                    <a:pt x="79" y="196"/>
                  </a:lnTo>
                  <a:lnTo>
                    <a:pt x="76" y="211"/>
                  </a:lnTo>
                  <a:lnTo>
                    <a:pt x="84" y="227"/>
                  </a:lnTo>
                  <a:lnTo>
                    <a:pt x="87" y="239"/>
                  </a:lnTo>
                  <a:lnTo>
                    <a:pt x="86" y="245"/>
                  </a:lnTo>
                  <a:lnTo>
                    <a:pt x="90" y="244"/>
                  </a:lnTo>
                  <a:lnTo>
                    <a:pt x="88" y="265"/>
                  </a:lnTo>
                  <a:lnTo>
                    <a:pt x="84" y="274"/>
                  </a:lnTo>
                  <a:lnTo>
                    <a:pt x="88" y="278"/>
                  </a:lnTo>
                  <a:lnTo>
                    <a:pt x="85" y="287"/>
                  </a:lnTo>
                  <a:lnTo>
                    <a:pt x="77" y="294"/>
                  </a:lnTo>
                  <a:lnTo>
                    <a:pt x="62" y="301"/>
                  </a:lnTo>
                  <a:lnTo>
                    <a:pt x="39" y="312"/>
                  </a:lnTo>
                  <a:lnTo>
                    <a:pt x="31" y="320"/>
                  </a:lnTo>
                  <a:lnTo>
                    <a:pt x="32" y="329"/>
                  </a:lnTo>
                  <a:lnTo>
                    <a:pt x="36" y="330"/>
                  </a:lnTo>
                  <a:lnTo>
                    <a:pt x="34" y="341"/>
                  </a:lnTo>
                  <a:lnTo>
                    <a:pt x="20" y="341"/>
                  </a:lnTo>
                  <a:lnTo>
                    <a:pt x="20" y="332"/>
                  </a:lnTo>
                  <a:lnTo>
                    <a:pt x="18" y="322"/>
                  </a:lnTo>
                  <a:lnTo>
                    <a:pt x="17" y="315"/>
                  </a:lnTo>
                  <a:lnTo>
                    <a:pt x="21" y="292"/>
                  </a:lnTo>
                  <a:lnTo>
                    <a:pt x="18" y="277"/>
                  </a:lnTo>
                  <a:lnTo>
                    <a:pt x="11" y="248"/>
                  </a:lnTo>
                  <a:lnTo>
                    <a:pt x="31" y="224"/>
                  </a:lnTo>
                  <a:lnTo>
                    <a:pt x="37" y="209"/>
                  </a:lnTo>
                  <a:lnTo>
                    <a:pt x="39" y="207"/>
                  </a:lnTo>
                  <a:lnTo>
                    <a:pt x="42" y="195"/>
                  </a:lnTo>
                  <a:lnTo>
                    <a:pt x="40" y="189"/>
                  </a:lnTo>
                  <a:lnTo>
                    <a:pt x="41" y="173"/>
                  </a:lnTo>
                  <a:lnTo>
                    <a:pt x="46" y="159"/>
                  </a:lnTo>
                  <a:lnTo>
                    <a:pt x="47" y="133"/>
                  </a:lnTo>
                  <a:lnTo>
                    <a:pt x="38" y="126"/>
                  </a:lnTo>
                  <a:lnTo>
                    <a:pt x="29" y="124"/>
                  </a:lnTo>
                  <a:lnTo>
                    <a:pt x="25" y="119"/>
                  </a:lnTo>
                  <a:lnTo>
                    <a:pt x="17" y="115"/>
                  </a:lnTo>
                  <a:lnTo>
                    <a:pt x="2" y="115"/>
                  </a:lnTo>
                  <a:lnTo>
                    <a:pt x="1" y="108"/>
                  </a:lnTo>
                  <a:lnTo>
                    <a:pt x="0" y="93"/>
                  </a:lnTo>
                  <a:lnTo>
                    <a:pt x="56" y="76"/>
                  </a:lnTo>
                  <a:lnTo>
                    <a:pt x="66" y="86"/>
                  </a:lnTo>
                  <a:lnTo>
                    <a:pt x="71" y="84"/>
                  </a:lnTo>
                  <a:lnTo>
                    <a:pt x="78" y="89"/>
                  </a:lnTo>
                  <a:lnTo>
                    <a:pt x="79" y="97"/>
                  </a:lnTo>
                  <a:lnTo>
                    <a:pt x="74" y="107"/>
                  </a:lnTo>
                  <a:lnTo>
                    <a:pt x="75" y="122"/>
                  </a:lnTo>
                  <a:lnTo>
                    <a:pt x="86" y="134"/>
                  </a:lnTo>
                  <a:lnTo>
                    <a:pt x="92" y="120"/>
                  </a:lnTo>
                  <a:lnTo>
                    <a:pt x="100" y="116"/>
                  </a:lnTo>
                  <a:lnTo>
                    <a:pt x="100" y="89"/>
                  </a:lnTo>
                  <a:lnTo>
                    <a:pt x="93" y="74"/>
                  </a:lnTo>
                  <a:lnTo>
                    <a:pt x="87" y="67"/>
                  </a:lnTo>
                  <a:lnTo>
                    <a:pt x="80" y="68"/>
                  </a:lnTo>
                  <a:lnTo>
                    <a:pt x="76" y="40"/>
                  </a:lnTo>
                  <a:lnTo>
                    <a:pt x="82" y="2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0" name="Freeform 127">
              <a:extLst>
                <a:ext uri="{FF2B5EF4-FFF2-40B4-BE49-F238E27FC236}">
                  <a16:creationId xmlns:a16="http://schemas.microsoft.com/office/drawing/2014/main" id="{979DAFD4-0B34-307F-7406-375FE8207FE2}"/>
                </a:ext>
              </a:extLst>
            </p:cNvPr>
            <p:cNvSpPr>
              <a:spLocks/>
            </p:cNvSpPr>
            <p:nvPr/>
          </p:nvSpPr>
          <p:spPr bwMode="auto">
            <a:xfrm>
              <a:off x="5175443" y="2941515"/>
              <a:ext cx="366550" cy="445216"/>
            </a:xfrm>
            <a:custGeom>
              <a:avLst/>
              <a:gdLst>
                <a:gd name="T0" fmla="*/ 86 w 219"/>
                <a:gd name="T1" fmla="*/ 266 h 266"/>
                <a:gd name="T2" fmla="*/ 74 w 219"/>
                <a:gd name="T3" fmla="*/ 251 h 266"/>
                <a:gd name="T4" fmla="*/ 63 w 219"/>
                <a:gd name="T5" fmla="*/ 236 h 266"/>
                <a:gd name="T6" fmla="*/ 51 w 219"/>
                <a:gd name="T7" fmla="*/ 231 h 266"/>
                <a:gd name="T8" fmla="*/ 43 w 219"/>
                <a:gd name="T9" fmla="*/ 225 h 266"/>
                <a:gd name="T10" fmla="*/ 33 w 219"/>
                <a:gd name="T11" fmla="*/ 225 h 266"/>
                <a:gd name="T12" fmla="*/ 24 w 219"/>
                <a:gd name="T13" fmla="*/ 229 h 266"/>
                <a:gd name="T14" fmla="*/ 15 w 219"/>
                <a:gd name="T15" fmla="*/ 227 h 266"/>
                <a:gd name="T16" fmla="*/ 8 w 219"/>
                <a:gd name="T17" fmla="*/ 234 h 266"/>
                <a:gd name="T18" fmla="*/ 7 w 219"/>
                <a:gd name="T19" fmla="*/ 223 h 266"/>
                <a:gd name="T20" fmla="*/ 12 w 219"/>
                <a:gd name="T21" fmla="*/ 213 h 266"/>
                <a:gd name="T22" fmla="*/ 15 w 219"/>
                <a:gd name="T23" fmla="*/ 193 h 266"/>
                <a:gd name="T24" fmla="*/ 13 w 219"/>
                <a:gd name="T25" fmla="*/ 173 h 266"/>
                <a:gd name="T26" fmla="*/ 11 w 219"/>
                <a:gd name="T27" fmla="*/ 162 h 266"/>
                <a:gd name="T28" fmla="*/ 14 w 219"/>
                <a:gd name="T29" fmla="*/ 152 h 266"/>
                <a:gd name="T30" fmla="*/ 9 w 219"/>
                <a:gd name="T31" fmla="*/ 142 h 266"/>
                <a:gd name="T32" fmla="*/ 0 w 219"/>
                <a:gd name="T33" fmla="*/ 133 h 266"/>
                <a:gd name="T34" fmla="*/ 4 w 219"/>
                <a:gd name="T35" fmla="*/ 126 h 266"/>
                <a:gd name="T36" fmla="*/ 75 w 219"/>
                <a:gd name="T37" fmla="*/ 126 h 266"/>
                <a:gd name="T38" fmla="*/ 72 w 219"/>
                <a:gd name="T39" fmla="*/ 96 h 266"/>
                <a:gd name="T40" fmla="*/ 77 w 219"/>
                <a:gd name="T41" fmla="*/ 86 h 266"/>
                <a:gd name="T42" fmla="*/ 93 w 219"/>
                <a:gd name="T43" fmla="*/ 84 h 266"/>
                <a:gd name="T44" fmla="*/ 94 w 219"/>
                <a:gd name="T45" fmla="*/ 31 h 266"/>
                <a:gd name="T46" fmla="*/ 153 w 219"/>
                <a:gd name="T47" fmla="*/ 32 h 266"/>
                <a:gd name="T48" fmla="*/ 153 w 219"/>
                <a:gd name="T49" fmla="*/ 0 h 266"/>
                <a:gd name="T50" fmla="*/ 219 w 219"/>
                <a:gd name="T51" fmla="*/ 51 h 266"/>
                <a:gd name="T52" fmla="*/ 192 w 219"/>
                <a:gd name="T53" fmla="*/ 51 h 266"/>
                <a:gd name="T54" fmla="*/ 200 w 219"/>
                <a:gd name="T55" fmla="*/ 141 h 266"/>
                <a:gd name="T56" fmla="*/ 208 w 219"/>
                <a:gd name="T57" fmla="*/ 230 h 266"/>
                <a:gd name="T58" fmla="*/ 211 w 219"/>
                <a:gd name="T59" fmla="*/ 233 h 266"/>
                <a:gd name="T60" fmla="*/ 207 w 219"/>
                <a:gd name="T61" fmla="*/ 247 h 266"/>
                <a:gd name="T62" fmla="*/ 134 w 219"/>
                <a:gd name="T63" fmla="*/ 248 h 266"/>
                <a:gd name="T64" fmla="*/ 131 w 219"/>
                <a:gd name="T65" fmla="*/ 252 h 266"/>
                <a:gd name="T66" fmla="*/ 124 w 219"/>
                <a:gd name="T67" fmla="*/ 251 h 266"/>
                <a:gd name="T68" fmla="*/ 114 w 219"/>
                <a:gd name="T69" fmla="*/ 255 h 266"/>
                <a:gd name="T70" fmla="*/ 101 w 219"/>
                <a:gd name="T71" fmla="*/ 249 h 266"/>
                <a:gd name="T72" fmla="*/ 95 w 219"/>
                <a:gd name="T73" fmla="*/ 250 h 266"/>
                <a:gd name="T74" fmla="*/ 92 w 219"/>
                <a:gd name="T75" fmla="*/ 262 h 266"/>
                <a:gd name="T76" fmla="*/ 86 w 219"/>
                <a:gd name="T77"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9" h="266">
                  <a:moveTo>
                    <a:pt x="86" y="266"/>
                  </a:moveTo>
                  <a:lnTo>
                    <a:pt x="74" y="251"/>
                  </a:lnTo>
                  <a:lnTo>
                    <a:pt x="63" y="236"/>
                  </a:lnTo>
                  <a:lnTo>
                    <a:pt x="51" y="231"/>
                  </a:lnTo>
                  <a:lnTo>
                    <a:pt x="43" y="225"/>
                  </a:lnTo>
                  <a:lnTo>
                    <a:pt x="33" y="225"/>
                  </a:lnTo>
                  <a:lnTo>
                    <a:pt x="24" y="229"/>
                  </a:lnTo>
                  <a:lnTo>
                    <a:pt x="15" y="227"/>
                  </a:lnTo>
                  <a:lnTo>
                    <a:pt x="8" y="234"/>
                  </a:lnTo>
                  <a:lnTo>
                    <a:pt x="7" y="223"/>
                  </a:lnTo>
                  <a:lnTo>
                    <a:pt x="12" y="213"/>
                  </a:lnTo>
                  <a:lnTo>
                    <a:pt x="15" y="193"/>
                  </a:lnTo>
                  <a:lnTo>
                    <a:pt x="13" y="173"/>
                  </a:lnTo>
                  <a:lnTo>
                    <a:pt x="11" y="162"/>
                  </a:lnTo>
                  <a:lnTo>
                    <a:pt x="14" y="152"/>
                  </a:lnTo>
                  <a:lnTo>
                    <a:pt x="9" y="142"/>
                  </a:lnTo>
                  <a:lnTo>
                    <a:pt x="0" y="133"/>
                  </a:lnTo>
                  <a:lnTo>
                    <a:pt x="4" y="126"/>
                  </a:lnTo>
                  <a:lnTo>
                    <a:pt x="75" y="126"/>
                  </a:lnTo>
                  <a:lnTo>
                    <a:pt x="72" y="96"/>
                  </a:lnTo>
                  <a:lnTo>
                    <a:pt x="77" y="86"/>
                  </a:lnTo>
                  <a:lnTo>
                    <a:pt x="93" y="84"/>
                  </a:lnTo>
                  <a:lnTo>
                    <a:pt x="94" y="31"/>
                  </a:lnTo>
                  <a:lnTo>
                    <a:pt x="153" y="32"/>
                  </a:lnTo>
                  <a:lnTo>
                    <a:pt x="153" y="0"/>
                  </a:lnTo>
                  <a:lnTo>
                    <a:pt x="219" y="51"/>
                  </a:lnTo>
                  <a:lnTo>
                    <a:pt x="192" y="51"/>
                  </a:lnTo>
                  <a:lnTo>
                    <a:pt x="200" y="141"/>
                  </a:lnTo>
                  <a:lnTo>
                    <a:pt x="208" y="230"/>
                  </a:lnTo>
                  <a:lnTo>
                    <a:pt x="211" y="233"/>
                  </a:lnTo>
                  <a:lnTo>
                    <a:pt x="207" y="247"/>
                  </a:lnTo>
                  <a:lnTo>
                    <a:pt x="134" y="248"/>
                  </a:lnTo>
                  <a:lnTo>
                    <a:pt x="131" y="252"/>
                  </a:lnTo>
                  <a:lnTo>
                    <a:pt x="124" y="251"/>
                  </a:lnTo>
                  <a:lnTo>
                    <a:pt x="114" y="255"/>
                  </a:lnTo>
                  <a:lnTo>
                    <a:pt x="101" y="249"/>
                  </a:lnTo>
                  <a:lnTo>
                    <a:pt x="95" y="250"/>
                  </a:lnTo>
                  <a:lnTo>
                    <a:pt x="92" y="262"/>
                  </a:lnTo>
                  <a:lnTo>
                    <a:pt x="86" y="26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1" name="Freeform 128">
              <a:extLst>
                <a:ext uri="{FF2B5EF4-FFF2-40B4-BE49-F238E27FC236}">
                  <a16:creationId xmlns:a16="http://schemas.microsoft.com/office/drawing/2014/main" id="{D659CCFE-C278-702F-9BB7-71A80B0532E6}"/>
                </a:ext>
              </a:extLst>
            </p:cNvPr>
            <p:cNvSpPr>
              <a:spLocks/>
            </p:cNvSpPr>
            <p:nvPr/>
          </p:nvSpPr>
          <p:spPr bwMode="auto">
            <a:xfrm>
              <a:off x="6686833" y="4215234"/>
              <a:ext cx="90382" cy="262778"/>
            </a:xfrm>
            <a:custGeom>
              <a:avLst/>
              <a:gdLst>
                <a:gd name="T0" fmla="*/ 36 w 54"/>
                <a:gd name="T1" fmla="*/ 48 h 157"/>
                <a:gd name="T2" fmla="*/ 30 w 54"/>
                <a:gd name="T3" fmla="*/ 63 h 157"/>
                <a:gd name="T4" fmla="*/ 34 w 54"/>
                <a:gd name="T5" fmla="*/ 91 h 157"/>
                <a:gd name="T6" fmla="*/ 41 w 54"/>
                <a:gd name="T7" fmla="*/ 90 h 157"/>
                <a:gd name="T8" fmla="*/ 47 w 54"/>
                <a:gd name="T9" fmla="*/ 97 h 157"/>
                <a:gd name="T10" fmla="*/ 54 w 54"/>
                <a:gd name="T11" fmla="*/ 112 h 157"/>
                <a:gd name="T12" fmla="*/ 54 w 54"/>
                <a:gd name="T13" fmla="*/ 139 h 157"/>
                <a:gd name="T14" fmla="*/ 46 w 54"/>
                <a:gd name="T15" fmla="*/ 143 h 157"/>
                <a:gd name="T16" fmla="*/ 40 w 54"/>
                <a:gd name="T17" fmla="*/ 157 h 157"/>
                <a:gd name="T18" fmla="*/ 29 w 54"/>
                <a:gd name="T19" fmla="*/ 145 h 157"/>
                <a:gd name="T20" fmla="*/ 28 w 54"/>
                <a:gd name="T21" fmla="*/ 130 h 157"/>
                <a:gd name="T22" fmla="*/ 33 w 54"/>
                <a:gd name="T23" fmla="*/ 120 h 157"/>
                <a:gd name="T24" fmla="*/ 32 w 54"/>
                <a:gd name="T25" fmla="*/ 112 h 157"/>
                <a:gd name="T26" fmla="*/ 25 w 54"/>
                <a:gd name="T27" fmla="*/ 107 h 157"/>
                <a:gd name="T28" fmla="*/ 20 w 54"/>
                <a:gd name="T29" fmla="*/ 109 h 157"/>
                <a:gd name="T30" fmla="*/ 10 w 54"/>
                <a:gd name="T31" fmla="*/ 99 h 157"/>
                <a:gd name="T32" fmla="*/ 0 w 54"/>
                <a:gd name="T33" fmla="*/ 93 h 157"/>
                <a:gd name="T34" fmla="*/ 6 w 54"/>
                <a:gd name="T35" fmla="*/ 74 h 157"/>
                <a:gd name="T36" fmla="*/ 12 w 54"/>
                <a:gd name="T37" fmla="*/ 67 h 157"/>
                <a:gd name="T38" fmla="*/ 9 w 54"/>
                <a:gd name="T39" fmla="*/ 50 h 157"/>
                <a:gd name="T40" fmla="*/ 13 w 54"/>
                <a:gd name="T41" fmla="*/ 33 h 157"/>
                <a:gd name="T42" fmla="*/ 17 w 54"/>
                <a:gd name="T43" fmla="*/ 27 h 157"/>
                <a:gd name="T44" fmla="*/ 13 w 54"/>
                <a:gd name="T45" fmla="*/ 10 h 157"/>
                <a:gd name="T46" fmla="*/ 4 w 54"/>
                <a:gd name="T47" fmla="*/ 0 h 157"/>
                <a:gd name="T48" fmla="*/ 22 w 54"/>
                <a:gd name="T49" fmla="*/ 4 h 157"/>
                <a:gd name="T50" fmla="*/ 25 w 54"/>
                <a:gd name="T51" fmla="*/ 10 h 157"/>
                <a:gd name="T52" fmla="*/ 32 w 54"/>
                <a:gd name="T53" fmla="*/ 20 h 157"/>
                <a:gd name="T54" fmla="*/ 36 w 54"/>
                <a:gd name="T55" fmla="*/ 48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4" h="157">
                  <a:moveTo>
                    <a:pt x="36" y="48"/>
                  </a:moveTo>
                  <a:lnTo>
                    <a:pt x="30" y="63"/>
                  </a:lnTo>
                  <a:lnTo>
                    <a:pt x="34" y="91"/>
                  </a:lnTo>
                  <a:lnTo>
                    <a:pt x="41" y="90"/>
                  </a:lnTo>
                  <a:lnTo>
                    <a:pt x="47" y="97"/>
                  </a:lnTo>
                  <a:lnTo>
                    <a:pt x="54" y="112"/>
                  </a:lnTo>
                  <a:lnTo>
                    <a:pt x="54" y="139"/>
                  </a:lnTo>
                  <a:lnTo>
                    <a:pt x="46" y="143"/>
                  </a:lnTo>
                  <a:lnTo>
                    <a:pt x="40" y="157"/>
                  </a:lnTo>
                  <a:lnTo>
                    <a:pt x="29" y="145"/>
                  </a:lnTo>
                  <a:lnTo>
                    <a:pt x="28" y="130"/>
                  </a:lnTo>
                  <a:lnTo>
                    <a:pt x="33" y="120"/>
                  </a:lnTo>
                  <a:lnTo>
                    <a:pt x="32" y="112"/>
                  </a:lnTo>
                  <a:lnTo>
                    <a:pt x="25" y="107"/>
                  </a:lnTo>
                  <a:lnTo>
                    <a:pt x="20" y="109"/>
                  </a:lnTo>
                  <a:lnTo>
                    <a:pt x="10" y="99"/>
                  </a:lnTo>
                  <a:lnTo>
                    <a:pt x="0" y="93"/>
                  </a:lnTo>
                  <a:lnTo>
                    <a:pt x="6" y="74"/>
                  </a:lnTo>
                  <a:lnTo>
                    <a:pt x="12" y="67"/>
                  </a:lnTo>
                  <a:lnTo>
                    <a:pt x="9" y="50"/>
                  </a:lnTo>
                  <a:lnTo>
                    <a:pt x="13" y="33"/>
                  </a:lnTo>
                  <a:lnTo>
                    <a:pt x="17" y="27"/>
                  </a:lnTo>
                  <a:lnTo>
                    <a:pt x="13" y="10"/>
                  </a:lnTo>
                  <a:lnTo>
                    <a:pt x="4" y="0"/>
                  </a:lnTo>
                  <a:lnTo>
                    <a:pt x="22" y="4"/>
                  </a:lnTo>
                  <a:lnTo>
                    <a:pt x="25" y="10"/>
                  </a:lnTo>
                  <a:lnTo>
                    <a:pt x="32" y="20"/>
                  </a:lnTo>
                  <a:lnTo>
                    <a:pt x="36" y="4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2" name="Freeform 129">
              <a:extLst>
                <a:ext uri="{FF2B5EF4-FFF2-40B4-BE49-F238E27FC236}">
                  <a16:creationId xmlns:a16="http://schemas.microsoft.com/office/drawing/2014/main" id="{E7334FF9-05B7-F8D6-E701-DC4AA357ABA7}"/>
                </a:ext>
              </a:extLst>
            </p:cNvPr>
            <p:cNvSpPr>
              <a:spLocks noEditPoints="1"/>
            </p:cNvSpPr>
            <p:nvPr/>
          </p:nvSpPr>
          <p:spPr bwMode="auto">
            <a:xfrm>
              <a:off x="8762274" y="3654531"/>
              <a:ext cx="587484" cy="212566"/>
            </a:xfrm>
            <a:custGeom>
              <a:avLst/>
              <a:gdLst>
                <a:gd name="T0" fmla="*/ 1401 w 1439"/>
                <a:gd name="T1" fmla="*/ 208 h 524"/>
                <a:gd name="T2" fmla="*/ 1346 w 1439"/>
                <a:gd name="T3" fmla="*/ 237 h 524"/>
                <a:gd name="T4" fmla="*/ 1281 w 1439"/>
                <a:gd name="T5" fmla="*/ 223 h 524"/>
                <a:gd name="T6" fmla="*/ 1194 w 1439"/>
                <a:gd name="T7" fmla="*/ 223 h 524"/>
                <a:gd name="T8" fmla="*/ 1171 w 1439"/>
                <a:gd name="T9" fmla="*/ 320 h 524"/>
                <a:gd name="T10" fmla="*/ 1143 w 1439"/>
                <a:gd name="T11" fmla="*/ 349 h 524"/>
                <a:gd name="T12" fmla="*/ 1107 w 1439"/>
                <a:gd name="T13" fmla="*/ 468 h 524"/>
                <a:gd name="T14" fmla="*/ 1045 w 1439"/>
                <a:gd name="T15" fmla="*/ 486 h 524"/>
                <a:gd name="T16" fmla="*/ 974 w 1439"/>
                <a:gd name="T17" fmla="*/ 462 h 524"/>
                <a:gd name="T18" fmla="*/ 938 w 1439"/>
                <a:gd name="T19" fmla="*/ 469 h 524"/>
                <a:gd name="T20" fmla="*/ 894 w 1439"/>
                <a:gd name="T21" fmla="*/ 512 h 524"/>
                <a:gd name="T22" fmla="*/ 846 w 1439"/>
                <a:gd name="T23" fmla="*/ 506 h 524"/>
                <a:gd name="T24" fmla="*/ 798 w 1439"/>
                <a:gd name="T25" fmla="*/ 524 h 524"/>
                <a:gd name="T26" fmla="*/ 746 w 1439"/>
                <a:gd name="T27" fmla="*/ 476 h 524"/>
                <a:gd name="T28" fmla="*/ 733 w 1439"/>
                <a:gd name="T29" fmla="*/ 419 h 524"/>
                <a:gd name="T30" fmla="*/ 788 w 1439"/>
                <a:gd name="T31" fmla="*/ 448 h 524"/>
                <a:gd name="T32" fmla="*/ 846 w 1439"/>
                <a:gd name="T33" fmla="*/ 432 h 524"/>
                <a:gd name="T34" fmla="*/ 860 w 1439"/>
                <a:gd name="T35" fmla="*/ 360 h 524"/>
                <a:gd name="T36" fmla="*/ 892 w 1439"/>
                <a:gd name="T37" fmla="*/ 344 h 524"/>
                <a:gd name="T38" fmla="*/ 981 w 1439"/>
                <a:gd name="T39" fmla="*/ 325 h 524"/>
                <a:gd name="T40" fmla="*/ 1033 w 1439"/>
                <a:gd name="T41" fmla="*/ 258 h 524"/>
                <a:gd name="T42" fmla="*/ 1068 w 1439"/>
                <a:gd name="T43" fmla="*/ 204 h 524"/>
                <a:gd name="T44" fmla="*/ 1104 w 1439"/>
                <a:gd name="T45" fmla="*/ 248 h 524"/>
                <a:gd name="T46" fmla="*/ 1119 w 1439"/>
                <a:gd name="T47" fmla="*/ 219 h 524"/>
                <a:gd name="T48" fmla="*/ 1155 w 1439"/>
                <a:gd name="T49" fmla="*/ 222 h 524"/>
                <a:gd name="T50" fmla="*/ 1157 w 1439"/>
                <a:gd name="T51" fmla="*/ 168 h 524"/>
                <a:gd name="T52" fmla="*/ 1159 w 1439"/>
                <a:gd name="T53" fmla="*/ 126 h 524"/>
                <a:gd name="T54" fmla="*/ 1214 w 1439"/>
                <a:gd name="T55" fmla="*/ 66 h 524"/>
                <a:gd name="T56" fmla="*/ 1248 w 1439"/>
                <a:gd name="T57" fmla="*/ 0 h 524"/>
                <a:gd name="T58" fmla="*/ 1278 w 1439"/>
                <a:gd name="T59" fmla="*/ 0 h 524"/>
                <a:gd name="T60" fmla="*/ 1319 w 1439"/>
                <a:gd name="T61" fmla="*/ 43 h 524"/>
                <a:gd name="T62" fmla="*/ 1325 w 1439"/>
                <a:gd name="T63" fmla="*/ 80 h 524"/>
                <a:gd name="T64" fmla="*/ 1375 w 1439"/>
                <a:gd name="T65" fmla="*/ 103 h 524"/>
                <a:gd name="T66" fmla="*/ 1439 w 1439"/>
                <a:gd name="T67" fmla="*/ 129 h 524"/>
                <a:gd name="T68" fmla="*/ 1436 w 1439"/>
                <a:gd name="T69" fmla="*/ 162 h 524"/>
                <a:gd name="T70" fmla="*/ 1385 w 1439"/>
                <a:gd name="T71" fmla="*/ 167 h 524"/>
                <a:gd name="T72" fmla="*/ 1401 w 1439"/>
                <a:gd name="T73" fmla="*/ 208 h 524"/>
                <a:gd name="T74" fmla="*/ 75 w 1439"/>
                <a:gd name="T75" fmla="*/ 61 h 524"/>
                <a:gd name="T76" fmla="*/ 83 w 1439"/>
                <a:gd name="T77" fmla="*/ 105 h 524"/>
                <a:gd name="T78" fmla="*/ 133 w 1439"/>
                <a:gd name="T79" fmla="*/ 95 h 524"/>
                <a:gd name="T80" fmla="*/ 155 w 1439"/>
                <a:gd name="T81" fmla="*/ 60 h 524"/>
                <a:gd name="T82" fmla="*/ 173 w 1439"/>
                <a:gd name="T83" fmla="*/ 68 h 524"/>
                <a:gd name="T84" fmla="*/ 220 w 1439"/>
                <a:gd name="T85" fmla="*/ 119 h 524"/>
                <a:gd name="T86" fmla="*/ 254 w 1439"/>
                <a:gd name="T87" fmla="*/ 176 h 524"/>
                <a:gd name="T88" fmla="*/ 260 w 1439"/>
                <a:gd name="T89" fmla="*/ 233 h 524"/>
                <a:gd name="T90" fmla="*/ 253 w 1439"/>
                <a:gd name="T91" fmla="*/ 272 h 524"/>
                <a:gd name="T92" fmla="*/ 261 w 1439"/>
                <a:gd name="T93" fmla="*/ 301 h 524"/>
                <a:gd name="T94" fmla="*/ 268 w 1439"/>
                <a:gd name="T95" fmla="*/ 352 h 524"/>
                <a:gd name="T96" fmla="*/ 295 w 1439"/>
                <a:gd name="T97" fmla="*/ 375 h 524"/>
                <a:gd name="T98" fmla="*/ 326 w 1439"/>
                <a:gd name="T99" fmla="*/ 451 h 524"/>
                <a:gd name="T100" fmla="*/ 325 w 1439"/>
                <a:gd name="T101" fmla="*/ 479 h 524"/>
                <a:gd name="T102" fmla="*/ 271 w 1439"/>
                <a:gd name="T103" fmla="*/ 485 h 524"/>
                <a:gd name="T104" fmla="*/ 199 w 1439"/>
                <a:gd name="T105" fmla="*/ 422 h 524"/>
                <a:gd name="T106" fmla="*/ 109 w 1439"/>
                <a:gd name="T107" fmla="*/ 354 h 524"/>
                <a:gd name="T108" fmla="*/ 99 w 1439"/>
                <a:gd name="T109" fmla="*/ 311 h 524"/>
                <a:gd name="T110" fmla="*/ 54 w 1439"/>
                <a:gd name="T111" fmla="*/ 254 h 524"/>
                <a:gd name="T112" fmla="*/ 42 w 1439"/>
                <a:gd name="T113" fmla="*/ 184 h 524"/>
                <a:gd name="T114" fmla="*/ 13 w 1439"/>
                <a:gd name="T115" fmla="*/ 137 h 524"/>
                <a:gd name="T116" fmla="*/ 18 w 1439"/>
                <a:gd name="T117" fmla="*/ 75 h 524"/>
                <a:gd name="T118" fmla="*/ 0 w 1439"/>
                <a:gd name="T119" fmla="*/ 39 h 524"/>
                <a:gd name="T120" fmla="*/ 12 w 1439"/>
                <a:gd name="T121" fmla="*/ 24 h 524"/>
                <a:gd name="T122" fmla="*/ 75 w 1439"/>
                <a:gd name="T123" fmla="*/ 61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24">
                  <a:moveTo>
                    <a:pt x="1401" y="208"/>
                  </a:moveTo>
                  <a:lnTo>
                    <a:pt x="1346" y="237"/>
                  </a:lnTo>
                  <a:lnTo>
                    <a:pt x="1281" y="223"/>
                  </a:lnTo>
                  <a:lnTo>
                    <a:pt x="1194" y="223"/>
                  </a:lnTo>
                  <a:lnTo>
                    <a:pt x="1171" y="320"/>
                  </a:lnTo>
                  <a:lnTo>
                    <a:pt x="1143" y="349"/>
                  </a:lnTo>
                  <a:lnTo>
                    <a:pt x="1107" y="468"/>
                  </a:lnTo>
                  <a:lnTo>
                    <a:pt x="1045" y="486"/>
                  </a:lnTo>
                  <a:lnTo>
                    <a:pt x="974" y="462"/>
                  </a:lnTo>
                  <a:lnTo>
                    <a:pt x="938" y="469"/>
                  </a:lnTo>
                  <a:lnTo>
                    <a:pt x="894" y="512"/>
                  </a:lnTo>
                  <a:lnTo>
                    <a:pt x="846" y="506"/>
                  </a:lnTo>
                  <a:lnTo>
                    <a:pt x="798" y="524"/>
                  </a:lnTo>
                  <a:lnTo>
                    <a:pt x="746" y="476"/>
                  </a:lnTo>
                  <a:lnTo>
                    <a:pt x="733" y="419"/>
                  </a:lnTo>
                  <a:lnTo>
                    <a:pt x="788" y="448"/>
                  </a:lnTo>
                  <a:lnTo>
                    <a:pt x="846" y="432"/>
                  </a:lnTo>
                  <a:lnTo>
                    <a:pt x="860" y="360"/>
                  </a:lnTo>
                  <a:lnTo>
                    <a:pt x="892" y="344"/>
                  </a:lnTo>
                  <a:lnTo>
                    <a:pt x="981" y="325"/>
                  </a:lnTo>
                  <a:lnTo>
                    <a:pt x="1033" y="258"/>
                  </a:lnTo>
                  <a:lnTo>
                    <a:pt x="1068" y="204"/>
                  </a:lnTo>
                  <a:lnTo>
                    <a:pt x="1104" y="248"/>
                  </a:lnTo>
                  <a:lnTo>
                    <a:pt x="1119" y="219"/>
                  </a:lnTo>
                  <a:lnTo>
                    <a:pt x="1155" y="222"/>
                  </a:lnTo>
                  <a:lnTo>
                    <a:pt x="1157" y="168"/>
                  </a:lnTo>
                  <a:lnTo>
                    <a:pt x="1159" y="126"/>
                  </a:lnTo>
                  <a:lnTo>
                    <a:pt x="1214" y="66"/>
                  </a:lnTo>
                  <a:lnTo>
                    <a:pt x="1248" y="0"/>
                  </a:lnTo>
                  <a:lnTo>
                    <a:pt x="1278" y="0"/>
                  </a:lnTo>
                  <a:lnTo>
                    <a:pt x="1319" y="43"/>
                  </a:lnTo>
                  <a:lnTo>
                    <a:pt x="1325" y="80"/>
                  </a:lnTo>
                  <a:lnTo>
                    <a:pt x="1375" y="103"/>
                  </a:lnTo>
                  <a:lnTo>
                    <a:pt x="1439" y="129"/>
                  </a:lnTo>
                  <a:lnTo>
                    <a:pt x="1436" y="162"/>
                  </a:lnTo>
                  <a:lnTo>
                    <a:pt x="1385" y="167"/>
                  </a:lnTo>
                  <a:lnTo>
                    <a:pt x="1401" y="208"/>
                  </a:lnTo>
                  <a:moveTo>
                    <a:pt x="75" y="61"/>
                  </a:moveTo>
                  <a:lnTo>
                    <a:pt x="83" y="105"/>
                  </a:lnTo>
                  <a:lnTo>
                    <a:pt x="133" y="95"/>
                  </a:lnTo>
                  <a:lnTo>
                    <a:pt x="155" y="60"/>
                  </a:lnTo>
                  <a:lnTo>
                    <a:pt x="173" y="68"/>
                  </a:lnTo>
                  <a:lnTo>
                    <a:pt x="220" y="119"/>
                  </a:lnTo>
                  <a:lnTo>
                    <a:pt x="254" y="176"/>
                  </a:lnTo>
                  <a:lnTo>
                    <a:pt x="260" y="233"/>
                  </a:lnTo>
                  <a:lnTo>
                    <a:pt x="253" y="272"/>
                  </a:lnTo>
                  <a:lnTo>
                    <a:pt x="261" y="301"/>
                  </a:lnTo>
                  <a:lnTo>
                    <a:pt x="268" y="352"/>
                  </a:lnTo>
                  <a:lnTo>
                    <a:pt x="295" y="375"/>
                  </a:lnTo>
                  <a:lnTo>
                    <a:pt x="326" y="451"/>
                  </a:lnTo>
                  <a:lnTo>
                    <a:pt x="325" y="479"/>
                  </a:lnTo>
                  <a:lnTo>
                    <a:pt x="271" y="485"/>
                  </a:lnTo>
                  <a:lnTo>
                    <a:pt x="199" y="422"/>
                  </a:lnTo>
                  <a:lnTo>
                    <a:pt x="109" y="354"/>
                  </a:lnTo>
                  <a:lnTo>
                    <a:pt x="99" y="311"/>
                  </a:lnTo>
                  <a:lnTo>
                    <a:pt x="54" y="254"/>
                  </a:lnTo>
                  <a:lnTo>
                    <a:pt x="42" y="184"/>
                  </a:lnTo>
                  <a:lnTo>
                    <a:pt x="13" y="137"/>
                  </a:lnTo>
                  <a:lnTo>
                    <a:pt x="18" y="75"/>
                  </a:lnTo>
                  <a:lnTo>
                    <a:pt x="0" y="39"/>
                  </a:lnTo>
                  <a:lnTo>
                    <a:pt x="12" y="24"/>
                  </a:lnTo>
                  <a:lnTo>
                    <a:pt x="75" y="61"/>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3" name="Freeform 130">
              <a:extLst>
                <a:ext uri="{FF2B5EF4-FFF2-40B4-BE49-F238E27FC236}">
                  <a16:creationId xmlns:a16="http://schemas.microsoft.com/office/drawing/2014/main" id="{9447B599-EA80-7545-B416-46621DC3565F}"/>
                </a:ext>
              </a:extLst>
            </p:cNvPr>
            <p:cNvSpPr>
              <a:spLocks/>
            </p:cNvSpPr>
            <p:nvPr/>
          </p:nvSpPr>
          <p:spPr bwMode="auto">
            <a:xfrm>
              <a:off x="6045789" y="4483033"/>
              <a:ext cx="405046" cy="421783"/>
            </a:xfrm>
            <a:custGeom>
              <a:avLst/>
              <a:gdLst>
                <a:gd name="T0" fmla="*/ 76 w 242"/>
                <a:gd name="T1" fmla="*/ 242 h 252"/>
                <a:gd name="T2" fmla="*/ 64 w 242"/>
                <a:gd name="T3" fmla="*/ 226 h 252"/>
                <a:gd name="T4" fmla="*/ 58 w 242"/>
                <a:gd name="T5" fmla="*/ 211 h 252"/>
                <a:gd name="T6" fmla="*/ 54 w 242"/>
                <a:gd name="T7" fmla="*/ 191 h 252"/>
                <a:gd name="T8" fmla="*/ 50 w 242"/>
                <a:gd name="T9" fmla="*/ 176 h 252"/>
                <a:gd name="T10" fmla="*/ 45 w 242"/>
                <a:gd name="T11" fmla="*/ 144 h 252"/>
                <a:gd name="T12" fmla="*/ 46 w 242"/>
                <a:gd name="T13" fmla="*/ 119 h 252"/>
                <a:gd name="T14" fmla="*/ 44 w 242"/>
                <a:gd name="T15" fmla="*/ 108 h 252"/>
                <a:gd name="T16" fmla="*/ 37 w 242"/>
                <a:gd name="T17" fmla="*/ 99 h 252"/>
                <a:gd name="T18" fmla="*/ 28 w 242"/>
                <a:gd name="T19" fmla="*/ 82 h 252"/>
                <a:gd name="T20" fmla="*/ 19 w 242"/>
                <a:gd name="T21" fmla="*/ 57 h 252"/>
                <a:gd name="T22" fmla="*/ 15 w 242"/>
                <a:gd name="T23" fmla="*/ 44 h 252"/>
                <a:gd name="T24" fmla="*/ 1 w 242"/>
                <a:gd name="T25" fmla="*/ 24 h 252"/>
                <a:gd name="T26" fmla="*/ 0 w 242"/>
                <a:gd name="T27" fmla="*/ 8 h 252"/>
                <a:gd name="T28" fmla="*/ 9 w 242"/>
                <a:gd name="T29" fmla="*/ 4 h 252"/>
                <a:gd name="T30" fmla="*/ 20 w 242"/>
                <a:gd name="T31" fmla="*/ 0 h 252"/>
                <a:gd name="T32" fmla="*/ 32 w 242"/>
                <a:gd name="T33" fmla="*/ 1 h 252"/>
                <a:gd name="T34" fmla="*/ 42 w 242"/>
                <a:gd name="T35" fmla="*/ 10 h 252"/>
                <a:gd name="T36" fmla="*/ 45 w 242"/>
                <a:gd name="T37" fmla="*/ 9 h 252"/>
                <a:gd name="T38" fmla="*/ 119 w 242"/>
                <a:gd name="T39" fmla="*/ 8 h 252"/>
                <a:gd name="T40" fmla="*/ 131 w 242"/>
                <a:gd name="T41" fmla="*/ 18 h 252"/>
                <a:gd name="T42" fmla="*/ 175 w 242"/>
                <a:gd name="T43" fmla="*/ 21 h 252"/>
                <a:gd name="T44" fmla="*/ 208 w 242"/>
                <a:gd name="T45" fmla="*/ 13 h 252"/>
                <a:gd name="T46" fmla="*/ 223 w 242"/>
                <a:gd name="T47" fmla="*/ 8 h 252"/>
                <a:gd name="T48" fmla="*/ 235 w 242"/>
                <a:gd name="T49" fmla="*/ 9 h 252"/>
                <a:gd name="T50" fmla="*/ 242 w 242"/>
                <a:gd name="T51" fmla="*/ 14 h 252"/>
                <a:gd name="T52" fmla="*/ 242 w 242"/>
                <a:gd name="T53" fmla="*/ 15 h 252"/>
                <a:gd name="T54" fmla="*/ 232 w 242"/>
                <a:gd name="T55" fmla="*/ 20 h 252"/>
                <a:gd name="T56" fmla="*/ 226 w 242"/>
                <a:gd name="T57" fmla="*/ 20 h 252"/>
                <a:gd name="T58" fmla="*/ 214 w 242"/>
                <a:gd name="T59" fmla="*/ 28 h 252"/>
                <a:gd name="T60" fmla="*/ 208 w 242"/>
                <a:gd name="T61" fmla="*/ 20 h 252"/>
                <a:gd name="T62" fmla="*/ 179 w 242"/>
                <a:gd name="T63" fmla="*/ 27 h 252"/>
                <a:gd name="T64" fmla="*/ 166 w 242"/>
                <a:gd name="T65" fmla="*/ 28 h 252"/>
                <a:gd name="T66" fmla="*/ 163 w 242"/>
                <a:gd name="T67" fmla="*/ 102 h 252"/>
                <a:gd name="T68" fmla="*/ 145 w 242"/>
                <a:gd name="T69" fmla="*/ 102 h 252"/>
                <a:gd name="T70" fmla="*/ 143 w 242"/>
                <a:gd name="T71" fmla="*/ 163 h 252"/>
                <a:gd name="T72" fmla="*/ 139 w 242"/>
                <a:gd name="T73" fmla="*/ 240 h 252"/>
                <a:gd name="T74" fmla="*/ 123 w 242"/>
                <a:gd name="T75" fmla="*/ 250 h 252"/>
                <a:gd name="T76" fmla="*/ 114 w 242"/>
                <a:gd name="T77" fmla="*/ 252 h 252"/>
                <a:gd name="T78" fmla="*/ 103 w 242"/>
                <a:gd name="T79" fmla="*/ 248 h 252"/>
                <a:gd name="T80" fmla="*/ 95 w 242"/>
                <a:gd name="T81" fmla="*/ 246 h 252"/>
                <a:gd name="T82" fmla="*/ 92 w 242"/>
                <a:gd name="T83" fmla="*/ 238 h 252"/>
                <a:gd name="T84" fmla="*/ 85 w 242"/>
                <a:gd name="T85" fmla="*/ 232 h 252"/>
                <a:gd name="T86" fmla="*/ 76 w 242"/>
                <a:gd name="T87" fmla="*/ 2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2" h="252">
                  <a:moveTo>
                    <a:pt x="76" y="242"/>
                  </a:moveTo>
                  <a:lnTo>
                    <a:pt x="64" y="226"/>
                  </a:lnTo>
                  <a:lnTo>
                    <a:pt x="58" y="211"/>
                  </a:lnTo>
                  <a:lnTo>
                    <a:pt x="54" y="191"/>
                  </a:lnTo>
                  <a:lnTo>
                    <a:pt x="50" y="176"/>
                  </a:lnTo>
                  <a:lnTo>
                    <a:pt x="45" y="144"/>
                  </a:lnTo>
                  <a:lnTo>
                    <a:pt x="46" y="119"/>
                  </a:lnTo>
                  <a:lnTo>
                    <a:pt x="44" y="108"/>
                  </a:lnTo>
                  <a:lnTo>
                    <a:pt x="37" y="99"/>
                  </a:lnTo>
                  <a:lnTo>
                    <a:pt x="28" y="82"/>
                  </a:lnTo>
                  <a:lnTo>
                    <a:pt x="19" y="57"/>
                  </a:lnTo>
                  <a:lnTo>
                    <a:pt x="15" y="44"/>
                  </a:lnTo>
                  <a:lnTo>
                    <a:pt x="1" y="24"/>
                  </a:lnTo>
                  <a:lnTo>
                    <a:pt x="0" y="8"/>
                  </a:lnTo>
                  <a:lnTo>
                    <a:pt x="9" y="4"/>
                  </a:lnTo>
                  <a:lnTo>
                    <a:pt x="20" y="0"/>
                  </a:lnTo>
                  <a:lnTo>
                    <a:pt x="32" y="1"/>
                  </a:lnTo>
                  <a:lnTo>
                    <a:pt x="42" y="10"/>
                  </a:lnTo>
                  <a:lnTo>
                    <a:pt x="45" y="9"/>
                  </a:lnTo>
                  <a:lnTo>
                    <a:pt x="119" y="8"/>
                  </a:lnTo>
                  <a:lnTo>
                    <a:pt x="131" y="18"/>
                  </a:lnTo>
                  <a:lnTo>
                    <a:pt x="175" y="21"/>
                  </a:lnTo>
                  <a:lnTo>
                    <a:pt x="208" y="13"/>
                  </a:lnTo>
                  <a:lnTo>
                    <a:pt x="223" y="8"/>
                  </a:lnTo>
                  <a:lnTo>
                    <a:pt x="235" y="9"/>
                  </a:lnTo>
                  <a:lnTo>
                    <a:pt x="242" y="14"/>
                  </a:lnTo>
                  <a:lnTo>
                    <a:pt x="242" y="15"/>
                  </a:lnTo>
                  <a:lnTo>
                    <a:pt x="232" y="20"/>
                  </a:lnTo>
                  <a:lnTo>
                    <a:pt x="226" y="20"/>
                  </a:lnTo>
                  <a:lnTo>
                    <a:pt x="214" y="28"/>
                  </a:lnTo>
                  <a:lnTo>
                    <a:pt x="208" y="20"/>
                  </a:lnTo>
                  <a:lnTo>
                    <a:pt x="179" y="27"/>
                  </a:lnTo>
                  <a:lnTo>
                    <a:pt x="166" y="28"/>
                  </a:lnTo>
                  <a:lnTo>
                    <a:pt x="163" y="102"/>
                  </a:lnTo>
                  <a:lnTo>
                    <a:pt x="145" y="102"/>
                  </a:lnTo>
                  <a:lnTo>
                    <a:pt x="143" y="163"/>
                  </a:lnTo>
                  <a:lnTo>
                    <a:pt x="139" y="240"/>
                  </a:lnTo>
                  <a:lnTo>
                    <a:pt x="123" y="250"/>
                  </a:lnTo>
                  <a:lnTo>
                    <a:pt x="114" y="252"/>
                  </a:lnTo>
                  <a:lnTo>
                    <a:pt x="103" y="248"/>
                  </a:lnTo>
                  <a:lnTo>
                    <a:pt x="95" y="246"/>
                  </a:lnTo>
                  <a:lnTo>
                    <a:pt x="92" y="238"/>
                  </a:lnTo>
                  <a:lnTo>
                    <a:pt x="85" y="232"/>
                  </a:lnTo>
                  <a:lnTo>
                    <a:pt x="76" y="24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4" name="Freeform 131">
              <a:extLst>
                <a:ext uri="{FF2B5EF4-FFF2-40B4-BE49-F238E27FC236}">
                  <a16:creationId xmlns:a16="http://schemas.microsoft.com/office/drawing/2014/main" id="{79A83728-21C8-5115-143B-84ED36024FE6}"/>
                </a:ext>
              </a:extLst>
            </p:cNvPr>
            <p:cNvSpPr>
              <a:spLocks/>
            </p:cNvSpPr>
            <p:nvPr/>
          </p:nvSpPr>
          <p:spPr bwMode="auto">
            <a:xfrm>
              <a:off x="10645234" y="4593500"/>
              <a:ext cx="71971" cy="80340"/>
            </a:xfrm>
            <a:custGeom>
              <a:avLst/>
              <a:gdLst>
                <a:gd name="T0" fmla="*/ 26 w 43"/>
                <a:gd name="T1" fmla="*/ 20 h 48"/>
                <a:gd name="T2" fmla="*/ 37 w 43"/>
                <a:gd name="T3" fmla="*/ 33 h 48"/>
                <a:gd name="T4" fmla="*/ 43 w 43"/>
                <a:gd name="T5" fmla="*/ 43 h 48"/>
                <a:gd name="T6" fmla="*/ 35 w 43"/>
                <a:gd name="T7" fmla="*/ 48 h 48"/>
                <a:gd name="T8" fmla="*/ 27 w 43"/>
                <a:gd name="T9" fmla="*/ 42 h 48"/>
                <a:gd name="T10" fmla="*/ 17 w 43"/>
                <a:gd name="T11" fmla="*/ 33 h 48"/>
                <a:gd name="T12" fmla="*/ 8 w 43"/>
                <a:gd name="T13" fmla="*/ 22 h 48"/>
                <a:gd name="T14" fmla="*/ 0 w 43"/>
                <a:gd name="T15" fmla="*/ 7 h 48"/>
                <a:gd name="T16" fmla="*/ 0 w 43"/>
                <a:gd name="T17" fmla="*/ 0 h 48"/>
                <a:gd name="T18" fmla="*/ 7 w 43"/>
                <a:gd name="T19" fmla="*/ 0 h 48"/>
                <a:gd name="T20" fmla="*/ 16 w 43"/>
                <a:gd name="T21" fmla="*/ 8 h 48"/>
                <a:gd name="T22" fmla="*/ 22 w 43"/>
                <a:gd name="T23" fmla="*/ 15 h 48"/>
                <a:gd name="T24" fmla="*/ 26 w 43"/>
                <a:gd name="T25" fmla="*/ 2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48">
                  <a:moveTo>
                    <a:pt x="26" y="20"/>
                  </a:moveTo>
                  <a:lnTo>
                    <a:pt x="37" y="33"/>
                  </a:lnTo>
                  <a:lnTo>
                    <a:pt x="43" y="43"/>
                  </a:lnTo>
                  <a:lnTo>
                    <a:pt x="35" y="48"/>
                  </a:lnTo>
                  <a:lnTo>
                    <a:pt x="27" y="42"/>
                  </a:lnTo>
                  <a:lnTo>
                    <a:pt x="17" y="33"/>
                  </a:lnTo>
                  <a:lnTo>
                    <a:pt x="8" y="22"/>
                  </a:lnTo>
                  <a:lnTo>
                    <a:pt x="0" y="7"/>
                  </a:lnTo>
                  <a:lnTo>
                    <a:pt x="0" y="0"/>
                  </a:lnTo>
                  <a:lnTo>
                    <a:pt x="7" y="0"/>
                  </a:lnTo>
                  <a:lnTo>
                    <a:pt x="16" y="8"/>
                  </a:lnTo>
                  <a:lnTo>
                    <a:pt x="22" y="15"/>
                  </a:lnTo>
                  <a:lnTo>
                    <a:pt x="26" y="2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5" name="Freeform 132">
              <a:extLst>
                <a:ext uri="{FF2B5EF4-FFF2-40B4-BE49-F238E27FC236}">
                  <a16:creationId xmlns:a16="http://schemas.microsoft.com/office/drawing/2014/main" id="{5B149F80-9595-5307-7FF9-2C94B304305A}"/>
                </a:ext>
              </a:extLst>
            </p:cNvPr>
            <p:cNvSpPr>
              <a:spLocks/>
            </p:cNvSpPr>
            <p:nvPr/>
          </p:nvSpPr>
          <p:spPr bwMode="auto">
            <a:xfrm>
              <a:off x="5699325" y="3078762"/>
              <a:ext cx="470322" cy="410067"/>
            </a:xfrm>
            <a:custGeom>
              <a:avLst/>
              <a:gdLst>
                <a:gd name="T0" fmla="*/ 34 w 281"/>
                <a:gd name="T1" fmla="*/ 239 h 245"/>
                <a:gd name="T2" fmla="*/ 34 w 281"/>
                <a:gd name="T3" fmla="*/ 225 h 245"/>
                <a:gd name="T4" fmla="*/ 13 w 281"/>
                <a:gd name="T5" fmla="*/ 220 h 245"/>
                <a:gd name="T6" fmla="*/ 12 w 281"/>
                <a:gd name="T7" fmla="*/ 210 h 245"/>
                <a:gd name="T8" fmla="*/ 2 w 281"/>
                <a:gd name="T9" fmla="*/ 197 h 245"/>
                <a:gd name="T10" fmla="*/ 0 w 281"/>
                <a:gd name="T11" fmla="*/ 187 h 245"/>
                <a:gd name="T12" fmla="*/ 1 w 281"/>
                <a:gd name="T13" fmla="*/ 177 h 245"/>
                <a:gd name="T14" fmla="*/ 13 w 281"/>
                <a:gd name="T15" fmla="*/ 176 h 245"/>
                <a:gd name="T16" fmla="*/ 19 w 281"/>
                <a:gd name="T17" fmla="*/ 169 h 245"/>
                <a:gd name="T18" fmla="*/ 44 w 281"/>
                <a:gd name="T19" fmla="*/ 167 h 245"/>
                <a:gd name="T20" fmla="*/ 60 w 281"/>
                <a:gd name="T21" fmla="*/ 164 h 245"/>
                <a:gd name="T22" fmla="*/ 62 w 281"/>
                <a:gd name="T23" fmla="*/ 151 h 245"/>
                <a:gd name="T24" fmla="*/ 72 w 281"/>
                <a:gd name="T25" fmla="*/ 137 h 245"/>
                <a:gd name="T26" fmla="*/ 71 w 281"/>
                <a:gd name="T27" fmla="*/ 89 h 245"/>
                <a:gd name="T28" fmla="*/ 97 w 281"/>
                <a:gd name="T29" fmla="*/ 80 h 245"/>
                <a:gd name="T30" fmla="*/ 149 w 281"/>
                <a:gd name="T31" fmla="*/ 39 h 245"/>
                <a:gd name="T32" fmla="*/ 209 w 281"/>
                <a:gd name="T33" fmla="*/ 0 h 245"/>
                <a:gd name="T34" fmla="*/ 238 w 281"/>
                <a:gd name="T35" fmla="*/ 9 h 245"/>
                <a:gd name="T36" fmla="*/ 248 w 281"/>
                <a:gd name="T37" fmla="*/ 20 h 245"/>
                <a:gd name="T38" fmla="*/ 261 w 281"/>
                <a:gd name="T39" fmla="*/ 12 h 245"/>
                <a:gd name="T40" fmla="*/ 266 w 281"/>
                <a:gd name="T41" fmla="*/ 45 h 245"/>
                <a:gd name="T42" fmla="*/ 273 w 281"/>
                <a:gd name="T43" fmla="*/ 50 h 245"/>
                <a:gd name="T44" fmla="*/ 274 w 281"/>
                <a:gd name="T45" fmla="*/ 57 h 245"/>
                <a:gd name="T46" fmla="*/ 281 w 281"/>
                <a:gd name="T47" fmla="*/ 64 h 245"/>
                <a:gd name="T48" fmla="*/ 278 w 281"/>
                <a:gd name="T49" fmla="*/ 73 h 245"/>
                <a:gd name="T50" fmla="*/ 271 w 281"/>
                <a:gd name="T51" fmla="*/ 115 h 245"/>
                <a:gd name="T52" fmla="*/ 271 w 281"/>
                <a:gd name="T53" fmla="*/ 142 h 245"/>
                <a:gd name="T54" fmla="*/ 248 w 281"/>
                <a:gd name="T55" fmla="*/ 162 h 245"/>
                <a:gd name="T56" fmla="*/ 241 w 281"/>
                <a:gd name="T57" fmla="*/ 189 h 245"/>
                <a:gd name="T58" fmla="*/ 249 w 281"/>
                <a:gd name="T59" fmla="*/ 197 h 245"/>
                <a:gd name="T60" fmla="*/ 249 w 281"/>
                <a:gd name="T61" fmla="*/ 210 h 245"/>
                <a:gd name="T62" fmla="*/ 260 w 281"/>
                <a:gd name="T63" fmla="*/ 210 h 245"/>
                <a:gd name="T64" fmla="*/ 259 w 281"/>
                <a:gd name="T65" fmla="*/ 220 h 245"/>
                <a:gd name="T66" fmla="*/ 254 w 281"/>
                <a:gd name="T67" fmla="*/ 221 h 245"/>
                <a:gd name="T68" fmla="*/ 253 w 281"/>
                <a:gd name="T69" fmla="*/ 228 h 245"/>
                <a:gd name="T70" fmla="*/ 250 w 281"/>
                <a:gd name="T71" fmla="*/ 228 h 245"/>
                <a:gd name="T72" fmla="*/ 237 w 281"/>
                <a:gd name="T73" fmla="*/ 206 h 245"/>
                <a:gd name="T74" fmla="*/ 233 w 281"/>
                <a:gd name="T75" fmla="*/ 205 h 245"/>
                <a:gd name="T76" fmla="*/ 219 w 281"/>
                <a:gd name="T77" fmla="*/ 216 h 245"/>
                <a:gd name="T78" fmla="*/ 205 w 281"/>
                <a:gd name="T79" fmla="*/ 210 h 245"/>
                <a:gd name="T80" fmla="*/ 195 w 281"/>
                <a:gd name="T81" fmla="*/ 209 h 245"/>
                <a:gd name="T82" fmla="*/ 189 w 281"/>
                <a:gd name="T83" fmla="*/ 212 h 245"/>
                <a:gd name="T84" fmla="*/ 179 w 281"/>
                <a:gd name="T85" fmla="*/ 212 h 245"/>
                <a:gd name="T86" fmla="*/ 168 w 281"/>
                <a:gd name="T87" fmla="*/ 220 h 245"/>
                <a:gd name="T88" fmla="*/ 159 w 281"/>
                <a:gd name="T89" fmla="*/ 221 h 245"/>
                <a:gd name="T90" fmla="*/ 137 w 281"/>
                <a:gd name="T91" fmla="*/ 210 h 245"/>
                <a:gd name="T92" fmla="*/ 128 w 281"/>
                <a:gd name="T93" fmla="*/ 215 h 245"/>
                <a:gd name="T94" fmla="*/ 119 w 281"/>
                <a:gd name="T95" fmla="*/ 215 h 245"/>
                <a:gd name="T96" fmla="*/ 112 w 281"/>
                <a:gd name="T97" fmla="*/ 207 h 245"/>
                <a:gd name="T98" fmla="*/ 93 w 281"/>
                <a:gd name="T99" fmla="*/ 199 h 245"/>
                <a:gd name="T100" fmla="*/ 74 w 281"/>
                <a:gd name="T101" fmla="*/ 202 h 245"/>
                <a:gd name="T102" fmla="*/ 69 w 281"/>
                <a:gd name="T103" fmla="*/ 206 h 245"/>
                <a:gd name="T104" fmla="*/ 67 w 281"/>
                <a:gd name="T105" fmla="*/ 218 h 245"/>
                <a:gd name="T106" fmla="*/ 61 w 281"/>
                <a:gd name="T107" fmla="*/ 227 h 245"/>
                <a:gd name="T108" fmla="*/ 60 w 281"/>
                <a:gd name="T109" fmla="*/ 245 h 245"/>
                <a:gd name="T110" fmla="*/ 46 w 281"/>
                <a:gd name="T111" fmla="*/ 233 h 245"/>
                <a:gd name="T112" fmla="*/ 40 w 281"/>
                <a:gd name="T113" fmla="*/ 233 h 245"/>
                <a:gd name="T114" fmla="*/ 34 w 281"/>
                <a:gd name="T115" fmla="*/ 239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1" h="245">
                  <a:moveTo>
                    <a:pt x="34" y="239"/>
                  </a:moveTo>
                  <a:lnTo>
                    <a:pt x="34" y="225"/>
                  </a:lnTo>
                  <a:lnTo>
                    <a:pt x="13" y="220"/>
                  </a:lnTo>
                  <a:lnTo>
                    <a:pt x="12" y="210"/>
                  </a:lnTo>
                  <a:lnTo>
                    <a:pt x="2" y="197"/>
                  </a:lnTo>
                  <a:lnTo>
                    <a:pt x="0" y="187"/>
                  </a:lnTo>
                  <a:lnTo>
                    <a:pt x="1" y="177"/>
                  </a:lnTo>
                  <a:lnTo>
                    <a:pt x="13" y="176"/>
                  </a:lnTo>
                  <a:lnTo>
                    <a:pt x="19" y="169"/>
                  </a:lnTo>
                  <a:lnTo>
                    <a:pt x="44" y="167"/>
                  </a:lnTo>
                  <a:lnTo>
                    <a:pt x="60" y="164"/>
                  </a:lnTo>
                  <a:lnTo>
                    <a:pt x="62" y="151"/>
                  </a:lnTo>
                  <a:lnTo>
                    <a:pt x="72" y="137"/>
                  </a:lnTo>
                  <a:lnTo>
                    <a:pt x="71" y="89"/>
                  </a:lnTo>
                  <a:lnTo>
                    <a:pt x="97" y="80"/>
                  </a:lnTo>
                  <a:lnTo>
                    <a:pt x="149" y="39"/>
                  </a:lnTo>
                  <a:lnTo>
                    <a:pt x="209" y="0"/>
                  </a:lnTo>
                  <a:lnTo>
                    <a:pt x="238" y="9"/>
                  </a:lnTo>
                  <a:lnTo>
                    <a:pt x="248" y="20"/>
                  </a:lnTo>
                  <a:lnTo>
                    <a:pt x="261" y="12"/>
                  </a:lnTo>
                  <a:lnTo>
                    <a:pt x="266" y="45"/>
                  </a:lnTo>
                  <a:lnTo>
                    <a:pt x="273" y="50"/>
                  </a:lnTo>
                  <a:lnTo>
                    <a:pt x="274" y="57"/>
                  </a:lnTo>
                  <a:lnTo>
                    <a:pt x="281" y="64"/>
                  </a:lnTo>
                  <a:lnTo>
                    <a:pt x="278" y="73"/>
                  </a:lnTo>
                  <a:lnTo>
                    <a:pt x="271" y="115"/>
                  </a:lnTo>
                  <a:lnTo>
                    <a:pt x="271" y="142"/>
                  </a:lnTo>
                  <a:lnTo>
                    <a:pt x="248" y="162"/>
                  </a:lnTo>
                  <a:lnTo>
                    <a:pt x="241" y="189"/>
                  </a:lnTo>
                  <a:lnTo>
                    <a:pt x="249" y="197"/>
                  </a:lnTo>
                  <a:lnTo>
                    <a:pt x="249" y="210"/>
                  </a:lnTo>
                  <a:lnTo>
                    <a:pt x="260" y="210"/>
                  </a:lnTo>
                  <a:lnTo>
                    <a:pt x="259" y="220"/>
                  </a:lnTo>
                  <a:lnTo>
                    <a:pt x="254" y="221"/>
                  </a:lnTo>
                  <a:lnTo>
                    <a:pt x="253" y="228"/>
                  </a:lnTo>
                  <a:lnTo>
                    <a:pt x="250" y="228"/>
                  </a:lnTo>
                  <a:lnTo>
                    <a:pt x="237" y="206"/>
                  </a:lnTo>
                  <a:lnTo>
                    <a:pt x="233" y="205"/>
                  </a:lnTo>
                  <a:lnTo>
                    <a:pt x="219" y="216"/>
                  </a:lnTo>
                  <a:lnTo>
                    <a:pt x="205" y="210"/>
                  </a:lnTo>
                  <a:lnTo>
                    <a:pt x="195" y="209"/>
                  </a:lnTo>
                  <a:lnTo>
                    <a:pt x="189" y="212"/>
                  </a:lnTo>
                  <a:lnTo>
                    <a:pt x="179" y="212"/>
                  </a:lnTo>
                  <a:lnTo>
                    <a:pt x="168" y="220"/>
                  </a:lnTo>
                  <a:lnTo>
                    <a:pt x="159" y="221"/>
                  </a:lnTo>
                  <a:lnTo>
                    <a:pt x="137" y="210"/>
                  </a:lnTo>
                  <a:lnTo>
                    <a:pt x="128" y="215"/>
                  </a:lnTo>
                  <a:lnTo>
                    <a:pt x="119" y="215"/>
                  </a:lnTo>
                  <a:lnTo>
                    <a:pt x="112" y="207"/>
                  </a:lnTo>
                  <a:lnTo>
                    <a:pt x="93" y="199"/>
                  </a:lnTo>
                  <a:lnTo>
                    <a:pt x="74" y="202"/>
                  </a:lnTo>
                  <a:lnTo>
                    <a:pt x="69" y="206"/>
                  </a:lnTo>
                  <a:lnTo>
                    <a:pt x="67" y="218"/>
                  </a:lnTo>
                  <a:lnTo>
                    <a:pt x="61" y="227"/>
                  </a:lnTo>
                  <a:lnTo>
                    <a:pt x="60" y="245"/>
                  </a:lnTo>
                  <a:lnTo>
                    <a:pt x="46" y="233"/>
                  </a:lnTo>
                  <a:lnTo>
                    <a:pt x="40" y="233"/>
                  </a:lnTo>
                  <a:lnTo>
                    <a:pt x="34" y="23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6" name="Freeform 133">
              <a:extLst>
                <a:ext uri="{FF2B5EF4-FFF2-40B4-BE49-F238E27FC236}">
                  <a16:creationId xmlns:a16="http://schemas.microsoft.com/office/drawing/2014/main" id="{DC70FDE0-F2C2-8996-5C35-0A8F1ED0E405}"/>
                </a:ext>
              </a:extLst>
            </p:cNvPr>
            <p:cNvSpPr>
              <a:spLocks/>
            </p:cNvSpPr>
            <p:nvPr/>
          </p:nvSpPr>
          <p:spPr bwMode="auto">
            <a:xfrm>
              <a:off x="5772970" y="3411838"/>
              <a:ext cx="361528" cy="334749"/>
            </a:xfrm>
            <a:custGeom>
              <a:avLst/>
              <a:gdLst>
                <a:gd name="T0" fmla="*/ 106 w 216"/>
                <a:gd name="T1" fmla="*/ 189 h 200"/>
                <a:gd name="T2" fmla="*/ 87 w 216"/>
                <a:gd name="T3" fmla="*/ 197 h 200"/>
                <a:gd name="T4" fmla="*/ 80 w 216"/>
                <a:gd name="T5" fmla="*/ 196 h 200"/>
                <a:gd name="T6" fmla="*/ 73 w 216"/>
                <a:gd name="T7" fmla="*/ 200 h 200"/>
                <a:gd name="T8" fmla="*/ 59 w 216"/>
                <a:gd name="T9" fmla="*/ 200 h 200"/>
                <a:gd name="T10" fmla="*/ 49 w 216"/>
                <a:gd name="T11" fmla="*/ 187 h 200"/>
                <a:gd name="T12" fmla="*/ 43 w 216"/>
                <a:gd name="T13" fmla="*/ 172 h 200"/>
                <a:gd name="T14" fmla="*/ 30 w 216"/>
                <a:gd name="T15" fmla="*/ 158 h 200"/>
                <a:gd name="T16" fmla="*/ 16 w 216"/>
                <a:gd name="T17" fmla="*/ 158 h 200"/>
                <a:gd name="T18" fmla="*/ 0 w 216"/>
                <a:gd name="T19" fmla="*/ 158 h 200"/>
                <a:gd name="T20" fmla="*/ 1 w 216"/>
                <a:gd name="T21" fmla="*/ 125 h 200"/>
                <a:gd name="T22" fmla="*/ 0 w 216"/>
                <a:gd name="T23" fmla="*/ 112 h 200"/>
                <a:gd name="T24" fmla="*/ 4 w 216"/>
                <a:gd name="T25" fmla="*/ 98 h 200"/>
                <a:gd name="T26" fmla="*/ 9 w 216"/>
                <a:gd name="T27" fmla="*/ 92 h 200"/>
                <a:gd name="T28" fmla="*/ 18 w 216"/>
                <a:gd name="T29" fmla="*/ 79 h 200"/>
                <a:gd name="T30" fmla="*/ 16 w 216"/>
                <a:gd name="T31" fmla="*/ 74 h 200"/>
                <a:gd name="T32" fmla="*/ 20 w 216"/>
                <a:gd name="T33" fmla="*/ 65 h 200"/>
                <a:gd name="T34" fmla="*/ 16 w 216"/>
                <a:gd name="T35" fmla="*/ 53 h 200"/>
                <a:gd name="T36" fmla="*/ 16 w 216"/>
                <a:gd name="T37" fmla="*/ 46 h 200"/>
                <a:gd name="T38" fmla="*/ 17 w 216"/>
                <a:gd name="T39" fmla="*/ 28 h 200"/>
                <a:gd name="T40" fmla="*/ 23 w 216"/>
                <a:gd name="T41" fmla="*/ 19 h 200"/>
                <a:gd name="T42" fmla="*/ 25 w 216"/>
                <a:gd name="T43" fmla="*/ 7 h 200"/>
                <a:gd name="T44" fmla="*/ 30 w 216"/>
                <a:gd name="T45" fmla="*/ 3 h 200"/>
                <a:gd name="T46" fmla="*/ 49 w 216"/>
                <a:gd name="T47" fmla="*/ 0 h 200"/>
                <a:gd name="T48" fmla="*/ 68 w 216"/>
                <a:gd name="T49" fmla="*/ 8 h 200"/>
                <a:gd name="T50" fmla="*/ 75 w 216"/>
                <a:gd name="T51" fmla="*/ 16 h 200"/>
                <a:gd name="T52" fmla="*/ 84 w 216"/>
                <a:gd name="T53" fmla="*/ 16 h 200"/>
                <a:gd name="T54" fmla="*/ 93 w 216"/>
                <a:gd name="T55" fmla="*/ 11 h 200"/>
                <a:gd name="T56" fmla="*/ 115 w 216"/>
                <a:gd name="T57" fmla="*/ 22 h 200"/>
                <a:gd name="T58" fmla="*/ 124 w 216"/>
                <a:gd name="T59" fmla="*/ 21 h 200"/>
                <a:gd name="T60" fmla="*/ 135 w 216"/>
                <a:gd name="T61" fmla="*/ 13 h 200"/>
                <a:gd name="T62" fmla="*/ 145 w 216"/>
                <a:gd name="T63" fmla="*/ 13 h 200"/>
                <a:gd name="T64" fmla="*/ 151 w 216"/>
                <a:gd name="T65" fmla="*/ 10 h 200"/>
                <a:gd name="T66" fmla="*/ 161 w 216"/>
                <a:gd name="T67" fmla="*/ 11 h 200"/>
                <a:gd name="T68" fmla="*/ 175 w 216"/>
                <a:gd name="T69" fmla="*/ 17 h 200"/>
                <a:gd name="T70" fmla="*/ 189 w 216"/>
                <a:gd name="T71" fmla="*/ 6 h 200"/>
                <a:gd name="T72" fmla="*/ 193 w 216"/>
                <a:gd name="T73" fmla="*/ 7 h 200"/>
                <a:gd name="T74" fmla="*/ 206 w 216"/>
                <a:gd name="T75" fmla="*/ 29 h 200"/>
                <a:gd name="T76" fmla="*/ 209 w 216"/>
                <a:gd name="T77" fmla="*/ 29 h 200"/>
                <a:gd name="T78" fmla="*/ 216 w 216"/>
                <a:gd name="T79" fmla="*/ 37 h 200"/>
                <a:gd name="T80" fmla="*/ 214 w 216"/>
                <a:gd name="T81" fmla="*/ 41 h 200"/>
                <a:gd name="T82" fmla="*/ 214 w 216"/>
                <a:gd name="T83" fmla="*/ 48 h 200"/>
                <a:gd name="T84" fmla="*/ 199 w 216"/>
                <a:gd name="T85" fmla="*/ 64 h 200"/>
                <a:gd name="T86" fmla="*/ 194 w 216"/>
                <a:gd name="T87" fmla="*/ 77 h 200"/>
                <a:gd name="T88" fmla="*/ 191 w 216"/>
                <a:gd name="T89" fmla="*/ 88 h 200"/>
                <a:gd name="T90" fmla="*/ 187 w 216"/>
                <a:gd name="T91" fmla="*/ 93 h 200"/>
                <a:gd name="T92" fmla="*/ 184 w 216"/>
                <a:gd name="T93" fmla="*/ 107 h 200"/>
                <a:gd name="T94" fmla="*/ 174 w 216"/>
                <a:gd name="T95" fmla="*/ 116 h 200"/>
                <a:gd name="T96" fmla="*/ 172 w 216"/>
                <a:gd name="T97" fmla="*/ 126 h 200"/>
                <a:gd name="T98" fmla="*/ 167 w 216"/>
                <a:gd name="T99" fmla="*/ 135 h 200"/>
                <a:gd name="T100" fmla="*/ 166 w 216"/>
                <a:gd name="T101" fmla="*/ 143 h 200"/>
                <a:gd name="T102" fmla="*/ 153 w 216"/>
                <a:gd name="T103" fmla="*/ 150 h 200"/>
                <a:gd name="T104" fmla="*/ 143 w 216"/>
                <a:gd name="T105" fmla="*/ 142 h 200"/>
                <a:gd name="T106" fmla="*/ 136 w 216"/>
                <a:gd name="T107" fmla="*/ 142 h 200"/>
                <a:gd name="T108" fmla="*/ 125 w 216"/>
                <a:gd name="T109" fmla="*/ 154 h 200"/>
                <a:gd name="T110" fmla="*/ 120 w 216"/>
                <a:gd name="T111" fmla="*/ 155 h 200"/>
                <a:gd name="T112" fmla="*/ 111 w 216"/>
                <a:gd name="T113" fmla="*/ 175 h 200"/>
                <a:gd name="T114" fmla="*/ 106 w 216"/>
                <a:gd name="T115" fmla="*/ 1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200">
                  <a:moveTo>
                    <a:pt x="106" y="189"/>
                  </a:moveTo>
                  <a:lnTo>
                    <a:pt x="87" y="197"/>
                  </a:lnTo>
                  <a:lnTo>
                    <a:pt x="80" y="196"/>
                  </a:lnTo>
                  <a:lnTo>
                    <a:pt x="73" y="200"/>
                  </a:lnTo>
                  <a:lnTo>
                    <a:pt x="59" y="200"/>
                  </a:lnTo>
                  <a:lnTo>
                    <a:pt x="49" y="187"/>
                  </a:lnTo>
                  <a:lnTo>
                    <a:pt x="43" y="172"/>
                  </a:lnTo>
                  <a:lnTo>
                    <a:pt x="30" y="158"/>
                  </a:lnTo>
                  <a:lnTo>
                    <a:pt x="16" y="158"/>
                  </a:lnTo>
                  <a:lnTo>
                    <a:pt x="0" y="158"/>
                  </a:lnTo>
                  <a:lnTo>
                    <a:pt x="1" y="125"/>
                  </a:lnTo>
                  <a:lnTo>
                    <a:pt x="0" y="112"/>
                  </a:lnTo>
                  <a:lnTo>
                    <a:pt x="4" y="98"/>
                  </a:lnTo>
                  <a:lnTo>
                    <a:pt x="9" y="92"/>
                  </a:lnTo>
                  <a:lnTo>
                    <a:pt x="18" y="79"/>
                  </a:lnTo>
                  <a:lnTo>
                    <a:pt x="16" y="74"/>
                  </a:lnTo>
                  <a:lnTo>
                    <a:pt x="20" y="65"/>
                  </a:lnTo>
                  <a:lnTo>
                    <a:pt x="16" y="53"/>
                  </a:lnTo>
                  <a:lnTo>
                    <a:pt x="16" y="46"/>
                  </a:lnTo>
                  <a:lnTo>
                    <a:pt x="17" y="28"/>
                  </a:lnTo>
                  <a:lnTo>
                    <a:pt x="23" y="19"/>
                  </a:lnTo>
                  <a:lnTo>
                    <a:pt x="25" y="7"/>
                  </a:lnTo>
                  <a:lnTo>
                    <a:pt x="30" y="3"/>
                  </a:lnTo>
                  <a:lnTo>
                    <a:pt x="49" y="0"/>
                  </a:lnTo>
                  <a:lnTo>
                    <a:pt x="68" y="8"/>
                  </a:lnTo>
                  <a:lnTo>
                    <a:pt x="75" y="16"/>
                  </a:lnTo>
                  <a:lnTo>
                    <a:pt x="84" y="16"/>
                  </a:lnTo>
                  <a:lnTo>
                    <a:pt x="93" y="11"/>
                  </a:lnTo>
                  <a:lnTo>
                    <a:pt x="115" y="22"/>
                  </a:lnTo>
                  <a:lnTo>
                    <a:pt x="124" y="21"/>
                  </a:lnTo>
                  <a:lnTo>
                    <a:pt x="135" y="13"/>
                  </a:lnTo>
                  <a:lnTo>
                    <a:pt x="145" y="13"/>
                  </a:lnTo>
                  <a:lnTo>
                    <a:pt x="151" y="10"/>
                  </a:lnTo>
                  <a:lnTo>
                    <a:pt x="161" y="11"/>
                  </a:lnTo>
                  <a:lnTo>
                    <a:pt x="175" y="17"/>
                  </a:lnTo>
                  <a:lnTo>
                    <a:pt x="189" y="6"/>
                  </a:lnTo>
                  <a:lnTo>
                    <a:pt x="193" y="7"/>
                  </a:lnTo>
                  <a:lnTo>
                    <a:pt x="206" y="29"/>
                  </a:lnTo>
                  <a:lnTo>
                    <a:pt x="209" y="29"/>
                  </a:lnTo>
                  <a:lnTo>
                    <a:pt x="216" y="37"/>
                  </a:lnTo>
                  <a:lnTo>
                    <a:pt x="214" y="41"/>
                  </a:lnTo>
                  <a:lnTo>
                    <a:pt x="214" y="48"/>
                  </a:lnTo>
                  <a:lnTo>
                    <a:pt x="199" y="64"/>
                  </a:lnTo>
                  <a:lnTo>
                    <a:pt x="194" y="77"/>
                  </a:lnTo>
                  <a:lnTo>
                    <a:pt x="191" y="88"/>
                  </a:lnTo>
                  <a:lnTo>
                    <a:pt x="187" y="93"/>
                  </a:lnTo>
                  <a:lnTo>
                    <a:pt x="184" y="107"/>
                  </a:lnTo>
                  <a:lnTo>
                    <a:pt x="174" y="116"/>
                  </a:lnTo>
                  <a:lnTo>
                    <a:pt x="172" y="126"/>
                  </a:lnTo>
                  <a:lnTo>
                    <a:pt x="167" y="135"/>
                  </a:lnTo>
                  <a:lnTo>
                    <a:pt x="166" y="143"/>
                  </a:lnTo>
                  <a:lnTo>
                    <a:pt x="153" y="150"/>
                  </a:lnTo>
                  <a:lnTo>
                    <a:pt x="143" y="142"/>
                  </a:lnTo>
                  <a:lnTo>
                    <a:pt x="136" y="142"/>
                  </a:lnTo>
                  <a:lnTo>
                    <a:pt x="125" y="154"/>
                  </a:lnTo>
                  <a:lnTo>
                    <a:pt x="120" y="155"/>
                  </a:lnTo>
                  <a:lnTo>
                    <a:pt x="111" y="175"/>
                  </a:lnTo>
                  <a:lnTo>
                    <a:pt x="106" y="18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7" name="Freeform 134">
              <a:extLst>
                <a:ext uri="{FF2B5EF4-FFF2-40B4-BE49-F238E27FC236}">
                  <a16:creationId xmlns:a16="http://schemas.microsoft.com/office/drawing/2014/main" id="{03B70B5C-B193-41D1-9446-2FBA4552AA30}"/>
                </a:ext>
              </a:extLst>
            </p:cNvPr>
            <p:cNvSpPr>
              <a:spLocks/>
            </p:cNvSpPr>
            <p:nvPr/>
          </p:nvSpPr>
          <p:spPr bwMode="auto">
            <a:xfrm>
              <a:off x="3012968" y="3371668"/>
              <a:ext cx="143942" cy="150637"/>
            </a:xfrm>
            <a:custGeom>
              <a:avLst/>
              <a:gdLst>
                <a:gd name="T0" fmla="*/ 33 w 86"/>
                <a:gd name="T1" fmla="*/ 82 h 90"/>
                <a:gd name="T2" fmla="*/ 27 w 86"/>
                <a:gd name="T3" fmla="*/ 75 h 90"/>
                <a:gd name="T4" fmla="*/ 19 w 86"/>
                <a:gd name="T5" fmla="*/ 67 h 90"/>
                <a:gd name="T6" fmla="*/ 15 w 86"/>
                <a:gd name="T7" fmla="*/ 60 h 90"/>
                <a:gd name="T8" fmla="*/ 8 w 86"/>
                <a:gd name="T9" fmla="*/ 54 h 90"/>
                <a:gd name="T10" fmla="*/ 0 w 86"/>
                <a:gd name="T11" fmla="*/ 44 h 90"/>
                <a:gd name="T12" fmla="*/ 2 w 86"/>
                <a:gd name="T13" fmla="*/ 41 h 90"/>
                <a:gd name="T14" fmla="*/ 5 w 86"/>
                <a:gd name="T15" fmla="*/ 44 h 90"/>
                <a:gd name="T16" fmla="*/ 6 w 86"/>
                <a:gd name="T17" fmla="*/ 43 h 90"/>
                <a:gd name="T18" fmla="*/ 12 w 86"/>
                <a:gd name="T19" fmla="*/ 42 h 90"/>
                <a:gd name="T20" fmla="*/ 15 w 86"/>
                <a:gd name="T21" fmla="*/ 37 h 90"/>
                <a:gd name="T22" fmla="*/ 18 w 86"/>
                <a:gd name="T23" fmla="*/ 37 h 90"/>
                <a:gd name="T24" fmla="*/ 18 w 86"/>
                <a:gd name="T25" fmla="*/ 27 h 90"/>
                <a:gd name="T26" fmla="*/ 23 w 86"/>
                <a:gd name="T27" fmla="*/ 26 h 90"/>
                <a:gd name="T28" fmla="*/ 26 w 86"/>
                <a:gd name="T29" fmla="*/ 26 h 90"/>
                <a:gd name="T30" fmla="*/ 31 w 86"/>
                <a:gd name="T31" fmla="*/ 21 h 90"/>
                <a:gd name="T32" fmla="*/ 36 w 86"/>
                <a:gd name="T33" fmla="*/ 25 h 90"/>
                <a:gd name="T34" fmla="*/ 38 w 86"/>
                <a:gd name="T35" fmla="*/ 22 h 90"/>
                <a:gd name="T36" fmla="*/ 41 w 86"/>
                <a:gd name="T37" fmla="*/ 20 h 90"/>
                <a:gd name="T38" fmla="*/ 48 w 86"/>
                <a:gd name="T39" fmla="*/ 14 h 90"/>
                <a:gd name="T40" fmla="*/ 49 w 86"/>
                <a:gd name="T41" fmla="*/ 10 h 90"/>
                <a:gd name="T42" fmla="*/ 51 w 86"/>
                <a:gd name="T43" fmla="*/ 10 h 90"/>
                <a:gd name="T44" fmla="*/ 54 w 86"/>
                <a:gd name="T45" fmla="*/ 5 h 90"/>
                <a:gd name="T46" fmla="*/ 56 w 86"/>
                <a:gd name="T47" fmla="*/ 5 h 90"/>
                <a:gd name="T48" fmla="*/ 58 w 86"/>
                <a:gd name="T49" fmla="*/ 8 h 90"/>
                <a:gd name="T50" fmla="*/ 62 w 86"/>
                <a:gd name="T51" fmla="*/ 9 h 90"/>
                <a:gd name="T52" fmla="*/ 66 w 86"/>
                <a:gd name="T53" fmla="*/ 6 h 90"/>
                <a:gd name="T54" fmla="*/ 71 w 86"/>
                <a:gd name="T55" fmla="*/ 6 h 90"/>
                <a:gd name="T56" fmla="*/ 77 w 86"/>
                <a:gd name="T57" fmla="*/ 3 h 90"/>
                <a:gd name="T58" fmla="*/ 80 w 86"/>
                <a:gd name="T59" fmla="*/ 0 h 90"/>
                <a:gd name="T60" fmla="*/ 86 w 86"/>
                <a:gd name="T61" fmla="*/ 1 h 90"/>
                <a:gd name="T62" fmla="*/ 85 w 86"/>
                <a:gd name="T63" fmla="*/ 3 h 90"/>
                <a:gd name="T64" fmla="*/ 83 w 86"/>
                <a:gd name="T65" fmla="*/ 8 h 90"/>
                <a:gd name="T66" fmla="*/ 84 w 86"/>
                <a:gd name="T67" fmla="*/ 15 h 90"/>
                <a:gd name="T68" fmla="*/ 79 w 86"/>
                <a:gd name="T69" fmla="*/ 22 h 90"/>
                <a:gd name="T70" fmla="*/ 77 w 86"/>
                <a:gd name="T71" fmla="*/ 30 h 90"/>
                <a:gd name="T72" fmla="*/ 76 w 86"/>
                <a:gd name="T73" fmla="*/ 40 h 90"/>
                <a:gd name="T74" fmla="*/ 76 w 86"/>
                <a:gd name="T75" fmla="*/ 45 h 90"/>
                <a:gd name="T76" fmla="*/ 76 w 86"/>
                <a:gd name="T77" fmla="*/ 54 h 90"/>
                <a:gd name="T78" fmla="*/ 73 w 86"/>
                <a:gd name="T79" fmla="*/ 56 h 90"/>
                <a:gd name="T80" fmla="*/ 70 w 86"/>
                <a:gd name="T81" fmla="*/ 65 h 90"/>
                <a:gd name="T82" fmla="*/ 71 w 86"/>
                <a:gd name="T83" fmla="*/ 71 h 90"/>
                <a:gd name="T84" fmla="*/ 67 w 86"/>
                <a:gd name="T85" fmla="*/ 76 h 90"/>
                <a:gd name="T86" fmla="*/ 67 w 86"/>
                <a:gd name="T87" fmla="*/ 82 h 90"/>
                <a:gd name="T88" fmla="*/ 70 w 86"/>
                <a:gd name="T89" fmla="*/ 85 h 90"/>
                <a:gd name="T90" fmla="*/ 65 w 86"/>
                <a:gd name="T91" fmla="*/ 90 h 90"/>
                <a:gd name="T92" fmla="*/ 60 w 86"/>
                <a:gd name="T93" fmla="*/ 88 h 90"/>
                <a:gd name="T94" fmla="*/ 57 w 86"/>
                <a:gd name="T95" fmla="*/ 84 h 90"/>
                <a:gd name="T96" fmla="*/ 52 w 86"/>
                <a:gd name="T97" fmla="*/ 82 h 90"/>
                <a:gd name="T98" fmla="*/ 47 w 86"/>
                <a:gd name="T99" fmla="*/ 85 h 90"/>
                <a:gd name="T100" fmla="*/ 36 w 86"/>
                <a:gd name="T101" fmla="*/ 79 h 90"/>
                <a:gd name="T102" fmla="*/ 33 w 86"/>
                <a:gd name="T103"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6" h="90">
                  <a:moveTo>
                    <a:pt x="33" y="82"/>
                  </a:moveTo>
                  <a:lnTo>
                    <a:pt x="27" y="75"/>
                  </a:lnTo>
                  <a:lnTo>
                    <a:pt x="19" y="67"/>
                  </a:lnTo>
                  <a:lnTo>
                    <a:pt x="15" y="60"/>
                  </a:lnTo>
                  <a:lnTo>
                    <a:pt x="8" y="54"/>
                  </a:lnTo>
                  <a:lnTo>
                    <a:pt x="0" y="44"/>
                  </a:lnTo>
                  <a:lnTo>
                    <a:pt x="2" y="41"/>
                  </a:lnTo>
                  <a:lnTo>
                    <a:pt x="5" y="44"/>
                  </a:lnTo>
                  <a:lnTo>
                    <a:pt x="6" y="43"/>
                  </a:lnTo>
                  <a:lnTo>
                    <a:pt x="12" y="42"/>
                  </a:lnTo>
                  <a:lnTo>
                    <a:pt x="15" y="37"/>
                  </a:lnTo>
                  <a:lnTo>
                    <a:pt x="18" y="37"/>
                  </a:lnTo>
                  <a:lnTo>
                    <a:pt x="18" y="27"/>
                  </a:lnTo>
                  <a:lnTo>
                    <a:pt x="23" y="26"/>
                  </a:lnTo>
                  <a:lnTo>
                    <a:pt x="26" y="26"/>
                  </a:lnTo>
                  <a:lnTo>
                    <a:pt x="31" y="21"/>
                  </a:lnTo>
                  <a:lnTo>
                    <a:pt x="36" y="25"/>
                  </a:lnTo>
                  <a:lnTo>
                    <a:pt x="38" y="22"/>
                  </a:lnTo>
                  <a:lnTo>
                    <a:pt x="41" y="20"/>
                  </a:lnTo>
                  <a:lnTo>
                    <a:pt x="48" y="14"/>
                  </a:lnTo>
                  <a:lnTo>
                    <a:pt x="49" y="10"/>
                  </a:lnTo>
                  <a:lnTo>
                    <a:pt x="51" y="10"/>
                  </a:lnTo>
                  <a:lnTo>
                    <a:pt x="54" y="5"/>
                  </a:lnTo>
                  <a:lnTo>
                    <a:pt x="56" y="5"/>
                  </a:lnTo>
                  <a:lnTo>
                    <a:pt x="58" y="8"/>
                  </a:lnTo>
                  <a:lnTo>
                    <a:pt x="62" y="9"/>
                  </a:lnTo>
                  <a:lnTo>
                    <a:pt x="66" y="6"/>
                  </a:lnTo>
                  <a:lnTo>
                    <a:pt x="71" y="6"/>
                  </a:lnTo>
                  <a:lnTo>
                    <a:pt x="77" y="3"/>
                  </a:lnTo>
                  <a:lnTo>
                    <a:pt x="80" y="0"/>
                  </a:lnTo>
                  <a:lnTo>
                    <a:pt x="86" y="1"/>
                  </a:lnTo>
                  <a:lnTo>
                    <a:pt x="85" y="3"/>
                  </a:lnTo>
                  <a:lnTo>
                    <a:pt x="83" y="8"/>
                  </a:lnTo>
                  <a:lnTo>
                    <a:pt x="84" y="15"/>
                  </a:lnTo>
                  <a:lnTo>
                    <a:pt x="79" y="22"/>
                  </a:lnTo>
                  <a:lnTo>
                    <a:pt x="77" y="30"/>
                  </a:lnTo>
                  <a:lnTo>
                    <a:pt x="76" y="40"/>
                  </a:lnTo>
                  <a:lnTo>
                    <a:pt x="76" y="45"/>
                  </a:lnTo>
                  <a:lnTo>
                    <a:pt x="76" y="54"/>
                  </a:lnTo>
                  <a:lnTo>
                    <a:pt x="73" y="56"/>
                  </a:lnTo>
                  <a:lnTo>
                    <a:pt x="70" y="65"/>
                  </a:lnTo>
                  <a:lnTo>
                    <a:pt x="71" y="71"/>
                  </a:lnTo>
                  <a:lnTo>
                    <a:pt x="67" y="76"/>
                  </a:lnTo>
                  <a:lnTo>
                    <a:pt x="67" y="82"/>
                  </a:lnTo>
                  <a:lnTo>
                    <a:pt x="70" y="85"/>
                  </a:lnTo>
                  <a:lnTo>
                    <a:pt x="65" y="90"/>
                  </a:lnTo>
                  <a:lnTo>
                    <a:pt x="60" y="88"/>
                  </a:lnTo>
                  <a:lnTo>
                    <a:pt x="57" y="84"/>
                  </a:lnTo>
                  <a:lnTo>
                    <a:pt x="52" y="82"/>
                  </a:lnTo>
                  <a:lnTo>
                    <a:pt x="47" y="85"/>
                  </a:lnTo>
                  <a:lnTo>
                    <a:pt x="36" y="79"/>
                  </a:lnTo>
                  <a:lnTo>
                    <a:pt x="33" y="8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8" name="Freeform 135">
              <a:extLst>
                <a:ext uri="{FF2B5EF4-FFF2-40B4-BE49-F238E27FC236}">
                  <a16:creationId xmlns:a16="http://schemas.microsoft.com/office/drawing/2014/main" id="{12D5D40E-82A3-9DE4-3FC4-9117763A1F43}"/>
                </a:ext>
              </a:extLst>
            </p:cNvPr>
            <p:cNvSpPr>
              <a:spLocks/>
            </p:cNvSpPr>
            <p:nvPr/>
          </p:nvSpPr>
          <p:spPr bwMode="auto">
            <a:xfrm>
              <a:off x="5777991" y="2046064"/>
              <a:ext cx="97077" cy="90382"/>
            </a:xfrm>
            <a:custGeom>
              <a:avLst/>
              <a:gdLst>
                <a:gd name="T0" fmla="*/ 42 w 58"/>
                <a:gd name="T1" fmla="*/ 0 h 54"/>
                <a:gd name="T2" fmla="*/ 55 w 58"/>
                <a:gd name="T3" fmla="*/ 0 h 54"/>
                <a:gd name="T4" fmla="*/ 58 w 58"/>
                <a:gd name="T5" fmla="*/ 7 h 54"/>
                <a:gd name="T6" fmla="*/ 55 w 58"/>
                <a:gd name="T7" fmla="*/ 25 h 54"/>
                <a:gd name="T8" fmla="*/ 51 w 58"/>
                <a:gd name="T9" fmla="*/ 33 h 54"/>
                <a:gd name="T10" fmla="*/ 42 w 58"/>
                <a:gd name="T11" fmla="*/ 33 h 54"/>
                <a:gd name="T12" fmla="*/ 45 w 58"/>
                <a:gd name="T13" fmla="*/ 54 h 54"/>
                <a:gd name="T14" fmla="*/ 36 w 58"/>
                <a:gd name="T15" fmla="*/ 49 h 54"/>
                <a:gd name="T16" fmla="*/ 26 w 58"/>
                <a:gd name="T17" fmla="*/ 40 h 54"/>
                <a:gd name="T18" fmla="*/ 11 w 58"/>
                <a:gd name="T19" fmla="*/ 44 h 54"/>
                <a:gd name="T20" fmla="*/ 0 w 58"/>
                <a:gd name="T21" fmla="*/ 43 h 54"/>
                <a:gd name="T22" fmla="*/ 8 w 58"/>
                <a:gd name="T23" fmla="*/ 37 h 54"/>
                <a:gd name="T24" fmla="*/ 21 w 58"/>
                <a:gd name="T25" fmla="*/ 8 h 54"/>
                <a:gd name="T26" fmla="*/ 42 w 58"/>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54">
                  <a:moveTo>
                    <a:pt x="42" y="0"/>
                  </a:moveTo>
                  <a:lnTo>
                    <a:pt x="55" y="0"/>
                  </a:lnTo>
                  <a:lnTo>
                    <a:pt x="58" y="7"/>
                  </a:lnTo>
                  <a:lnTo>
                    <a:pt x="55" y="25"/>
                  </a:lnTo>
                  <a:lnTo>
                    <a:pt x="51" y="33"/>
                  </a:lnTo>
                  <a:lnTo>
                    <a:pt x="42" y="33"/>
                  </a:lnTo>
                  <a:lnTo>
                    <a:pt x="45" y="54"/>
                  </a:lnTo>
                  <a:lnTo>
                    <a:pt x="36" y="49"/>
                  </a:lnTo>
                  <a:lnTo>
                    <a:pt x="26" y="40"/>
                  </a:lnTo>
                  <a:lnTo>
                    <a:pt x="11" y="44"/>
                  </a:lnTo>
                  <a:lnTo>
                    <a:pt x="0" y="43"/>
                  </a:lnTo>
                  <a:lnTo>
                    <a:pt x="8" y="37"/>
                  </a:lnTo>
                  <a:lnTo>
                    <a:pt x="21" y="8"/>
                  </a:lnTo>
                  <a:lnTo>
                    <a:pt x="42" y="0"/>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59" name="Freeform 136">
              <a:extLst>
                <a:ext uri="{FF2B5EF4-FFF2-40B4-BE49-F238E27FC236}">
                  <a16:creationId xmlns:a16="http://schemas.microsoft.com/office/drawing/2014/main" id="{A0182881-4198-4B6C-6732-B218BAB532DB}"/>
                </a:ext>
              </a:extLst>
            </p:cNvPr>
            <p:cNvSpPr>
              <a:spLocks/>
            </p:cNvSpPr>
            <p:nvPr/>
          </p:nvSpPr>
          <p:spPr bwMode="auto">
            <a:xfrm>
              <a:off x="5809792" y="1490381"/>
              <a:ext cx="569073" cy="403373"/>
            </a:xfrm>
            <a:custGeom>
              <a:avLst/>
              <a:gdLst>
                <a:gd name="T0" fmla="*/ 294 w 340"/>
                <a:gd name="T1" fmla="*/ 0 h 241"/>
                <a:gd name="T2" fmla="*/ 338 w 340"/>
                <a:gd name="T3" fmla="*/ 13 h 241"/>
                <a:gd name="T4" fmla="*/ 322 w 340"/>
                <a:gd name="T5" fmla="*/ 17 h 241"/>
                <a:gd name="T6" fmla="*/ 340 w 340"/>
                <a:gd name="T7" fmla="*/ 28 h 241"/>
                <a:gd name="T8" fmla="*/ 319 w 340"/>
                <a:gd name="T9" fmla="*/ 35 h 241"/>
                <a:gd name="T10" fmla="*/ 309 w 340"/>
                <a:gd name="T11" fmla="*/ 37 h 241"/>
                <a:gd name="T12" fmla="*/ 311 w 340"/>
                <a:gd name="T13" fmla="*/ 24 h 241"/>
                <a:gd name="T14" fmla="*/ 293 w 340"/>
                <a:gd name="T15" fmla="*/ 18 h 241"/>
                <a:gd name="T16" fmla="*/ 274 w 340"/>
                <a:gd name="T17" fmla="*/ 23 h 241"/>
                <a:gd name="T18" fmla="*/ 270 w 340"/>
                <a:gd name="T19" fmla="*/ 36 h 241"/>
                <a:gd name="T20" fmla="*/ 259 w 340"/>
                <a:gd name="T21" fmla="*/ 44 h 241"/>
                <a:gd name="T22" fmla="*/ 244 w 340"/>
                <a:gd name="T23" fmla="*/ 40 h 241"/>
                <a:gd name="T24" fmla="*/ 227 w 340"/>
                <a:gd name="T25" fmla="*/ 40 h 241"/>
                <a:gd name="T26" fmla="*/ 210 w 340"/>
                <a:gd name="T27" fmla="*/ 31 h 241"/>
                <a:gd name="T28" fmla="*/ 203 w 340"/>
                <a:gd name="T29" fmla="*/ 36 h 241"/>
                <a:gd name="T30" fmla="*/ 195 w 340"/>
                <a:gd name="T31" fmla="*/ 37 h 241"/>
                <a:gd name="T32" fmla="*/ 195 w 340"/>
                <a:gd name="T33" fmla="*/ 48 h 241"/>
                <a:gd name="T34" fmla="*/ 170 w 340"/>
                <a:gd name="T35" fmla="*/ 45 h 241"/>
                <a:gd name="T36" fmla="*/ 168 w 340"/>
                <a:gd name="T37" fmla="*/ 55 h 241"/>
                <a:gd name="T38" fmla="*/ 155 w 340"/>
                <a:gd name="T39" fmla="*/ 55 h 241"/>
                <a:gd name="T40" fmla="*/ 148 w 340"/>
                <a:gd name="T41" fmla="*/ 68 h 241"/>
                <a:gd name="T42" fmla="*/ 137 w 340"/>
                <a:gd name="T43" fmla="*/ 88 h 241"/>
                <a:gd name="T44" fmla="*/ 118 w 340"/>
                <a:gd name="T45" fmla="*/ 114 h 241"/>
                <a:gd name="T46" fmla="*/ 124 w 340"/>
                <a:gd name="T47" fmla="*/ 120 h 241"/>
                <a:gd name="T48" fmla="*/ 120 w 340"/>
                <a:gd name="T49" fmla="*/ 127 h 241"/>
                <a:gd name="T50" fmla="*/ 106 w 340"/>
                <a:gd name="T51" fmla="*/ 127 h 241"/>
                <a:gd name="T52" fmla="*/ 98 w 340"/>
                <a:gd name="T53" fmla="*/ 145 h 241"/>
                <a:gd name="T54" fmla="*/ 102 w 340"/>
                <a:gd name="T55" fmla="*/ 170 h 241"/>
                <a:gd name="T56" fmla="*/ 112 w 340"/>
                <a:gd name="T57" fmla="*/ 179 h 241"/>
                <a:gd name="T58" fmla="*/ 109 w 340"/>
                <a:gd name="T59" fmla="*/ 202 h 241"/>
                <a:gd name="T60" fmla="*/ 98 w 340"/>
                <a:gd name="T61" fmla="*/ 215 h 241"/>
                <a:gd name="T62" fmla="*/ 92 w 340"/>
                <a:gd name="T63" fmla="*/ 226 h 241"/>
                <a:gd name="T64" fmla="*/ 81 w 340"/>
                <a:gd name="T65" fmla="*/ 214 h 241"/>
                <a:gd name="T66" fmla="*/ 54 w 340"/>
                <a:gd name="T67" fmla="*/ 237 h 241"/>
                <a:gd name="T68" fmla="*/ 34 w 340"/>
                <a:gd name="T69" fmla="*/ 241 h 241"/>
                <a:gd name="T70" fmla="*/ 13 w 340"/>
                <a:gd name="T71" fmla="*/ 231 h 241"/>
                <a:gd name="T72" fmla="*/ 7 w 340"/>
                <a:gd name="T73" fmla="*/ 211 h 241"/>
                <a:gd name="T74" fmla="*/ 0 w 340"/>
                <a:gd name="T75" fmla="*/ 166 h 241"/>
                <a:gd name="T76" fmla="*/ 13 w 340"/>
                <a:gd name="T77" fmla="*/ 154 h 241"/>
                <a:gd name="T78" fmla="*/ 50 w 340"/>
                <a:gd name="T79" fmla="*/ 139 h 241"/>
                <a:gd name="T80" fmla="*/ 76 w 340"/>
                <a:gd name="T81" fmla="*/ 119 h 241"/>
                <a:gd name="T82" fmla="*/ 99 w 340"/>
                <a:gd name="T83" fmla="*/ 94 h 241"/>
                <a:gd name="T84" fmla="*/ 128 w 340"/>
                <a:gd name="T85" fmla="*/ 59 h 241"/>
                <a:gd name="T86" fmla="*/ 149 w 340"/>
                <a:gd name="T87" fmla="*/ 45 h 241"/>
                <a:gd name="T88" fmla="*/ 182 w 340"/>
                <a:gd name="T89" fmla="*/ 24 h 241"/>
                <a:gd name="T90" fmla="*/ 209 w 340"/>
                <a:gd name="T91" fmla="*/ 16 h 241"/>
                <a:gd name="T92" fmla="*/ 231 w 340"/>
                <a:gd name="T93" fmla="*/ 17 h 241"/>
                <a:gd name="T94" fmla="*/ 247 w 340"/>
                <a:gd name="T95" fmla="*/ 3 h 241"/>
                <a:gd name="T96" fmla="*/ 271 w 340"/>
                <a:gd name="T97" fmla="*/ 3 h 241"/>
                <a:gd name="T98" fmla="*/ 294 w 340"/>
                <a:gd name="T9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41">
                  <a:moveTo>
                    <a:pt x="294" y="0"/>
                  </a:moveTo>
                  <a:lnTo>
                    <a:pt x="338" y="13"/>
                  </a:lnTo>
                  <a:lnTo>
                    <a:pt x="322" y="17"/>
                  </a:lnTo>
                  <a:lnTo>
                    <a:pt x="340" y="28"/>
                  </a:lnTo>
                  <a:lnTo>
                    <a:pt x="319" y="35"/>
                  </a:lnTo>
                  <a:lnTo>
                    <a:pt x="309" y="37"/>
                  </a:lnTo>
                  <a:lnTo>
                    <a:pt x="311" y="24"/>
                  </a:lnTo>
                  <a:lnTo>
                    <a:pt x="293" y="18"/>
                  </a:lnTo>
                  <a:lnTo>
                    <a:pt x="274" y="23"/>
                  </a:lnTo>
                  <a:lnTo>
                    <a:pt x="270" y="36"/>
                  </a:lnTo>
                  <a:lnTo>
                    <a:pt x="259" y="44"/>
                  </a:lnTo>
                  <a:lnTo>
                    <a:pt x="244" y="40"/>
                  </a:lnTo>
                  <a:lnTo>
                    <a:pt x="227" y="40"/>
                  </a:lnTo>
                  <a:lnTo>
                    <a:pt x="210" y="31"/>
                  </a:lnTo>
                  <a:lnTo>
                    <a:pt x="203" y="36"/>
                  </a:lnTo>
                  <a:lnTo>
                    <a:pt x="195" y="37"/>
                  </a:lnTo>
                  <a:lnTo>
                    <a:pt x="195" y="48"/>
                  </a:lnTo>
                  <a:lnTo>
                    <a:pt x="170" y="45"/>
                  </a:lnTo>
                  <a:lnTo>
                    <a:pt x="168" y="55"/>
                  </a:lnTo>
                  <a:lnTo>
                    <a:pt x="155" y="55"/>
                  </a:lnTo>
                  <a:lnTo>
                    <a:pt x="148" y="68"/>
                  </a:lnTo>
                  <a:lnTo>
                    <a:pt x="137" y="88"/>
                  </a:lnTo>
                  <a:lnTo>
                    <a:pt x="118" y="114"/>
                  </a:lnTo>
                  <a:lnTo>
                    <a:pt x="124" y="120"/>
                  </a:lnTo>
                  <a:lnTo>
                    <a:pt x="120" y="127"/>
                  </a:lnTo>
                  <a:lnTo>
                    <a:pt x="106" y="127"/>
                  </a:lnTo>
                  <a:lnTo>
                    <a:pt x="98" y="145"/>
                  </a:lnTo>
                  <a:lnTo>
                    <a:pt x="102" y="170"/>
                  </a:lnTo>
                  <a:lnTo>
                    <a:pt x="112" y="179"/>
                  </a:lnTo>
                  <a:lnTo>
                    <a:pt x="109" y="202"/>
                  </a:lnTo>
                  <a:lnTo>
                    <a:pt x="98" y="215"/>
                  </a:lnTo>
                  <a:lnTo>
                    <a:pt x="92" y="226"/>
                  </a:lnTo>
                  <a:lnTo>
                    <a:pt x="81" y="214"/>
                  </a:lnTo>
                  <a:lnTo>
                    <a:pt x="54" y="237"/>
                  </a:lnTo>
                  <a:lnTo>
                    <a:pt x="34" y="241"/>
                  </a:lnTo>
                  <a:lnTo>
                    <a:pt x="13" y="231"/>
                  </a:lnTo>
                  <a:lnTo>
                    <a:pt x="7" y="211"/>
                  </a:lnTo>
                  <a:lnTo>
                    <a:pt x="0" y="166"/>
                  </a:lnTo>
                  <a:lnTo>
                    <a:pt x="13" y="154"/>
                  </a:lnTo>
                  <a:lnTo>
                    <a:pt x="50" y="139"/>
                  </a:lnTo>
                  <a:lnTo>
                    <a:pt x="76" y="119"/>
                  </a:lnTo>
                  <a:lnTo>
                    <a:pt x="99" y="94"/>
                  </a:lnTo>
                  <a:lnTo>
                    <a:pt x="128" y="59"/>
                  </a:lnTo>
                  <a:lnTo>
                    <a:pt x="149" y="45"/>
                  </a:lnTo>
                  <a:lnTo>
                    <a:pt x="182" y="24"/>
                  </a:lnTo>
                  <a:lnTo>
                    <a:pt x="209" y="16"/>
                  </a:lnTo>
                  <a:lnTo>
                    <a:pt x="231" y="17"/>
                  </a:lnTo>
                  <a:lnTo>
                    <a:pt x="247" y="3"/>
                  </a:lnTo>
                  <a:lnTo>
                    <a:pt x="271" y="3"/>
                  </a:lnTo>
                  <a:lnTo>
                    <a:pt x="294"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0" name="Freeform 137">
              <a:extLst>
                <a:ext uri="{FF2B5EF4-FFF2-40B4-BE49-F238E27FC236}">
                  <a16:creationId xmlns:a16="http://schemas.microsoft.com/office/drawing/2014/main" id="{7FA3FA2E-4869-A969-99BA-43069CF42EC5}"/>
                </a:ext>
              </a:extLst>
            </p:cNvPr>
            <p:cNvSpPr>
              <a:spLocks/>
            </p:cNvSpPr>
            <p:nvPr/>
          </p:nvSpPr>
          <p:spPr bwMode="auto">
            <a:xfrm>
              <a:off x="6099349" y="1299574"/>
              <a:ext cx="80340" cy="25107"/>
            </a:xfrm>
            <a:custGeom>
              <a:avLst/>
              <a:gdLst>
                <a:gd name="T0" fmla="*/ 48 w 48"/>
                <a:gd name="T1" fmla="*/ 9 h 15"/>
                <a:gd name="T2" fmla="*/ 23 w 48"/>
                <a:gd name="T3" fmla="*/ 15 h 15"/>
                <a:gd name="T4" fmla="*/ 1 w 48"/>
                <a:gd name="T5" fmla="*/ 11 h 15"/>
                <a:gd name="T6" fmla="*/ 8 w 48"/>
                <a:gd name="T7" fmla="*/ 8 h 15"/>
                <a:gd name="T8" fmla="*/ 0 w 48"/>
                <a:gd name="T9" fmla="*/ 3 h 15"/>
                <a:gd name="T10" fmla="*/ 24 w 48"/>
                <a:gd name="T11" fmla="*/ 0 h 15"/>
                <a:gd name="T12" fmla="*/ 30 w 48"/>
                <a:gd name="T13" fmla="*/ 5 h 15"/>
                <a:gd name="T14" fmla="*/ 48 w 48"/>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5">
                  <a:moveTo>
                    <a:pt x="48" y="9"/>
                  </a:moveTo>
                  <a:lnTo>
                    <a:pt x="23" y="15"/>
                  </a:lnTo>
                  <a:lnTo>
                    <a:pt x="1" y="11"/>
                  </a:lnTo>
                  <a:lnTo>
                    <a:pt x="8" y="8"/>
                  </a:lnTo>
                  <a:lnTo>
                    <a:pt x="0" y="3"/>
                  </a:lnTo>
                  <a:lnTo>
                    <a:pt x="24" y="0"/>
                  </a:lnTo>
                  <a:lnTo>
                    <a:pt x="30" y="5"/>
                  </a:lnTo>
                  <a:lnTo>
                    <a:pt x="48"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1" name="Freeform 138">
              <a:extLst>
                <a:ext uri="{FF2B5EF4-FFF2-40B4-BE49-F238E27FC236}">
                  <a16:creationId xmlns:a16="http://schemas.microsoft.com/office/drawing/2014/main" id="{066D99F9-BD15-ADF7-B366-D529339EB53A}"/>
                </a:ext>
              </a:extLst>
            </p:cNvPr>
            <p:cNvSpPr>
              <a:spLocks/>
            </p:cNvSpPr>
            <p:nvPr/>
          </p:nvSpPr>
          <p:spPr bwMode="auto">
            <a:xfrm>
              <a:off x="5891805" y="1262752"/>
              <a:ext cx="217587" cy="78666"/>
            </a:xfrm>
            <a:custGeom>
              <a:avLst/>
              <a:gdLst>
                <a:gd name="T0" fmla="*/ 89 w 130"/>
                <a:gd name="T1" fmla="*/ 4 h 47"/>
                <a:gd name="T2" fmla="*/ 130 w 130"/>
                <a:gd name="T3" fmla="*/ 15 h 47"/>
                <a:gd name="T4" fmla="*/ 102 w 130"/>
                <a:gd name="T5" fmla="*/ 21 h 47"/>
                <a:gd name="T6" fmla="*/ 98 w 130"/>
                <a:gd name="T7" fmla="*/ 31 h 47"/>
                <a:gd name="T8" fmla="*/ 88 w 130"/>
                <a:gd name="T9" fmla="*/ 34 h 47"/>
                <a:gd name="T10" fmla="*/ 85 w 130"/>
                <a:gd name="T11" fmla="*/ 46 h 47"/>
                <a:gd name="T12" fmla="*/ 70 w 130"/>
                <a:gd name="T13" fmla="*/ 47 h 47"/>
                <a:gd name="T14" fmla="*/ 43 w 130"/>
                <a:gd name="T15" fmla="*/ 38 h 47"/>
                <a:gd name="T16" fmla="*/ 53 w 130"/>
                <a:gd name="T17" fmla="*/ 32 h 47"/>
                <a:gd name="T18" fmla="*/ 35 w 130"/>
                <a:gd name="T19" fmla="*/ 28 h 47"/>
                <a:gd name="T20" fmla="*/ 10 w 130"/>
                <a:gd name="T21" fmla="*/ 16 h 47"/>
                <a:gd name="T22" fmla="*/ 0 w 130"/>
                <a:gd name="T23" fmla="*/ 5 h 47"/>
                <a:gd name="T24" fmla="*/ 30 w 130"/>
                <a:gd name="T25" fmla="*/ 0 h 47"/>
                <a:gd name="T26" fmla="*/ 37 w 130"/>
                <a:gd name="T27" fmla="*/ 5 h 47"/>
                <a:gd name="T28" fmla="*/ 54 w 130"/>
                <a:gd name="T29" fmla="*/ 5 h 47"/>
                <a:gd name="T30" fmla="*/ 57 w 130"/>
                <a:gd name="T31" fmla="*/ 0 h 47"/>
                <a:gd name="T32" fmla="*/ 74 w 130"/>
                <a:gd name="T33" fmla="*/ 0 h 47"/>
                <a:gd name="T34" fmla="*/ 89 w 130"/>
                <a:gd name="T3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47">
                  <a:moveTo>
                    <a:pt x="89" y="4"/>
                  </a:moveTo>
                  <a:lnTo>
                    <a:pt x="130" y="15"/>
                  </a:lnTo>
                  <a:lnTo>
                    <a:pt x="102" y="21"/>
                  </a:lnTo>
                  <a:lnTo>
                    <a:pt x="98" y="31"/>
                  </a:lnTo>
                  <a:lnTo>
                    <a:pt x="88" y="34"/>
                  </a:lnTo>
                  <a:lnTo>
                    <a:pt x="85" y="46"/>
                  </a:lnTo>
                  <a:lnTo>
                    <a:pt x="70" y="47"/>
                  </a:lnTo>
                  <a:lnTo>
                    <a:pt x="43" y="38"/>
                  </a:lnTo>
                  <a:lnTo>
                    <a:pt x="53" y="32"/>
                  </a:lnTo>
                  <a:lnTo>
                    <a:pt x="35" y="28"/>
                  </a:lnTo>
                  <a:lnTo>
                    <a:pt x="10" y="16"/>
                  </a:lnTo>
                  <a:lnTo>
                    <a:pt x="0" y="5"/>
                  </a:lnTo>
                  <a:lnTo>
                    <a:pt x="30" y="0"/>
                  </a:lnTo>
                  <a:lnTo>
                    <a:pt x="37" y="5"/>
                  </a:lnTo>
                  <a:lnTo>
                    <a:pt x="54" y="5"/>
                  </a:lnTo>
                  <a:lnTo>
                    <a:pt x="57" y="0"/>
                  </a:lnTo>
                  <a:lnTo>
                    <a:pt x="74" y="0"/>
                  </a:lnTo>
                  <a:lnTo>
                    <a:pt x="89" y="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2" name="Freeform 139">
              <a:extLst>
                <a:ext uri="{FF2B5EF4-FFF2-40B4-BE49-F238E27FC236}">
                  <a16:creationId xmlns:a16="http://schemas.microsoft.com/office/drawing/2014/main" id="{ABEABDF5-BFE5-AE6F-0A37-37E82C200EAA}"/>
                </a:ext>
              </a:extLst>
            </p:cNvPr>
            <p:cNvSpPr>
              <a:spLocks/>
            </p:cNvSpPr>
            <p:nvPr/>
          </p:nvSpPr>
          <p:spPr bwMode="auto">
            <a:xfrm>
              <a:off x="6020684" y="1249362"/>
              <a:ext cx="194154" cy="28454"/>
            </a:xfrm>
            <a:custGeom>
              <a:avLst/>
              <a:gdLst>
                <a:gd name="T0" fmla="*/ 92 w 116"/>
                <a:gd name="T1" fmla="*/ 3 h 17"/>
                <a:gd name="T2" fmla="*/ 116 w 116"/>
                <a:gd name="T3" fmla="*/ 8 h 17"/>
                <a:gd name="T4" fmla="*/ 101 w 116"/>
                <a:gd name="T5" fmla="*/ 15 h 17"/>
                <a:gd name="T6" fmla="*/ 68 w 116"/>
                <a:gd name="T7" fmla="*/ 17 h 17"/>
                <a:gd name="T8" fmla="*/ 34 w 116"/>
                <a:gd name="T9" fmla="*/ 14 h 17"/>
                <a:gd name="T10" fmla="*/ 31 w 116"/>
                <a:gd name="T11" fmla="*/ 11 h 17"/>
                <a:gd name="T12" fmla="*/ 14 w 116"/>
                <a:gd name="T13" fmla="*/ 11 h 17"/>
                <a:gd name="T14" fmla="*/ 0 w 116"/>
                <a:gd name="T15" fmla="*/ 4 h 17"/>
                <a:gd name="T16" fmla="*/ 35 w 116"/>
                <a:gd name="T17" fmla="*/ 1 h 17"/>
                <a:gd name="T18" fmla="*/ 52 w 116"/>
                <a:gd name="T19" fmla="*/ 4 h 17"/>
                <a:gd name="T20" fmla="*/ 62 w 116"/>
                <a:gd name="T21" fmla="*/ 0 h 17"/>
                <a:gd name="T22" fmla="*/ 92 w 116"/>
                <a:gd name="T23"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6" h="17">
                  <a:moveTo>
                    <a:pt x="92" y="3"/>
                  </a:moveTo>
                  <a:lnTo>
                    <a:pt x="116" y="8"/>
                  </a:lnTo>
                  <a:lnTo>
                    <a:pt x="101" y="15"/>
                  </a:lnTo>
                  <a:lnTo>
                    <a:pt x="68" y="17"/>
                  </a:lnTo>
                  <a:lnTo>
                    <a:pt x="34" y="14"/>
                  </a:lnTo>
                  <a:lnTo>
                    <a:pt x="31" y="11"/>
                  </a:lnTo>
                  <a:lnTo>
                    <a:pt x="14" y="11"/>
                  </a:lnTo>
                  <a:lnTo>
                    <a:pt x="0" y="4"/>
                  </a:lnTo>
                  <a:lnTo>
                    <a:pt x="35" y="1"/>
                  </a:lnTo>
                  <a:lnTo>
                    <a:pt x="52" y="4"/>
                  </a:lnTo>
                  <a:lnTo>
                    <a:pt x="62" y="0"/>
                  </a:lnTo>
                  <a:lnTo>
                    <a:pt x="92" y="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3" name="Freeform 140">
              <a:extLst>
                <a:ext uri="{FF2B5EF4-FFF2-40B4-BE49-F238E27FC236}">
                  <a16:creationId xmlns:a16="http://schemas.microsoft.com/office/drawing/2014/main" id="{EA917C4A-85F4-8AD4-CE66-6B1BA1923523}"/>
                </a:ext>
              </a:extLst>
            </p:cNvPr>
            <p:cNvSpPr>
              <a:spLocks/>
            </p:cNvSpPr>
            <p:nvPr/>
          </p:nvSpPr>
          <p:spPr bwMode="auto">
            <a:xfrm>
              <a:off x="8059302" y="2837743"/>
              <a:ext cx="254409" cy="138921"/>
            </a:xfrm>
            <a:custGeom>
              <a:avLst/>
              <a:gdLst>
                <a:gd name="T0" fmla="*/ 146 w 152"/>
                <a:gd name="T1" fmla="*/ 52 h 83"/>
                <a:gd name="T2" fmla="*/ 146 w 152"/>
                <a:gd name="T3" fmla="*/ 61 h 83"/>
                <a:gd name="T4" fmla="*/ 152 w 152"/>
                <a:gd name="T5" fmla="*/ 75 h 83"/>
                <a:gd name="T6" fmla="*/ 151 w 152"/>
                <a:gd name="T7" fmla="*/ 83 h 83"/>
                <a:gd name="T8" fmla="*/ 136 w 152"/>
                <a:gd name="T9" fmla="*/ 83 h 83"/>
                <a:gd name="T10" fmla="*/ 114 w 152"/>
                <a:gd name="T11" fmla="*/ 78 h 83"/>
                <a:gd name="T12" fmla="*/ 100 w 152"/>
                <a:gd name="T13" fmla="*/ 76 h 83"/>
                <a:gd name="T14" fmla="*/ 88 w 152"/>
                <a:gd name="T15" fmla="*/ 66 h 83"/>
                <a:gd name="T16" fmla="*/ 63 w 152"/>
                <a:gd name="T17" fmla="*/ 63 h 83"/>
                <a:gd name="T18" fmla="*/ 37 w 152"/>
                <a:gd name="T19" fmla="*/ 51 h 83"/>
                <a:gd name="T20" fmla="*/ 18 w 152"/>
                <a:gd name="T21" fmla="*/ 41 h 83"/>
                <a:gd name="T22" fmla="*/ 0 w 152"/>
                <a:gd name="T23" fmla="*/ 33 h 83"/>
                <a:gd name="T24" fmla="*/ 3 w 152"/>
                <a:gd name="T25" fmla="*/ 14 h 83"/>
                <a:gd name="T26" fmla="*/ 12 w 152"/>
                <a:gd name="T27" fmla="*/ 4 h 83"/>
                <a:gd name="T28" fmla="*/ 18 w 152"/>
                <a:gd name="T29" fmla="*/ 0 h 83"/>
                <a:gd name="T30" fmla="*/ 34 w 152"/>
                <a:gd name="T31" fmla="*/ 6 h 83"/>
                <a:gd name="T32" fmla="*/ 54 w 152"/>
                <a:gd name="T33" fmla="*/ 19 h 83"/>
                <a:gd name="T34" fmla="*/ 65 w 152"/>
                <a:gd name="T35" fmla="*/ 22 h 83"/>
                <a:gd name="T36" fmla="*/ 73 w 152"/>
                <a:gd name="T37" fmla="*/ 32 h 83"/>
                <a:gd name="T38" fmla="*/ 88 w 152"/>
                <a:gd name="T39" fmla="*/ 36 h 83"/>
                <a:gd name="T40" fmla="*/ 104 w 152"/>
                <a:gd name="T41" fmla="*/ 45 h 83"/>
                <a:gd name="T42" fmla="*/ 125 w 152"/>
                <a:gd name="T43" fmla="*/ 50 h 83"/>
                <a:gd name="T44" fmla="*/ 146 w 152"/>
                <a:gd name="T45" fmla="*/ 5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83">
                  <a:moveTo>
                    <a:pt x="146" y="52"/>
                  </a:moveTo>
                  <a:lnTo>
                    <a:pt x="146" y="61"/>
                  </a:lnTo>
                  <a:lnTo>
                    <a:pt x="152" y="75"/>
                  </a:lnTo>
                  <a:lnTo>
                    <a:pt x="151" y="83"/>
                  </a:lnTo>
                  <a:lnTo>
                    <a:pt x="136" y="83"/>
                  </a:lnTo>
                  <a:lnTo>
                    <a:pt x="114" y="78"/>
                  </a:lnTo>
                  <a:lnTo>
                    <a:pt x="100" y="76"/>
                  </a:lnTo>
                  <a:lnTo>
                    <a:pt x="88" y="66"/>
                  </a:lnTo>
                  <a:lnTo>
                    <a:pt x="63" y="63"/>
                  </a:lnTo>
                  <a:lnTo>
                    <a:pt x="37" y="51"/>
                  </a:lnTo>
                  <a:lnTo>
                    <a:pt x="18" y="41"/>
                  </a:lnTo>
                  <a:lnTo>
                    <a:pt x="0" y="33"/>
                  </a:lnTo>
                  <a:lnTo>
                    <a:pt x="3" y="14"/>
                  </a:lnTo>
                  <a:lnTo>
                    <a:pt x="12" y="4"/>
                  </a:lnTo>
                  <a:lnTo>
                    <a:pt x="18" y="0"/>
                  </a:lnTo>
                  <a:lnTo>
                    <a:pt x="34" y="6"/>
                  </a:lnTo>
                  <a:lnTo>
                    <a:pt x="54" y="19"/>
                  </a:lnTo>
                  <a:lnTo>
                    <a:pt x="65" y="22"/>
                  </a:lnTo>
                  <a:lnTo>
                    <a:pt x="73" y="32"/>
                  </a:lnTo>
                  <a:lnTo>
                    <a:pt x="88" y="36"/>
                  </a:lnTo>
                  <a:lnTo>
                    <a:pt x="104" y="45"/>
                  </a:lnTo>
                  <a:lnTo>
                    <a:pt x="125" y="50"/>
                  </a:lnTo>
                  <a:lnTo>
                    <a:pt x="146" y="5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4" name="Freeform 141">
              <a:extLst>
                <a:ext uri="{FF2B5EF4-FFF2-40B4-BE49-F238E27FC236}">
                  <a16:creationId xmlns:a16="http://schemas.microsoft.com/office/drawing/2014/main" id="{DAE2BA0F-A1DA-125E-1725-3EBB11AFD58A}"/>
                </a:ext>
              </a:extLst>
            </p:cNvPr>
            <p:cNvSpPr>
              <a:spLocks noEditPoints="1"/>
            </p:cNvSpPr>
            <p:nvPr/>
          </p:nvSpPr>
          <p:spPr bwMode="auto">
            <a:xfrm>
              <a:off x="10255253" y="5092275"/>
              <a:ext cx="545640" cy="420110"/>
            </a:xfrm>
            <a:custGeom>
              <a:avLst/>
              <a:gdLst>
                <a:gd name="T0" fmla="*/ 1141 w 1337"/>
                <a:gd name="T1" fmla="*/ 233 h 1028"/>
                <a:gd name="T2" fmla="*/ 1195 w 1337"/>
                <a:gd name="T3" fmla="*/ 199 h 1028"/>
                <a:gd name="T4" fmla="*/ 1204 w 1337"/>
                <a:gd name="T5" fmla="*/ 290 h 1028"/>
                <a:gd name="T6" fmla="*/ 1308 w 1337"/>
                <a:gd name="T7" fmla="*/ 265 h 1028"/>
                <a:gd name="T8" fmla="*/ 1271 w 1337"/>
                <a:gd name="T9" fmla="*/ 350 h 1028"/>
                <a:gd name="T10" fmla="*/ 1164 w 1337"/>
                <a:gd name="T11" fmla="*/ 397 h 1028"/>
                <a:gd name="T12" fmla="*/ 1109 w 1337"/>
                <a:gd name="T13" fmla="*/ 459 h 1028"/>
                <a:gd name="T14" fmla="*/ 1030 w 1337"/>
                <a:gd name="T15" fmla="*/ 521 h 1028"/>
                <a:gd name="T16" fmla="*/ 876 w 1337"/>
                <a:gd name="T17" fmla="*/ 612 h 1028"/>
                <a:gd name="T18" fmla="*/ 861 w 1337"/>
                <a:gd name="T19" fmla="*/ 578 h 1028"/>
                <a:gd name="T20" fmla="*/ 960 w 1337"/>
                <a:gd name="T21" fmla="*/ 462 h 1028"/>
                <a:gd name="T22" fmla="*/ 931 w 1337"/>
                <a:gd name="T23" fmla="*/ 397 h 1028"/>
                <a:gd name="T24" fmla="*/ 1055 w 1337"/>
                <a:gd name="T25" fmla="*/ 303 h 1028"/>
                <a:gd name="T26" fmla="*/ 1093 w 1337"/>
                <a:gd name="T27" fmla="*/ 191 h 1028"/>
                <a:gd name="T28" fmla="*/ 1092 w 1337"/>
                <a:gd name="T29" fmla="*/ 141 h 1028"/>
                <a:gd name="T30" fmla="*/ 1084 w 1337"/>
                <a:gd name="T31" fmla="*/ 6 h 1028"/>
                <a:gd name="T32" fmla="*/ 1126 w 1337"/>
                <a:gd name="T33" fmla="*/ 47 h 1028"/>
                <a:gd name="T34" fmla="*/ 1144 w 1337"/>
                <a:gd name="T35" fmla="*/ 144 h 1028"/>
                <a:gd name="T36" fmla="*/ 761 w 1337"/>
                <a:gd name="T37" fmla="*/ 582 h 1028"/>
                <a:gd name="T38" fmla="*/ 829 w 1337"/>
                <a:gd name="T39" fmla="*/ 583 h 1028"/>
                <a:gd name="T40" fmla="*/ 749 w 1337"/>
                <a:gd name="T41" fmla="*/ 658 h 1028"/>
                <a:gd name="T42" fmla="*/ 597 w 1337"/>
                <a:gd name="T43" fmla="*/ 754 h 1028"/>
                <a:gd name="T44" fmla="*/ 537 w 1337"/>
                <a:gd name="T45" fmla="*/ 795 h 1028"/>
                <a:gd name="T46" fmla="*/ 393 w 1337"/>
                <a:gd name="T47" fmla="*/ 882 h 1028"/>
                <a:gd name="T48" fmla="*/ 202 w 1337"/>
                <a:gd name="T49" fmla="*/ 1004 h 1028"/>
                <a:gd name="T50" fmla="*/ 88 w 1337"/>
                <a:gd name="T51" fmla="*/ 1026 h 1028"/>
                <a:gd name="T52" fmla="*/ 0 w 1337"/>
                <a:gd name="T53" fmla="*/ 993 h 1028"/>
                <a:gd name="T54" fmla="*/ 99 w 1337"/>
                <a:gd name="T55" fmla="*/ 900 h 1028"/>
                <a:gd name="T56" fmla="*/ 304 w 1337"/>
                <a:gd name="T57" fmla="*/ 801 h 1028"/>
                <a:gd name="T58" fmla="*/ 469 w 1337"/>
                <a:gd name="T59" fmla="*/ 725 h 1028"/>
                <a:gd name="T60" fmla="*/ 619 w 1337"/>
                <a:gd name="T61" fmla="*/ 619 h 1028"/>
                <a:gd name="T62" fmla="*/ 704 w 1337"/>
                <a:gd name="T63" fmla="*/ 550 h 1028"/>
                <a:gd name="T64" fmla="*/ 770 w 1337"/>
                <a:gd name="T65" fmla="*/ 54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37" h="1028">
                  <a:moveTo>
                    <a:pt x="1144" y="144"/>
                  </a:moveTo>
                  <a:lnTo>
                    <a:pt x="1141" y="233"/>
                  </a:lnTo>
                  <a:lnTo>
                    <a:pt x="1178" y="176"/>
                  </a:lnTo>
                  <a:lnTo>
                    <a:pt x="1195" y="199"/>
                  </a:lnTo>
                  <a:lnTo>
                    <a:pt x="1166" y="263"/>
                  </a:lnTo>
                  <a:lnTo>
                    <a:pt x="1204" y="290"/>
                  </a:lnTo>
                  <a:lnTo>
                    <a:pt x="1247" y="297"/>
                  </a:lnTo>
                  <a:lnTo>
                    <a:pt x="1308" y="265"/>
                  </a:lnTo>
                  <a:lnTo>
                    <a:pt x="1337" y="275"/>
                  </a:lnTo>
                  <a:lnTo>
                    <a:pt x="1271" y="350"/>
                  </a:lnTo>
                  <a:lnTo>
                    <a:pt x="1216" y="399"/>
                  </a:lnTo>
                  <a:lnTo>
                    <a:pt x="1164" y="397"/>
                  </a:lnTo>
                  <a:lnTo>
                    <a:pt x="1128" y="423"/>
                  </a:lnTo>
                  <a:lnTo>
                    <a:pt x="1109" y="459"/>
                  </a:lnTo>
                  <a:lnTo>
                    <a:pt x="1088" y="475"/>
                  </a:lnTo>
                  <a:lnTo>
                    <a:pt x="1030" y="521"/>
                  </a:lnTo>
                  <a:lnTo>
                    <a:pt x="954" y="578"/>
                  </a:lnTo>
                  <a:lnTo>
                    <a:pt x="876" y="612"/>
                  </a:lnTo>
                  <a:lnTo>
                    <a:pt x="881" y="590"/>
                  </a:lnTo>
                  <a:lnTo>
                    <a:pt x="861" y="578"/>
                  </a:lnTo>
                  <a:lnTo>
                    <a:pt x="950" y="508"/>
                  </a:lnTo>
                  <a:lnTo>
                    <a:pt x="960" y="462"/>
                  </a:lnTo>
                  <a:lnTo>
                    <a:pt x="908" y="428"/>
                  </a:lnTo>
                  <a:lnTo>
                    <a:pt x="931" y="397"/>
                  </a:lnTo>
                  <a:lnTo>
                    <a:pt x="1001" y="368"/>
                  </a:lnTo>
                  <a:lnTo>
                    <a:pt x="1055" y="303"/>
                  </a:lnTo>
                  <a:lnTo>
                    <a:pt x="1087" y="248"/>
                  </a:lnTo>
                  <a:lnTo>
                    <a:pt x="1093" y="191"/>
                  </a:lnTo>
                  <a:lnTo>
                    <a:pt x="1104" y="176"/>
                  </a:lnTo>
                  <a:lnTo>
                    <a:pt x="1092" y="141"/>
                  </a:lnTo>
                  <a:lnTo>
                    <a:pt x="1080" y="66"/>
                  </a:lnTo>
                  <a:lnTo>
                    <a:pt x="1084" y="6"/>
                  </a:lnTo>
                  <a:lnTo>
                    <a:pt x="1114" y="0"/>
                  </a:lnTo>
                  <a:lnTo>
                    <a:pt x="1126" y="47"/>
                  </a:lnTo>
                  <a:lnTo>
                    <a:pt x="1169" y="69"/>
                  </a:lnTo>
                  <a:lnTo>
                    <a:pt x="1144" y="144"/>
                  </a:lnTo>
                  <a:moveTo>
                    <a:pt x="770" y="547"/>
                  </a:moveTo>
                  <a:lnTo>
                    <a:pt x="761" y="582"/>
                  </a:lnTo>
                  <a:lnTo>
                    <a:pt x="834" y="548"/>
                  </a:lnTo>
                  <a:lnTo>
                    <a:pt x="829" y="583"/>
                  </a:lnTo>
                  <a:lnTo>
                    <a:pt x="803" y="619"/>
                  </a:lnTo>
                  <a:lnTo>
                    <a:pt x="749" y="658"/>
                  </a:lnTo>
                  <a:lnTo>
                    <a:pt x="657" y="720"/>
                  </a:lnTo>
                  <a:lnTo>
                    <a:pt x="597" y="754"/>
                  </a:lnTo>
                  <a:lnTo>
                    <a:pt x="590" y="794"/>
                  </a:lnTo>
                  <a:lnTo>
                    <a:pt x="537" y="795"/>
                  </a:lnTo>
                  <a:lnTo>
                    <a:pt x="454" y="827"/>
                  </a:lnTo>
                  <a:lnTo>
                    <a:pt x="393" y="882"/>
                  </a:lnTo>
                  <a:lnTo>
                    <a:pt x="285" y="966"/>
                  </a:lnTo>
                  <a:lnTo>
                    <a:pt x="202" y="1004"/>
                  </a:lnTo>
                  <a:lnTo>
                    <a:pt x="148" y="1028"/>
                  </a:lnTo>
                  <a:lnTo>
                    <a:pt x="88" y="1026"/>
                  </a:lnTo>
                  <a:lnTo>
                    <a:pt x="68" y="998"/>
                  </a:lnTo>
                  <a:lnTo>
                    <a:pt x="0" y="993"/>
                  </a:lnTo>
                  <a:lnTo>
                    <a:pt x="13" y="962"/>
                  </a:lnTo>
                  <a:lnTo>
                    <a:pt x="99" y="900"/>
                  </a:lnTo>
                  <a:lnTo>
                    <a:pt x="248" y="817"/>
                  </a:lnTo>
                  <a:lnTo>
                    <a:pt x="304" y="801"/>
                  </a:lnTo>
                  <a:lnTo>
                    <a:pt x="378" y="769"/>
                  </a:lnTo>
                  <a:lnTo>
                    <a:pt x="469" y="725"/>
                  </a:lnTo>
                  <a:lnTo>
                    <a:pt x="543" y="681"/>
                  </a:lnTo>
                  <a:lnTo>
                    <a:pt x="619" y="619"/>
                  </a:lnTo>
                  <a:lnTo>
                    <a:pt x="661" y="597"/>
                  </a:lnTo>
                  <a:lnTo>
                    <a:pt x="704" y="550"/>
                  </a:lnTo>
                  <a:lnTo>
                    <a:pt x="780" y="511"/>
                  </a:lnTo>
                  <a:lnTo>
                    <a:pt x="770" y="547"/>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5" name="Freeform 142">
              <a:extLst>
                <a:ext uri="{FF2B5EF4-FFF2-40B4-BE49-F238E27FC236}">
                  <a16:creationId xmlns:a16="http://schemas.microsoft.com/office/drawing/2014/main" id="{6A96CC93-2E5F-76CC-9A37-E5C2A7B6EE49}"/>
                </a:ext>
              </a:extLst>
            </p:cNvPr>
            <p:cNvSpPr>
              <a:spLocks/>
            </p:cNvSpPr>
            <p:nvPr/>
          </p:nvSpPr>
          <p:spPr bwMode="auto">
            <a:xfrm>
              <a:off x="7264274" y="3028550"/>
              <a:ext cx="224282" cy="287884"/>
            </a:xfrm>
            <a:custGeom>
              <a:avLst/>
              <a:gdLst>
                <a:gd name="T0" fmla="*/ 120 w 134"/>
                <a:gd name="T1" fmla="*/ 79 h 172"/>
                <a:gd name="T2" fmla="*/ 114 w 134"/>
                <a:gd name="T3" fmla="*/ 93 h 172"/>
                <a:gd name="T4" fmla="*/ 106 w 134"/>
                <a:gd name="T5" fmla="*/ 92 h 172"/>
                <a:gd name="T6" fmla="*/ 103 w 134"/>
                <a:gd name="T7" fmla="*/ 97 h 172"/>
                <a:gd name="T8" fmla="*/ 101 w 134"/>
                <a:gd name="T9" fmla="*/ 107 h 172"/>
                <a:gd name="T10" fmla="*/ 104 w 134"/>
                <a:gd name="T11" fmla="*/ 121 h 172"/>
                <a:gd name="T12" fmla="*/ 103 w 134"/>
                <a:gd name="T13" fmla="*/ 124 h 172"/>
                <a:gd name="T14" fmla="*/ 95 w 134"/>
                <a:gd name="T15" fmla="*/ 124 h 172"/>
                <a:gd name="T16" fmla="*/ 84 w 134"/>
                <a:gd name="T17" fmla="*/ 132 h 172"/>
                <a:gd name="T18" fmla="*/ 83 w 134"/>
                <a:gd name="T19" fmla="*/ 142 h 172"/>
                <a:gd name="T20" fmla="*/ 79 w 134"/>
                <a:gd name="T21" fmla="*/ 146 h 172"/>
                <a:gd name="T22" fmla="*/ 68 w 134"/>
                <a:gd name="T23" fmla="*/ 146 h 172"/>
                <a:gd name="T24" fmla="*/ 61 w 134"/>
                <a:gd name="T25" fmla="*/ 151 h 172"/>
                <a:gd name="T26" fmla="*/ 62 w 134"/>
                <a:gd name="T27" fmla="*/ 159 h 172"/>
                <a:gd name="T28" fmla="*/ 54 w 134"/>
                <a:gd name="T29" fmla="*/ 165 h 172"/>
                <a:gd name="T30" fmla="*/ 43 w 134"/>
                <a:gd name="T31" fmla="*/ 163 h 172"/>
                <a:gd name="T32" fmla="*/ 32 w 134"/>
                <a:gd name="T33" fmla="*/ 170 h 172"/>
                <a:gd name="T34" fmla="*/ 23 w 134"/>
                <a:gd name="T35" fmla="*/ 172 h 172"/>
                <a:gd name="T36" fmla="*/ 16 w 134"/>
                <a:gd name="T37" fmla="*/ 157 h 172"/>
                <a:gd name="T38" fmla="*/ 0 w 134"/>
                <a:gd name="T39" fmla="*/ 123 h 172"/>
                <a:gd name="T40" fmla="*/ 52 w 134"/>
                <a:gd name="T41" fmla="*/ 102 h 172"/>
                <a:gd name="T42" fmla="*/ 60 w 134"/>
                <a:gd name="T43" fmla="*/ 60 h 172"/>
                <a:gd name="T44" fmla="*/ 51 w 134"/>
                <a:gd name="T45" fmla="*/ 46 h 172"/>
                <a:gd name="T46" fmla="*/ 50 w 134"/>
                <a:gd name="T47" fmla="*/ 37 h 172"/>
                <a:gd name="T48" fmla="*/ 54 w 134"/>
                <a:gd name="T49" fmla="*/ 29 h 172"/>
                <a:gd name="T50" fmla="*/ 54 w 134"/>
                <a:gd name="T51" fmla="*/ 20 h 172"/>
                <a:gd name="T52" fmla="*/ 61 w 134"/>
                <a:gd name="T53" fmla="*/ 16 h 172"/>
                <a:gd name="T54" fmla="*/ 58 w 134"/>
                <a:gd name="T55" fmla="*/ 13 h 172"/>
                <a:gd name="T56" fmla="*/ 57 w 134"/>
                <a:gd name="T57" fmla="*/ 0 h 172"/>
                <a:gd name="T58" fmla="*/ 67 w 134"/>
                <a:gd name="T59" fmla="*/ 0 h 172"/>
                <a:gd name="T60" fmla="*/ 76 w 134"/>
                <a:gd name="T61" fmla="*/ 14 h 172"/>
                <a:gd name="T62" fmla="*/ 87 w 134"/>
                <a:gd name="T63" fmla="*/ 21 h 172"/>
                <a:gd name="T64" fmla="*/ 101 w 134"/>
                <a:gd name="T65" fmla="*/ 24 h 172"/>
                <a:gd name="T66" fmla="*/ 112 w 134"/>
                <a:gd name="T67" fmla="*/ 28 h 172"/>
                <a:gd name="T68" fmla="*/ 121 w 134"/>
                <a:gd name="T69" fmla="*/ 40 h 172"/>
                <a:gd name="T70" fmla="*/ 127 w 134"/>
                <a:gd name="T71" fmla="*/ 47 h 172"/>
                <a:gd name="T72" fmla="*/ 134 w 134"/>
                <a:gd name="T73" fmla="*/ 49 h 172"/>
                <a:gd name="T74" fmla="*/ 134 w 134"/>
                <a:gd name="T75" fmla="*/ 54 h 172"/>
                <a:gd name="T76" fmla="*/ 129 w 134"/>
                <a:gd name="T77" fmla="*/ 66 h 172"/>
                <a:gd name="T78" fmla="*/ 127 w 134"/>
                <a:gd name="T79" fmla="*/ 72 h 172"/>
                <a:gd name="T80" fmla="*/ 120 w 134"/>
                <a:gd name="T81" fmla="*/ 7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4" h="172">
                  <a:moveTo>
                    <a:pt x="120" y="79"/>
                  </a:moveTo>
                  <a:lnTo>
                    <a:pt x="114" y="93"/>
                  </a:lnTo>
                  <a:lnTo>
                    <a:pt x="106" y="92"/>
                  </a:lnTo>
                  <a:lnTo>
                    <a:pt x="103" y="97"/>
                  </a:lnTo>
                  <a:lnTo>
                    <a:pt x="101" y="107"/>
                  </a:lnTo>
                  <a:lnTo>
                    <a:pt x="104" y="121"/>
                  </a:lnTo>
                  <a:lnTo>
                    <a:pt x="103" y="124"/>
                  </a:lnTo>
                  <a:lnTo>
                    <a:pt x="95" y="124"/>
                  </a:lnTo>
                  <a:lnTo>
                    <a:pt x="84" y="132"/>
                  </a:lnTo>
                  <a:lnTo>
                    <a:pt x="83" y="142"/>
                  </a:lnTo>
                  <a:lnTo>
                    <a:pt x="79" y="146"/>
                  </a:lnTo>
                  <a:lnTo>
                    <a:pt x="68" y="146"/>
                  </a:lnTo>
                  <a:lnTo>
                    <a:pt x="61" y="151"/>
                  </a:lnTo>
                  <a:lnTo>
                    <a:pt x="62" y="159"/>
                  </a:lnTo>
                  <a:lnTo>
                    <a:pt x="54" y="165"/>
                  </a:lnTo>
                  <a:lnTo>
                    <a:pt x="43" y="163"/>
                  </a:lnTo>
                  <a:lnTo>
                    <a:pt x="32" y="170"/>
                  </a:lnTo>
                  <a:lnTo>
                    <a:pt x="23" y="172"/>
                  </a:lnTo>
                  <a:lnTo>
                    <a:pt x="16" y="157"/>
                  </a:lnTo>
                  <a:lnTo>
                    <a:pt x="0" y="123"/>
                  </a:lnTo>
                  <a:lnTo>
                    <a:pt x="52" y="102"/>
                  </a:lnTo>
                  <a:lnTo>
                    <a:pt x="60" y="60"/>
                  </a:lnTo>
                  <a:lnTo>
                    <a:pt x="51" y="46"/>
                  </a:lnTo>
                  <a:lnTo>
                    <a:pt x="50" y="37"/>
                  </a:lnTo>
                  <a:lnTo>
                    <a:pt x="54" y="29"/>
                  </a:lnTo>
                  <a:lnTo>
                    <a:pt x="54" y="20"/>
                  </a:lnTo>
                  <a:lnTo>
                    <a:pt x="61" y="16"/>
                  </a:lnTo>
                  <a:lnTo>
                    <a:pt x="58" y="13"/>
                  </a:lnTo>
                  <a:lnTo>
                    <a:pt x="57" y="0"/>
                  </a:lnTo>
                  <a:lnTo>
                    <a:pt x="67" y="0"/>
                  </a:lnTo>
                  <a:lnTo>
                    <a:pt x="76" y="14"/>
                  </a:lnTo>
                  <a:lnTo>
                    <a:pt x="87" y="21"/>
                  </a:lnTo>
                  <a:lnTo>
                    <a:pt x="101" y="24"/>
                  </a:lnTo>
                  <a:lnTo>
                    <a:pt x="112" y="28"/>
                  </a:lnTo>
                  <a:lnTo>
                    <a:pt x="121" y="40"/>
                  </a:lnTo>
                  <a:lnTo>
                    <a:pt x="127" y="47"/>
                  </a:lnTo>
                  <a:lnTo>
                    <a:pt x="134" y="49"/>
                  </a:lnTo>
                  <a:lnTo>
                    <a:pt x="134" y="54"/>
                  </a:lnTo>
                  <a:lnTo>
                    <a:pt x="129" y="66"/>
                  </a:lnTo>
                  <a:lnTo>
                    <a:pt x="127" y="72"/>
                  </a:lnTo>
                  <a:lnTo>
                    <a:pt x="120" y="7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6" name="Freeform 143">
              <a:extLst>
                <a:ext uri="{FF2B5EF4-FFF2-40B4-BE49-F238E27FC236}">
                  <a16:creationId xmlns:a16="http://schemas.microsoft.com/office/drawing/2014/main" id="{6EE0190A-F360-0481-4D32-D29C1F964046}"/>
                </a:ext>
              </a:extLst>
            </p:cNvPr>
            <p:cNvSpPr>
              <a:spLocks/>
            </p:cNvSpPr>
            <p:nvPr/>
          </p:nvSpPr>
          <p:spPr bwMode="auto">
            <a:xfrm>
              <a:off x="7485208" y="2605094"/>
              <a:ext cx="453585" cy="465300"/>
            </a:xfrm>
            <a:custGeom>
              <a:avLst/>
              <a:gdLst>
                <a:gd name="T0" fmla="*/ 232 w 271"/>
                <a:gd name="T1" fmla="*/ 9 h 278"/>
                <a:gd name="T2" fmla="*/ 271 w 271"/>
                <a:gd name="T3" fmla="*/ 33 h 278"/>
                <a:gd name="T4" fmla="*/ 241 w 271"/>
                <a:gd name="T5" fmla="*/ 54 h 278"/>
                <a:gd name="T6" fmla="*/ 207 w 271"/>
                <a:gd name="T7" fmla="*/ 58 h 278"/>
                <a:gd name="T8" fmla="*/ 226 w 271"/>
                <a:gd name="T9" fmla="*/ 90 h 278"/>
                <a:gd name="T10" fmla="*/ 230 w 271"/>
                <a:gd name="T11" fmla="*/ 112 h 278"/>
                <a:gd name="T12" fmla="*/ 221 w 271"/>
                <a:gd name="T13" fmla="*/ 148 h 278"/>
                <a:gd name="T14" fmla="*/ 199 w 271"/>
                <a:gd name="T15" fmla="*/ 191 h 278"/>
                <a:gd name="T16" fmla="*/ 162 w 271"/>
                <a:gd name="T17" fmla="*/ 211 h 278"/>
                <a:gd name="T18" fmla="*/ 180 w 271"/>
                <a:gd name="T19" fmla="*/ 236 h 278"/>
                <a:gd name="T20" fmla="*/ 198 w 271"/>
                <a:gd name="T21" fmla="*/ 265 h 278"/>
                <a:gd name="T22" fmla="*/ 149 w 271"/>
                <a:gd name="T23" fmla="*/ 278 h 278"/>
                <a:gd name="T24" fmla="*/ 127 w 271"/>
                <a:gd name="T25" fmla="*/ 258 h 278"/>
                <a:gd name="T26" fmla="*/ 79 w 271"/>
                <a:gd name="T27" fmla="*/ 246 h 278"/>
                <a:gd name="T28" fmla="*/ 25 w 271"/>
                <a:gd name="T29" fmla="*/ 249 h 278"/>
                <a:gd name="T30" fmla="*/ 53 w 271"/>
                <a:gd name="T31" fmla="*/ 214 h 278"/>
                <a:gd name="T32" fmla="*/ 41 w 271"/>
                <a:gd name="T33" fmla="*/ 202 h 278"/>
                <a:gd name="T34" fmla="*/ 19 w 271"/>
                <a:gd name="T35" fmla="*/ 174 h 278"/>
                <a:gd name="T36" fmla="*/ 0 w 271"/>
                <a:gd name="T37" fmla="*/ 151 h 278"/>
                <a:gd name="T38" fmla="*/ 48 w 271"/>
                <a:gd name="T39" fmla="*/ 158 h 278"/>
                <a:gd name="T40" fmla="*/ 62 w 271"/>
                <a:gd name="T41" fmla="*/ 156 h 278"/>
                <a:gd name="T42" fmla="*/ 96 w 271"/>
                <a:gd name="T43" fmla="*/ 150 h 278"/>
                <a:gd name="T44" fmla="*/ 101 w 271"/>
                <a:gd name="T45" fmla="*/ 120 h 278"/>
                <a:gd name="T46" fmla="*/ 115 w 271"/>
                <a:gd name="T47" fmla="*/ 114 h 278"/>
                <a:gd name="T48" fmla="*/ 135 w 271"/>
                <a:gd name="T49" fmla="*/ 114 h 278"/>
                <a:gd name="T50" fmla="*/ 137 w 271"/>
                <a:gd name="T51" fmla="*/ 95 h 278"/>
                <a:gd name="T52" fmla="*/ 152 w 271"/>
                <a:gd name="T53" fmla="*/ 78 h 278"/>
                <a:gd name="T54" fmla="*/ 158 w 271"/>
                <a:gd name="T55" fmla="*/ 65 h 278"/>
                <a:gd name="T56" fmla="*/ 159 w 271"/>
                <a:gd name="T57" fmla="*/ 49 h 278"/>
                <a:gd name="T58" fmla="*/ 161 w 271"/>
                <a:gd name="T59" fmla="*/ 30 h 278"/>
                <a:gd name="T60" fmla="*/ 163 w 271"/>
                <a:gd name="T61" fmla="*/ 12 h 278"/>
                <a:gd name="T62" fmla="*/ 199 w 271"/>
                <a:gd name="T63" fmla="*/ 6 h 278"/>
                <a:gd name="T64" fmla="*/ 216 w 271"/>
                <a:gd name="T65"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1" h="278">
                  <a:moveTo>
                    <a:pt x="216" y="0"/>
                  </a:moveTo>
                  <a:lnTo>
                    <a:pt x="232" y="9"/>
                  </a:lnTo>
                  <a:lnTo>
                    <a:pt x="241" y="25"/>
                  </a:lnTo>
                  <a:lnTo>
                    <a:pt x="271" y="33"/>
                  </a:lnTo>
                  <a:lnTo>
                    <a:pt x="259" y="51"/>
                  </a:lnTo>
                  <a:lnTo>
                    <a:pt x="241" y="54"/>
                  </a:lnTo>
                  <a:lnTo>
                    <a:pt x="213" y="49"/>
                  </a:lnTo>
                  <a:lnTo>
                    <a:pt x="207" y="58"/>
                  </a:lnTo>
                  <a:lnTo>
                    <a:pt x="217" y="76"/>
                  </a:lnTo>
                  <a:lnTo>
                    <a:pt x="226" y="90"/>
                  </a:lnTo>
                  <a:lnTo>
                    <a:pt x="243" y="100"/>
                  </a:lnTo>
                  <a:lnTo>
                    <a:pt x="230" y="112"/>
                  </a:lnTo>
                  <a:lnTo>
                    <a:pt x="234" y="127"/>
                  </a:lnTo>
                  <a:lnTo>
                    <a:pt x="221" y="148"/>
                  </a:lnTo>
                  <a:lnTo>
                    <a:pt x="214" y="169"/>
                  </a:lnTo>
                  <a:lnTo>
                    <a:pt x="199" y="191"/>
                  </a:lnTo>
                  <a:lnTo>
                    <a:pt x="178" y="189"/>
                  </a:lnTo>
                  <a:lnTo>
                    <a:pt x="162" y="211"/>
                  </a:lnTo>
                  <a:lnTo>
                    <a:pt x="176" y="220"/>
                  </a:lnTo>
                  <a:lnTo>
                    <a:pt x="180" y="236"/>
                  </a:lnTo>
                  <a:lnTo>
                    <a:pt x="192" y="246"/>
                  </a:lnTo>
                  <a:lnTo>
                    <a:pt x="198" y="265"/>
                  </a:lnTo>
                  <a:lnTo>
                    <a:pt x="159" y="264"/>
                  </a:lnTo>
                  <a:lnTo>
                    <a:pt x="149" y="278"/>
                  </a:lnTo>
                  <a:lnTo>
                    <a:pt x="135" y="273"/>
                  </a:lnTo>
                  <a:lnTo>
                    <a:pt x="127" y="258"/>
                  </a:lnTo>
                  <a:lnTo>
                    <a:pt x="111" y="242"/>
                  </a:lnTo>
                  <a:lnTo>
                    <a:pt x="79" y="246"/>
                  </a:lnTo>
                  <a:lnTo>
                    <a:pt x="50" y="246"/>
                  </a:lnTo>
                  <a:lnTo>
                    <a:pt x="25" y="249"/>
                  </a:lnTo>
                  <a:lnTo>
                    <a:pt x="29" y="225"/>
                  </a:lnTo>
                  <a:lnTo>
                    <a:pt x="53" y="214"/>
                  </a:lnTo>
                  <a:lnTo>
                    <a:pt x="50" y="205"/>
                  </a:lnTo>
                  <a:lnTo>
                    <a:pt x="41" y="202"/>
                  </a:lnTo>
                  <a:lnTo>
                    <a:pt x="38" y="183"/>
                  </a:lnTo>
                  <a:lnTo>
                    <a:pt x="19" y="174"/>
                  </a:lnTo>
                  <a:lnTo>
                    <a:pt x="10" y="162"/>
                  </a:lnTo>
                  <a:lnTo>
                    <a:pt x="0" y="151"/>
                  </a:lnTo>
                  <a:lnTo>
                    <a:pt x="31" y="161"/>
                  </a:lnTo>
                  <a:lnTo>
                    <a:pt x="48" y="158"/>
                  </a:lnTo>
                  <a:lnTo>
                    <a:pt x="59" y="161"/>
                  </a:lnTo>
                  <a:lnTo>
                    <a:pt x="62" y="156"/>
                  </a:lnTo>
                  <a:lnTo>
                    <a:pt x="75" y="158"/>
                  </a:lnTo>
                  <a:lnTo>
                    <a:pt x="96" y="150"/>
                  </a:lnTo>
                  <a:lnTo>
                    <a:pt x="93" y="132"/>
                  </a:lnTo>
                  <a:lnTo>
                    <a:pt x="101" y="120"/>
                  </a:lnTo>
                  <a:lnTo>
                    <a:pt x="114" y="120"/>
                  </a:lnTo>
                  <a:lnTo>
                    <a:pt x="115" y="114"/>
                  </a:lnTo>
                  <a:lnTo>
                    <a:pt x="128" y="112"/>
                  </a:lnTo>
                  <a:lnTo>
                    <a:pt x="135" y="114"/>
                  </a:lnTo>
                  <a:lnTo>
                    <a:pt x="140" y="108"/>
                  </a:lnTo>
                  <a:lnTo>
                    <a:pt x="137" y="95"/>
                  </a:lnTo>
                  <a:lnTo>
                    <a:pt x="142" y="83"/>
                  </a:lnTo>
                  <a:lnTo>
                    <a:pt x="152" y="78"/>
                  </a:lnTo>
                  <a:lnTo>
                    <a:pt x="142" y="64"/>
                  </a:lnTo>
                  <a:lnTo>
                    <a:pt x="158" y="65"/>
                  </a:lnTo>
                  <a:lnTo>
                    <a:pt x="162" y="57"/>
                  </a:lnTo>
                  <a:lnTo>
                    <a:pt x="159" y="49"/>
                  </a:lnTo>
                  <a:lnTo>
                    <a:pt x="165" y="41"/>
                  </a:lnTo>
                  <a:lnTo>
                    <a:pt x="161" y="30"/>
                  </a:lnTo>
                  <a:lnTo>
                    <a:pt x="155" y="22"/>
                  </a:lnTo>
                  <a:lnTo>
                    <a:pt x="163" y="12"/>
                  </a:lnTo>
                  <a:lnTo>
                    <a:pt x="180" y="8"/>
                  </a:lnTo>
                  <a:lnTo>
                    <a:pt x="199" y="6"/>
                  </a:lnTo>
                  <a:lnTo>
                    <a:pt x="207" y="2"/>
                  </a:lnTo>
                  <a:lnTo>
                    <a:pt x="216"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7" name="Freeform 144">
              <a:extLst>
                <a:ext uri="{FF2B5EF4-FFF2-40B4-BE49-F238E27FC236}">
                  <a16:creationId xmlns:a16="http://schemas.microsoft.com/office/drawing/2014/main" id="{B71622B9-F611-35FD-BB64-EB38F855D3D6}"/>
                </a:ext>
              </a:extLst>
            </p:cNvPr>
            <p:cNvSpPr>
              <a:spLocks/>
            </p:cNvSpPr>
            <p:nvPr/>
          </p:nvSpPr>
          <p:spPr bwMode="auto">
            <a:xfrm>
              <a:off x="3145194" y="3560801"/>
              <a:ext cx="175744" cy="82014"/>
            </a:xfrm>
            <a:custGeom>
              <a:avLst/>
              <a:gdLst>
                <a:gd name="T0" fmla="*/ 92 w 105"/>
                <a:gd name="T1" fmla="*/ 49 h 49"/>
                <a:gd name="T2" fmla="*/ 87 w 105"/>
                <a:gd name="T3" fmla="*/ 43 h 49"/>
                <a:gd name="T4" fmla="*/ 83 w 105"/>
                <a:gd name="T5" fmla="*/ 32 h 49"/>
                <a:gd name="T6" fmla="*/ 88 w 105"/>
                <a:gd name="T7" fmla="*/ 27 h 49"/>
                <a:gd name="T8" fmla="*/ 83 w 105"/>
                <a:gd name="T9" fmla="*/ 25 h 49"/>
                <a:gd name="T10" fmla="*/ 80 w 105"/>
                <a:gd name="T11" fmla="*/ 18 h 49"/>
                <a:gd name="T12" fmla="*/ 72 w 105"/>
                <a:gd name="T13" fmla="*/ 12 h 49"/>
                <a:gd name="T14" fmla="*/ 63 w 105"/>
                <a:gd name="T15" fmla="*/ 14 h 49"/>
                <a:gd name="T16" fmla="*/ 59 w 105"/>
                <a:gd name="T17" fmla="*/ 21 h 49"/>
                <a:gd name="T18" fmla="*/ 52 w 105"/>
                <a:gd name="T19" fmla="*/ 26 h 49"/>
                <a:gd name="T20" fmla="*/ 48 w 105"/>
                <a:gd name="T21" fmla="*/ 27 h 49"/>
                <a:gd name="T22" fmla="*/ 46 w 105"/>
                <a:gd name="T23" fmla="*/ 31 h 49"/>
                <a:gd name="T24" fmla="*/ 54 w 105"/>
                <a:gd name="T25" fmla="*/ 43 h 49"/>
                <a:gd name="T26" fmla="*/ 49 w 105"/>
                <a:gd name="T27" fmla="*/ 45 h 49"/>
                <a:gd name="T28" fmla="*/ 46 w 105"/>
                <a:gd name="T29" fmla="*/ 48 h 49"/>
                <a:gd name="T30" fmla="*/ 37 w 105"/>
                <a:gd name="T31" fmla="*/ 49 h 49"/>
                <a:gd name="T32" fmla="*/ 35 w 105"/>
                <a:gd name="T33" fmla="*/ 37 h 49"/>
                <a:gd name="T34" fmla="*/ 32 w 105"/>
                <a:gd name="T35" fmla="*/ 40 h 49"/>
                <a:gd name="T36" fmla="*/ 26 w 105"/>
                <a:gd name="T37" fmla="*/ 39 h 49"/>
                <a:gd name="T38" fmla="*/ 23 w 105"/>
                <a:gd name="T39" fmla="*/ 31 h 49"/>
                <a:gd name="T40" fmla="*/ 16 w 105"/>
                <a:gd name="T41" fmla="*/ 29 h 49"/>
                <a:gd name="T42" fmla="*/ 11 w 105"/>
                <a:gd name="T43" fmla="*/ 27 h 49"/>
                <a:gd name="T44" fmla="*/ 3 w 105"/>
                <a:gd name="T45" fmla="*/ 27 h 49"/>
                <a:gd name="T46" fmla="*/ 2 w 105"/>
                <a:gd name="T47" fmla="*/ 32 h 49"/>
                <a:gd name="T48" fmla="*/ 0 w 105"/>
                <a:gd name="T49" fmla="*/ 29 h 49"/>
                <a:gd name="T50" fmla="*/ 1 w 105"/>
                <a:gd name="T51" fmla="*/ 24 h 49"/>
                <a:gd name="T52" fmla="*/ 3 w 105"/>
                <a:gd name="T53" fmla="*/ 20 h 49"/>
                <a:gd name="T54" fmla="*/ 3 w 105"/>
                <a:gd name="T55" fmla="*/ 16 h 49"/>
                <a:gd name="T56" fmla="*/ 6 w 105"/>
                <a:gd name="T57" fmla="*/ 14 h 49"/>
                <a:gd name="T58" fmla="*/ 2 w 105"/>
                <a:gd name="T59" fmla="*/ 11 h 49"/>
                <a:gd name="T60" fmla="*/ 2 w 105"/>
                <a:gd name="T61" fmla="*/ 2 h 49"/>
                <a:gd name="T62" fmla="*/ 9 w 105"/>
                <a:gd name="T63" fmla="*/ 1 h 49"/>
                <a:gd name="T64" fmla="*/ 16 w 105"/>
                <a:gd name="T65" fmla="*/ 8 h 49"/>
                <a:gd name="T66" fmla="*/ 15 w 105"/>
                <a:gd name="T67" fmla="*/ 12 h 49"/>
                <a:gd name="T68" fmla="*/ 22 w 105"/>
                <a:gd name="T69" fmla="*/ 13 h 49"/>
                <a:gd name="T70" fmla="*/ 24 w 105"/>
                <a:gd name="T71" fmla="*/ 12 h 49"/>
                <a:gd name="T72" fmla="*/ 29 w 105"/>
                <a:gd name="T73" fmla="*/ 17 h 49"/>
                <a:gd name="T74" fmla="*/ 38 w 105"/>
                <a:gd name="T75" fmla="*/ 15 h 49"/>
                <a:gd name="T76" fmla="*/ 46 w 105"/>
                <a:gd name="T77" fmla="*/ 10 h 49"/>
                <a:gd name="T78" fmla="*/ 57 w 105"/>
                <a:gd name="T79" fmla="*/ 6 h 49"/>
                <a:gd name="T80" fmla="*/ 64 w 105"/>
                <a:gd name="T81" fmla="*/ 0 h 49"/>
                <a:gd name="T82" fmla="*/ 74 w 105"/>
                <a:gd name="T83" fmla="*/ 1 h 49"/>
                <a:gd name="T84" fmla="*/ 73 w 105"/>
                <a:gd name="T85" fmla="*/ 3 h 49"/>
                <a:gd name="T86" fmla="*/ 83 w 105"/>
                <a:gd name="T87" fmla="*/ 4 h 49"/>
                <a:gd name="T88" fmla="*/ 91 w 105"/>
                <a:gd name="T89" fmla="*/ 7 h 49"/>
                <a:gd name="T90" fmla="*/ 97 w 105"/>
                <a:gd name="T91" fmla="*/ 14 h 49"/>
                <a:gd name="T92" fmla="*/ 103 w 105"/>
                <a:gd name="T93" fmla="*/ 19 h 49"/>
                <a:gd name="T94" fmla="*/ 101 w 105"/>
                <a:gd name="T95" fmla="*/ 22 h 49"/>
                <a:gd name="T96" fmla="*/ 105 w 105"/>
                <a:gd name="T97" fmla="*/ 35 h 49"/>
                <a:gd name="T98" fmla="*/ 101 w 105"/>
                <a:gd name="T99" fmla="*/ 41 h 49"/>
                <a:gd name="T100" fmla="*/ 95 w 105"/>
                <a:gd name="T101" fmla="*/ 39 h 49"/>
                <a:gd name="T102" fmla="*/ 92 w 105"/>
                <a:gd name="T10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 h="49">
                  <a:moveTo>
                    <a:pt x="92" y="49"/>
                  </a:moveTo>
                  <a:lnTo>
                    <a:pt x="87" y="43"/>
                  </a:lnTo>
                  <a:lnTo>
                    <a:pt x="83" y="32"/>
                  </a:lnTo>
                  <a:lnTo>
                    <a:pt x="88" y="27"/>
                  </a:lnTo>
                  <a:lnTo>
                    <a:pt x="83" y="25"/>
                  </a:lnTo>
                  <a:lnTo>
                    <a:pt x="80" y="18"/>
                  </a:lnTo>
                  <a:lnTo>
                    <a:pt x="72" y="12"/>
                  </a:lnTo>
                  <a:lnTo>
                    <a:pt x="63" y="14"/>
                  </a:lnTo>
                  <a:lnTo>
                    <a:pt x="59" y="21"/>
                  </a:lnTo>
                  <a:lnTo>
                    <a:pt x="52" y="26"/>
                  </a:lnTo>
                  <a:lnTo>
                    <a:pt x="48" y="27"/>
                  </a:lnTo>
                  <a:lnTo>
                    <a:pt x="46" y="31"/>
                  </a:lnTo>
                  <a:lnTo>
                    <a:pt x="54" y="43"/>
                  </a:lnTo>
                  <a:lnTo>
                    <a:pt x="49" y="45"/>
                  </a:lnTo>
                  <a:lnTo>
                    <a:pt x="46" y="48"/>
                  </a:lnTo>
                  <a:lnTo>
                    <a:pt x="37" y="49"/>
                  </a:lnTo>
                  <a:lnTo>
                    <a:pt x="35" y="37"/>
                  </a:lnTo>
                  <a:lnTo>
                    <a:pt x="32" y="40"/>
                  </a:lnTo>
                  <a:lnTo>
                    <a:pt x="26" y="39"/>
                  </a:lnTo>
                  <a:lnTo>
                    <a:pt x="23" y="31"/>
                  </a:lnTo>
                  <a:lnTo>
                    <a:pt x="16" y="29"/>
                  </a:lnTo>
                  <a:lnTo>
                    <a:pt x="11" y="27"/>
                  </a:lnTo>
                  <a:lnTo>
                    <a:pt x="3" y="27"/>
                  </a:lnTo>
                  <a:lnTo>
                    <a:pt x="2" y="32"/>
                  </a:lnTo>
                  <a:lnTo>
                    <a:pt x="0" y="29"/>
                  </a:lnTo>
                  <a:lnTo>
                    <a:pt x="1" y="24"/>
                  </a:lnTo>
                  <a:lnTo>
                    <a:pt x="3" y="20"/>
                  </a:lnTo>
                  <a:lnTo>
                    <a:pt x="3" y="16"/>
                  </a:lnTo>
                  <a:lnTo>
                    <a:pt x="6" y="14"/>
                  </a:lnTo>
                  <a:lnTo>
                    <a:pt x="2" y="11"/>
                  </a:lnTo>
                  <a:lnTo>
                    <a:pt x="2" y="2"/>
                  </a:lnTo>
                  <a:lnTo>
                    <a:pt x="9" y="1"/>
                  </a:lnTo>
                  <a:lnTo>
                    <a:pt x="16" y="8"/>
                  </a:lnTo>
                  <a:lnTo>
                    <a:pt x="15" y="12"/>
                  </a:lnTo>
                  <a:lnTo>
                    <a:pt x="22" y="13"/>
                  </a:lnTo>
                  <a:lnTo>
                    <a:pt x="24" y="12"/>
                  </a:lnTo>
                  <a:lnTo>
                    <a:pt x="29" y="17"/>
                  </a:lnTo>
                  <a:lnTo>
                    <a:pt x="38" y="15"/>
                  </a:lnTo>
                  <a:lnTo>
                    <a:pt x="46" y="10"/>
                  </a:lnTo>
                  <a:lnTo>
                    <a:pt x="57" y="6"/>
                  </a:lnTo>
                  <a:lnTo>
                    <a:pt x="64" y="0"/>
                  </a:lnTo>
                  <a:lnTo>
                    <a:pt x="74" y="1"/>
                  </a:lnTo>
                  <a:lnTo>
                    <a:pt x="73" y="3"/>
                  </a:lnTo>
                  <a:lnTo>
                    <a:pt x="83" y="4"/>
                  </a:lnTo>
                  <a:lnTo>
                    <a:pt x="91" y="7"/>
                  </a:lnTo>
                  <a:lnTo>
                    <a:pt x="97" y="14"/>
                  </a:lnTo>
                  <a:lnTo>
                    <a:pt x="103" y="19"/>
                  </a:lnTo>
                  <a:lnTo>
                    <a:pt x="101" y="22"/>
                  </a:lnTo>
                  <a:lnTo>
                    <a:pt x="105" y="35"/>
                  </a:lnTo>
                  <a:lnTo>
                    <a:pt x="101" y="41"/>
                  </a:lnTo>
                  <a:lnTo>
                    <a:pt x="95" y="39"/>
                  </a:lnTo>
                  <a:lnTo>
                    <a:pt x="92" y="4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8" name="Freeform 145">
              <a:extLst>
                <a:ext uri="{FF2B5EF4-FFF2-40B4-BE49-F238E27FC236}">
                  <a16:creationId xmlns:a16="http://schemas.microsoft.com/office/drawing/2014/main" id="{CBBE0D4D-C149-63AB-503C-E0EC8CA47BFE}"/>
                </a:ext>
              </a:extLst>
            </p:cNvPr>
            <p:cNvSpPr>
              <a:spLocks/>
            </p:cNvSpPr>
            <p:nvPr/>
          </p:nvSpPr>
          <p:spPr bwMode="auto">
            <a:xfrm>
              <a:off x="3188711" y="3897223"/>
              <a:ext cx="405046" cy="636022"/>
            </a:xfrm>
            <a:custGeom>
              <a:avLst/>
              <a:gdLst>
                <a:gd name="T0" fmla="*/ 229 w 242"/>
                <a:gd name="T1" fmla="*/ 374 h 380"/>
                <a:gd name="T2" fmla="*/ 201 w 242"/>
                <a:gd name="T3" fmla="*/ 368 h 380"/>
                <a:gd name="T4" fmla="*/ 160 w 242"/>
                <a:gd name="T5" fmla="*/ 338 h 380"/>
                <a:gd name="T6" fmla="*/ 111 w 242"/>
                <a:gd name="T7" fmla="*/ 303 h 380"/>
                <a:gd name="T8" fmla="*/ 104 w 242"/>
                <a:gd name="T9" fmla="*/ 280 h 380"/>
                <a:gd name="T10" fmla="*/ 66 w 242"/>
                <a:gd name="T11" fmla="*/ 214 h 380"/>
                <a:gd name="T12" fmla="*/ 38 w 242"/>
                <a:gd name="T13" fmla="*/ 163 h 380"/>
                <a:gd name="T14" fmla="*/ 17 w 242"/>
                <a:gd name="T15" fmla="*/ 134 h 380"/>
                <a:gd name="T16" fmla="*/ 9 w 242"/>
                <a:gd name="T17" fmla="*/ 117 h 380"/>
                <a:gd name="T18" fmla="*/ 5 w 242"/>
                <a:gd name="T19" fmla="*/ 82 h 380"/>
                <a:gd name="T20" fmla="*/ 22 w 242"/>
                <a:gd name="T21" fmla="*/ 78 h 380"/>
                <a:gd name="T22" fmla="*/ 17 w 242"/>
                <a:gd name="T23" fmla="*/ 90 h 380"/>
                <a:gd name="T24" fmla="*/ 33 w 242"/>
                <a:gd name="T25" fmla="*/ 91 h 380"/>
                <a:gd name="T26" fmla="*/ 51 w 242"/>
                <a:gd name="T27" fmla="*/ 93 h 380"/>
                <a:gd name="T28" fmla="*/ 65 w 242"/>
                <a:gd name="T29" fmla="*/ 61 h 380"/>
                <a:gd name="T30" fmla="*/ 106 w 242"/>
                <a:gd name="T31" fmla="*/ 31 h 380"/>
                <a:gd name="T32" fmla="*/ 109 w 242"/>
                <a:gd name="T33" fmla="*/ 1 h 380"/>
                <a:gd name="T34" fmla="*/ 127 w 242"/>
                <a:gd name="T35" fmla="*/ 10 h 380"/>
                <a:gd name="T36" fmla="*/ 141 w 242"/>
                <a:gd name="T37" fmla="*/ 25 h 380"/>
                <a:gd name="T38" fmla="*/ 166 w 242"/>
                <a:gd name="T39" fmla="*/ 49 h 380"/>
                <a:gd name="T40" fmla="*/ 182 w 242"/>
                <a:gd name="T41" fmla="*/ 47 h 380"/>
                <a:gd name="T42" fmla="*/ 208 w 242"/>
                <a:gd name="T43" fmla="*/ 55 h 380"/>
                <a:gd name="T44" fmla="*/ 202 w 242"/>
                <a:gd name="T45" fmla="*/ 77 h 380"/>
                <a:gd name="T46" fmla="*/ 194 w 242"/>
                <a:gd name="T47" fmla="*/ 87 h 380"/>
                <a:gd name="T48" fmla="*/ 177 w 242"/>
                <a:gd name="T49" fmla="*/ 94 h 380"/>
                <a:gd name="T50" fmla="*/ 156 w 242"/>
                <a:gd name="T51" fmla="*/ 118 h 380"/>
                <a:gd name="T52" fmla="*/ 153 w 242"/>
                <a:gd name="T53" fmla="*/ 136 h 380"/>
                <a:gd name="T54" fmla="*/ 143 w 242"/>
                <a:gd name="T55" fmla="*/ 151 h 380"/>
                <a:gd name="T56" fmla="*/ 147 w 242"/>
                <a:gd name="T57" fmla="*/ 173 h 380"/>
                <a:gd name="T58" fmla="*/ 154 w 242"/>
                <a:gd name="T59" fmla="*/ 195 h 380"/>
                <a:gd name="T60" fmla="*/ 174 w 242"/>
                <a:gd name="T61" fmla="*/ 207 h 380"/>
                <a:gd name="T62" fmla="*/ 204 w 242"/>
                <a:gd name="T63" fmla="*/ 196 h 380"/>
                <a:gd name="T64" fmla="*/ 213 w 242"/>
                <a:gd name="T65" fmla="*/ 230 h 380"/>
                <a:gd name="T66" fmla="*/ 241 w 242"/>
                <a:gd name="T67" fmla="*/ 259 h 380"/>
                <a:gd name="T68" fmla="*/ 238 w 242"/>
                <a:gd name="T69" fmla="*/ 281 h 380"/>
                <a:gd name="T70" fmla="*/ 233 w 242"/>
                <a:gd name="T71" fmla="*/ 309 h 380"/>
                <a:gd name="T72" fmla="*/ 233 w 242"/>
                <a:gd name="T73" fmla="*/ 324 h 380"/>
                <a:gd name="T74" fmla="*/ 233 w 242"/>
                <a:gd name="T75" fmla="*/ 364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2" h="380">
                  <a:moveTo>
                    <a:pt x="233" y="364"/>
                  </a:moveTo>
                  <a:lnTo>
                    <a:pt x="229" y="374"/>
                  </a:lnTo>
                  <a:lnTo>
                    <a:pt x="220" y="380"/>
                  </a:lnTo>
                  <a:lnTo>
                    <a:pt x="201" y="368"/>
                  </a:lnTo>
                  <a:lnTo>
                    <a:pt x="199" y="359"/>
                  </a:lnTo>
                  <a:lnTo>
                    <a:pt x="160" y="338"/>
                  </a:lnTo>
                  <a:lnTo>
                    <a:pt x="126" y="315"/>
                  </a:lnTo>
                  <a:lnTo>
                    <a:pt x="111" y="303"/>
                  </a:lnTo>
                  <a:lnTo>
                    <a:pt x="102" y="286"/>
                  </a:lnTo>
                  <a:lnTo>
                    <a:pt x="104" y="280"/>
                  </a:lnTo>
                  <a:lnTo>
                    <a:pt x="87" y="252"/>
                  </a:lnTo>
                  <a:lnTo>
                    <a:pt x="66" y="214"/>
                  </a:lnTo>
                  <a:lnTo>
                    <a:pt x="46" y="173"/>
                  </a:lnTo>
                  <a:lnTo>
                    <a:pt x="38" y="163"/>
                  </a:lnTo>
                  <a:lnTo>
                    <a:pt x="32" y="148"/>
                  </a:lnTo>
                  <a:lnTo>
                    <a:pt x="17" y="134"/>
                  </a:lnTo>
                  <a:lnTo>
                    <a:pt x="4" y="126"/>
                  </a:lnTo>
                  <a:lnTo>
                    <a:pt x="9" y="117"/>
                  </a:lnTo>
                  <a:lnTo>
                    <a:pt x="0" y="97"/>
                  </a:lnTo>
                  <a:lnTo>
                    <a:pt x="5" y="82"/>
                  </a:lnTo>
                  <a:lnTo>
                    <a:pt x="20" y="69"/>
                  </a:lnTo>
                  <a:lnTo>
                    <a:pt x="22" y="78"/>
                  </a:lnTo>
                  <a:lnTo>
                    <a:pt x="17" y="83"/>
                  </a:lnTo>
                  <a:lnTo>
                    <a:pt x="17" y="90"/>
                  </a:lnTo>
                  <a:lnTo>
                    <a:pt x="25" y="89"/>
                  </a:lnTo>
                  <a:lnTo>
                    <a:pt x="33" y="91"/>
                  </a:lnTo>
                  <a:lnTo>
                    <a:pt x="41" y="101"/>
                  </a:lnTo>
                  <a:lnTo>
                    <a:pt x="51" y="93"/>
                  </a:lnTo>
                  <a:lnTo>
                    <a:pt x="54" y="79"/>
                  </a:lnTo>
                  <a:lnTo>
                    <a:pt x="65" y="61"/>
                  </a:lnTo>
                  <a:lnTo>
                    <a:pt x="87" y="53"/>
                  </a:lnTo>
                  <a:lnTo>
                    <a:pt x="106" y="31"/>
                  </a:lnTo>
                  <a:lnTo>
                    <a:pt x="112" y="17"/>
                  </a:lnTo>
                  <a:lnTo>
                    <a:pt x="109" y="1"/>
                  </a:lnTo>
                  <a:lnTo>
                    <a:pt x="114" y="0"/>
                  </a:lnTo>
                  <a:lnTo>
                    <a:pt x="127" y="10"/>
                  </a:lnTo>
                  <a:lnTo>
                    <a:pt x="132" y="19"/>
                  </a:lnTo>
                  <a:lnTo>
                    <a:pt x="141" y="25"/>
                  </a:lnTo>
                  <a:lnTo>
                    <a:pt x="152" y="46"/>
                  </a:lnTo>
                  <a:lnTo>
                    <a:pt x="166" y="49"/>
                  </a:lnTo>
                  <a:lnTo>
                    <a:pt x="176" y="43"/>
                  </a:lnTo>
                  <a:lnTo>
                    <a:pt x="182" y="47"/>
                  </a:lnTo>
                  <a:lnTo>
                    <a:pt x="193" y="45"/>
                  </a:lnTo>
                  <a:lnTo>
                    <a:pt x="208" y="55"/>
                  </a:lnTo>
                  <a:lnTo>
                    <a:pt x="196" y="76"/>
                  </a:lnTo>
                  <a:lnTo>
                    <a:pt x="202" y="77"/>
                  </a:lnTo>
                  <a:lnTo>
                    <a:pt x="211" y="88"/>
                  </a:lnTo>
                  <a:lnTo>
                    <a:pt x="194" y="87"/>
                  </a:lnTo>
                  <a:lnTo>
                    <a:pt x="192" y="90"/>
                  </a:lnTo>
                  <a:lnTo>
                    <a:pt x="177" y="94"/>
                  </a:lnTo>
                  <a:lnTo>
                    <a:pt x="157" y="108"/>
                  </a:lnTo>
                  <a:lnTo>
                    <a:pt x="156" y="118"/>
                  </a:lnTo>
                  <a:lnTo>
                    <a:pt x="151" y="125"/>
                  </a:lnTo>
                  <a:lnTo>
                    <a:pt x="153" y="136"/>
                  </a:lnTo>
                  <a:lnTo>
                    <a:pt x="142" y="142"/>
                  </a:lnTo>
                  <a:lnTo>
                    <a:pt x="143" y="151"/>
                  </a:lnTo>
                  <a:lnTo>
                    <a:pt x="138" y="155"/>
                  </a:lnTo>
                  <a:lnTo>
                    <a:pt x="147" y="173"/>
                  </a:lnTo>
                  <a:lnTo>
                    <a:pt x="157" y="186"/>
                  </a:lnTo>
                  <a:lnTo>
                    <a:pt x="154" y="195"/>
                  </a:lnTo>
                  <a:lnTo>
                    <a:pt x="166" y="196"/>
                  </a:lnTo>
                  <a:lnTo>
                    <a:pt x="174" y="207"/>
                  </a:lnTo>
                  <a:lnTo>
                    <a:pt x="190" y="208"/>
                  </a:lnTo>
                  <a:lnTo>
                    <a:pt x="204" y="196"/>
                  </a:lnTo>
                  <a:lnTo>
                    <a:pt x="205" y="227"/>
                  </a:lnTo>
                  <a:lnTo>
                    <a:pt x="213" y="230"/>
                  </a:lnTo>
                  <a:lnTo>
                    <a:pt x="223" y="226"/>
                  </a:lnTo>
                  <a:lnTo>
                    <a:pt x="241" y="259"/>
                  </a:lnTo>
                  <a:lnTo>
                    <a:pt x="238" y="266"/>
                  </a:lnTo>
                  <a:lnTo>
                    <a:pt x="238" y="281"/>
                  </a:lnTo>
                  <a:lnTo>
                    <a:pt x="239" y="299"/>
                  </a:lnTo>
                  <a:lnTo>
                    <a:pt x="233" y="309"/>
                  </a:lnTo>
                  <a:lnTo>
                    <a:pt x="236" y="317"/>
                  </a:lnTo>
                  <a:lnTo>
                    <a:pt x="233" y="324"/>
                  </a:lnTo>
                  <a:lnTo>
                    <a:pt x="242" y="341"/>
                  </a:lnTo>
                  <a:lnTo>
                    <a:pt x="233" y="364"/>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69" name="Freeform 146">
              <a:extLst>
                <a:ext uri="{FF2B5EF4-FFF2-40B4-BE49-F238E27FC236}">
                  <a16:creationId xmlns:a16="http://schemas.microsoft.com/office/drawing/2014/main" id="{1F1A16B9-9351-324A-C837-EF798B69E019}"/>
                </a:ext>
              </a:extLst>
            </p:cNvPr>
            <p:cNvSpPr>
              <a:spLocks noEditPoints="1"/>
            </p:cNvSpPr>
            <p:nvPr/>
          </p:nvSpPr>
          <p:spPr bwMode="auto">
            <a:xfrm>
              <a:off x="9282808" y="3251158"/>
              <a:ext cx="289558" cy="448563"/>
            </a:xfrm>
            <a:custGeom>
              <a:avLst/>
              <a:gdLst>
                <a:gd name="T0" fmla="*/ 252 w 710"/>
                <a:gd name="T1" fmla="*/ 24 h 1100"/>
                <a:gd name="T2" fmla="*/ 282 w 710"/>
                <a:gd name="T3" fmla="*/ 24 h 1100"/>
                <a:gd name="T4" fmla="*/ 311 w 710"/>
                <a:gd name="T5" fmla="*/ 120 h 1100"/>
                <a:gd name="T6" fmla="*/ 264 w 710"/>
                <a:gd name="T7" fmla="*/ 219 h 1100"/>
                <a:gd name="T8" fmla="*/ 288 w 710"/>
                <a:gd name="T9" fmla="*/ 355 h 1100"/>
                <a:gd name="T10" fmla="*/ 361 w 710"/>
                <a:gd name="T11" fmla="*/ 355 h 1100"/>
                <a:gd name="T12" fmla="*/ 459 w 710"/>
                <a:gd name="T13" fmla="*/ 448 h 1100"/>
                <a:gd name="T14" fmla="*/ 483 w 710"/>
                <a:gd name="T15" fmla="*/ 508 h 1100"/>
                <a:gd name="T16" fmla="*/ 387 w 710"/>
                <a:gd name="T17" fmla="*/ 421 h 1100"/>
                <a:gd name="T18" fmla="*/ 317 w 710"/>
                <a:gd name="T19" fmla="*/ 402 h 1100"/>
                <a:gd name="T20" fmla="*/ 212 w 710"/>
                <a:gd name="T21" fmla="*/ 395 h 1100"/>
                <a:gd name="T22" fmla="*/ 231 w 710"/>
                <a:gd name="T23" fmla="*/ 339 h 1100"/>
                <a:gd name="T24" fmla="*/ 201 w 710"/>
                <a:gd name="T25" fmla="*/ 350 h 1100"/>
                <a:gd name="T26" fmla="*/ 141 w 710"/>
                <a:gd name="T27" fmla="*/ 264 h 1100"/>
                <a:gd name="T28" fmla="*/ 160 w 710"/>
                <a:gd name="T29" fmla="*/ 210 h 1100"/>
                <a:gd name="T30" fmla="*/ 157 w 710"/>
                <a:gd name="T31" fmla="*/ 0 h 1100"/>
                <a:gd name="T32" fmla="*/ 287 w 710"/>
                <a:gd name="T33" fmla="*/ 463 h 1100"/>
                <a:gd name="T34" fmla="*/ 239 w 710"/>
                <a:gd name="T35" fmla="*/ 494 h 1100"/>
                <a:gd name="T36" fmla="*/ 257 w 710"/>
                <a:gd name="T37" fmla="*/ 432 h 1100"/>
                <a:gd name="T38" fmla="*/ 594 w 710"/>
                <a:gd name="T39" fmla="*/ 540 h 1100"/>
                <a:gd name="T40" fmla="*/ 565 w 710"/>
                <a:gd name="T41" fmla="*/ 612 h 1100"/>
                <a:gd name="T42" fmla="*/ 593 w 710"/>
                <a:gd name="T43" fmla="*/ 693 h 1100"/>
                <a:gd name="T44" fmla="*/ 550 w 710"/>
                <a:gd name="T45" fmla="*/ 653 h 1100"/>
                <a:gd name="T46" fmla="*/ 510 w 710"/>
                <a:gd name="T47" fmla="*/ 597 h 1100"/>
                <a:gd name="T48" fmla="*/ 550 w 710"/>
                <a:gd name="T49" fmla="*/ 571 h 1100"/>
                <a:gd name="T50" fmla="*/ 569 w 710"/>
                <a:gd name="T51" fmla="*/ 508 h 1100"/>
                <a:gd name="T52" fmla="*/ 325 w 710"/>
                <a:gd name="T53" fmla="*/ 563 h 1100"/>
                <a:gd name="T54" fmla="*/ 421 w 710"/>
                <a:gd name="T55" fmla="*/ 589 h 1100"/>
                <a:gd name="T56" fmla="*/ 392 w 710"/>
                <a:gd name="T57" fmla="*/ 661 h 1100"/>
                <a:gd name="T58" fmla="*/ 341 w 710"/>
                <a:gd name="T59" fmla="*/ 647 h 1100"/>
                <a:gd name="T60" fmla="*/ 325 w 710"/>
                <a:gd name="T61" fmla="*/ 563 h 1100"/>
                <a:gd name="T62" fmla="*/ 0 w 710"/>
                <a:gd name="T63" fmla="*/ 863 h 1100"/>
                <a:gd name="T64" fmla="*/ 82 w 710"/>
                <a:gd name="T65" fmla="*/ 751 h 1100"/>
                <a:gd name="T66" fmla="*/ 153 w 710"/>
                <a:gd name="T67" fmla="*/ 607 h 1100"/>
                <a:gd name="T68" fmla="*/ 128 w 710"/>
                <a:gd name="T69" fmla="*/ 724 h 1100"/>
                <a:gd name="T70" fmla="*/ 497 w 710"/>
                <a:gd name="T71" fmla="*/ 700 h 1100"/>
                <a:gd name="T72" fmla="*/ 454 w 710"/>
                <a:gd name="T73" fmla="*/ 782 h 1100"/>
                <a:gd name="T74" fmla="*/ 381 w 710"/>
                <a:gd name="T75" fmla="*/ 748 h 1100"/>
                <a:gd name="T76" fmla="*/ 411 w 710"/>
                <a:gd name="T77" fmla="*/ 702 h 1100"/>
                <a:gd name="T78" fmla="*/ 455 w 710"/>
                <a:gd name="T79" fmla="*/ 644 h 1100"/>
                <a:gd name="T80" fmla="*/ 496 w 710"/>
                <a:gd name="T81" fmla="*/ 619 h 1100"/>
                <a:gd name="T82" fmla="*/ 690 w 710"/>
                <a:gd name="T83" fmla="*/ 859 h 1100"/>
                <a:gd name="T84" fmla="*/ 710 w 710"/>
                <a:gd name="T85" fmla="*/ 963 h 1100"/>
                <a:gd name="T86" fmla="*/ 657 w 710"/>
                <a:gd name="T87" fmla="*/ 954 h 1100"/>
                <a:gd name="T88" fmla="*/ 652 w 710"/>
                <a:gd name="T89" fmla="*/ 1060 h 1100"/>
                <a:gd name="T90" fmla="*/ 542 w 710"/>
                <a:gd name="T91" fmla="*/ 1051 h 1100"/>
                <a:gd name="T92" fmla="*/ 537 w 710"/>
                <a:gd name="T93" fmla="*/ 949 h 1100"/>
                <a:gd name="T94" fmla="*/ 466 w 710"/>
                <a:gd name="T95" fmla="*/ 944 h 1100"/>
                <a:gd name="T96" fmla="*/ 378 w 710"/>
                <a:gd name="T97" fmla="*/ 988 h 1100"/>
                <a:gd name="T98" fmla="*/ 388 w 710"/>
                <a:gd name="T99" fmla="*/ 891 h 1100"/>
                <a:gd name="T100" fmla="*/ 472 w 710"/>
                <a:gd name="T101" fmla="*/ 835 h 1100"/>
                <a:gd name="T102" fmla="*/ 557 w 710"/>
                <a:gd name="T103" fmla="*/ 850 h 1100"/>
                <a:gd name="T104" fmla="*/ 619 w 710"/>
                <a:gd name="T105" fmla="*/ 810 h 1100"/>
                <a:gd name="T106" fmla="*/ 673 w 710"/>
                <a:gd name="T107" fmla="*/ 785 h 1100"/>
                <a:gd name="T108" fmla="*/ 690 w 710"/>
                <a:gd name="T109" fmla="*/ 859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0" h="1100">
                  <a:moveTo>
                    <a:pt x="202" y="0"/>
                  </a:moveTo>
                  <a:lnTo>
                    <a:pt x="252" y="24"/>
                  </a:lnTo>
                  <a:lnTo>
                    <a:pt x="271" y="2"/>
                  </a:lnTo>
                  <a:lnTo>
                    <a:pt x="282" y="24"/>
                  </a:lnTo>
                  <a:lnTo>
                    <a:pt x="276" y="59"/>
                  </a:lnTo>
                  <a:lnTo>
                    <a:pt x="311" y="120"/>
                  </a:lnTo>
                  <a:lnTo>
                    <a:pt x="303" y="191"/>
                  </a:lnTo>
                  <a:lnTo>
                    <a:pt x="264" y="219"/>
                  </a:lnTo>
                  <a:lnTo>
                    <a:pt x="262" y="288"/>
                  </a:lnTo>
                  <a:lnTo>
                    <a:pt x="288" y="355"/>
                  </a:lnTo>
                  <a:lnTo>
                    <a:pt x="329" y="365"/>
                  </a:lnTo>
                  <a:lnTo>
                    <a:pt x="361" y="355"/>
                  </a:lnTo>
                  <a:lnTo>
                    <a:pt x="460" y="402"/>
                  </a:lnTo>
                  <a:lnTo>
                    <a:pt x="459" y="448"/>
                  </a:lnTo>
                  <a:lnTo>
                    <a:pt x="486" y="469"/>
                  </a:lnTo>
                  <a:lnTo>
                    <a:pt x="483" y="508"/>
                  </a:lnTo>
                  <a:lnTo>
                    <a:pt x="420" y="466"/>
                  </a:lnTo>
                  <a:lnTo>
                    <a:pt x="387" y="421"/>
                  </a:lnTo>
                  <a:lnTo>
                    <a:pt x="371" y="453"/>
                  </a:lnTo>
                  <a:lnTo>
                    <a:pt x="317" y="402"/>
                  </a:lnTo>
                  <a:lnTo>
                    <a:pt x="251" y="414"/>
                  </a:lnTo>
                  <a:lnTo>
                    <a:pt x="212" y="395"/>
                  </a:lnTo>
                  <a:lnTo>
                    <a:pt x="211" y="360"/>
                  </a:lnTo>
                  <a:lnTo>
                    <a:pt x="231" y="339"/>
                  </a:lnTo>
                  <a:lnTo>
                    <a:pt x="206" y="319"/>
                  </a:lnTo>
                  <a:lnTo>
                    <a:pt x="201" y="350"/>
                  </a:lnTo>
                  <a:lnTo>
                    <a:pt x="157" y="301"/>
                  </a:lnTo>
                  <a:lnTo>
                    <a:pt x="141" y="264"/>
                  </a:lnTo>
                  <a:lnTo>
                    <a:pt x="126" y="182"/>
                  </a:lnTo>
                  <a:lnTo>
                    <a:pt x="160" y="210"/>
                  </a:lnTo>
                  <a:lnTo>
                    <a:pt x="146" y="77"/>
                  </a:lnTo>
                  <a:lnTo>
                    <a:pt x="157" y="0"/>
                  </a:lnTo>
                  <a:lnTo>
                    <a:pt x="202" y="0"/>
                  </a:lnTo>
                  <a:moveTo>
                    <a:pt x="287" y="463"/>
                  </a:moveTo>
                  <a:lnTo>
                    <a:pt x="276" y="536"/>
                  </a:lnTo>
                  <a:lnTo>
                    <a:pt x="239" y="494"/>
                  </a:lnTo>
                  <a:lnTo>
                    <a:pt x="193" y="429"/>
                  </a:lnTo>
                  <a:lnTo>
                    <a:pt x="257" y="432"/>
                  </a:lnTo>
                  <a:lnTo>
                    <a:pt x="287" y="463"/>
                  </a:lnTo>
                  <a:moveTo>
                    <a:pt x="594" y="540"/>
                  </a:moveTo>
                  <a:lnTo>
                    <a:pt x="625" y="635"/>
                  </a:lnTo>
                  <a:lnTo>
                    <a:pt x="565" y="612"/>
                  </a:lnTo>
                  <a:lnTo>
                    <a:pt x="570" y="641"/>
                  </a:lnTo>
                  <a:lnTo>
                    <a:pt x="593" y="693"/>
                  </a:lnTo>
                  <a:lnTo>
                    <a:pt x="559" y="712"/>
                  </a:lnTo>
                  <a:lnTo>
                    <a:pt x="550" y="653"/>
                  </a:lnTo>
                  <a:lnTo>
                    <a:pt x="527" y="648"/>
                  </a:lnTo>
                  <a:lnTo>
                    <a:pt x="510" y="597"/>
                  </a:lnTo>
                  <a:lnTo>
                    <a:pt x="555" y="603"/>
                  </a:lnTo>
                  <a:lnTo>
                    <a:pt x="550" y="571"/>
                  </a:lnTo>
                  <a:lnTo>
                    <a:pt x="497" y="506"/>
                  </a:lnTo>
                  <a:lnTo>
                    <a:pt x="569" y="508"/>
                  </a:lnTo>
                  <a:lnTo>
                    <a:pt x="594" y="540"/>
                  </a:lnTo>
                  <a:moveTo>
                    <a:pt x="325" y="563"/>
                  </a:moveTo>
                  <a:lnTo>
                    <a:pt x="373" y="589"/>
                  </a:lnTo>
                  <a:lnTo>
                    <a:pt x="421" y="589"/>
                  </a:lnTo>
                  <a:lnTo>
                    <a:pt x="423" y="625"/>
                  </a:lnTo>
                  <a:lnTo>
                    <a:pt x="392" y="661"/>
                  </a:lnTo>
                  <a:lnTo>
                    <a:pt x="347" y="686"/>
                  </a:lnTo>
                  <a:lnTo>
                    <a:pt x="341" y="647"/>
                  </a:lnTo>
                  <a:lnTo>
                    <a:pt x="341" y="603"/>
                  </a:lnTo>
                  <a:lnTo>
                    <a:pt x="325" y="563"/>
                  </a:lnTo>
                  <a:moveTo>
                    <a:pt x="94" y="782"/>
                  </a:moveTo>
                  <a:lnTo>
                    <a:pt x="0" y="863"/>
                  </a:lnTo>
                  <a:lnTo>
                    <a:pt x="32" y="803"/>
                  </a:lnTo>
                  <a:lnTo>
                    <a:pt x="82" y="751"/>
                  </a:lnTo>
                  <a:lnTo>
                    <a:pt x="122" y="692"/>
                  </a:lnTo>
                  <a:lnTo>
                    <a:pt x="153" y="607"/>
                  </a:lnTo>
                  <a:lnTo>
                    <a:pt x="173" y="677"/>
                  </a:lnTo>
                  <a:lnTo>
                    <a:pt x="128" y="724"/>
                  </a:lnTo>
                  <a:lnTo>
                    <a:pt x="94" y="782"/>
                  </a:lnTo>
                  <a:moveTo>
                    <a:pt x="497" y="700"/>
                  </a:moveTo>
                  <a:lnTo>
                    <a:pt x="473" y="728"/>
                  </a:lnTo>
                  <a:lnTo>
                    <a:pt x="454" y="782"/>
                  </a:lnTo>
                  <a:lnTo>
                    <a:pt x="433" y="807"/>
                  </a:lnTo>
                  <a:lnTo>
                    <a:pt x="381" y="748"/>
                  </a:lnTo>
                  <a:lnTo>
                    <a:pt x="395" y="726"/>
                  </a:lnTo>
                  <a:lnTo>
                    <a:pt x="411" y="702"/>
                  </a:lnTo>
                  <a:lnTo>
                    <a:pt x="414" y="649"/>
                  </a:lnTo>
                  <a:lnTo>
                    <a:pt x="455" y="644"/>
                  </a:lnTo>
                  <a:lnTo>
                    <a:pt x="449" y="701"/>
                  </a:lnTo>
                  <a:lnTo>
                    <a:pt x="496" y="619"/>
                  </a:lnTo>
                  <a:lnTo>
                    <a:pt x="497" y="700"/>
                  </a:lnTo>
                  <a:moveTo>
                    <a:pt x="690" y="859"/>
                  </a:moveTo>
                  <a:lnTo>
                    <a:pt x="702" y="916"/>
                  </a:lnTo>
                  <a:lnTo>
                    <a:pt x="710" y="963"/>
                  </a:lnTo>
                  <a:lnTo>
                    <a:pt x="690" y="1041"/>
                  </a:lnTo>
                  <a:lnTo>
                    <a:pt x="657" y="954"/>
                  </a:lnTo>
                  <a:lnTo>
                    <a:pt x="624" y="998"/>
                  </a:lnTo>
                  <a:lnTo>
                    <a:pt x="652" y="1060"/>
                  </a:lnTo>
                  <a:lnTo>
                    <a:pt x="633" y="1100"/>
                  </a:lnTo>
                  <a:lnTo>
                    <a:pt x="542" y="1051"/>
                  </a:lnTo>
                  <a:lnTo>
                    <a:pt x="517" y="989"/>
                  </a:lnTo>
                  <a:lnTo>
                    <a:pt x="537" y="949"/>
                  </a:lnTo>
                  <a:lnTo>
                    <a:pt x="487" y="908"/>
                  </a:lnTo>
                  <a:lnTo>
                    <a:pt x="466" y="944"/>
                  </a:lnTo>
                  <a:lnTo>
                    <a:pt x="430" y="940"/>
                  </a:lnTo>
                  <a:lnTo>
                    <a:pt x="378" y="988"/>
                  </a:lnTo>
                  <a:lnTo>
                    <a:pt x="364" y="963"/>
                  </a:lnTo>
                  <a:lnTo>
                    <a:pt x="388" y="891"/>
                  </a:lnTo>
                  <a:lnTo>
                    <a:pt x="433" y="867"/>
                  </a:lnTo>
                  <a:lnTo>
                    <a:pt x="472" y="835"/>
                  </a:lnTo>
                  <a:lnTo>
                    <a:pt x="501" y="874"/>
                  </a:lnTo>
                  <a:lnTo>
                    <a:pt x="557" y="850"/>
                  </a:lnTo>
                  <a:lnTo>
                    <a:pt x="566" y="812"/>
                  </a:lnTo>
                  <a:lnTo>
                    <a:pt x="619" y="810"/>
                  </a:lnTo>
                  <a:lnTo>
                    <a:pt x="608" y="744"/>
                  </a:lnTo>
                  <a:lnTo>
                    <a:pt x="673" y="785"/>
                  </a:lnTo>
                  <a:lnTo>
                    <a:pt x="683" y="828"/>
                  </a:lnTo>
                  <a:lnTo>
                    <a:pt x="690" y="859"/>
                  </a:lnTo>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0" name="Freeform 147">
              <a:extLst>
                <a:ext uri="{FF2B5EF4-FFF2-40B4-BE49-F238E27FC236}">
                  <a16:creationId xmlns:a16="http://schemas.microsoft.com/office/drawing/2014/main" id="{75026CDF-0CF2-6C08-F30E-226E5383F6C5}"/>
                </a:ext>
              </a:extLst>
            </p:cNvPr>
            <p:cNvSpPr>
              <a:spLocks/>
            </p:cNvSpPr>
            <p:nvPr/>
          </p:nvSpPr>
          <p:spPr bwMode="auto">
            <a:xfrm>
              <a:off x="10436017" y="4069619"/>
              <a:ext cx="43517" cy="65276"/>
            </a:xfrm>
            <a:custGeom>
              <a:avLst/>
              <a:gdLst>
                <a:gd name="T0" fmla="*/ 23 w 26"/>
                <a:gd name="T1" fmla="*/ 37 h 39"/>
                <a:gd name="T2" fmla="*/ 18 w 26"/>
                <a:gd name="T3" fmla="*/ 39 h 39"/>
                <a:gd name="T4" fmla="*/ 10 w 26"/>
                <a:gd name="T5" fmla="*/ 31 h 39"/>
                <a:gd name="T6" fmla="*/ 3 w 26"/>
                <a:gd name="T7" fmla="*/ 18 h 39"/>
                <a:gd name="T8" fmla="*/ 0 w 26"/>
                <a:gd name="T9" fmla="*/ 2 h 39"/>
                <a:gd name="T10" fmla="*/ 3 w 26"/>
                <a:gd name="T11" fmla="*/ 0 h 39"/>
                <a:gd name="T12" fmla="*/ 5 w 26"/>
                <a:gd name="T13" fmla="*/ 6 h 39"/>
                <a:gd name="T14" fmla="*/ 10 w 26"/>
                <a:gd name="T15" fmla="*/ 11 h 39"/>
                <a:gd name="T16" fmla="*/ 18 w 26"/>
                <a:gd name="T17" fmla="*/ 24 h 39"/>
                <a:gd name="T18" fmla="*/ 26 w 26"/>
                <a:gd name="T19" fmla="*/ 31 h 39"/>
                <a:gd name="T20" fmla="*/ 23 w 26"/>
                <a:gd name="T21"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9">
                  <a:moveTo>
                    <a:pt x="23" y="37"/>
                  </a:moveTo>
                  <a:lnTo>
                    <a:pt x="18" y="39"/>
                  </a:lnTo>
                  <a:lnTo>
                    <a:pt x="10" y="31"/>
                  </a:lnTo>
                  <a:lnTo>
                    <a:pt x="3" y="18"/>
                  </a:lnTo>
                  <a:lnTo>
                    <a:pt x="0" y="2"/>
                  </a:lnTo>
                  <a:lnTo>
                    <a:pt x="3" y="0"/>
                  </a:lnTo>
                  <a:lnTo>
                    <a:pt x="5" y="6"/>
                  </a:lnTo>
                  <a:lnTo>
                    <a:pt x="10" y="11"/>
                  </a:lnTo>
                  <a:lnTo>
                    <a:pt x="18" y="24"/>
                  </a:lnTo>
                  <a:lnTo>
                    <a:pt x="26" y="31"/>
                  </a:lnTo>
                  <a:lnTo>
                    <a:pt x="23" y="3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1" name="Freeform 148">
              <a:extLst>
                <a:ext uri="{FF2B5EF4-FFF2-40B4-BE49-F238E27FC236}">
                  <a16:creationId xmlns:a16="http://schemas.microsoft.com/office/drawing/2014/main" id="{AD89A4F7-8AA4-0568-A18F-52DFBB657DC8}"/>
                </a:ext>
              </a:extLst>
            </p:cNvPr>
            <p:cNvSpPr>
              <a:spLocks/>
            </p:cNvSpPr>
            <p:nvPr/>
          </p:nvSpPr>
          <p:spPr bwMode="auto">
            <a:xfrm>
              <a:off x="10245210" y="4039492"/>
              <a:ext cx="125531" cy="75319"/>
            </a:xfrm>
            <a:custGeom>
              <a:avLst/>
              <a:gdLst>
                <a:gd name="T0" fmla="*/ 68 w 75"/>
                <a:gd name="T1" fmla="*/ 27 h 45"/>
                <a:gd name="T2" fmla="*/ 58 w 75"/>
                <a:gd name="T3" fmla="*/ 29 h 45"/>
                <a:gd name="T4" fmla="*/ 54 w 75"/>
                <a:gd name="T5" fmla="*/ 35 h 45"/>
                <a:gd name="T6" fmla="*/ 44 w 75"/>
                <a:gd name="T7" fmla="*/ 40 h 45"/>
                <a:gd name="T8" fmla="*/ 34 w 75"/>
                <a:gd name="T9" fmla="*/ 45 h 45"/>
                <a:gd name="T10" fmla="*/ 25 w 75"/>
                <a:gd name="T11" fmla="*/ 45 h 45"/>
                <a:gd name="T12" fmla="*/ 10 w 75"/>
                <a:gd name="T13" fmla="*/ 39 h 45"/>
                <a:gd name="T14" fmla="*/ 0 w 75"/>
                <a:gd name="T15" fmla="*/ 33 h 45"/>
                <a:gd name="T16" fmla="*/ 2 w 75"/>
                <a:gd name="T17" fmla="*/ 26 h 45"/>
                <a:gd name="T18" fmla="*/ 18 w 75"/>
                <a:gd name="T19" fmla="*/ 29 h 45"/>
                <a:gd name="T20" fmla="*/ 28 w 75"/>
                <a:gd name="T21" fmla="*/ 28 h 45"/>
                <a:gd name="T22" fmla="*/ 31 w 75"/>
                <a:gd name="T23" fmla="*/ 18 h 45"/>
                <a:gd name="T24" fmla="*/ 34 w 75"/>
                <a:gd name="T25" fmla="*/ 17 h 45"/>
                <a:gd name="T26" fmla="*/ 35 w 75"/>
                <a:gd name="T27" fmla="*/ 28 h 45"/>
                <a:gd name="T28" fmla="*/ 46 w 75"/>
                <a:gd name="T29" fmla="*/ 27 h 45"/>
                <a:gd name="T30" fmla="*/ 51 w 75"/>
                <a:gd name="T31" fmla="*/ 20 h 45"/>
                <a:gd name="T32" fmla="*/ 62 w 75"/>
                <a:gd name="T33" fmla="*/ 12 h 45"/>
                <a:gd name="T34" fmla="*/ 61 w 75"/>
                <a:gd name="T35" fmla="*/ 0 h 45"/>
                <a:gd name="T36" fmla="*/ 72 w 75"/>
                <a:gd name="T37" fmla="*/ 0 h 45"/>
                <a:gd name="T38" fmla="*/ 75 w 75"/>
                <a:gd name="T39" fmla="*/ 3 h 45"/>
                <a:gd name="T40" fmla="*/ 74 w 75"/>
                <a:gd name="T41" fmla="*/ 15 h 45"/>
                <a:gd name="T42" fmla="*/ 68 w 75"/>
                <a:gd name="T43"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45">
                  <a:moveTo>
                    <a:pt x="68" y="27"/>
                  </a:moveTo>
                  <a:lnTo>
                    <a:pt x="58" y="29"/>
                  </a:lnTo>
                  <a:lnTo>
                    <a:pt x="54" y="35"/>
                  </a:lnTo>
                  <a:lnTo>
                    <a:pt x="44" y="40"/>
                  </a:lnTo>
                  <a:lnTo>
                    <a:pt x="34" y="45"/>
                  </a:lnTo>
                  <a:lnTo>
                    <a:pt x="25" y="45"/>
                  </a:lnTo>
                  <a:lnTo>
                    <a:pt x="10" y="39"/>
                  </a:lnTo>
                  <a:lnTo>
                    <a:pt x="0" y="33"/>
                  </a:lnTo>
                  <a:lnTo>
                    <a:pt x="2" y="26"/>
                  </a:lnTo>
                  <a:lnTo>
                    <a:pt x="18" y="29"/>
                  </a:lnTo>
                  <a:lnTo>
                    <a:pt x="28" y="28"/>
                  </a:lnTo>
                  <a:lnTo>
                    <a:pt x="31" y="18"/>
                  </a:lnTo>
                  <a:lnTo>
                    <a:pt x="34" y="17"/>
                  </a:lnTo>
                  <a:lnTo>
                    <a:pt x="35" y="28"/>
                  </a:lnTo>
                  <a:lnTo>
                    <a:pt x="46" y="27"/>
                  </a:lnTo>
                  <a:lnTo>
                    <a:pt x="51" y="20"/>
                  </a:lnTo>
                  <a:lnTo>
                    <a:pt x="62" y="12"/>
                  </a:lnTo>
                  <a:lnTo>
                    <a:pt x="61" y="0"/>
                  </a:lnTo>
                  <a:lnTo>
                    <a:pt x="72" y="0"/>
                  </a:lnTo>
                  <a:lnTo>
                    <a:pt x="75" y="3"/>
                  </a:lnTo>
                  <a:lnTo>
                    <a:pt x="74" y="15"/>
                  </a:lnTo>
                  <a:lnTo>
                    <a:pt x="68" y="2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2" name="Freeform 149">
              <a:extLst>
                <a:ext uri="{FF2B5EF4-FFF2-40B4-BE49-F238E27FC236}">
                  <a16:creationId xmlns:a16="http://schemas.microsoft.com/office/drawing/2014/main" id="{8ADAB1A5-A7DC-DDF5-4B02-3C2628FBEE4E}"/>
                </a:ext>
              </a:extLst>
            </p:cNvPr>
            <p:cNvSpPr>
              <a:spLocks/>
            </p:cNvSpPr>
            <p:nvPr/>
          </p:nvSpPr>
          <p:spPr bwMode="auto">
            <a:xfrm>
              <a:off x="10012560" y="3984258"/>
              <a:ext cx="294579" cy="281189"/>
            </a:xfrm>
            <a:custGeom>
              <a:avLst/>
              <a:gdLst>
                <a:gd name="T0" fmla="*/ 116 w 176"/>
                <a:gd name="T1" fmla="*/ 100 h 168"/>
                <a:gd name="T2" fmla="*/ 131 w 176"/>
                <a:gd name="T3" fmla="*/ 114 h 168"/>
                <a:gd name="T4" fmla="*/ 141 w 176"/>
                <a:gd name="T5" fmla="*/ 136 h 168"/>
                <a:gd name="T6" fmla="*/ 151 w 176"/>
                <a:gd name="T7" fmla="*/ 135 h 168"/>
                <a:gd name="T8" fmla="*/ 149 w 176"/>
                <a:gd name="T9" fmla="*/ 144 h 168"/>
                <a:gd name="T10" fmla="*/ 163 w 176"/>
                <a:gd name="T11" fmla="*/ 148 h 168"/>
                <a:gd name="T12" fmla="*/ 157 w 176"/>
                <a:gd name="T13" fmla="*/ 151 h 168"/>
                <a:gd name="T14" fmla="*/ 176 w 176"/>
                <a:gd name="T15" fmla="*/ 160 h 168"/>
                <a:gd name="T16" fmla="*/ 173 w 176"/>
                <a:gd name="T17" fmla="*/ 166 h 168"/>
                <a:gd name="T18" fmla="*/ 161 w 176"/>
                <a:gd name="T19" fmla="*/ 168 h 168"/>
                <a:gd name="T20" fmla="*/ 157 w 176"/>
                <a:gd name="T21" fmla="*/ 162 h 168"/>
                <a:gd name="T22" fmla="*/ 141 w 176"/>
                <a:gd name="T23" fmla="*/ 160 h 168"/>
                <a:gd name="T24" fmla="*/ 123 w 176"/>
                <a:gd name="T25" fmla="*/ 157 h 168"/>
                <a:gd name="T26" fmla="*/ 111 w 176"/>
                <a:gd name="T27" fmla="*/ 144 h 168"/>
                <a:gd name="T28" fmla="*/ 101 w 176"/>
                <a:gd name="T29" fmla="*/ 132 h 168"/>
                <a:gd name="T30" fmla="*/ 93 w 176"/>
                <a:gd name="T31" fmla="*/ 114 h 168"/>
                <a:gd name="T32" fmla="*/ 70 w 176"/>
                <a:gd name="T33" fmla="*/ 105 h 168"/>
                <a:gd name="T34" fmla="*/ 54 w 176"/>
                <a:gd name="T35" fmla="*/ 111 h 168"/>
                <a:gd name="T36" fmla="*/ 43 w 176"/>
                <a:gd name="T37" fmla="*/ 118 h 168"/>
                <a:gd name="T38" fmla="*/ 43 w 176"/>
                <a:gd name="T39" fmla="*/ 133 h 168"/>
                <a:gd name="T40" fmla="*/ 28 w 176"/>
                <a:gd name="T41" fmla="*/ 140 h 168"/>
                <a:gd name="T42" fmla="*/ 19 w 176"/>
                <a:gd name="T43" fmla="*/ 137 h 168"/>
                <a:gd name="T44" fmla="*/ 0 w 176"/>
                <a:gd name="T45" fmla="*/ 136 h 168"/>
                <a:gd name="T46" fmla="*/ 5 w 176"/>
                <a:gd name="T47" fmla="*/ 68 h 168"/>
                <a:gd name="T48" fmla="*/ 7 w 176"/>
                <a:gd name="T49" fmla="*/ 0 h 168"/>
                <a:gd name="T50" fmla="*/ 39 w 176"/>
                <a:gd name="T51" fmla="*/ 15 h 168"/>
                <a:gd name="T52" fmla="*/ 72 w 176"/>
                <a:gd name="T53" fmla="*/ 27 h 168"/>
                <a:gd name="T54" fmla="*/ 84 w 176"/>
                <a:gd name="T55" fmla="*/ 37 h 168"/>
                <a:gd name="T56" fmla="*/ 94 w 176"/>
                <a:gd name="T57" fmla="*/ 48 h 168"/>
                <a:gd name="T58" fmla="*/ 96 w 176"/>
                <a:gd name="T59" fmla="*/ 60 h 168"/>
                <a:gd name="T60" fmla="*/ 126 w 176"/>
                <a:gd name="T61" fmla="*/ 73 h 168"/>
                <a:gd name="T62" fmla="*/ 130 w 176"/>
                <a:gd name="T63" fmla="*/ 84 h 168"/>
                <a:gd name="T64" fmla="*/ 113 w 176"/>
                <a:gd name="T65" fmla="*/ 86 h 168"/>
                <a:gd name="T66" fmla="*/ 116 w 176"/>
                <a:gd name="T67" fmla="*/ 10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68">
                  <a:moveTo>
                    <a:pt x="116" y="100"/>
                  </a:moveTo>
                  <a:lnTo>
                    <a:pt x="131" y="114"/>
                  </a:lnTo>
                  <a:lnTo>
                    <a:pt x="141" y="136"/>
                  </a:lnTo>
                  <a:lnTo>
                    <a:pt x="151" y="135"/>
                  </a:lnTo>
                  <a:lnTo>
                    <a:pt x="149" y="144"/>
                  </a:lnTo>
                  <a:lnTo>
                    <a:pt x="163" y="148"/>
                  </a:lnTo>
                  <a:lnTo>
                    <a:pt x="157" y="151"/>
                  </a:lnTo>
                  <a:lnTo>
                    <a:pt x="176" y="160"/>
                  </a:lnTo>
                  <a:lnTo>
                    <a:pt x="173" y="166"/>
                  </a:lnTo>
                  <a:lnTo>
                    <a:pt x="161" y="168"/>
                  </a:lnTo>
                  <a:lnTo>
                    <a:pt x="157" y="162"/>
                  </a:lnTo>
                  <a:lnTo>
                    <a:pt x="141" y="160"/>
                  </a:lnTo>
                  <a:lnTo>
                    <a:pt x="123" y="157"/>
                  </a:lnTo>
                  <a:lnTo>
                    <a:pt x="111" y="144"/>
                  </a:lnTo>
                  <a:lnTo>
                    <a:pt x="101" y="132"/>
                  </a:lnTo>
                  <a:lnTo>
                    <a:pt x="93" y="114"/>
                  </a:lnTo>
                  <a:lnTo>
                    <a:pt x="70" y="105"/>
                  </a:lnTo>
                  <a:lnTo>
                    <a:pt x="54" y="111"/>
                  </a:lnTo>
                  <a:lnTo>
                    <a:pt x="43" y="118"/>
                  </a:lnTo>
                  <a:lnTo>
                    <a:pt x="43" y="133"/>
                  </a:lnTo>
                  <a:lnTo>
                    <a:pt x="28" y="140"/>
                  </a:lnTo>
                  <a:lnTo>
                    <a:pt x="19" y="137"/>
                  </a:lnTo>
                  <a:lnTo>
                    <a:pt x="0" y="136"/>
                  </a:lnTo>
                  <a:lnTo>
                    <a:pt x="5" y="68"/>
                  </a:lnTo>
                  <a:lnTo>
                    <a:pt x="7" y="0"/>
                  </a:lnTo>
                  <a:lnTo>
                    <a:pt x="39" y="15"/>
                  </a:lnTo>
                  <a:lnTo>
                    <a:pt x="72" y="27"/>
                  </a:lnTo>
                  <a:lnTo>
                    <a:pt x="84" y="37"/>
                  </a:lnTo>
                  <a:lnTo>
                    <a:pt x="94" y="48"/>
                  </a:lnTo>
                  <a:lnTo>
                    <a:pt x="96" y="60"/>
                  </a:lnTo>
                  <a:lnTo>
                    <a:pt x="126" y="73"/>
                  </a:lnTo>
                  <a:lnTo>
                    <a:pt x="130" y="84"/>
                  </a:lnTo>
                  <a:lnTo>
                    <a:pt x="113" y="86"/>
                  </a:lnTo>
                  <a:lnTo>
                    <a:pt x="116" y="10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3" name="Freeform 150">
              <a:extLst>
                <a:ext uri="{FF2B5EF4-FFF2-40B4-BE49-F238E27FC236}">
                  <a16:creationId xmlns:a16="http://schemas.microsoft.com/office/drawing/2014/main" id="{64BFFF6D-4DEA-09B9-066E-C8257DD30FF6}"/>
                </a:ext>
              </a:extLst>
            </p:cNvPr>
            <p:cNvSpPr>
              <a:spLocks/>
            </p:cNvSpPr>
            <p:nvPr/>
          </p:nvSpPr>
          <p:spPr bwMode="auto">
            <a:xfrm>
              <a:off x="10322203" y="3980910"/>
              <a:ext cx="73645" cy="78666"/>
            </a:xfrm>
            <a:custGeom>
              <a:avLst/>
              <a:gdLst>
                <a:gd name="T0" fmla="*/ 44 w 44"/>
                <a:gd name="T1" fmla="*/ 42 h 47"/>
                <a:gd name="T2" fmla="*/ 38 w 44"/>
                <a:gd name="T3" fmla="*/ 47 h 47"/>
                <a:gd name="T4" fmla="*/ 35 w 44"/>
                <a:gd name="T5" fmla="*/ 35 h 47"/>
                <a:gd name="T6" fmla="*/ 31 w 44"/>
                <a:gd name="T7" fmla="*/ 27 h 47"/>
                <a:gd name="T8" fmla="*/ 23 w 44"/>
                <a:gd name="T9" fmla="*/ 20 h 47"/>
                <a:gd name="T10" fmla="*/ 13 w 44"/>
                <a:gd name="T11" fmla="*/ 11 h 47"/>
                <a:gd name="T12" fmla="*/ 0 w 44"/>
                <a:gd name="T13" fmla="*/ 5 h 47"/>
                <a:gd name="T14" fmla="*/ 5 w 44"/>
                <a:gd name="T15" fmla="*/ 0 h 47"/>
                <a:gd name="T16" fmla="*/ 15 w 44"/>
                <a:gd name="T17" fmla="*/ 6 h 47"/>
                <a:gd name="T18" fmla="*/ 21 w 44"/>
                <a:gd name="T19" fmla="*/ 11 h 47"/>
                <a:gd name="T20" fmla="*/ 28 w 44"/>
                <a:gd name="T21" fmla="*/ 16 h 47"/>
                <a:gd name="T22" fmla="*/ 35 w 44"/>
                <a:gd name="T23" fmla="*/ 24 h 47"/>
                <a:gd name="T24" fmla="*/ 42 w 44"/>
                <a:gd name="T25" fmla="*/ 31 h 47"/>
                <a:gd name="T26" fmla="*/ 44 w 44"/>
                <a:gd name="T27" fmla="*/ 4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7">
                  <a:moveTo>
                    <a:pt x="44" y="42"/>
                  </a:moveTo>
                  <a:lnTo>
                    <a:pt x="38" y="47"/>
                  </a:lnTo>
                  <a:lnTo>
                    <a:pt x="35" y="35"/>
                  </a:lnTo>
                  <a:lnTo>
                    <a:pt x="31" y="27"/>
                  </a:lnTo>
                  <a:lnTo>
                    <a:pt x="23" y="20"/>
                  </a:lnTo>
                  <a:lnTo>
                    <a:pt x="13" y="11"/>
                  </a:lnTo>
                  <a:lnTo>
                    <a:pt x="0" y="5"/>
                  </a:lnTo>
                  <a:lnTo>
                    <a:pt x="5" y="0"/>
                  </a:lnTo>
                  <a:lnTo>
                    <a:pt x="15" y="6"/>
                  </a:lnTo>
                  <a:lnTo>
                    <a:pt x="21" y="11"/>
                  </a:lnTo>
                  <a:lnTo>
                    <a:pt x="28" y="16"/>
                  </a:lnTo>
                  <a:lnTo>
                    <a:pt x="35" y="24"/>
                  </a:lnTo>
                  <a:lnTo>
                    <a:pt x="42" y="31"/>
                  </a:lnTo>
                  <a:lnTo>
                    <a:pt x="44" y="4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4" name="Freeform 151">
              <a:extLst>
                <a:ext uri="{FF2B5EF4-FFF2-40B4-BE49-F238E27FC236}">
                  <a16:creationId xmlns:a16="http://schemas.microsoft.com/office/drawing/2014/main" id="{0E14BF30-2E78-4D3E-0895-34E6906F1DF7}"/>
                </a:ext>
              </a:extLst>
            </p:cNvPr>
            <p:cNvSpPr>
              <a:spLocks/>
            </p:cNvSpPr>
            <p:nvPr/>
          </p:nvSpPr>
          <p:spPr bwMode="auto">
            <a:xfrm>
              <a:off x="6057506" y="2000872"/>
              <a:ext cx="271146" cy="195828"/>
            </a:xfrm>
            <a:custGeom>
              <a:avLst/>
              <a:gdLst>
                <a:gd name="T0" fmla="*/ 18 w 162"/>
                <a:gd name="T1" fmla="*/ 75 h 117"/>
                <a:gd name="T2" fmla="*/ 11 w 162"/>
                <a:gd name="T3" fmla="*/ 62 h 117"/>
                <a:gd name="T4" fmla="*/ 11 w 162"/>
                <a:gd name="T5" fmla="*/ 55 h 117"/>
                <a:gd name="T6" fmla="*/ 6 w 162"/>
                <a:gd name="T7" fmla="*/ 44 h 117"/>
                <a:gd name="T8" fmla="*/ 0 w 162"/>
                <a:gd name="T9" fmla="*/ 37 h 117"/>
                <a:gd name="T10" fmla="*/ 4 w 162"/>
                <a:gd name="T11" fmla="*/ 32 h 117"/>
                <a:gd name="T12" fmla="*/ 0 w 162"/>
                <a:gd name="T13" fmla="*/ 22 h 117"/>
                <a:gd name="T14" fmla="*/ 10 w 162"/>
                <a:gd name="T15" fmla="*/ 16 h 117"/>
                <a:gd name="T16" fmla="*/ 33 w 162"/>
                <a:gd name="T17" fmla="*/ 7 h 117"/>
                <a:gd name="T18" fmla="*/ 52 w 162"/>
                <a:gd name="T19" fmla="*/ 0 h 117"/>
                <a:gd name="T20" fmla="*/ 67 w 162"/>
                <a:gd name="T21" fmla="*/ 3 h 117"/>
                <a:gd name="T22" fmla="*/ 69 w 162"/>
                <a:gd name="T23" fmla="*/ 8 h 117"/>
                <a:gd name="T24" fmla="*/ 84 w 162"/>
                <a:gd name="T25" fmla="*/ 8 h 117"/>
                <a:gd name="T26" fmla="*/ 103 w 162"/>
                <a:gd name="T27" fmla="*/ 10 h 117"/>
                <a:gd name="T28" fmla="*/ 132 w 162"/>
                <a:gd name="T29" fmla="*/ 10 h 117"/>
                <a:gd name="T30" fmla="*/ 140 w 162"/>
                <a:gd name="T31" fmla="*/ 12 h 117"/>
                <a:gd name="T32" fmla="*/ 145 w 162"/>
                <a:gd name="T33" fmla="*/ 18 h 117"/>
                <a:gd name="T34" fmla="*/ 147 w 162"/>
                <a:gd name="T35" fmla="*/ 27 h 117"/>
                <a:gd name="T36" fmla="*/ 152 w 162"/>
                <a:gd name="T37" fmla="*/ 35 h 117"/>
                <a:gd name="T38" fmla="*/ 153 w 162"/>
                <a:gd name="T39" fmla="*/ 43 h 117"/>
                <a:gd name="T40" fmla="*/ 144 w 162"/>
                <a:gd name="T41" fmla="*/ 47 h 117"/>
                <a:gd name="T42" fmla="*/ 150 w 162"/>
                <a:gd name="T43" fmla="*/ 56 h 117"/>
                <a:gd name="T44" fmla="*/ 152 w 162"/>
                <a:gd name="T45" fmla="*/ 65 h 117"/>
                <a:gd name="T46" fmla="*/ 162 w 162"/>
                <a:gd name="T47" fmla="*/ 83 h 117"/>
                <a:gd name="T48" fmla="*/ 161 w 162"/>
                <a:gd name="T49" fmla="*/ 89 h 117"/>
                <a:gd name="T50" fmla="*/ 154 w 162"/>
                <a:gd name="T51" fmla="*/ 91 h 117"/>
                <a:gd name="T52" fmla="*/ 141 w 162"/>
                <a:gd name="T53" fmla="*/ 108 h 117"/>
                <a:gd name="T54" fmla="*/ 146 w 162"/>
                <a:gd name="T55" fmla="*/ 117 h 117"/>
                <a:gd name="T56" fmla="*/ 143 w 162"/>
                <a:gd name="T57" fmla="*/ 116 h 117"/>
                <a:gd name="T58" fmla="*/ 127 w 162"/>
                <a:gd name="T59" fmla="*/ 108 h 117"/>
                <a:gd name="T60" fmla="*/ 115 w 162"/>
                <a:gd name="T61" fmla="*/ 110 h 117"/>
                <a:gd name="T62" fmla="*/ 107 w 162"/>
                <a:gd name="T63" fmla="*/ 109 h 117"/>
                <a:gd name="T64" fmla="*/ 98 w 162"/>
                <a:gd name="T65" fmla="*/ 113 h 117"/>
                <a:gd name="T66" fmla="*/ 90 w 162"/>
                <a:gd name="T67" fmla="*/ 106 h 117"/>
                <a:gd name="T68" fmla="*/ 83 w 162"/>
                <a:gd name="T69" fmla="*/ 109 h 117"/>
                <a:gd name="T70" fmla="*/ 82 w 162"/>
                <a:gd name="T71" fmla="*/ 107 h 117"/>
                <a:gd name="T72" fmla="*/ 74 w 162"/>
                <a:gd name="T73" fmla="*/ 97 h 117"/>
                <a:gd name="T74" fmla="*/ 62 w 162"/>
                <a:gd name="T75" fmla="*/ 96 h 117"/>
                <a:gd name="T76" fmla="*/ 60 w 162"/>
                <a:gd name="T77" fmla="*/ 90 h 117"/>
                <a:gd name="T78" fmla="*/ 49 w 162"/>
                <a:gd name="T79" fmla="*/ 88 h 117"/>
                <a:gd name="T80" fmla="*/ 47 w 162"/>
                <a:gd name="T81" fmla="*/ 93 h 117"/>
                <a:gd name="T82" fmla="*/ 38 w 162"/>
                <a:gd name="T83" fmla="*/ 89 h 117"/>
                <a:gd name="T84" fmla="*/ 38 w 162"/>
                <a:gd name="T85" fmla="*/ 83 h 117"/>
                <a:gd name="T86" fmla="*/ 26 w 162"/>
                <a:gd name="T87" fmla="*/ 81 h 117"/>
                <a:gd name="T88" fmla="*/ 18 w 162"/>
                <a:gd name="T89" fmla="*/ 7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 h="117">
                  <a:moveTo>
                    <a:pt x="18" y="75"/>
                  </a:moveTo>
                  <a:lnTo>
                    <a:pt x="11" y="62"/>
                  </a:lnTo>
                  <a:lnTo>
                    <a:pt x="11" y="55"/>
                  </a:lnTo>
                  <a:lnTo>
                    <a:pt x="6" y="44"/>
                  </a:lnTo>
                  <a:lnTo>
                    <a:pt x="0" y="37"/>
                  </a:lnTo>
                  <a:lnTo>
                    <a:pt x="4" y="32"/>
                  </a:lnTo>
                  <a:lnTo>
                    <a:pt x="0" y="22"/>
                  </a:lnTo>
                  <a:lnTo>
                    <a:pt x="10" y="16"/>
                  </a:lnTo>
                  <a:lnTo>
                    <a:pt x="33" y="7"/>
                  </a:lnTo>
                  <a:lnTo>
                    <a:pt x="52" y="0"/>
                  </a:lnTo>
                  <a:lnTo>
                    <a:pt x="67" y="3"/>
                  </a:lnTo>
                  <a:lnTo>
                    <a:pt x="69" y="8"/>
                  </a:lnTo>
                  <a:lnTo>
                    <a:pt x="84" y="8"/>
                  </a:lnTo>
                  <a:lnTo>
                    <a:pt x="103" y="10"/>
                  </a:lnTo>
                  <a:lnTo>
                    <a:pt x="132" y="10"/>
                  </a:lnTo>
                  <a:lnTo>
                    <a:pt x="140" y="12"/>
                  </a:lnTo>
                  <a:lnTo>
                    <a:pt x="145" y="18"/>
                  </a:lnTo>
                  <a:lnTo>
                    <a:pt x="147" y="27"/>
                  </a:lnTo>
                  <a:lnTo>
                    <a:pt x="152" y="35"/>
                  </a:lnTo>
                  <a:lnTo>
                    <a:pt x="153" y="43"/>
                  </a:lnTo>
                  <a:lnTo>
                    <a:pt x="144" y="47"/>
                  </a:lnTo>
                  <a:lnTo>
                    <a:pt x="150" y="56"/>
                  </a:lnTo>
                  <a:lnTo>
                    <a:pt x="152" y="65"/>
                  </a:lnTo>
                  <a:lnTo>
                    <a:pt x="162" y="83"/>
                  </a:lnTo>
                  <a:lnTo>
                    <a:pt x="161" y="89"/>
                  </a:lnTo>
                  <a:lnTo>
                    <a:pt x="154" y="91"/>
                  </a:lnTo>
                  <a:lnTo>
                    <a:pt x="141" y="108"/>
                  </a:lnTo>
                  <a:lnTo>
                    <a:pt x="146" y="117"/>
                  </a:lnTo>
                  <a:lnTo>
                    <a:pt x="143" y="116"/>
                  </a:lnTo>
                  <a:lnTo>
                    <a:pt x="127" y="108"/>
                  </a:lnTo>
                  <a:lnTo>
                    <a:pt x="115" y="110"/>
                  </a:lnTo>
                  <a:lnTo>
                    <a:pt x="107" y="109"/>
                  </a:lnTo>
                  <a:lnTo>
                    <a:pt x="98" y="113"/>
                  </a:lnTo>
                  <a:lnTo>
                    <a:pt x="90" y="106"/>
                  </a:lnTo>
                  <a:lnTo>
                    <a:pt x="83" y="109"/>
                  </a:lnTo>
                  <a:lnTo>
                    <a:pt x="82" y="107"/>
                  </a:lnTo>
                  <a:lnTo>
                    <a:pt x="74" y="97"/>
                  </a:lnTo>
                  <a:lnTo>
                    <a:pt x="62" y="96"/>
                  </a:lnTo>
                  <a:lnTo>
                    <a:pt x="60" y="90"/>
                  </a:lnTo>
                  <a:lnTo>
                    <a:pt x="49" y="88"/>
                  </a:lnTo>
                  <a:lnTo>
                    <a:pt x="47" y="93"/>
                  </a:lnTo>
                  <a:lnTo>
                    <a:pt x="38" y="89"/>
                  </a:lnTo>
                  <a:lnTo>
                    <a:pt x="38" y="83"/>
                  </a:lnTo>
                  <a:lnTo>
                    <a:pt x="26" y="81"/>
                  </a:lnTo>
                  <a:lnTo>
                    <a:pt x="18" y="75"/>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5" name="Freeform 152">
              <a:extLst>
                <a:ext uri="{FF2B5EF4-FFF2-40B4-BE49-F238E27FC236}">
                  <a16:creationId xmlns:a16="http://schemas.microsoft.com/office/drawing/2014/main" id="{1A3F5193-51C8-AC0E-72BA-25F66C14A3FE}"/>
                </a:ext>
              </a:extLst>
            </p:cNvPr>
            <p:cNvSpPr>
              <a:spLocks/>
            </p:cNvSpPr>
            <p:nvPr/>
          </p:nvSpPr>
          <p:spPr bwMode="auto">
            <a:xfrm>
              <a:off x="3652337" y="3251158"/>
              <a:ext cx="50212" cy="18412"/>
            </a:xfrm>
            <a:custGeom>
              <a:avLst/>
              <a:gdLst>
                <a:gd name="T0" fmla="*/ 18 w 30"/>
                <a:gd name="T1" fmla="*/ 0 h 11"/>
                <a:gd name="T2" fmla="*/ 27 w 30"/>
                <a:gd name="T3" fmla="*/ 1 h 11"/>
                <a:gd name="T4" fmla="*/ 30 w 30"/>
                <a:gd name="T5" fmla="*/ 6 h 11"/>
                <a:gd name="T6" fmla="*/ 24 w 30"/>
                <a:gd name="T7" fmla="*/ 11 h 11"/>
                <a:gd name="T8" fmla="*/ 11 w 30"/>
                <a:gd name="T9" fmla="*/ 11 h 11"/>
                <a:gd name="T10" fmla="*/ 0 w 30"/>
                <a:gd name="T11" fmla="*/ 11 h 11"/>
                <a:gd name="T12" fmla="*/ 0 w 30"/>
                <a:gd name="T13" fmla="*/ 3 h 11"/>
                <a:gd name="T14" fmla="*/ 3 w 30"/>
                <a:gd name="T15" fmla="*/ 0 h 11"/>
                <a:gd name="T16" fmla="*/ 18 w 30"/>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1">
                  <a:moveTo>
                    <a:pt x="18" y="0"/>
                  </a:moveTo>
                  <a:lnTo>
                    <a:pt x="27" y="1"/>
                  </a:lnTo>
                  <a:lnTo>
                    <a:pt x="30" y="6"/>
                  </a:lnTo>
                  <a:lnTo>
                    <a:pt x="24" y="11"/>
                  </a:lnTo>
                  <a:lnTo>
                    <a:pt x="11" y="11"/>
                  </a:lnTo>
                  <a:lnTo>
                    <a:pt x="0" y="11"/>
                  </a:lnTo>
                  <a:lnTo>
                    <a:pt x="0" y="3"/>
                  </a:lnTo>
                  <a:lnTo>
                    <a:pt x="3" y="0"/>
                  </a:lnTo>
                  <a:lnTo>
                    <a:pt x="18"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6" name="Freeform 153">
              <a:extLst>
                <a:ext uri="{FF2B5EF4-FFF2-40B4-BE49-F238E27FC236}">
                  <a16:creationId xmlns:a16="http://schemas.microsoft.com/office/drawing/2014/main" id="{1B785E92-84A4-4E33-1817-4EA5AA0AEEFE}"/>
                </a:ext>
              </a:extLst>
            </p:cNvPr>
            <p:cNvSpPr>
              <a:spLocks/>
            </p:cNvSpPr>
            <p:nvPr/>
          </p:nvSpPr>
          <p:spPr bwMode="auto">
            <a:xfrm>
              <a:off x="9210837" y="2402570"/>
              <a:ext cx="142269" cy="184112"/>
            </a:xfrm>
            <a:custGeom>
              <a:avLst/>
              <a:gdLst>
                <a:gd name="T0" fmla="*/ 81 w 85"/>
                <a:gd name="T1" fmla="*/ 12 h 110"/>
                <a:gd name="T2" fmla="*/ 85 w 85"/>
                <a:gd name="T3" fmla="*/ 16 h 110"/>
                <a:gd name="T4" fmla="*/ 78 w 85"/>
                <a:gd name="T5" fmla="*/ 14 h 110"/>
                <a:gd name="T6" fmla="*/ 75 w 85"/>
                <a:gd name="T7" fmla="*/ 21 h 110"/>
                <a:gd name="T8" fmla="*/ 74 w 85"/>
                <a:gd name="T9" fmla="*/ 28 h 110"/>
                <a:gd name="T10" fmla="*/ 82 w 85"/>
                <a:gd name="T11" fmla="*/ 43 h 110"/>
                <a:gd name="T12" fmla="*/ 76 w 85"/>
                <a:gd name="T13" fmla="*/ 48 h 110"/>
                <a:gd name="T14" fmla="*/ 75 w 85"/>
                <a:gd name="T15" fmla="*/ 52 h 110"/>
                <a:gd name="T16" fmla="*/ 72 w 85"/>
                <a:gd name="T17" fmla="*/ 58 h 110"/>
                <a:gd name="T18" fmla="*/ 62 w 85"/>
                <a:gd name="T19" fmla="*/ 61 h 110"/>
                <a:gd name="T20" fmla="*/ 58 w 85"/>
                <a:gd name="T21" fmla="*/ 66 h 110"/>
                <a:gd name="T22" fmla="*/ 61 w 85"/>
                <a:gd name="T23" fmla="*/ 75 h 110"/>
                <a:gd name="T24" fmla="*/ 61 w 85"/>
                <a:gd name="T25" fmla="*/ 78 h 110"/>
                <a:gd name="T26" fmla="*/ 69 w 85"/>
                <a:gd name="T27" fmla="*/ 81 h 110"/>
                <a:gd name="T28" fmla="*/ 83 w 85"/>
                <a:gd name="T29" fmla="*/ 90 h 110"/>
                <a:gd name="T30" fmla="*/ 83 w 85"/>
                <a:gd name="T31" fmla="*/ 95 h 110"/>
                <a:gd name="T32" fmla="*/ 76 w 85"/>
                <a:gd name="T33" fmla="*/ 96 h 110"/>
                <a:gd name="T34" fmla="*/ 65 w 85"/>
                <a:gd name="T35" fmla="*/ 97 h 110"/>
                <a:gd name="T36" fmla="*/ 62 w 85"/>
                <a:gd name="T37" fmla="*/ 107 h 110"/>
                <a:gd name="T38" fmla="*/ 55 w 85"/>
                <a:gd name="T39" fmla="*/ 106 h 110"/>
                <a:gd name="T40" fmla="*/ 54 w 85"/>
                <a:gd name="T41" fmla="*/ 108 h 110"/>
                <a:gd name="T42" fmla="*/ 44 w 85"/>
                <a:gd name="T43" fmla="*/ 104 h 110"/>
                <a:gd name="T44" fmla="*/ 44 w 85"/>
                <a:gd name="T45" fmla="*/ 108 h 110"/>
                <a:gd name="T46" fmla="*/ 40 w 85"/>
                <a:gd name="T47" fmla="*/ 110 h 110"/>
                <a:gd name="T48" fmla="*/ 37 w 85"/>
                <a:gd name="T49" fmla="*/ 106 h 110"/>
                <a:gd name="T50" fmla="*/ 32 w 85"/>
                <a:gd name="T51" fmla="*/ 104 h 110"/>
                <a:gd name="T52" fmla="*/ 26 w 85"/>
                <a:gd name="T53" fmla="*/ 100 h 110"/>
                <a:gd name="T54" fmla="*/ 26 w 85"/>
                <a:gd name="T55" fmla="*/ 91 h 110"/>
                <a:gd name="T56" fmla="*/ 29 w 85"/>
                <a:gd name="T57" fmla="*/ 89 h 110"/>
                <a:gd name="T58" fmla="*/ 26 w 85"/>
                <a:gd name="T59" fmla="*/ 85 h 110"/>
                <a:gd name="T60" fmla="*/ 25 w 85"/>
                <a:gd name="T61" fmla="*/ 74 h 110"/>
                <a:gd name="T62" fmla="*/ 22 w 85"/>
                <a:gd name="T63" fmla="*/ 71 h 110"/>
                <a:gd name="T64" fmla="*/ 11 w 85"/>
                <a:gd name="T65" fmla="*/ 68 h 110"/>
                <a:gd name="T66" fmla="*/ 0 w 85"/>
                <a:gd name="T67" fmla="*/ 63 h 110"/>
                <a:gd name="T68" fmla="*/ 8 w 85"/>
                <a:gd name="T69" fmla="*/ 50 h 110"/>
                <a:gd name="T70" fmla="*/ 20 w 85"/>
                <a:gd name="T71" fmla="*/ 39 h 110"/>
                <a:gd name="T72" fmla="*/ 24 w 85"/>
                <a:gd name="T73" fmla="*/ 24 h 110"/>
                <a:gd name="T74" fmla="*/ 36 w 85"/>
                <a:gd name="T75" fmla="*/ 31 h 110"/>
                <a:gd name="T76" fmla="*/ 51 w 85"/>
                <a:gd name="T77" fmla="*/ 31 h 110"/>
                <a:gd name="T78" fmla="*/ 42 w 85"/>
                <a:gd name="T79" fmla="*/ 20 h 110"/>
                <a:gd name="T80" fmla="*/ 63 w 85"/>
                <a:gd name="T81" fmla="*/ 11 h 110"/>
                <a:gd name="T82" fmla="*/ 63 w 85"/>
                <a:gd name="T83" fmla="*/ 0 h 110"/>
                <a:gd name="T84" fmla="*/ 81 w 85"/>
                <a:gd name="T85" fmla="*/ 1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5" h="110">
                  <a:moveTo>
                    <a:pt x="81" y="12"/>
                  </a:moveTo>
                  <a:lnTo>
                    <a:pt x="85" y="16"/>
                  </a:lnTo>
                  <a:lnTo>
                    <a:pt x="78" y="14"/>
                  </a:lnTo>
                  <a:lnTo>
                    <a:pt x="75" y="21"/>
                  </a:lnTo>
                  <a:lnTo>
                    <a:pt x="74" y="28"/>
                  </a:lnTo>
                  <a:lnTo>
                    <a:pt x="82" y="43"/>
                  </a:lnTo>
                  <a:lnTo>
                    <a:pt x="76" y="48"/>
                  </a:lnTo>
                  <a:lnTo>
                    <a:pt x="75" y="52"/>
                  </a:lnTo>
                  <a:lnTo>
                    <a:pt x="72" y="58"/>
                  </a:lnTo>
                  <a:lnTo>
                    <a:pt x="62" y="61"/>
                  </a:lnTo>
                  <a:lnTo>
                    <a:pt x="58" y="66"/>
                  </a:lnTo>
                  <a:lnTo>
                    <a:pt x="61" y="75"/>
                  </a:lnTo>
                  <a:lnTo>
                    <a:pt x="61" y="78"/>
                  </a:lnTo>
                  <a:lnTo>
                    <a:pt x="69" y="81"/>
                  </a:lnTo>
                  <a:lnTo>
                    <a:pt x="83" y="90"/>
                  </a:lnTo>
                  <a:lnTo>
                    <a:pt x="83" y="95"/>
                  </a:lnTo>
                  <a:lnTo>
                    <a:pt x="76" y="96"/>
                  </a:lnTo>
                  <a:lnTo>
                    <a:pt x="65" y="97"/>
                  </a:lnTo>
                  <a:lnTo>
                    <a:pt x="62" y="107"/>
                  </a:lnTo>
                  <a:lnTo>
                    <a:pt x="55" y="106"/>
                  </a:lnTo>
                  <a:lnTo>
                    <a:pt x="54" y="108"/>
                  </a:lnTo>
                  <a:lnTo>
                    <a:pt x="44" y="104"/>
                  </a:lnTo>
                  <a:lnTo>
                    <a:pt x="44" y="108"/>
                  </a:lnTo>
                  <a:lnTo>
                    <a:pt x="40" y="110"/>
                  </a:lnTo>
                  <a:lnTo>
                    <a:pt x="37" y="106"/>
                  </a:lnTo>
                  <a:lnTo>
                    <a:pt x="32" y="104"/>
                  </a:lnTo>
                  <a:lnTo>
                    <a:pt x="26" y="100"/>
                  </a:lnTo>
                  <a:lnTo>
                    <a:pt x="26" y="91"/>
                  </a:lnTo>
                  <a:lnTo>
                    <a:pt x="29" y="89"/>
                  </a:lnTo>
                  <a:lnTo>
                    <a:pt x="26" y="85"/>
                  </a:lnTo>
                  <a:lnTo>
                    <a:pt x="25" y="74"/>
                  </a:lnTo>
                  <a:lnTo>
                    <a:pt x="22" y="71"/>
                  </a:lnTo>
                  <a:lnTo>
                    <a:pt x="11" y="68"/>
                  </a:lnTo>
                  <a:lnTo>
                    <a:pt x="0" y="63"/>
                  </a:lnTo>
                  <a:lnTo>
                    <a:pt x="8" y="50"/>
                  </a:lnTo>
                  <a:lnTo>
                    <a:pt x="20" y="39"/>
                  </a:lnTo>
                  <a:lnTo>
                    <a:pt x="24" y="24"/>
                  </a:lnTo>
                  <a:lnTo>
                    <a:pt x="36" y="31"/>
                  </a:lnTo>
                  <a:lnTo>
                    <a:pt x="51" y="31"/>
                  </a:lnTo>
                  <a:lnTo>
                    <a:pt x="42" y="20"/>
                  </a:lnTo>
                  <a:lnTo>
                    <a:pt x="63" y="11"/>
                  </a:lnTo>
                  <a:lnTo>
                    <a:pt x="63" y="0"/>
                  </a:lnTo>
                  <a:lnTo>
                    <a:pt x="81" y="1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7" name="Freeform 154">
              <a:extLst>
                <a:ext uri="{FF2B5EF4-FFF2-40B4-BE49-F238E27FC236}">
                  <a16:creationId xmlns:a16="http://schemas.microsoft.com/office/drawing/2014/main" id="{C261EC07-2A9C-0598-3635-A78038C80BB4}"/>
                </a:ext>
              </a:extLst>
            </p:cNvPr>
            <p:cNvSpPr>
              <a:spLocks/>
            </p:cNvSpPr>
            <p:nvPr/>
          </p:nvSpPr>
          <p:spPr bwMode="auto">
            <a:xfrm>
              <a:off x="5418136" y="2426003"/>
              <a:ext cx="92056" cy="189133"/>
            </a:xfrm>
            <a:custGeom>
              <a:avLst/>
              <a:gdLst>
                <a:gd name="T0" fmla="*/ 11 w 55"/>
                <a:gd name="T1" fmla="*/ 9 h 113"/>
                <a:gd name="T2" fmla="*/ 17 w 55"/>
                <a:gd name="T3" fmla="*/ 3 h 113"/>
                <a:gd name="T4" fmla="*/ 24 w 55"/>
                <a:gd name="T5" fmla="*/ 0 h 113"/>
                <a:gd name="T6" fmla="*/ 28 w 55"/>
                <a:gd name="T7" fmla="*/ 10 h 113"/>
                <a:gd name="T8" fmla="*/ 38 w 55"/>
                <a:gd name="T9" fmla="*/ 10 h 113"/>
                <a:gd name="T10" fmla="*/ 41 w 55"/>
                <a:gd name="T11" fmla="*/ 8 h 113"/>
                <a:gd name="T12" fmla="*/ 50 w 55"/>
                <a:gd name="T13" fmla="*/ 9 h 113"/>
                <a:gd name="T14" fmla="*/ 55 w 55"/>
                <a:gd name="T15" fmla="*/ 19 h 113"/>
                <a:gd name="T16" fmla="*/ 47 w 55"/>
                <a:gd name="T17" fmla="*/ 25 h 113"/>
                <a:gd name="T18" fmla="*/ 46 w 55"/>
                <a:gd name="T19" fmla="*/ 41 h 113"/>
                <a:gd name="T20" fmla="*/ 43 w 55"/>
                <a:gd name="T21" fmla="*/ 44 h 113"/>
                <a:gd name="T22" fmla="*/ 43 w 55"/>
                <a:gd name="T23" fmla="*/ 53 h 113"/>
                <a:gd name="T24" fmla="*/ 35 w 55"/>
                <a:gd name="T25" fmla="*/ 55 h 113"/>
                <a:gd name="T26" fmla="*/ 42 w 55"/>
                <a:gd name="T27" fmla="*/ 67 h 113"/>
                <a:gd name="T28" fmla="*/ 37 w 55"/>
                <a:gd name="T29" fmla="*/ 81 h 113"/>
                <a:gd name="T30" fmla="*/ 42 w 55"/>
                <a:gd name="T31" fmla="*/ 87 h 113"/>
                <a:gd name="T32" fmla="*/ 40 w 55"/>
                <a:gd name="T33" fmla="*/ 93 h 113"/>
                <a:gd name="T34" fmla="*/ 33 w 55"/>
                <a:gd name="T35" fmla="*/ 100 h 113"/>
                <a:gd name="T36" fmla="*/ 35 w 55"/>
                <a:gd name="T37" fmla="*/ 107 h 113"/>
                <a:gd name="T38" fmla="*/ 28 w 55"/>
                <a:gd name="T39" fmla="*/ 113 h 113"/>
                <a:gd name="T40" fmla="*/ 19 w 55"/>
                <a:gd name="T41" fmla="*/ 110 h 113"/>
                <a:gd name="T42" fmla="*/ 9 w 55"/>
                <a:gd name="T43" fmla="*/ 112 h 113"/>
                <a:gd name="T44" fmla="*/ 13 w 55"/>
                <a:gd name="T45" fmla="*/ 96 h 113"/>
                <a:gd name="T46" fmla="*/ 11 w 55"/>
                <a:gd name="T47" fmla="*/ 83 h 113"/>
                <a:gd name="T48" fmla="*/ 4 w 55"/>
                <a:gd name="T49" fmla="*/ 81 h 113"/>
                <a:gd name="T50" fmla="*/ 0 w 55"/>
                <a:gd name="T51" fmla="*/ 73 h 113"/>
                <a:gd name="T52" fmla="*/ 2 w 55"/>
                <a:gd name="T53" fmla="*/ 60 h 113"/>
                <a:gd name="T54" fmla="*/ 9 w 55"/>
                <a:gd name="T55" fmla="*/ 52 h 113"/>
                <a:gd name="T56" fmla="*/ 10 w 55"/>
                <a:gd name="T57" fmla="*/ 44 h 113"/>
                <a:gd name="T58" fmla="*/ 14 w 55"/>
                <a:gd name="T59" fmla="*/ 32 h 113"/>
                <a:gd name="T60" fmla="*/ 14 w 55"/>
                <a:gd name="T61" fmla="*/ 23 h 113"/>
                <a:gd name="T62" fmla="*/ 11 w 55"/>
                <a:gd name="T63" fmla="*/ 16 h 113"/>
                <a:gd name="T64" fmla="*/ 11 w 55"/>
                <a:gd name="T65" fmla="*/ 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5" h="113">
                  <a:moveTo>
                    <a:pt x="11" y="9"/>
                  </a:moveTo>
                  <a:lnTo>
                    <a:pt x="17" y="3"/>
                  </a:lnTo>
                  <a:lnTo>
                    <a:pt x="24" y="0"/>
                  </a:lnTo>
                  <a:lnTo>
                    <a:pt x="28" y="10"/>
                  </a:lnTo>
                  <a:lnTo>
                    <a:pt x="38" y="10"/>
                  </a:lnTo>
                  <a:lnTo>
                    <a:pt x="41" y="8"/>
                  </a:lnTo>
                  <a:lnTo>
                    <a:pt x="50" y="9"/>
                  </a:lnTo>
                  <a:lnTo>
                    <a:pt x="55" y="19"/>
                  </a:lnTo>
                  <a:lnTo>
                    <a:pt x="47" y="25"/>
                  </a:lnTo>
                  <a:lnTo>
                    <a:pt x="46" y="41"/>
                  </a:lnTo>
                  <a:lnTo>
                    <a:pt x="43" y="44"/>
                  </a:lnTo>
                  <a:lnTo>
                    <a:pt x="43" y="53"/>
                  </a:lnTo>
                  <a:lnTo>
                    <a:pt x="35" y="55"/>
                  </a:lnTo>
                  <a:lnTo>
                    <a:pt x="42" y="67"/>
                  </a:lnTo>
                  <a:lnTo>
                    <a:pt x="37" y="81"/>
                  </a:lnTo>
                  <a:lnTo>
                    <a:pt x="42" y="87"/>
                  </a:lnTo>
                  <a:lnTo>
                    <a:pt x="40" y="93"/>
                  </a:lnTo>
                  <a:lnTo>
                    <a:pt x="33" y="100"/>
                  </a:lnTo>
                  <a:lnTo>
                    <a:pt x="35" y="107"/>
                  </a:lnTo>
                  <a:lnTo>
                    <a:pt x="28" y="113"/>
                  </a:lnTo>
                  <a:lnTo>
                    <a:pt x="19" y="110"/>
                  </a:lnTo>
                  <a:lnTo>
                    <a:pt x="9" y="112"/>
                  </a:lnTo>
                  <a:lnTo>
                    <a:pt x="13" y="96"/>
                  </a:lnTo>
                  <a:lnTo>
                    <a:pt x="11" y="83"/>
                  </a:lnTo>
                  <a:lnTo>
                    <a:pt x="4" y="81"/>
                  </a:lnTo>
                  <a:lnTo>
                    <a:pt x="0" y="73"/>
                  </a:lnTo>
                  <a:lnTo>
                    <a:pt x="2" y="60"/>
                  </a:lnTo>
                  <a:lnTo>
                    <a:pt x="9" y="52"/>
                  </a:lnTo>
                  <a:lnTo>
                    <a:pt x="10" y="44"/>
                  </a:lnTo>
                  <a:lnTo>
                    <a:pt x="14" y="32"/>
                  </a:lnTo>
                  <a:lnTo>
                    <a:pt x="14" y="23"/>
                  </a:lnTo>
                  <a:lnTo>
                    <a:pt x="11" y="16"/>
                  </a:lnTo>
                  <a:lnTo>
                    <a:pt x="11"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8" name="Freeform 155">
              <a:extLst>
                <a:ext uri="{FF2B5EF4-FFF2-40B4-BE49-F238E27FC236}">
                  <a16:creationId xmlns:a16="http://schemas.microsoft.com/office/drawing/2014/main" id="{307244D2-E736-030C-B2E0-D2B4C7A8D7EC}"/>
                </a:ext>
              </a:extLst>
            </p:cNvPr>
            <p:cNvSpPr>
              <a:spLocks/>
            </p:cNvSpPr>
            <p:nvPr/>
          </p:nvSpPr>
          <p:spPr bwMode="auto">
            <a:xfrm>
              <a:off x="3804648" y="4566720"/>
              <a:ext cx="261104" cy="286211"/>
            </a:xfrm>
            <a:custGeom>
              <a:avLst/>
              <a:gdLst>
                <a:gd name="T0" fmla="*/ 0 w 156"/>
                <a:gd name="T1" fmla="*/ 61 h 171"/>
                <a:gd name="T2" fmla="*/ 4 w 156"/>
                <a:gd name="T3" fmla="*/ 36 h 171"/>
                <a:gd name="T4" fmla="*/ 3 w 156"/>
                <a:gd name="T5" fmla="*/ 25 h 171"/>
                <a:gd name="T6" fmla="*/ 10 w 156"/>
                <a:gd name="T7" fmla="*/ 6 h 171"/>
                <a:gd name="T8" fmla="*/ 41 w 156"/>
                <a:gd name="T9" fmla="*/ 0 h 171"/>
                <a:gd name="T10" fmla="*/ 58 w 156"/>
                <a:gd name="T11" fmla="*/ 1 h 171"/>
                <a:gd name="T12" fmla="*/ 76 w 156"/>
                <a:gd name="T13" fmla="*/ 11 h 171"/>
                <a:gd name="T14" fmla="*/ 77 w 156"/>
                <a:gd name="T15" fmla="*/ 18 h 171"/>
                <a:gd name="T16" fmla="*/ 83 w 156"/>
                <a:gd name="T17" fmla="*/ 29 h 171"/>
                <a:gd name="T18" fmla="*/ 85 w 156"/>
                <a:gd name="T19" fmla="*/ 57 h 171"/>
                <a:gd name="T20" fmla="*/ 104 w 156"/>
                <a:gd name="T21" fmla="*/ 61 h 171"/>
                <a:gd name="T22" fmla="*/ 111 w 156"/>
                <a:gd name="T23" fmla="*/ 57 h 171"/>
                <a:gd name="T24" fmla="*/ 124 w 156"/>
                <a:gd name="T25" fmla="*/ 63 h 171"/>
                <a:gd name="T26" fmla="*/ 128 w 156"/>
                <a:gd name="T27" fmla="*/ 69 h 171"/>
                <a:gd name="T28" fmla="*/ 132 w 156"/>
                <a:gd name="T29" fmla="*/ 88 h 171"/>
                <a:gd name="T30" fmla="*/ 135 w 156"/>
                <a:gd name="T31" fmla="*/ 96 h 171"/>
                <a:gd name="T32" fmla="*/ 141 w 156"/>
                <a:gd name="T33" fmla="*/ 97 h 171"/>
                <a:gd name="T34" fmla="*/ 148 w 156"/>
                <a:gd name="T35" fmla="*/ 94 h 171"/>
                <a:gd name="T36" fmla="*/ 155 w 156"/>
                <a:gd name="T37" fmla="*/ 97 h 171"/>
                <a:gd name="T38" fmla="*/ 156 w 156"/>
                <a:gd name="T39" fmla="*/ 109 h 171"/>
                <a:gd name="T40" fmla="*/ 155 w 156"/>
                <a:gd name="T41" fmla="*/ 121 h 171"/>
                <a:gd name="T42" fmla="*/ 153 w 156"/>
                <a:gd name="T43" fmla="*/ 133 h 171"/>
                <a:gd name="T44" fmla="*/ 152 w 156"/>
                <a:gd name="T45" fmla="*/ 151 h 171"/>
                <a:gd name="T46" fmla="*/ 138 w 156"/>
                <a:gd name="T47" fmla="*/ 167 h 171"/>
                <a:gd name="T48" fmla="*/ 124 w 156"/>
                <a:gd name="T49" fmla="*/ 171 h 171"/>
                <a:gd name="T50" fmla="*/ 104 w 156"/>
                <a:gd name="T51" fmla="*/ 167 h 171"/>
                <a:gd name="T52" fmla="*/ 85 w 156"/>
                <a:gd name="T53" fmla="*/ 162 h 171"/>
                <a:gd name="T54" fmla="*/ 99 w 156"/>
                <a:gd name="T55" fmla="*/ 130 h 171"/>
                <a:gd name="T56" fmla="*/ 95 w 156"/>
                <a:gd name="T57" fmla="*/ 121 h 171"/>
                <a:gd name="T58" fmla="*/ 76 w 156"/>
                <a:gd name="T59" fmla="*/ 113 h 171"/>
                <a:gd name="T60" fmla="*/ 52 w 156"/>
                <a:gd name="T61" fmla="*/ 98 h 171"/>
                <a:gd name="T62" fmla="*/ 37 w 156"/>
                <a:gd name="T63" fmla="*/ 95 h 171"/>
                <a:gd name="T64" fmla="*/ 0 w 156"/>
                <a:gd name="T65" fmla="*/ 6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 h="171">
                  <a:moveTo>
                    <a:pt x="0" y="61"/>
                  </a:moveTo>
                  <a:lnTo>
                    <a:pt x="4" y="36"/>
                  </a:lnTo>
                  <a:lnTo>
                    <a:pt x="3" y="25"/>
                  </a:lnTo>
                  <a:lnTo>
                    <a:pt x="10" y="6"/>
                  </a:lnTo>
                  <a:lnTo>
                    <a:pt x="41" y="0"/>
                  </a:lnTo>
                  <a:lnTo>
                    <a:pt x="58" y="1"/>
                  </a:lnTo>
                  <a:lnTo>
                    <a:pt x="76" y="11"/>
                  </a:lnTo>
                  <a:lnTo>
                    <a:pt x="77" y="18"/>
                  </a:lnTo>
                  <a:lnTo>
                    <a:pt x="83" y="29"/>
                  </a:lnTo>
                  <a:lnTo>
                    <a:pt x="85" y="57"/>
                  </a:lnTo>
                  <a:lnTo>
                    <a:pt x="104" y="61"/>
                  </a:lnTo>
                  <a:lnTo>
                    <a:pt x="111" y="57"/>
                  </a:lnTo>
                  <a:lnTo>
                    <a:pt x="124" y="63"/>
                  </a:lnTo>
                  <a:lnTo>
                    <a:pt x="128" y="69"/>
                  </a:lnTo>
                  <a:lnTo>
                    <a:pt x="132" y="88"/>
                  </a:lnTo>
                  <a:lnTo>
                    <a:pt x="135" y="96"/>
                  </a:lnTo>
                  <a:lnTo>
                    <a:pt x="141" y="97"/>
                  </a:lnTo>
                  <a:lnTo>
                    <a:pt x="148" y="94"/>
                  </a:lnTo>
                  <a:lnTo>
                    <a:pt x="155" y="97"/>
                  </a:lnTo>
                  <a:lnTo>
                    <a:pt x="156" y="109"/>
                  </a:lnTo>
                  <a:lnTo>
                    <a:pt x="155" y="121"/>
                  </a:lnTo>
                  <a:lnTo>
                    <a:pt x="153" y="133"/>
                  </a:lnTo>
                  <a:lnTo>
                    <a:pt x="152" y="151"/>
                  </a:lnTo>
                  <a:lnTo>
                    <a:pt x="138" y="167"/>
                  </a:lnTo>
                  <a:lnTo>
                    <a:pt x="124" y="171"/>
                  </a:lnTo>
                  <a:lnTo>
                    <a:pt x="104" y="167"/>
                  </a:lnTo>
                  <a:lnTo>
                    <a:pt x="85" y="162"/>
                  </a:lnTo>
                  <a:lnTo>
                    <a:pt x="99" y="130"/>
                  </a:lnTo>
                  <a:lnTo>
                    <a:pt x="95" y="121"/>
                  </a:lnTo>
                  <a:lnTo>
                    <a:pt x="76" y="113"/>
                  </a:lnTo>
                  <a:lnTo>
                    <a:pt x="52" y="98"/>
                  </a:lnTo>
                  <a:lnTo>
                    <a:pt x="37" y="95"/>
                  </a:lnTo>
                  <a:lnTo>
                    <a:pt x="0" y="6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79" name="Freeform 156">
              <a:extLst>
                <a:ext uri="{FF2B5EF4-FFF2-40B4-BE49-F238E27FC236}">
                  <a16:creationId xmlns:a16="http://schemas.microsoft.com/office/drawing/2014/main" id="{05AC59E5-5210-FCDA-DEA8-97CC201EC806}"/>
                </a:ext>
              </a:extLst>
            </p:cNvPr>
            <p:cNvSpPr>
              <a:spLocks/>
            </p:cNvSpPr>
            <p:nvPr/>
          </p:nvSpPr>
          <p:spPr bwMode="auto">
            <a:xfrm>
              <a:off x="6713613" y="2764099"/>
              <a:ext cx="18412" cy="40170"/>
            </a:xfrm>
            <a:custGeom>
              <a:avLst/>
              <a:gdLst>
                <a:gd name="T0" fmla="*/ 9 w 11"/>
                <a:gd name="T1" fmla="*/ 3 h 24"/>
                <a:gd name="T2" fmla="*/ 11 w 11"/>
                <a:gd name="T3" fmla="*/ 15 h 24"/>
                <a:gd name="T4" fmla="*/ 9 w 11"/>
                <a:gd name="T5" fmla="*/ 21 h 24"/>
                <a:gd name="T6" fmla="*/ 1 w 11"/>
                <a:gd name="T7" fmla="*/ 24 h 24"/>
                <a:gd name="T8" fmla="*/ 1 w 11"/>
                <a:gd name="T9" fmla="*/ 19 h 24"/>
                <a:gd name="T10" fmla="*/ 5 w 11"/>
                <a:gd name="T11" fmla="*/ 16 h 24"/>
                <a:gd name="T12" fmla="*/ 0 w 11"/>
                <a:gd name="T13" fmla="*/ 14 h 24"/>
                <a:gd name="T14" fmla="*/ 3 w 11"/>
                <a:gd name="T15" fmla="*/ 0 h 24"/>
                <a:gd name="T16" fmla="*/ 9 w 11"/>
                <a:gd name="T1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4">
                  <a:moveTo>
                    <a:pt x="9" y="3"/>
                  </a:moveTo>
                  <a:lnTo>
                    <a:pt x="11" y="15"/>
                  </a:lnTo>
                  <a:lnTo>
                    <a:pt x="9" y="21"/>
                  </a:lnTo>
                  <a:lnTo>
                    <a:pt x="1" y="24"/>
                  </a:lnTo>
                  <a:lnTo>
                    <a:pt x="1" y="19"/>
                  </a:lnTo>
                  <a:lnTo>
                    <a:pt x="5" y="16"/>
                  </a:lnTo>
                  <a:lnTo>
                    <a:pt x="0" y="14"/>
                  </a:lnTo>
                  <a:lnTo>
                    <a:pt x="3" y="0"/>
                  </a:lnTo>
                  <a:lnTo>
                    <a:pt x="9" y="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0" name="Freeform 157">
              <a:extLst>
                <a:ext uri="{FF2B5EF4-FFF2-40B4-BE49-F238E27FC236}">
                  <a16:creationId xmlns:a16="http://schemas.microsoft.com/office/drawing/2014/main" id="{5FA0AD3F-C349-121B-CBD9-98FF6839CC3F}"/>
                </a:ext>
              </a:extLst>
            </p:cNvPr>
            <p:cNvSpPr>
              <a:spLocks/>
            </p:cNvSpPr>
            <p:nvPr/>
          </p:nvSpPr>
          <p:spPr bwMode="auto">
            <a:xfrm>
              <a:off x="7204019" y="2986707"/>
              <a:ext cx="28454" cy="53560"/>
            </a:xfrm>
            <a:custGeom>
              <a:avLst/>
              <a:gdLst>
                <a:gd name="T0" fmla="*/ 3 w 17"/>
                <a:gd name="T1" fmla="*/ 28 h 32"/>
                <a:gd name="T2" fmla="*/ 0 w 17"/>
                <a:gd name="T3" fmla="*/ 13 h 32"/>
                <a:gd name="T4" fmla="*/ 4 w 17"/>
                <a:gd name="T5" fmla="*/ 2 h 32"/>
                <a:gd name="T6" fmla="*/ 9 w 17"/>
                <a:gd name="T7" fmla="*/ 0 h 32"/>
                <a:gd name="T8" fmla="*/ 15 w 17"/>
                <a:gd name="T9" fmla="*/ 7 h 32"/>
                <a:gd name="T10" fmla="*/ 17 w 17"/>
                <a:gd name="T11" fmla="*/ 18 h 32"/>
                <a:gd name="T12" fmla="*/ 14 w 17"/>
                <a:gd name="T13" fmla="*/ 31 h 32"/>
                <a:gd name="T14" fmla="*/ 9 w 17"/>
                <a:gd name="T15" fmla="*/ 32 h 32"/>
                <a:gd name="T16" fmla="*/ 3 w 17"/>
                <a:gd name="T17"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32">
                  <a:moveTo>
                    <a:pt x="3" y="28"/>
                  </a:moveTo>
                  <a:lnTo>
                    <a:pt x="0" y="13"/>
                  </a:lnTo>
                  <a:lnTo>
                    <a:pt x="4" y="2"/>
                  </a:lnTo>
                  <a:lnTo>
                    <a:pt x="9" y="0"/>
                  </a:lnTo>
                  <a:lnTo>
                    <a:pt x="15" y="7"/>
                  </a:lnTo>
                  <a:lnTo>
                    <a:pt x="17" y="18"/>
                  </a:lnTo>
                  <a:lnTo>
                    <a:pt x="14" y="31"/>
                  </a:lnTo>
                  <a:lnTo>
                    <a:pt x="9" y="32"/>
                  </a:lnTo>
                  <a:lnTo>
                    <a:pt x="3" y="2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1" name="Freeform 158">
              <a:extLst>
                <a:ext uri="{FF2B5EF4-FFF2-40B4-BE49-F238E27FC236}">
                  <a16:creationId xmlns:a16="http://schemas.microsoft.com/office/drawing/2014/main" id="{3235F603-8596-A171-EECD-3372817EC6D2}"/>
                </a:ext>
              </a:extLst>
            </p:cNvPr>
            <p:cNvSpPr>
              <a:spLocks/>
            </p:cNvSpPr>
            <p:nvPr/>
          </p:nvSpPr>
          <p:spPr bwMode="auto">
            <a:xfrm>
              <a:off x="6243291" y="2223480"/>
              <a:ext cx="264451" cy="155659"/>
            </a:xfrm>
            <a:custGeom>
              <a:avLst/>
              <a:gdLst>
                <a:gd name="T0" fmla="*/ 37 w 158"/>
                <a:gd name="T1" fmla="*/ 7 h 93"/>
                <a:gd name="T2" fmla="*/ 44 w 158"/>
                <a:gd name="T3" fmla="*/ 3 h 93"/>
                <a:gd name="T4" fmla="*/ 54 w 158"/>
                <a:gd name="T5" fmla="*/ 5 h 93"/>
                <a:gd name="T6" fmla="*/ 64 w 158"/>
                <a:gd name="T7" fmla="*/ 5 h 93"/>
                <a:gd name="T8" fmla="*/ 72 w 158"/>
                <a:gd name="T9" fmla="*/ 10 h 93"/>
                <a:gd name="T10" fmla="*/ 78 w 158"/>
                <a:gd name="T11" fmla="*/ 7 h 93"/>
                <a:gd name="T12" fmla="*/ 89 w 158"/>
                <a:gd name="T13" fmla="*/ 5 h 93"/>
                <a:gd name="T14" fmla="*/ 93 w 158"/>
                <a:gd name="T15" fmla="*/ 0 h 93"/>
                <a:gd name="T16" fmla="*/ 100 w 158"/>
                <a:gd name="T17" fmla="*/ 0 h 93"/>
                <a:gd name="T18" fmla="*/ 105 w 158"/>
                <a:gd name="T19" fmla="*/ 2 h 93"/>
                <a:gd name="T20" fmla="*/ 110 w 158"/>
                <a:gd name="T21" fmla="*/ 8 h 93"/>
                <a:gd name="T22" fmla="*/ 117 w 158"/>
                <a:gd name="T23" fmla="*/ 17 h 93"/>
                <a:gd name="T24" fmla="*/ 128 w 158"/>
                <a:gd name="T25" fmla="*/ 29 h 93"/>
                <a:gd name="T26" fmla="*/ 130 w 158"/>
                <a:gd name="T27" fmla="*/ 38 h 93"/>
                <a:gd name="T28" fmla="*/ 129 w 158"/>
                <a:gd name="T29" fmla="*/ 47 h 93"/>
                <a:gd name="T30" fmla="*/ 133 w 158"/>
                <a:gd name="T31" fmla="*/ 56 h 93"/>
                <a:gd name="T32" fmla="*/ 141 w 158"/>
                <a:gd name="T33" fmla="*/ 59 h 93"/>
                <a:gd name="T34" fmla="*/ 149 w 158"/>
                <a:gd name="T35" fmla="*/ 56 h 93"/>
                <a:gd name="T36" fmla="*/ 156 w 158"/>
                <a:gd name="T37" fmla="*/ 60 h 93"/>
                <a:gd name="T38" fmla="*/ 158 w 158"/>
                <a:gd name="T39" fmla="*/ 65 h 93"/>
                <a:gd name="T40" fmla="*/ 150 w 158"/>
                <a:gd name="T41" fmla="*/ 69 h 93"/>
                <a:gd name="T42" fmla="*/ 145 w 158"/>
                <a:gd name="T43" fmla="*/ 67 h 93"/>
                <a:gd name="T44" fmla="*/ 143 w 158"/>
                <a:gd name="T45" fmla="*/ 92 h 93"/>
                <a:gd name="T46" fmla="*/ 133 w 158"/>
                <a:gd name="T47" fmla="*/ 90 h 93"/>
                <a:gd name="T48" fmla="*/ 121 w 158"/>
                <a:gd name="T49" fmla="*/ 83 h 93"/>
                <a:gd name="T50" fmla="*/ 101 w 158"/>
                <a:gd name="T51" fmla="*/ 87 h 93"/>
                <a:gd name="T52" fmla="*/ 94 w 158"/>
                <a:gd name="T53" fmla="*/ 93 h 93"/>
                <a:gd name="T54" fmla="*/ 69 w 158"/>
                <a:gd name="T55" fmla="*/ 91 h 93"/>
                <a:gd name="T56" fmla="*/ 56 w 158"/>
                <a:gd name="T57" fmla="*/ 88 h 93"/>
                <a:gd name="T58" fmla="*/ 50 w 158"/>
                <a:gd name="T59" fmla="*/ 90 h 93"/>
                <a:gd name="T60" fmla="*/ 44 w 158"/>
                <a:gd name="T61" fmla="*/ 81 h 93"/>
                <a:gd name="T62" fmla="*/ 41 w 158"/>
                <a:gd name="T63" fmla="*/ 78 h 93"/>
                <a:gd name="T64" fmla="*/ 45 w 158"/>
                <a:gd name="T65" fmla="*/ 74 h 93"/>
                <a:gd name="T66" fmla="*/ 40 w 158"/>
                <a:gd name="T67" fmla="*/ 72 h 93"/>
                <a:gd name="T68" fmla="*/ 36 w 158"/>
                <a:gd name="T69" fmla="*/ 76 h 93"/>
                <a:gd name="T70" fmla="*/ 25 w 158"/>
                <a:gd name="T71" fmla="*/ 70 h 93"/>
                <a:gd name="T72" fmla="*/ 23 w 158"/>
                <a:gd name="T73" fmla="*/ 62 h 93"/>
                <a:gd name="T74" fmla="*/ 13 w 158"/>
                <a:gd name="T75" fmla="*/ 57 h 93"/>
                <a:gd name="T76" fmla="*/ 10 w 158"/>
                <a:gd name="T77" fmla="*/ 51 h 93"/>
                <a:gd name="T78" fmla="*/ 0 w 158"/>
                <a:gd name="T79" fmla="*/ 43 h 93"/>
                <a:gd name="T80" fmla="*/ 13 w 158"/>
                <a:gd name="T81" fmla="*/ 39 h 93"/>
                <a:gd name="T82" fmla="*/ 22 w 158"/>
                <a:gd name="T83" fmla="*/ 25 h 93"/>
                <a:gd name="T84" fmla="*/ 28 w 158"/>
                <a:gd name="T85" fmla="*/ 11 h 93"/>
                <a:gd name="T86" fmla="*/ 37 w 158"/>
                <a:gd name="T87" fmla="*/ 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 h="93">
                  <a:moveTo>
                    <a:pt x="37" y="7"/>
                  </a:moveTo>
                  <a:lnTo>
                    <a:pt x="44" y="3"/>
                  </a:lnTo>
                  <a:lnTo>
                    <a:pt x="54" y="5"/>
                  </a:lnTo>
                  <a:lnTo>
                    <a:pt x="64" y="5"/>
                  </a:lnTo>
                  <a:lnTo>
                    <a:pt x="72" y="10"/>
                  </a:lnTo>
                  <a:lnTo>
                    <a:pt x="78" y="7"/>
                  </a:lnTo>
                  <a:lnTo>
                    <a:pt x="89" y="5"/>
                  </a:lnTo>
                  <a:lnTo>
                    <a:pt x="93" y="0"/>
                  </a:lnTo>
                  <a:lnTo>
                    <a:pt x="100" y="0"/>
                  </a:lnTo>
                  <a:lnTo>
                    <a:pt x="105" y="2"/>
                  </a:lnTo>
                  <a:lnTo>
                    <a:pt x="110" y="8"/>
                  </a:lnTo>
                  <a:lnTo>
                    <a:pt x="117" y="17"/>
                  </a:lnTo>
                  <a:lnTo>
                    <a:pt x="128" y="29"/>
                  </a:lnTo>
                  <a:lnTo>
                    <a:pt x="130" y="38"/>
                  </a:lnTo>
                  <a:lnTo>
                    <a:pt x="129" y="47"/>
                  </a:lnTo>
                  <a:lnTo>
                    <a:pt x="133" y="56"/>
                  </a:lnTo>
                  <a:lnTo>
                    <a:pt x="141" y="59"/>
                  </a:lnTo>
                  <a:lnTo>
                    <a:pt x="149" y="56"/>
                  </a:lnTo>
                  <a:lnTo>
                    <a:pt x="156" y="60"/>
                  </a:lnTo>
                  <a:lnTo>
                    <a:pt x="158" y="65"/>
                  </a:lnTo>
                  <a:lnTo>
                    <a:pt x="150" y="69"/>
                  </a:lnTo>
                  <a:lnTo>
                    <a:pt x="145" y="67"/>
                  </a:lnTo>
                  <a:lnTo>
                    <a:pt x="143" y="92"/>
                  </a:lnTo>
                  <a:lnTo>
                    <a:pt x="133" y="90"/>
                  </a:lnTo>
                  <a:lnTo>
                    <a:pt x="121" y="83"/>
                  </a:lnTo>
                  <a:lnTo>
                    <a:pt x="101" y="87"/>
                  </a:lnTo>
                  <a:lnTo>
                    <a:pt x="94" y="93"/>
                  </a:lnTo>
                  <a:lnTo>
                    <a:pt x="69" y="91"/>
                  </a:lnTo>
                  <a:lnTo>
                    <a:pt x="56" y="88"/>
                  </a:lnTo>
                  <a:lnTo>
                    <a:pt x="50" y="90"/>
                  </a:lnTo>
                  <a:lnTo>
                    <a:pt x="44" y="81"/>
                  </a:lnTo>
                  <a:lnTo>
                    <a:pt x="41" y="78"/>
                  </a:lnTo>
                  <a:lnTo>
                    <a:pt x="45" y="74"/>
                  </a:lnTo>
                  <a:lnTo>
                    <a:pt x="40" y="72"/>
                  </a:lnTo>
                  <a:lnTo>
                    <a:pt x="36" y="76"/>
                  </a:lnTo>
                  <a:lnTo>
                    <a:pt x="25" y="70"/>
                  </a:lnTo>
                  <a:lnTo>
                    <a:pt x="23" y="62"/>
                  </a:lnTo>
                  <a:lnTo>
                    <a:pt x="13" y="57"/>
                  </a:lnTo>
                  <a:lnTo>
                    <a:pt x="10" y="51"/>
                  </a:lnTo>
                  <a:lnTo>
                    <a:pt x="0" y="43"/>
                  </a:lnTo>
                  <a:lnTo>
                    <a:pt x="13" y="39"/>
                  </a:lnTo>
                  <a:lnTo>
                    <a:pt x="22" y="25"/>
                  </a:lnTo>
                  <a:lnTo>
                    <a:pt x="28" y="11"/>
                  </a:lnTo>
                  <a:lnTo>
                    <a:pt x="37"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2" name="Freeform 159">
              <a:extLst>
                <a:ext uri="{FF2B5EF4-FFF2-40B4-BE49-F238E27FC236}">
                  <a16:creationId xmlns:a16="http://schemas.microsoft.com/office/drawing/2014/main" id="{D340DEFB-229D-5FCD-8B6D-BE92DD82DFE5}"/>
                </a:ext>
              </a:extLst>
            </p:cNvPr>
            <p:cNvSpPr>
              <a:spLocks/>
            </p:cNvSpPr>
            <p:nvPr/>
          </p:nvSpPr>
          <p:spPr bwMode="auto">
            <a:xfrm>
              <a:off x="9371517" y="2015936"/>
              <a:ext cx="251061" cy="284536"/>
            </a:xfrm>
            <a:custGeom>
              <a:avLst/>
              <a:gdLst>
                <a:gd name="T0" fmla="*/ 81 w 150"/>
                <a:gd name="T1" fmla="*/ 73 h 170"/>
                <a:gd name="T2" fmla="*/ 126 w 150"/>
                <a:gd name="T3" fmla="*/ 109 h 170"/>
                <a:gd name="T4" fmla="*/ 97 w 150"/>
                <a:gd name="T5" fmla="*/ 102 h 170"/>
                <a:gd name="T6" fmla="*/ 109 w 150"/>
                <a:gd name="T7" fmla="*/ 131 h 170"/>
                <a:gd name="T8" fmla="*/ 140 w 150"/>
                <a:gd name="T9" fmla="*/ 152 h 170"/>
                <a:gd name="T10" fmla="*/ 150 w 150"/>
                <a:gd name="T11" fmla="*/ 166 h 170"/>
                <a:gd name="T12" fmla="*/ 129 w 150"/>
                <a:gd name="T13" fmla="*/ 154 h 170"/>
                <a:gd name="T14" fmla="*/ 129 w 150"/>
                <a:gd name="T15" fmla="*/ 170 h 170"/>
                <a:gd name="T16" fmla="*/ 114 w 150"/>
                <a:gd name="T17" fmla="*/ 153 h 170"/>
                <a:gd name="T18" fmla="*/ 101 w 150"/>
                <a:gd name="T19" fmla="*/ 133 h 170"/>
                <a:gd name="T20" fmla="*/ 83 w 150"/>
                <a:gd name="T21" fmla="*/ 111 h 170"/>
                <a:gd name="T22" fmla="*/ 76 w 150"/>
                <a:gd name="T23" fmla="*/ 96 h 170"/>
                <a:gd name="T24" fmla="*/ 55 w 150"/>
                <a:gd name="T25" fmla="*/ 69 h 170"/>
                <a:gd name="T26" fmla="*/ 29 w 150"/>
                <a:gd name="T27" fmla="*/ 49 h 170"/>
                <a:gd name="T28" fmla="*/ 8 w 150"/>
                <a:gd name="T29" fmla="*/ 22 h 170"/>
                <a:gd name="T30" fmla="*/ 14 w 150"/>
                <a:gd name="T31" fmla="*/ 12 h 170"/>
                <a:gd name="T32" fmla="*/ 0 w 150"/>
                <a:gd name="T33" fmla="*/ 3 h 170"/>
                <a:gd name="T34" fmla="*/ 4 w 150"/>
                <a:gd name="T35" fmla="*/ 0 h 170"/>
                <a:gd name="T36" fmla="*/ 20 w 150"/>
                <a:gd name="T37" fmla="*/ 14 h 170"/>
                <a:gd name="T38" fmla="*/ 42 w 150"/>
                <a:gd name="T39" fmla="*/ 33 h 170"/>
                <a:gd name="T40" fmla="*/ 58 w 150"/>
                <a:gd name="T41" fmla="*/ 53 h 170"/>
                <a:gd name="T42" fmla="*/ 81 w 150"/>
                <a:gd name="T43" fmla="*/ 7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0" h="170">
                  <a:moveTo>
                    <a:pt x="81" y="73"/>
                  </a:moveTo>
                  <a:lnTo>
                    <a:pt x="126" y="109"/>
                  </a:lnTo>
                  <a:lnTo>
                    <a:pt x="97" y="102"/>
                  </a:lnTo>
                  <a:lnTo>
                    <a:pt x="109" y="131"/>
                  </a:lnTo>
                  <a:lnTo>
                    <a:pt x="140" y="152"/>
                  </a:lnTo>
                  <a:lnTo>
                    <a:pt x="150" y="166"/>
                  </a:lnTo>
                  <a:lnTo>
                    <a:pt x="129" y="154"/>
                  </a:lnTo>
                  <a:lnTo>
                    <a:pt x="129" y="170"/>
                  </a:lnTo>
                  <a:lnTo>
                    <a:pt x="114" y="153"/>
                  </a:lnTo>
                  <a:lnTo>
                    <a:pt x="101" y="133"/>
                  </a:lnTo>
                  <a:lnTo>
                    <a:pt x="83" y="111"/>
                  </a:lnTo>
                  <a:lnTo>
                    <a:pt x="76" y="96"/>
                  </a:lnTo>
                  <a:lnTo>
                    <a:pt x="55" y="69"/>
                  </a:lnTo>
                  <a:lnTo>
                    <a:pt x="29" y="49"/>
                  </a:lnTo>
                  <a:lnTo>
                    <a:pt x="8" y="22"/>
                  </a:lnTo>
                  <a:lnTo>
                    <a:pt x="14" y="12"/>
                  </a:lnTo>
                  <a:lnTo>
                    <a:pt x="0" y="3"/>
                  </a:lnTo>
                  <a:lnTo>
                    <a:pt x="4" y="0"/>
                  </a:lnTo>
                  <a:lnTo>
                    <a:pt x="20" y="14"/>
                  </a:lnTo>
                  <a:lnTo>
                    <a:pt x="42" y="33"/>
                  </a:lnTo>
                  <a:lnTo>
                    <a:pt x="58" y="53"/>
                  </a:lnTo>
                  <a:lnTo>
                    <a:pt x="81" y="7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3" name="Freeform 160">
              <a:extLst>
                <a:ext uri="{FF2B5EF4-FFF2-40B4-BE49-F238E27FC236}">
                  <a16:creationId xmlns:a16="http://schemas.microsoft.com/office/drawing/2014/main" id="{B492E65B-F8D6-0DB6-9419-73C721F03731}"/>
                </a:ext>
              </a:extLst>
            </p:cNvPr>
            <p:cNvSpPr>
              <a:spLocks/>
            </p:cNvSpPr>
            <p:nvPr/>
          </p:nvSpPr>
          <p:spPr bwMode="auto">
            <a:xfrm>
              <a:off x="6198101" y="1989156"/>
              <a:ext cx="80340" cy="28454"/>
            </a:xfrm>
            <a:custGeom>
              <a:avLst/>
              <a:gdLst>
                <a:gd name="T0" fmla="*/ 48 w 48"/>
                <a:gd name="T1" fmla="*/ 17 h 17"/>
                <a:gd name="T2" fmla="*/ 19 w 48"/>
                <a:gd name="T3" fmla="*/ 17 h 17"/>
                <a:gd name="T4" fmla="*/ 0 w 48"/>
                <a:gd name="T5" fmla="*/ 15 h 17"/>
                <a:gd name="T6" fmla="*/ 2 w 48"/>
                <a:gd name="T7" fmla="*/ 6 h 17"/>
                <a:gd name="T8" fmla="*/ 23 w 48"/>
                <a:gd name="T9" fmla="*/ 0 h 17"/>
                <a:gd name="T10" fmla="*/ 39 w 48"/>
                <a:gd name="T11" fmla="*/ 4 h 17"/>
                <a:gd name="T12" fmla="*/ 47 w 48"/>
                <a:gd name="T13" fmla="*/ 7 h 17"/>
                <a:gd name="T14" fmla="*/ 46 w 48"/>
                <a:gd name="T15" fmla="*/ 12 h 17"/>
                <a:gd name="T16" fmla="*/ 48 w 4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7">
                  <a:moveTo>
                    <a:pt x="48" y="17"/>
                  </a:moveTo>
                  <a:lnTo>
                    <a:pt x="19" y="17"/>
                  </a:lnTo>
                  <a:lnTo>
                    <a:pt x="0" y="15"/>
                  </a:lnTo>
                  <a:lnTo>
                    <a:pt x="2" y="6"/>
                  </a:lnTo>
                  <a:lnTo>
                    <a:pt x="23" y="0"/>
                  </a:lnTo>
                  <a:lnTo>
                    <a:pt x="39" y="4"/>
                  </a:lnTo>
                  <a:lnTo>
                    <a:pt x="47" y="7"/>
                  </a:lnTo>
                  <a:lnTo>
                    <a:pt x="46" y="12"/>
                  </a:lnTo>
                  <a:lnTo>
                    <a:pt x="48" y="1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4" name="Freeform 161">
              <a:extLst>
                <a:ext uri="{FF2B5EF4-FFF2-40B4-BE49-F238E27FC236}">
                  <a16:creationId xmlns:a16="http://schemas.microsoft.com/office/drawing/2014/main" id="{F9FB723D-9D51-55D6-8110-E31E686894E0}"/>
                </a:ext>
              </a:extLst>
            </p:cNvPr>
            <p:cNvSpPr>
              <a:spLocks/>
            </p:cNvSpPr>
            <p:nvPr/>
          </p:nvSpPr>
          <p:spPr bwMode="auto">
            <a:xfrm>
              <a:off x="8640091" y="1416736"/>
              <a:ext cx="85361" cy="18412"/>
            </a:xfrm>
            <a:custGeom>
              <a:avLst/>
              <a:gdLst>
                <a:gd name="T0" fmla="*/ 51 w 51"/>
                <a:gd name="T1" fmla="*/ 10 h 11"/>
                <a:gd name="T2" fmla="*/ 32 w 51"/>
                <a:gd name="T3" fmla="*/ 11 h 11"/>
                <a:gd name="T4" fmla="*/ 3 w 51"/>
                <a:gd name="T5" fmla="*/ 9 h 11"/>
                <a:gd name="T6" fmla="*/ 0 w 51"/>
                <a:gd name="T7" fmla="*/ 8 h 11"/>
                <a:gd name="T8" fmla="*/ 2 w 51"/>
                <a:gd name="T9" fmla="*/ 2 h 11"/>
                <a:gd name="T10" fmla="*/ 15 w 51"/>
                <a:gd name="T11" fmla="*/ 0 h 11"/>
                <a:gd name="T12" fmla="*/ 43 w 51"/>
                <a:gd name="T13" fmla="*/ 6 h 11"/>
                <a:gd name="T14" fmla="*/ 51 w 51"/>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51" y="10"/>
                  </a:moveTo>
                  <a:lnTo>
                    <a:pt x="32" y="11"/>
                  </a:lnTo>
                  <a:lnTo>
                    <a:pt x="3" y="9"/>
                  </a:lnTo>
                  <a:lnTo>
                    <a:pt x="0" y="8"/>
                  </a:lnTo>
                  <a:lnTo>
                    <a:pt x="2" y="2"/>
                  </a:lnTo>
                  <a:lnTo>
                    <a:pt x="15" y="0"/>
                  </a:lnTo>
                  <a:lnTo>
                    <a:pt x="43" y="6"/>
                  </a:lnTo>
                  <a:lnTo>
                    <a:pt x="51" y="1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5" name="Freeform 162">
              <a:extLst>
                <a:ext uri="{FF2B5EF4-FFF2-40B4-BE49-F238E27FC236}">
                  <a16:creationId xmlns:a16="http://schemas.microsoft.com/office/drawing/2014/main" id="{33A7A12A-FF2C-6B20-6B67-F957968F19E2}"/>
                </a:ext>
              </a:extLst>
            </p:cNvPr>
            <p:cNvSpPr>
              <a:spLocks/>
            </p:cNvSpPr>
            <p:nvPr/>
          </p:nvSpPr>
          <p:spPr bwMode="auto">
            <a:xfrm>
              <a:off x="8686955" y="1373219"/>
              <a:ext cx="107120" cy="21759"/>
            </a:xfrm>
            <a:custGeom>
              <a:avLst/>
              <a:gdLst>
                <a:gd name="T0" fmla="*/ 64 w 64"/>
                <a:gd name="T1" fmla="*/ 7 h 13"/>
                <a:gd name="T2" fmla="*/ 60 w 64"/>
                <a:gd name="T3" fmla="*/ 13 h 13"/>
                <a:gd name="T4" fmla="*/ 38 w 64"/>
                <a:gd name="T5" fmla="*/ 11 h 13"/>
                <a:gd name="T6" fmla="*/ 5 w 64"/>
                <a:gd name="T7" fmla="*/ 5 h 13"/>
                <a:gd name="T8" fmla="*/ 0 w 64"/>
                <a:gd name="T9" fmla="*/ 0 h 13"/>
                <a:gd name="T10" fmla="*/ 27 w 64"/>
                <a:gd name="T11" fmla="*/ 2 h 13"/>
                <a:gd name="T12" fmla="*/ 64 w 64"/>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64" h="13">
                  <a:moveTo>
                    <a:pt x="64" y="7"/>
                  </a:moveTo>
                  <a:lnTo>
                    <a:pt x="60" y="13"/>
                  </a:lnTo>
                  <a:lnTo>
                    <a:pt x="38" y="11"/>
                  </a:lnTo>
                  <a:lnTo>
                    <a:pt x="5" y="5"/>
                  </a:lnTo>
                  <a:lnTo>
                    <a:pt x="0" y="0"/>
                  </a:lnTo>
                  <a:lnTo>
                    <a:pt x="27" y="2"/>
                  </a:lnTo>
                  <a:lnTo>
                    <a:pt x="64"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6" name="Freeform 163">
              <a:extLst>
                <a:ext uri="{FF2B5EF4-FFF2-40B4-BE49-F238E27FC236}">
                  <a16:creationId xmlns:a16="http://schemas.microsoft.com/office/drawing/2014/main" id="{BBE10A1C-DBDC-C3FA-A225-367F2BF85893}"/>
                </a:ext>
              </a:extLst>
            </p:cNvPr>
            <p:cNvSpPr>
              <a:spLocks/>
            </p:cNvSpPr>
            <p:nvPr/>
          </p:nvSpPr>
          <p:spPr bwMode="auto">
            <a:xfrm>
              <a:off x="8487781" y="1356482"/>
              <a:ext cx="185786" cy="40170"/>
            </a:xfrm>
            <a:custGeom>
              <a:avLst/>
              <a:gdLst>
                <a:gd name="T0" fmla="*/ 102 w 111"/>
                <a:gd name="T1" fmla="*/ 9 h 24"/>
                <a:gd name="T2" fmla="*/ 111 w 111"/>
                <a:gd name="T3" fmla="*/ 21 h 24"/>
                <a:gd name="T4" fmla="*/ 64 w 111"/>
                <a:gd name="T5" fmla="*/ 20 h 24"/>
                <a:gd name="T6" fmla="*/ 50 w 111"/>
                <a:gd name="T7" fmla="*/ 24 h 24"/>
                <a:gd name="T8" fmla="*/ 10 w 111"/>
                <a:gd name="T9" fmla="*/ 14 h 24"/>
                <a:gd name="T10" fmla="*/ 0 w 111"/>
                <a:gd name="T11" fmla="*/ 3 h 24"/>
                <a:gd name="T12" fmla="*/ 12 w 111"/>
                <a:gd name="T13" fmla="*/ 0 h 24"/>
                <a:gd name="T14" fmla="*/ 45 w 111"/>
                <a:gd name="T15" fmla="*/ 1 h 24"/>
                <a:gd name="T16" fmla="*/ 102 w 111"/>
                <a:gd name="T17" fmla="*/ 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24">
                  <a:moveTo>
                    <a:pt x="102" y="9"/>
                  </a:moveTo>
                  <a:lnTo>
                    <a:pt x="111" y="21"/>
                  </a:lnTo>
                  <a:lnTo>
                    <a:pt x="64" y="20"/>
                  </a:lnTo>
                  <a:lnTo>
                    <a:pt x="50" y="24"/>
                  </a:lnTo>
                  <a:lnTo>
                    <a:pt x="10" y="14"/>
                  </a:lnTo>
                  <a:lnTo>
                    <a:pt x="0" y="3"/>
                  </a:lnTo>
                  <a:lnTo>
                    <a:pt x="12" y="0"/>
                  </a:lnTo>
                  <a:lnTo>
                    <a:pt x="45" y="1"/>
                  </a:lnTo>
                  <a:lnTo>
                    <a:pt x="102"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7" name="Freeform 164">
              <a:extLst>
                <a:ext uri="{FF2B5EF4-FFF2-40B4-BE49-F238E27FC236}">
                  <a16:creationId xmlns:a16="http://schemas.microsoft.com/office/drawing/2014/main" id="{562C1E32-A734-B57B-8895-4EDBB88B7CC2}"/>
                </a:ext>
              </a:extLst>
            </p:cNvPr>
            <p:cNvSpPr>
              <a:spLocks/>
            </p:cNvSpPr>
            <p:nvPr/>
          </p:nvSpPr>
          <p:spPr bwMode="auto">
            <a:xfrm>
              <a:off x="6795626" y="1336397"/>
              <a:ext cx="282863" cy="169049"/>
            </a:xfrm>
            <a:custGeom>
              <a:avLst/>
              <a:gdLst>
                <a:gd name="T0" fmla="*/ 90 w 169"/>
                <a:gd name="T1" fmla="*/ 100 h 101"/>
                <a:gd name="T2" fmla="*/ 83 w 169"/>
                <a:gd name="T3" fmla="*/ 101 h 101"/>
                <a:gd name="T4" fmla="*/ 39 w 169"/>
                <a:gd name="T5" fmla="*/ 99 h 101"/>
                <a:gd name="T6" fmla="*/ 32 w 169"/>
                <a:gd name="T7" fmla="*/ 92 h 101"/>
                <a:gd name="T8" fmla="*/ 6 w 169"/>
                <a:gd name="T9" fmla="*/ 87 h 101"/>
                <a:gd name="T10" fmla="*/ 0 w 169"/>
                <a:gd name="T11" fmla="*/ 78 h 101"/>
                <a:gd name="T12" fmla="*/ 11 w 169"/>
                <a:gd name="T13" fmla="*/ 75 h 101"/>
                <a:gd name="T14" fmla="*/ 5 w 169"/>
                <a:gd name="T15" fmla="*/ 66 h 101"/>
                <a:gd name="T16" fmla="*/ 23 w 169"/>
                <a:gd name="T17" fmla="*/ 52 h 101"/>
                <a:gd name="T18" fmla="*/ 10 w 169"/>
                <a:gd name="T19" fmla="*/ 50 h 101"/>
                <a:gd name="T20" fmla="*/ 32 w 169"/>
                <a:gd name="T21" fmla="*/ 36 h 101"/>
                <a:gd name="T22" fmla="*/ 24 w 169"/>
                <a:gd name="T23" fmla="*/ 29 h 101"/>
                <a:gd name="T24" fmla="*/ 46 w 169"/>
                <a:gd name="T25" fmla="*/ 20 h 101"/>
                <a:gd name="T26" fmla="*/ 80 w 169"/>
                <a:gd name="T27" fmla="*/ 10 h 101"/>
                <a:gd name="T28" fmla="*/ 118 w 169"/>
                <a:gd name="T29" fmla="*/ 8 h 101"/>
                <a:gd name="T30" fmla="*/ 134 w 169"/>
                <a:gd name="T31" fmla="*/ 2 h 101"/>
                <a:gd name="T32" fmla="*/ 156 w 169"/>
                <a:gd name="T33" fmla="*/ 0 h 101"/>
                <a:gd name="T34" fmla="*/ 169 w 169"/>
                <a:gd name="T35" fmla="*/ 6 h 101"/>
                <a:gd name="T36" fmla="*/ 165 w 169"/>
                <a:gd name="T37" fmla="*/ 11 h 101"/>
                <a:gd name="T38" fmla="*/ 127 w 169"/>
                <a:gd name="T39" fmla="*/ 18 h 101"/>
                <a:gd name="T40" fmla="*/ 95 w 169"/>
                <a:gd name="T41" fmla="*/ 26 h 101"/>
                <a:gd name="T42" fmla="*/ 67 w 169"/>
                <a:gd name="T43" fmla="*/ 41 h 101"/>
                <a:gd name="T44" fmla="*/ 58 w 169"/>
                <a:gd name="T45" fmla="*/ 56 h 101"/>
                <a:gd name="T46" fmla="*/ 47 w 169"/>
                <a:gd name="T47" fmla="*/ 72 h 101"/>
                <a:gd name="T48" fmla="*/ 57 w 169"/>
                <a:gd name="T49" fmla="*/ 86 h 101"/>
                <a:gd name="T50" fmla="*/ 90 w 169"/>
                <a:gd name="T51"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9" h="101">
                  <a:moveTo>
                    <a:pt x="90" y="100"/>
                  </a:moveTo>
                  <a:lnTo>
                    <a:pt x="83" y="101"/>
                  </a:lnTo>
                  <a:lnTo>
                    <a:pt x="39" y="99"/>
                  </a:lnTo>
                  <a:lnTo>
                    <a:pt x="32" y="92"/>
                  </a:lnTo>
                  <a:lnTo>
                    <a:pt x="6" y="87"/>
                  </a:lnTo>
                  <a:lnTo>
                    <a:pt x="0" y="78"/>
                  </a:lnTo>
                  <a:lnTo>
                    <a:pt x="11" y="75"/>
                  </a:lnTo>
                  <a:lnTo>
                    <a:pt x="5" y="66"/>
                  </a:lnTo>
                  <a:lnTo>
                    <a:pt x="23" y="52"/>
                  </a:lnTo>
                  <a:lnTo>
                    <a:pt x="10" y="50"/>
                  </a:lnTo>
                  <a:lnTo>
                    <a:pt x="32" y="36"/>
                  </a:lnTo>
                  <a:lnTo>
                    <a:pt x="24" y="29"/>
                  </a:lnTo>
                  <a:lnTo>
                    <a:pt x="46" y="20"/>
                  </a:lnTo>
                  <a:lnTo>
                    <a:pt x="80" y="10"/>
                  </a:lnTo>
                  <a:lnTo>
                    <a:pt x="118" y="8"/>
                  </a:lnTo>
                  <a:lnTo>
                    <a:pt x="134" y="2"/>
                  </a:lnTo>
                  <a:lnTo>
                    <a:pt x="156" y="0"/>
                  </a:lnTo>
                  <a:lnTo>
                    <a:pt x="169" y="6"/>
                  </a:lnTo>
                  <a:lnTo>
                    <a:pt x="165" y="11"/>
                  </a:lnTo>
                  <a:lnTo>
                    <a:pt x="127" y="18"/>
                  </a:lnTo>
                  <a:lnTo>
                    <a:pt x="95" y="26"/>
                  </a:lnTo>
                  <a:lnTo>
                    <a:pt x="67" y="41"/>
                  </a:lnTo>
                  <a:lnTo>
                    <a:pt x="58" y="56"/>
                  </a:lnTo>
                  <a:lnTo>
                    <a:pt x="47" y="72"/>
                  </a:lnTo>
                  <a:lnTo>
                    <a:pt x="57" y="86"/>
                  </a:lnTo>
                  <a:lnTo>
                    <a:pt x="90" y="10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8" name="Freeform 165">
              <a:extLst>
                <a:ext uri="{FF2B5EF4-FFF2-40B4-BE49-F238E27FC236}">
                  <a16:creationId xmlns:a16="http://schemas.microsoft.com/office/drawing/2014/main" id="{621AD920-1C4E-9C6A-BBB8-C06365F4C535}"/>
                </a:ext>
              </a:extLst>
            </p:cNvPr>
            <p:cNvSpPr>
              <a:spLocks/>
            </p:cNvSpPr>
            <p:nvPr/>
          </p:nvSpPr>
          <p:spPr bwMode="auto">
            <a:xfrm>
              <a:off x="7652582" y="1277815"/>
              <a:ext cx="103772" cy="35149"/>
            </a:xfrm>
            <a:custGeom>
              <a:avLst/>
              <a:gdLst>
                <a:gd name="T0" fmla="*/ 62 w 62"/>
                <a:gd name="T1" fmla="*/ 15 h 21"/>
                <a:gd name="T2" fmla="*/ 2 w 62"/>
                <a:gd name="T3" fmla="*/ 21 h 21"/>
                <a:gd name="T4" fmla="*/ 0 w 62"/>
                <a:gd name="T5" fmla="*/ 2 h 21"/>
                <a:gd name="T6" fmla="*/ 8 w 62"/>
                <a:gd name="T7" fmla="*/ 0 h 21"/>
                <a:gd name="T8" fmla="*/ 18 w 62"/>
                <a:gd name="T9" fmla="*/ 1 h 21"/>
                <a:gd name="T10" fmla="*/ 58 w 62"/>
                <a:gd name="T11" fmla="*/ 9 h 21"/>
                <a:gd name="T12" fmla="*/ 62 w 62"/>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62" h="21">
                  <a:moveTo>
                    <a:pt x="62" y="15"/>
                  </a:moveTo>
                  <a:lnTo>
                    <a:pt x="2" y="21"/>
                  </a:lnTo>
                  <a:lnTo>
                    <a:pt x="0" y="2"/>
                  </a:lnTo>
                  <a:lnTo>
                    <a:pt x="8" y="0"/>
                  </a:lnTo>
                  <a:lnTo>
                    <a:pt x="18" y="1"/>
                  </a:lnTo>
                  <a:lnTo>
                    <a:pt x="58" y="9"/>
                  </a:lnTo>
                  <a:lnTo>
                    <a:pt x="62"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89" name="Freeform 166">
              <a:extLst>
                <a:ext uri="{FF2B5EF4-FFF2-40B4-BE49-F238E27FC236}">
                  <a16:creationId xmlns:a16="http://schemas.microsoft.com/office/drawing/2014/main" id="{B2B24E6D-347A-80B2-FFD3-3231E267CF78}"/>
                </a:ext>
              </a:extLst>
            </p:cNvPr>
            <p:cNvSpPr>
              <a:spLocks/>
            </p:cNvSpPr>
            <p:nvPr/>
          </p:nvSpPr>
          <p:spPr bwMode="auto">
            <a:xfrm>
              <a:off x="6541217" y="1242667"/>
              <a:ext cx="125531" cy="20085"/>
            </a:xfrm>
            <a:custGeom>
              <a:avLst/>
              <a:gdLst>
                <a:gd name="T0" fmla="*/ 72 w 75"/>
                <a:gd name="T1" fmla="*/ 5 h 12"/>
                <a:gd name="T2" fmla="*/ 58 w 75"/>
                <a:gd name="T3" fmla="*/ 7 h 12"/>
                <a:gd name="T4" fmla="*/ 48 w 75"/>
                <a:gd name="T5" fmla="*/ 8 h 12"/>
                <a:gd name="T6" fmla="*/ 48 w 75"/>
                <a:gd name="T7" fmla="*/ 10 h 12"/>
                <a:gd name="T8" fmla="*/ 36 w 75"/>
                <a:gd name="T9" fmla="*/ 12 h 12"/>
                <a:gd name="T10" fmla="*/ 22 w 75"/>
                <a:gd name="T11" fmla="*/ 9 h 12"/>
                <a:gd name="T12" fmla="*/ 26 w 75"/>
                <a:gd name="T13" fmla="*/ 5 h 12"/>
                <a:gd name="T14" fmla="*/ 0 w 75"/>
                <a:gd name="T15" fmla="*/ 5 h 12"/>
                <a:gd name="T16" fmla="*/ 21 w 75"/>
                <a:gd name="T17" fmla="*/ 2 h 12"/>
                <a:gd name="T18" fmla="*/ 38 w 75"/>
                <a:gd name="T19" fmla="*/ 2 h 12"/>
                <a:gd name="T20" fmla="*/ 43 w 75"/>
                <a:gd name="T21" fmla="*/ 5 h 12"/>
                <a:gd name="T22" fmla="*/ 47 w 75"/>
                <a:gd name="T23" fmla="*/ 2 h 12"/>
                <a:gd name="T24" fmla="*/ 56 w 75"/>
                <a:gd name="T25" fmla="*/ 0 h 12"/>
                <a:gd name="T26" fmla="*/ 75 w 75"/>
                <a:gd name="T27" fmla="*/ 3 h 12"/>
                <a:gd name="T28" fmla="*/ 72 w 75"/>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2">
                  <a:moveTo>
                    <a:pt x="72" y="5"/>
                  </a:moveTo>
                  <a:lnTo>
                    <a:pt x="58" y="7"/>
                  </a:lnTo>
                  <a:lnTo>
                    <a:pt x="48" y="8"/>
                  </a:lnTo>
                  <a:lnTo>
                    <a:pt x="48" y="10"/>
                  </a:lnTo>
                  <a:lnTo>
                    <a:pt x="36" y="12"/>
                  </a:lnTo>
                  <a:lnTo>
                    <a:pt x="22" y="9"/>
                  </a:lnTo>
                  <a:lnTo>
                    <a:pt x="26" y="5"/>
                  </a:lnTo>
                  <a:lnTo>
                    <a:pt x="0" y="5"/>
                  </a:lnTo>
                  <a:lnTo>
                    <a:pt x="21" y="2"/>
                  </a:lnTo>
                  <a:lnTo>
                    <a:pt x="38" y="2"/>
                  </a:lnTo>
                  <a:lnTo>
                    <a:pt x="43" y="5"/>
                  </a:lnTo>
                  <a:lnTo>
                    <a:pt x="47" y="2"/>
                  </a:lnTo>
                  <a:lnTo>
                    <a:pt x="56" y="0"/>
                  </a:lnTo>
                  <a:lnTo>
                    <a:pt x="75" y="3"/>
                  </a:lnTo>
                  <a:lnTo>
                    <a:pt x="72" y="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0" name="Freeform 167">
              <a:extLst>
                <a:ext uri="{FF2B5EF4-FFF2-40B4-BE49-F238E27FC236}">
                  <a16:creationId xmlns:a16="http://schemas.microsoft.com/office/drawing/2014/main" id="{C6AA3684-B034-BE67-C908-B302F1B787D7}"/>
                </a:ext>
              </a:extLst>
            </p:cNvPr>
            <p:cNvSpPr>
              <a:spLocks/>
            </p:cNvSpPr>
            <p:nvPr/>
          </p:nvSpPr>
          <p:spPr bwMode="auto">
            <a:xfrm>
              <a:off x="7428301" y="1235972"/>
              <a:ext cx="209218" cy="56907"/>
            </a:xfrm>
            <a:custGeom>
              <a:avLst/>
              <a:gdLst>
                <a:gd name="T0" fmla="*/ 125 w 125"/>
                <a:gd name="T1" fmla="*/ 32 h 34"/>
                <a:gd name="T2" fmla="*/ 102 w 125"/>
                <a:gd name="T3" fmla="*/ 34 h 34"/>
                <a:gd name="T4" fmla="*/ 65 w 125"/>
                <a:gd name="T5" fmla="*/ 30 h 34"/>
                <a:gd name="T6" fmla="*/ 39 w 125"/>
                <a:gd name="T7" fmla="*/ 24 h 34"/>
                <a:gd name="T8" fmla="*/ 19 w 125"/>
                <a:gd name="T9" fmla="*/ 15 h 34"/>
                <a:gd name="T10" fmla="*/ 0 w 125"/>
                <a:gd name="T11" fmla="*/ 12 h 34"/>
                <a:gd name="T12" fmla="*/ 19 w 125"/>
                <a:gd name="T13" fmla="*/ 3 h 34"/>
                <a:gd name="T14" fmla="*/ 39 w 125"/>
                <a:gd name="T15" fmla="*/ 0 h 34"/>
                <a:gd name="T16" fmla="*/ 70 w 125"/>
                <a:gd name="T17" fmla="*/ 7 h 34"/>
                <a:gd name="T18" fmla="*/ 113 w 125"/>
                <a:gd name="T19" fmla="*/ 19 h 34"/>
                <a:gd name="T20" fmla="*/ 125 w 125"/>
                <a:gd name="T21"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34">
                  <a:moveTo>
                    <a:pt x="125" y="32"/>
                  </a:moveTo>
                  <a:lnTo>
                    <a:pt x="102" y="34"/>
                  </a:lnTo>
                  <a:lnTo>
                    <a:pt x="65" y="30"/>
                  </a:lnTo>
                  <a:lnTo>
                    <a:pt x="39" y="24"/>
                  </a:lnTo>
                  <a:lnTo>
                    <a:pt x="19" y="15"/>
                  </a:lnTo>
                  <a:lnTo>
                    <a:pt x="0" y="12"/>
                  </a:lnTo>
                  <a:lnTo>
                    <a:pt x="19" y="3"/>
                  </a:lnTo>
                  <a:lnTo>
                    <a:pt x="39" y="0"/>
                  </a:lnTo>
                  <a:lnTo>
                    <a:pt x="70" y="7"/>
                  </a:lnTo>
                  <a:lnTo>
                    <a:pt x="113" y="19"/>
                  </a:lnTo>
                  <a:lnTo>
                    <a:pt x="125" y="3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1" name="Freeform 168">
              <a:extLst>
                <a:ext uri="{FF2B5EF4-FFF2-40B4-BE49-F238E27FC236}">
                  <a16:creationId xmlns:a16="http://schemas.microsoft.com/office/drawing/2014/main" id="{1C3CDE07-D7C2-4348-55F5-ED5B9FADE4A4}"/>
                </a:ext>
              </a:extLst>
            </p:cNvPr>
            <p:cNvSpPr>
              <a:spLocks/>
            </p:cNvSpPr>
            <p:nvPr/>
          </p:nvSpPr>
          <p:spPr bwMode="auto">
            <a:xfrm>
              <a:off x="6583061" y="3934045"/>
              <a:ext cx="55234" cy="61929"/>
            </a:xfrm>
            <a:custGeom>
              <a:avLst/>
              <a:gdLst>
                <a:gd name="T0" fmla="*/ 25 w 33"/>
                <a:gd name="T1" fmla="*/ 0 h 37"/>
                <a:gd name="T2" fmla="*/ 33 w 33"/>
                <a:gd name="T3" fmla="*/ 12 h 37"/>
                <a:gd name="T4" fmla="*/ 31 w 33"/>
                <a:gd name="T5" fmla="*/ 24 h 37"/>
                <a:gd name="T6" fmla="*/ 26 w 33"/>
                <a:gd name="T7" fmla="*/ 27 h 37"/>
                <a:gd name="T8" fmla="*/ 16 w 33"/>
                <a:gd name="T9" fmla="*/ 25 h 37"/>
                <a:gd name="T10" fmla="*/ 11 w 33"/>
                <a:gd name="T11" fmla="*/ 37 h 37"/>
                <a:gd name="T12" fmla="*/ 0 w 33"/>
                <a:gd name="T13" fmla="*/ 35 h 37"/>
                <a:gd name="T14" fmla="*/ 1 w 33"/>
                <a:gd name="T15" fmla="*/ 24 h 37"/>
                <a:gd name="T16" fmla="*/ 4 w 33"/>
                <a:gd name="T17" fmla="*/ 22 h 37"/>
                <a:gd name="T18" fmla="*/ 4 w 33"/>
                <a:gd name="T19" fmla="*/ 10 h 37"/>
                <a:gd name="T20" fmla="*/ 10 w 33"/>
                <a:gd name="T21" fmla="*/ 4 h 37"/>
                <a:gd name="T22" fmla="*/ 14 w 33"/>
                <a:gd name="T23" fmla="*/ 6 h 37"/>
                <a:gd name="T24" fmla="*/ 25 w 33"/>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37">
                  <a:moveTo>
                    <a:pt x="25" y="0"/>
                  </a:moveTo>
                  <a:lnTo>
                    <a:pt x="33" y="12"/>
                  </a:lnTo>
                  <a:lnTo>
                    <a:pt x="31" y="24"/>
                  </a:lnTo>
                  <a:lnTo>
                    <a:pt x="26" y="27"/>
                  </a:lnTo>
                  <a:lnTo>
                    <a:pt x="16" y="25"/>
                  </a:lnTo>
                  <a:lnTo>
                    <a:pt x="11" y="37"/>
                  </a:lnTo>
                  <a:lnTo>
                    <a:pt x="0" y="35"/>
                  </a:lnTo>
                  <a:lnTo>
                    <a:pt x="1" y="24"/>
                  </a:lnTo>
                  <a:lnTo>
                    <a:pt x="4" y="22"/>
                  </a:lnTo>
                  <a:lnTo>
                    <a:pt x="4" y="10"/>
                  </a:lnTo>
                  <a:lnTo>
                    <a:pt x="10" y="4"/>
                  </a:lnTo>
                  <a:lnTo>
                    <a:pt x="14" y="6"/>
                  </a:lnTo>
                  <a:lnTo>
                    <a:pt x="25"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2" name="Freeform 169">
              <a:extLst>
                <a:ext uri="{FF2B5EF4-FFF2-40B4-BE49-F238E27FC236}">
                  <a16:creationId xmlns:a16="http://schemas.microsoft.com/office/drawing/2014/main" id="{EDB8C83A-021E-1607-C570-4B0DF35AC0D8}"/>
                </a:ext>
              </a:extLst>
            </p:cNvPr>
            <p:cNvSpPr>
              <a:spLocks/>
            </p:cNvSpPr>
            <p:nvPr/>
          </p:nvSpPr>
          <p:spPr bwMode="auto">
            <a:xfrm>
              <a:off x="5175443" y="2933147"/>
              <a:ext cx="257756" cy="230976"/>
            </a:xfrm>
            <a:custGeom>
              <a:avLst/>
              <a:gdLst>
                <a:gd name="T0" fmla="*/ 151 w 154"/>
                <a:gd name="T1" fmla="*/ 11 h 138"/>
                <a:gd name="T2" fmla="*/ 151 w 154"/>
                <a:gd name="T3" fmla="*/ 0 h 138"/>
                <a:gd name="T4" fmla="*/ 154 w 154"/>
                <a:gd name="T5" fmla="*/ 0 h 138"/>
                <a:gd name="T6" fmla="*/ 154 w 154"/>
                <a:gd name="T7" fmla="*/ 1 h 138"/>
                <a:gd name="T8" fmla="*/ 153 w 154"/>
                <a:gd name="T9" fmla="*/ 5 h 138"/>
                <a:gd name="T10" fmla="*/ 153 w 154"/>
                <a:gd name="T11" fmla="*/ 37 h 138"/>
                <a:gd name="T12" fmla="*/ 94 w 154"/>
                <a:gd name="T13" fmla="*/ 36 h 138"/>
                <a:gd name="T14" fmla="*/ 93 w 154"/>
                <a:gd name="T15" fmla="*/ 89 h 138"/>
                <a:gd name="T16" fmla="*/ 77 w 154"/>
                <a:gd name="T17" fmla="*/ 91 h 138"/>
                <a:gd name="T18" fmla="*/ 72 w 154"/>
                <a:gd name="T19" fmla="*/ 101 h 138"/>
                <a:gd name="T20" fmla="*/ 75 w 154"/>
                <a:gd name="T21" fmla="*/ 131 h 138"/>
                <a:gd name="T22" fmla="*/ 4 w 154"/>
                <a:gd name="T23" fmla="*/ 131 h 138"/>
                <a:gd name="T24" fmla="*/ 0 w 154"/>
                <a:gd name="T25" fmla="*/ 138 h 138"/>
                <a:gd name="T26" fmla="*/ 1 w 154"/>
                <a:gd name="T27" fmla="*/ 129 h 138"/>
                <a:gd name="T28" fmla="*/ 1 w 154"/>
                <a:gd name="T29" fmla="*/ 129 h 138"/>
                <a:gd name="T30" fmla="*/ 42 w 154"/>
                <a:gd name="T31" fmla="*/ 128 h 138"/>
                <a:gd name="T32" fmla="*/ 44 w 154"/>
                <a:gd name="T33" fmla="*/ 120 h 138"/>
                <a:gd name="T34" fmla="*/ 52 w 154"/>
                <a:gd name="T35" fmla="*/ 111 h 138"/>
                <a:gd name="T36" fmla="*/ 59 w 154"/>
                <a:gd name="T37" fmla="*/ 82 h 138"/>
                <a:gd name="T38" fmla="*/ 84 w 154"/>
                <a:gd name="T39" fmla="*/ 60 h 138"/>
                <a:gd name="T40" fmla="*/ 93 w 154"/>
                <a:gd name="T41" fmla="*/ 34 h 138"/>
                <a:gd name="T42" fmla="*/ 99 w 154"/>
                <a:gd name="T43" fmla="*/ 32 h 138"/>
                <a:gd name="T44" fmla="*/ 105 w 154"/>
                <a:gd name="T45" fmla="*/ 16 h 138"/>
                <a:gd name="T46" fmla="*/ 120 w 154"/>
                <a:gd name="T47" fmla="*/ 14 h 138"/>
                <a:gd name="T48" fmla="*/ 126 w 154"/>
                <a:gd name="T49" fmla="*/ 16 h 138"/>
                <a:gd name="T50" fmla="*/ 134 w 154"/>
                <a:gd name="T51" fmla="*/ 16 h 138"/>
                <a:gd name="T52" fmla="*/ 140 w 154"/>
                <a:gd name="T53" fmla="*/ 12 h 138"/>
                <a:gd name="T54" fmla="*/ 151 w 154"/>
                <a:gd name="T55"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138">
                  <a:moveTo>
                    <a:pt x="151" y="11"/>
                  </a:moveTo>
                  <a:lnTo>
                    <a:pt x="151" y="0"/>
                  </a:lnTo>
                  <a:lnTo>
                    <a:pt x="154" y="0"/>
                  </a:lnTo>
                  <a:lnTo>
                    <a:pt x="154" y="1"/>
                  </a:lnTo>
                  <a:lnTo>
                    <a:pt x="153" y="5"/>
                  </a:lnTo>
                  <a:lnTo>
                    <a:pt x="153" y="37"/>
                  </a:lnTo>
                  <a:lnTo>
                    <a:pt x="94" y="36"/>
                  </a:lnTo>
                  <a:lnTo>
                    <a:pt x="93" y="89"/>
                  </a:lnTo>
                  <a:lnTo>
                    <a:pt x="77" y="91"/>
                  </a:lnTo>
                  <a:lnTo>
                    <a:pt x="72" y="101"/>
                  </a:lnTo>
                  <a:lnTo>
                    <a:pt x="75" y="131"/>
                  </a:lnTo>
                  <a:lnTo>
                    <a:pt x="4" y="131"/>
                  </a:lnTo>
                  <a:lnTo>
                    <a:pt x="0" y="138"/>
                  </a:lnTo>
                  <a:lnTo>
                    <a:pt x="1" y="129"/>
                  </a:lnTo>
                  <a:lnTo>
                    <a:pt x="1" y="129"/>
                  </a:lnTo>
                  <a:lnTo>
                    <a:pt x="42" y="128"/>
                  </a:lnTo>
                  <a:lnTo>
                    <a:pt x="44" y="120"/>
                  </a:lnTo>
                  <a:lnTo>
                    <a:pt x="52" y="111"/>
                  </a:lnTo>
                  <a:lnTo>
                    <a:pt x="59" y="82"/>
                  </a:lnTo>
                  <a:lnTo>
                    <a:pt x="84" y="60"/>
                  </a:lnTo>
                  <a:lnTo>
                    <a:pt x="93" y="34"/>
                  </a:lnTo>
                  <a:lnTo>
                    <a:pt x="99" y="32"/>
                  </a:lnTo>
                  <a:lnTo>
                    <a:pt x="105" y="16"/>
                  </a:lnTo>
                  <a:lnTo>
                    <a:pt x="120" y="14"/>
                  </a:lnTo>
                  <a:lnTo>
                    <a:pt x="126" y="16"/>
                  </a:lnTo>
                  <a:lnTo>
                    <a:pt x="134" y="16"/>
                  </a:lnTo>
                  <a:lnTo>
                    <a:pt x="140" y="12"/>
                  </a:lnTo>
                  <a:lnTo>
                    <a:pt x="151" y="1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3" name="Freeform 170">
              <a:extLst>
                <a:ext uri="{FF2B5EF4-FFF2-40B4-BE49-F238E27FC236}">
                  <a16:creationId xmlns:a16="http://schemas.microsoft.com/office/drawing/2014/main" id="{C0549192-0820-B80B-EF17-85BDD14221EA}"/>
                </a:ext>
              </a:extLst>
            </p:cNvPr>
            <p:cNvSpPr>
              <a:spLocks/>
            </p:cNvSpPr>
            <p:nvPr/>
          </p:nvSpPr>
          <p:spPr bwMode="auto">
            <a:xfrm>
              <a:off x="6716961" y="2777489"/>
              <a:ext cx="647739" cy="548988"/>
            </a:xfrm>
            <a:custGeom>
              <a:avLst/>
              <a:gdLst>
                <a:gd name="T0" fmla="*/ 161 w 387"/>
                <a:gd name="T1" fmla="*/ 319 h 328"/>
                <a:gd name="T2" fmla="*/ 153 w 387"/>
                <a:gd name="T3" fmla="*/ 304 h 328"/>
                <a:gd name="T4" fmla="*/ 132 w 387"/>
                <a:gd name="T5" fmla="*/ 280 h 328"/>
                <a:gd name="T6" fmla="*/ 113 w 387"/>
                <a:gd name="T7" fmla="*/ 248 h 328"/>
                <a:gd name="T8" fmla="*/ 91 w 387"/>
                <a:gd name="T9" fmla="*/ 225 h 328"/>
                <a:gd name="T10" fmla="*/ 88 w 387"/>
                <a:gd name="T11" fmla="*/ 198 h 328"/>
                <a:gd name="T12" fmla="*/ 67 w 387"/>
                <a:gd name="T13" fmla="*/ 167 h 328"/>
                <a:gd name="T14" fmla="*/ 50 w 387"/>
                <a:gd name="T15" fmla="*/ 151 h 328"/>
                <a:gd name="T16" fmla="*/ 45 w 387"/>
                <a:gd name="T17" fmla="*/ 135 h 328"/>
                <a:gd name="T18" fmla="*/ 31 w 387"/>
                <a:gd name="T19" fmla="*/ 115 h 328"/>
                <a:gd name="T20" fmla="*/ 9 w 387"/>
                <a:gd name="T21" fmla="*/ 84 h 328"/>
                <a:gd name="T22" fmla="*/ 2 w 387"/>
                <a:gd name="T23" fmla="*/ 73 h 328"/>
                <a:gd name="T24" fmla="*/ 3 w 387"/>
                <a:gd name="T25" fmla="*/ 58 h 328"/>
                <a:gd name="T26" fmla="*/ 30 w 387"/>
                <a:gd name="T27" fmla="*/ 55 h 328"/>
                <a:gd name="T28" fmla="*/ 47 w 387"/>
                <a:gd name="T29" fmla="*/ 44 h 328"/>
                <a:gd name="T30" fmla="*/ 54 w 387"/>
                <a:gd name="T31" fmla="*/ 34 h 328"/>
                <a:gd name="T32" fmla="*/ 69 w 387"/>
                <a:gd name="T33" fmla="*/ 3 h 328"/>
                <a:gd name="T34" fmla="*/ 93 w 387"/>
                <a:gd name="T35" fmla="*/ 5 h 328"/>
                <a:gd name="T36" fmla="*/ 176 w 387"/>
                <a:gd name="T37" fmla="*/ 61 h 328"/>
                <a:gd name="T38" fmla="*/ 225 w 387"/>
                <a:gd name="T39" fmla="*/ 65 h 328"/>
                <a:gd name="T40" fmla="*/ 243 w 387"/>
                <a:gd name="T41" fmla="*/ 74 h 328"/>
                <a:gd name="T42" fmla="*/ 261 w 387"/>
                <a:gd name="T43" fmla="*/ 97 h 328"/>
                <a:gd name="T44" fmla="*/ 278 w 387"/>
                <a:gd name="T45" fmla="*/ 113 h 328"/>
                <a:gd name="T46" fmla="*/ 279 w 387"/>
                <a:gd name="T47" fmla="*/ 128 h 328"/>
                <a:gd name="T48" fmla="*/ 288 w 387"/>
                <a:gd name="T49" fmla="*/ 141 h 328"/>
                <a:gd name="T50" fmla="*/ 294 w 387"/>
                <a:gd name="T51" fmla="*/ 153 h 328"/>
                <a:gd name="T52" fmla="*/ 305 w 387"/>
                <a:gd name="T53" fmla="*/ 156 h 328"/>
                <a:gd name="T54" fmla="*/ 310 w 387"/>
                <a:gd name="T55" fmla="*/ 169 h 328"/>
                <a:gd name="T56" fmla="*/ 374 w 387"/>
                <a:gd name="T57" fmla="*/ 200 h 328"/>
                <a:gd name="T58" fmla="*/ 387 w 387"/>
                <a:gd name="T59" fmla="*/ 210 h 328"/>
                <a:gd name="T60" fmla="*/ 327 w 387"/>
                <a:gd name="T61" fmla="*/ 273 h 328"/>
                <a:gd name="T62" fmla="*/ 259 w 387"/>
                <a:gd name="T63" fmla="*/ 290 h 328"/>
                <a:gd name="T64" fmla="*/ 239 w 387"/>
                <a:gd name="T65" fmla="*/ 315 h 328"/>
                <a:gd name="T66" fmla="*/ 227 w 387"/>
                <a:gd name="T67" fmla="*/ 309 h 328"/>
                <a:gd name="T68" fmla="*/ 206 w 387"/>
                <a:gd name="T69" fmla="*/ 305 h 328"/>
                <a:gd name="T70" fmla="*/ 181 w 387"/>
                <a:gd name="T71" fmla="*/ 308 h 328"/>
                <a:gd name="T72" fmla="*/ 169 w 387"/>
                <a:gd name="T73" fmla="*/ 312 h 328"/>
                <a:gd name="T74" fmla="*/ 163 w 387"/>
                <a:gd name="T75"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7" h="328">
                  <a:moveTo>
                    <a:pt x="163" y="328"/>
                  </a:moveTo>
                  <a:lnTo>
                    <a:pt x="161" y="319"/>
                  </a:lnTo>
                  <a:lnTo>
                    <a:pt x="155" y="313"/>
                  </a:lnTo>
                  <a:lnTo>
                    <a:pt x="153" y="304"/>
                  </a:lnTo>
                  <a:lnTo>
                    <a:pt x="143" y="297"/>
                  </a:lnTo>
                  <a:lnTo>
                    <a:pt x="132" y="280"/>
                  </a:lnTo>
                  <a:lnTo>
                    <a:pt x="126" y="263"/>
                  </a:lnTo>
                  <a:lnTo>
                    <a:pt x="113" y="248"/>
                  </a:lnTo>
                  <a:lnTo>
                    <a:pt x="104" y="245"/>
                  </a:lnTo>
                  <a:lnTo>
                    <a:pt x="91" y="225"/>
                  </a:lnTo>
                  <a:lnTo>
                    <a:pt x="88" y="211"/>
                  </a:lnTo>
                  <a:lnTo>
                    <a:pt x="88" y="198"/>
                  </a:lnTo>
                  <a:lnTo>
                    <a:pt x="76" y="175"/>
                  </a:lnTo>
                  <a:lnTo>
                    <a:pt x="67" y="167"/>
                  </a:lnTo>
                  <a:lnTo>
                    <a:pt x="57" y="163"/>
                  </a:lnTo>
                  <a:lnTo>
                    <a:pt x="50" y="151"/>
                  </a:lnTo>
                  <a:lnTo>
                    <a:pt x="51" y="146"/>
                  </a:lnTo>
                  <a:lnTo>
                    <a:pt x="45" y="135"/>
                  </a:lnTo>
                  <a:lnTo>
                    <a:pt x="39" y="131"/>
                  </a:lnTo>
                  <a:lnTo>
                    <a:pt x="31" y="115"/>
                  </a:lnTo>
                  <a:lnTo>
                    <a:pt x="19" y="99"/>
                  </a:lnTo>
                  <a:lnTo>
                    <a:pt x="9" y="84"/>
                  </a:lnTo>
                  <a:lnTo>
                    <a:pt x="0" y="85"/>
                  </a:lnTo>
                  <a:lnTo>
                    <a:pt x="2" y="73"/>
                  </a:lnTo>
                  <a:lnTo>
                    <a:pt x="2" y="66"/>
                  </a:lnTo>
                  <a:lnTo>
                    <a:pt x="3" y="58"/>
                  </a:lnTo>
                  <a:lnTo>
                    <a:pt x="23" y="61"/>
                  </a:lnTo>
                  <a:lnTo>
                    <a:pt x="30" y="55"/>
                  </a:lnTo>
                  <a:lnTo>
                    <a:pt x="34" y="47"/>
                  </a:lnTo>
                  <a:lnTo>
                    <a:pt x="47" y="44"/>
                  </a:lnTo>
                  <a:lnTo>
                    <a:pt x="49" y="37"/>
                  </a:lnTo>
                  <a:lnTo>
                    <a:pt x="54" y="34"/>
                  </a:lnTo>
                  <a:lnTo>
                    <a:pt x="35" y="13"/>
                  </a:lnTo>
                  <a:lnTo>
                    <a:pt x="69" y="3"/>
                  </a:lnTo>
                  <a:lnTo>
                    <a:pt x="72" y="0"/>
                  </a:lnTo>
                  <a:lnTo>
                    <a:pt x="93" y="5"/>
                  </a:lnTo>
                  <a:lnTo>
                    <a:pt x="121" y="20"/>
                  </a:lnTo>
                  <a:lnTo>
                    <a:pt x="176" y="61"/>
                  </a:lnTo>
                  <a:lnTo>
                    <a:pt x="209" y="63"/>
                  </a:lnTo>
                  <a:lnTo>
                    <a:pt x="225" y="65"/>
                  </a:lnTo>
                  <a:lnTo>
                    <a:pt x="230" y="75"/>
                  </a:lnTo>
                  <a:lnTo>
                    <a:pt x="243" y="74"/>
                  </a:lnTo>
                  <a:lnTo>
                    <a:pt x="252" y="92"/>
                  </a:lnTo>
                  <a:lnTo>
                    <a:pt x="261" y="97"/>
                  </a:lnTo>
                  <a:lnTo>
                    <a:pt x="265" y="104"/>
                  </a:lnTo>
                  <a:lnTo>
                    <a:pt x="278" y="113"/>
                  </a:lnTo>
                  <a:lnTo>
                    <a:pt x="280" y="121"/>
                  </a:lnTo>
                  <a:lnTo>
                    <a:pt x="279" y="128"/>
                  </a:lnTo>
                  <a:lnTo>
                    <a:pt x="282" y="135"/>
                  </a:lnTo>
                  <a:lnTo>
                    <a:pt x="288" y="141"/>
                  </a:lnTo>
                  <a:lnTo>
                    <a:pt x="291" y="148"/>
                  </a:lnTo>
                  <a:lnTo>
                    <a:pt x="294" y="153"/>
                  </a:lnTo>
                  <a:lnTo>
                    <a:pt x="300" y="157"/>
                  </a:lnTo>
                  <a:lnTo>
                    <a:pt x="305" y="156"/>
                  </a:lnTo>
                  <a:lnTo>
                    <a:pt x="309" y="164"/>
                  </a:lnTo>
                  <a:lnTo>
                    <a:pt x="310" y="169"/>
                  </a:lnTo>
                  <a:lnTo>
                    <a:pt x="319" y="190"/>
                  </a:lnTo>
                  <a:lnTo>
                    <a:pt x="374" y="200"/>
                  </a:lnTo>
                  <a:lnTo>
                    <a:pt x="378" y="196"/>
                  </a:lnTo>
                  <a:lnTo>
                    <a:pt x="387" y="210"/>
                  </a:lnTo>
                  <a:lnTo>
                    <a:pt x="379" y="252"/>
                  </a:lnTo>
                  <a:lnTo>
                    <a:pt x="327" y="273"/>
                  </a:lnTo>
                  <a:lnTo>
                    <a:pt x="275" y="281"/>
                  </a:lnTo>
                  <a:lnTo>
                    <a:pt x="259" y="290"/>
                  </a:lnTo>
                  <a:lnTo>
                    <a:pt x="247" y="312"/>
                  </a:lnTo>
                  <a:lnTo>
                    <a:pt x="239" y="315"/>
                  </a:lnTo>
                  <a:lnTo>
                    <a:pt x="234" y="308"/>
                  </a:lnTo>
                  <a:lnTo>
                    <a:pt x="227" y="309"/>
                  </a:lnTo>
                  <a:lnTo>
                    <a:pt x="210" y="307"/>
                  </a:lnTo>
                  <a:lnTo>
                    <a:pt x="206" y="305"/>
                  </a:lnTo>
                  <a:lnTo>
                    <a:pt x="185" y="306"/>
                  </a:lnTo>
                  <a:lnTo>
                    <a:pt x="181" y="308"/>
                  </a:lnTo>
                  <a:lnTo>
                    <a:pt x="173" y="302"/>
                  </a:lnTo>
                  <a:lnTo>
                    <a:pt x="169" y="312"/>
                  </a:lnTo>
                  <a:lnTo>
                    <a:pt x="171" y="321"/>
                  </a:lnTo>
                  <a:lnTo>
                    <a:pt x="163" y="32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4" name="Freeform 171">
              <a:extLst>
                <a:ext uri="{FF2B5EF4-FFF2-40B4-BE49-F238E27FC236}">
                  <a16:creationId xmlns:a16="http://schemas.microsoft.com/office/drawing/2014/main" id="{A499F3AB-4A7A-7AEA-A204-095C8E42BC4C}"/>
                </a:ext>
              </a:extLst>
            </p:cNvPr>
            <p:cNvSpPr>
              <a:spLocks/>
            </p:cNvSpPr>
            <p:nvPr/>
          </p:nvSpPr>
          <p:spPr bwMode="auto">
            <a:xfrm>
              <a:off x="6360453" y="3128975"/>
              <a:ext cx="493755" cy="465300"/>
            </a:xfrm>
            <a:custGeom>
              <a:avLst/>
              <a:gdLst>
                <a:gd name="T0" fmla="*/ 218 w 295"/>
                <a:gd name="T1" fmla="*/ 260 h 278"/>
                <a:gd name="T2" fmla="*/ 216 w 295"/>
                <a:gd name="T3" fmla="*/ 243 h 278"/>
                <a:gd name="T4" fmla="*/ 204 w 295"/>
                <a:gd name="T5" fmla="*/ 220 h 278"/>
                <a:gd name="T6" fmla="*/ 197 w 295"/>
                <a:gd name="T7" fmla="*/ 203 h 278"/>
                <a:gd name="T8" fmla="*/ 185 w 295"/>
                <a:gd name="T9" fmla="*/ 209 h 278"/>
                <a:gd name="T10" fmla="*/ 192 w 295"/>
                <a:gd name="T11" fmla="*/ 227 h 278"/>
                <a:gd name="T12" fmla="*/ 173 w 295"/>
                <a:gd name="T13" fmla="*/ 254 h 278"/>
                <a:gd name="T14" fmla="*/ 148 w 295"/>
                <a:gd name="T15" fmla="*/ 244 h 278"/>
                <a:gd name="T16" fmla="*/ 139 w 295"/>
                <a:gd name="T17" fmla="*/ 254 h 278"/>
                <a:gd name="T18" fmla="*/ 130 w 295"/>
                <a:gd name="T19" fmla="*/ 262 h 278"/>
                <a:gd name="T20" fmla="*/ 109 w 295"/>
                <a:gd name="T21" fmla="*/ 258 h 278"/>
                <a:gd name="T22" fmla="*/ 89 w 295"/>
                <a:gd name="T23" fmla="*/ 261 h 278"/>
                <a:gd name="T24" fmla="*/ 74 w 295"/>
                <a:gd name="T25" fmla="*/ 247 h 278"/>
                <a:gd name="T26" fmla="*/ 58 w 295"/>
                <a:gd name="T27" fmla="*/ 244 h 278"/>
                <a:gd name="T28" fmla="*/ 49 w 295"/>
                <a:gd name="T29" fmla="*/ 272 h 278"/>
                <a:gd name="T30" fmla="*/ 37 w 295"/>
                <a:gd name="T31" fmla="*/ 278 h 278"/>
                <a:gd name="T32" fmla="*/ 29 w 295"/>
                <a:gd name="T33" fmla="*/ 271 h 278"/>
                <a:gd name="T34" fmla="*/ 30 w 295"/>
                <a:gd name="T35" fmla="*/ 256 h 278"/>
                <a:gd name="T36" fmla="*/ 20 w 295"/>
                <a:gd name="T37" fmla="*/ 235 h 278"/>
                <a:gd name="T38" fmla="*/ 17 w 295"/>
                <a:gd name="T39" fmla="*/ 221 h 278"/>
                <a:gd name="T40" fmla="*/ 10 w 295"/>
                <a:gd name="T41" fmla="*/ 203 h 278"/>
                <a:gd name="T42" fmla="*/ 0 w 295"/>
                <a:gd name="T43" fmla="*/ 196 h 278"/>
                <a:gd name="T44" fmla="*/ 6 w 295"/>
                <a:gd name="T45" fmla="*/ 180 h 278"/>
                <a:gd name="T46" fmla="*/ 9 w 295"/>
                <a:gd name="T47" fmla="*/ 165 h 278"/>
                <a:gd name="T48" fmla="*/ 10 w 295"/>
                <a:gd name="T49" fmla="*/ 147 h 278"/>
                <a:gd name="T50" fmla="*/ 34 w 295"/>
                <a:gd name="T51" fmla="*/ 133 h 278"/>
                <a:gd name="T52" fmla="*/ 30 w 295"/>
                <a:gd name="T53" fmla="*/ 42 h 278"/>
                <a:gd name="T54" fmla="*/ 49 w 295"/>
                <a:gd name="T55" fmla="*/ 0 h 278"/>
                <a:gd name="T56" fmla="*/ 191 w 295"/>
                <a:gd name="T57" fmla="*/ 0 h 278"/>
                <a:gd name="T58" fmla="*/ 269 w 295"/>
                <a:gd name="T59" fmla="*/ 21 h 278"/>
                <a:gd name="T60" fmla="*/ 270 w 295"/>
                <a:gd name="T61" fmla="*/ 46 h 278"/>
                <a:gd name="T62" fmla="*/ 285 w 295"/>
                <a:gd name="T63" fmla="*/ 76 h 278"/>
                <a:gd name="T64" fmla="*/ 287 w 295"/>
                <a:gd name="T65" fmla="*/ 95 h 278"/>
                <a:gd name="T66" fmla="*/ 268 w 295"/>
                <a:gd name="T67" fmla="*/ 105 h 278"/>
                <a:gd name="T68" fmla="*/ 260 w 295"/>
                <a:gd name="T69" fmla="*/ 149 h 278"/>
                <a:gd name="T70" fmla="*/ 260 w 295"/>
                <a:gd name="T71" fmla="*/ 175 h 278"/>
                <a:gd name="T72" fmla="*/ 243 w 295"/>
                <a:gd name="T73" fmla="*/ 206 h 278"/>
                <a:gd name="T74" fmla="*/ 234 w 295"/>
                <a:gd name="T75" fmla="*/ 231 h 278"/>
                <a:gd name="T76" fmla="*/ 221 w 295"/>
                <a:gd name="T77" fmla="*/ 25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5" h="278">
                  <a:moveTo>
                    <a:pt x="221" y="261"/>
                  </a:moveTo>
                  <a:lnTo>
                    <a:pt x="218" y="260"/>
                  </a:lnTo>
                  <a:lnTo>
                    <a:pt x="218" y="250"/>
                  </a:lnTo>
                  <a:lnTo>
                    <a:pt x="216" y="243"/>
                  </a:lnTo>
                  <a:lnTo>
                    <a:pt x="207" y="235"/>
                  </a:lnTo>
                  <a:lnTo>
                    <a:pt x="204" y="220"/>
                  </a:lnTo>
                  <a:lnTo>
                    <a:pt x="206" y="204"/>
                  </a:lnTo>
                  <a:lnTo>
                    <a:pt x="197" y="203"/>
                  </a:lnTo>
                  <a:lnTo>
                    <a:pt x="196" y="208"/>
                  </a:lnTo>
                  <a:lnTo>
                    <a:pt x="185" y="209"/>
                  </a:lnTo>
                  <a:lnTo>
                    <a:pt x="190" y="215"/>
                  </a:lnTo>
                  <a:lnTo>
                    <a:pt x="192" y="227"/>
                  </a:lnTo>
                  <a:lnTo>
                    <a:pt x="182" y="239"/>
                  </a:lnTo>
                  <a:lnTo>
                    <a:pt x="173" y="254"/>
                  </a:lnTo>
                  <a:lnTo>
                    <a:pt x="164" y="256"/>
                  </a:lnTo>
                  <a:lnTo>
                    <a:pt x="148" y="244"/>
                  </a:lnTo>
                  <a:lnTo>
                    <a:pt x="141" y="248"/>
                  </a:lnTo>
                  <a:lnTo>
                    <a:pt x="139" y="254"/>
                  </a:lnTo>
                  <a:lnTo>
                    <a:pt x="130" y="258"/>
                  </a:lnTo>
                  <a:lnTo>
                    <a:pt x="130" y="262"/>
                  </a:lnTo>
                  <a:lnTo>
                    <a:pt x="111" y="262"/>
                  </a:lnTo>
                  <a:lnTo>
                    <a:pt x="109" y="258"/>
                  </a:lnTo>
                  <a:lnTo>
                    <a:pt x="95" y="257"/>
                  </a:lnTo>
                  <a:lnTo>
                    <a:pt x="89" y="261"/>
                  </a:lnTo>
                  <a:lnTo>
                    <a:pt x="84" y="259"/>
                  </a:lnTo>
                  <a:lnTo>
                    <a:pt x="74" y="247"/>
                  </a:lnTo>
                  <a:lnTo>
                    <a:pt x="71" y="241"/>
                  </a:lnTo>
                  <a:lnTo>
                    <a:pt x="58" y="244"/>
                  </a:lnTo>
                  <a:lnTo>
                    <a:pt x="53" y="254"/>
                  </a:lnTo>
                  <a:lnTo>
                    <a:pt x="49" y="272"/>
                  </a:lnTo>
                  <a:lnTo>
                    <a:pt x="42" y="276"/>
                  </a:lnTo>
                  <a:lnTo>
                    <a:pt x="37" y="278"/>
                  </a:lnTo>
                  <a:lnTo>
                    <a:pt x="35" y="277"/>
                  </a:lnTo>
                  <a:lnTo>
                    <a:pt x="29" y="271"/>
                  </a:lnTo>
                  <a:lnTo>
                    <a:pt x="28" y="265"/>
                  </a:lnTo>
                  <a:lnTo>
                    <a:pt x="30" y="256"/>
                  </a:lnTo>
                  <a:lnTo>
                    <a:pt x="30" y="248"/>
                  </a:lnTo>
                  <a:lnTo>
                    <a:pt x="20" y="235"/>
                  </a:lnTo>
                  <a:lnTo>
                    <a:pt x="17" y="226"/>
                  </a:lnTo>
                  <a:lnTo>
                    <a:pt x="17" y="221"/>
                  </a:lnTo>
                  <a:lnTo>
                    <a:pt x="10" y="215"/>
                  </a:lnTo>
                  <a:lnTo>
                    <a:pt x="10" y="203"/>
                  </a:lnTo>
                  <a:lnTo>
                    <a:pt x="6" y="195"/>
                  </a:lnTo>
                  <a:lnTo>
                    <a:pt x="0" y="196"/>
                  </a:lnTo>
                  <a:lnTo>
                    <a:pt x="1" y="188"/>
                  </a:lnTo>
                  <a:lnTo>
                    <a:pt x="6" y="180"/>
                  </a:lnTo>
                  <a:lnTo>
                    <a:pt x="4" y="171"/>
                  </a:lnTo>
                  <a:lnTo>
                    <a:pt x="9" y="165"/>
                  </a:lnTo>
                  <a:lnTo>
                    <a:pt x="6" y="160"/>
                  </a:lnTo>
                  <a:lnTo>
                    <a:pt x="10" y="147"/>
                  </a:lnTo>
                  <a:lnTo>
                    <a:pt x="18" y="132"/>
                  </a:lnTo>
                  <a:lnTo>
                    <a:pt x="34" y="133"/>
                  </a:lnTo>
                  <a:lnTo>
                    <a:pt x="30" y="51"/>
                  </a:lnTo>
                  <a:lnTo>
                    <a:pt x="30" y="42"/>
                  </a:lnTo>
                  <a:lnTo>
                    <a:pt x="51" y="42"/>
                  </a:lnTo>
                  <a:lnTo>
                    <a:pt x="49" y="0"/>
                  </a:lnTo>
                  <a:lnTo>
                    <a:pt x="121" y="0"/>
                  </a:lnTo>
                  <a:lnTo>
                    <a:pt x="191" y="0"/>
                  </a:lnTo>
                  <a:lnTo>
                    <a:pt x="262" y="0"/>
                  </a:lnTo>
                  <a:lnTo>
                    <a:pt x="269" y="21"/>
                  </a:lnTo>
                  <a:lnTo>
                    <a:pt x="266" y="24"/>
                  </a:lnTo>
                  <a:lnTo>
                    <a:pt x="270" y="46"/>
                  </a:lnTo>
                  <a:lnTo>
                    <a:pt x="278" y="71"/>
                  </a:lnTo>
                  <a:lnTo>
                    <a:pt x="285" y="76"/>
                  </a:lnTo>
                  <a:lnTo>
                    <a:pt x="295" y="84"/>
                  </a:lnTo>
                  <a:lnTo>
                    <a:pt x="287" y="95"/>
                  </a:lnTo>
                  <a:lnTo>
                    <a:pt x="273" y="99"/>
                  </a:lnTo>
                  <a:lnTo>
                    <a:pt x="268" y="105"/>
                  </a:lnTo>
                  <a:lnTo>
                    <a:pt x="267" y="119"/>
                  </a:lnTo>
                  <a:lnTo>
                    <a:pt x="260" y="149"/>
                  </a:lnTo>
                  <a:lnTo>
                    <a:pt x="263" y="158"/>
                  </a:lnTo>
                  <a:lnTo>
                    <a:pt x="260" y="175"/>
                  </a:lnTo>
                  <a:lnTo>
                    <a:pt x="254" y="196"/>
                  </a:lnTo>
                  <a:lnTo>
                    <a:pt x="243" y="206"/>
                  </a:lnTo>
                  <a:lnTo>
                    <a:pt x="236" y="222"/>
                  </a:lnTo>
                  <a:lnTo>
                    <a:pt x="234" y="231"/>
                  </a:lnTo>
                  <a:lnTo>
                    <a:pt x="226" y="236"/>
                  </a:lnTo>
                  <a:lnTo>
                    <a:pt x="221" y="258"/>
                  </a:lnTo>
                  <a:lnTo>
                    <a:pt x="221" y="26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5" name="Freeform 172">
              <a:extLst>
                <a:ext uri="{FF2B5EF4-FFF2-40B4-BE49-F238E27FC236}">
                  <a16:creationId xmlns:a16="http://schemas.microsoft.com/office/drawing/2014/main" id="{3E2E03B7-F7CF-DFC2-AB7B-32BF5BF57F18}"/>
                </a:ext>
              </a:extLst>
            </p:cNvPr>
            <p:cNvSpPr>
              <a:spLocks/>
            </p:cNvSpPr>
            <p:nvPr/>
          </p:nvSpPr>
          <p:spPr bwMode="auto">
            <a:xfrm>
              <a:off x="6422382" y="3468745"/>
              <a:ext cx="351486" cy="304621"/>
            </a:xfrm>
            <a:custGeom>
              <a:avLst/>
              <a:gdLst>
                <a:gd name="T0" fmla="*/ 184 w 210"/>
                <a:gd name="T1" fmla="*/ 58 h 182"/>
                <a:gd name="T2" fmla="*/ 185 w 210"/>
                <a:gd name="T3" fmla="*/ 74 h 182"/>
                <a:gd name="T4" fmla="*/ 182 w 210"/>
                <a:gd name="T5" fmla="*/ 80 h 182"/>
                <a:gd name="T6" fmla="*/ 172 w 210"/>
                <a:gd name="T7" fmla="*/ 81 h 182"/>
                <a:gd name="T8" fmla="*/ 166 w 210"/>
                <a:gd name="T9" fmla="*/ 93 h 182"/>
                <a:gd name="T10" fmla="*/ 178 w 210"/>
                <a:gd name="T11" fmla="*/ 94 h 182"/>
                <a:gd name="T12" fmla="*/ 187 w 210"/>
                <a:gd name="T13" fmla="*/ 104 h 182"/>
                <a:gd name="T14" fmla="*/ 191 w 210"/>
                <a:gd name="T15" fmla="*/ 113 h 182"/>
                <a:gd name="T16" fmla="*/ 199 w 210"/>
                <a:gd name="T17" fmla="*/ 117 h 182"/>
                <a:gd name="T18" fmla="*/ 210 w 210"/>
                <a:gd name="T19" fmla="*/ 140 h 182"/>
                <a:gd name="T20" fmla="*/ 198 w 210"/>
                <a:gd name="T21" fmla="*/ 154 h 182"/>
                <a:gd name="T22" fmla="*/ 187 w 210"/>
                <a:gd name="T23" fmla="*/ 166 h 182"/>
                <a:gd name="T24" fmla="*/ 175 w 210"/>
                <a:gd name="T25" fmla="*/ 176 h 182"/>
                <a:gd name="T26" fmla="*/ 163 w 210"/>
                <a:gd name="T27" fmla="*/ 176 h 182"/>
                <a:gd name="T28" fmla="*/ 148 w 210"/>
                <a:gd name="T29" fmla="*/ 180 h 182"/>
                <a:gd name="T30" fmla="*/ 136 w 210"/>
                <a:gd name="T31" fmla="*/ 176 h 182"/>
                <a:gd name="T32" fmla="*/ 129 w 210"/>
                <a:gd name="T33" fmla="*/ 182 h 182"/>
                <a:gd name="T34" fmla="*/ 112 w 210"/>
                <a:gd name="T35" fmla="*/ 168 h 182"/>
                <a:gd name="T36" fmla="*/ 108 w 210"/>
                <a:gd name="T37" fmla="*/ 159 h 182"/>
                <a:gd name="T38" fmla="*/ 98 w 210"/>
                <a:gd name="T39" fmla="*/ 163 h 182"/>
                <a:gd name="T40" fmla="*/ 89 w 210"/>
                <a:gd name="T41" fmla="*/ 162 h 182"/>
                <a:gd name="T42" fmla="*/ 84 w 210"/>
                <a:gd name="T43" fmla="*/ 165 h 182"/>
                <a:gd name="T44" fmla="*/ 76 w 210"/>
                <a:gd name="T45" fmla="*/ 163 h 182"/>
                <a:gd name="T46" fmla="*/ 65 w 210"/>
                <a:gd name="T47" fmla="*/ 146 h 182"/>
                <a:gd name="T48" fmla="*/ 62 w 210"/>
                <a:gd name="T49" fmla="*/ 139 h 182"/>
                <a:gd name="T50" fmla="*/ 48 w 210"/>
                <a:gd name="T51" fmla="*/ 131 h 182"/>
                <a:gd name="T52" fmla="*/ 43 w 210"/>
                <a:gd name="T53" fmla="*/ 118 h 182"/>
                <a:gd name="T54" fmla="*/ 35 w 210"/>
                <a:gd name="T55" fmla="*/ 109 h 182"/>
                <a:gd name="T56" fmla="*/ 23 w 210"/>
                <a:gd name="T57" fmla="*/ 99 h 182"/>
                <a:gd name="T58" fmla="*/ 23 w 210"/>
                <a:gd name="T59" fmla="*/ 92 h 182"/>
                <a:gd name="T60" fmla="*/ 13 w 210"/>
                <a:gd name="T61" fmla="*/ 84 h 182"/>
                <a:gd name="T62" fmla="*/ 0 w 210"/>
                <a:gd name="T63" fmla="*/ 75 h 182"/>
                <a:gd name="T64" fmla="*/ 5 w 210"/>
                <a:gd name="T65" fmla="*/ 73 h 182"/>
                <a:gd name="T66" fmla="*/ 12 w 210"/>
                <a:gd name="T67" fmla="*/ 69 h 182"/>
                <a:gd name="T68" fmla="*/ 16 w 210"/>
                <a:gd name="T69" fmla="*/ 51 h 182"/>
                <a:gd name="T70" fmla="*/ 21 w 210"/>
                <a:gd name="T71" fmla="*/ 41 h 182"/>
                <a:gd name="T72" fmla="*/ 34 w 210"/>
                <a:gd name="T73" fmla="*/ 38 h 182"/>
                <a:gd name="T74" fmla="*/ 37 w 210"/>
                <a:gd name="T75" fmla="*/ 44 h 182"/>
                <a:gd name="T76" fmla="*/ 47 w 210"/>
                <a:gd name="T77" fmla="*/ 56 h 182"/>
                <a:gd name="T78" fmla="*/ 52 w 210"/>
                <a:gd name="T79" fmla="*/ 58 h 182"/>
                <a:gd name="T80" fmla="*/ 59 w 210"/>
                <a:gd name="T81" fmla="*/ 54 h 182"/>
                <a:gd name="T82" fmla="*/ 72 w 210"/>
                <a:gd name="T83" fmla="*/ 55 h 182"/>
                <a:gd name="T84" fmla="*/ 74 w 210"/>
                <a:gd name="T85" fmla="*/ 59 h 182"/>
                <a:gd name="T86" fmla="*/ 93 w 210"/>
                <a:gd name="T87" fmla="*/ 59 h 182"/>
                <a:gd name="T88" fmla="*/ 93 w 210"/>
                <a:gd name="T89" fmla="*/ 55 h 182"/>
                <a:gd name="T90" fmla="*/ 102 w 210"/>
                <a:gd name="T91" fmla="*/ 51 h 182"/>
                <a:gd name="T92" fmla="*/ 104 w 210"/>
                <a:gd name="T93" fmla="*/ 45 h 182"/>
                <a:gd name="T94" fmla="*/ 111 w 210"/>
                <a:gd name="T95" fmla="*/ 41 h 182"/>
                <a:gd name="T96" fmla="*/ 127 w 210"/>
                <a:gd name="T97" fmla="*/ 53 h 182"/>
                <a:gd name="T98" fmla="*/ 136 w 210"/>
                <a:gd name="T99" fmla="*/ 51 h 182"/>
                <a:gd name="T100" fmla="*/ 145 w 210"/>
                <a:gd name="T101" fmla="*/ 36 h 182"/>
                <a:gd name="T102" fmla="*/ 155 w 210"/>
                <a:gd name="T103" fmla="*/ 24 h 182"/>
                <a:gd name="T104" fmla="*/ 153 w 210"/>
                <a:gd name="T105" fmla="*/ 12 h 182"/>
                <a:gd name="T106" fmla="*/ 148 w 210"/>
                <a:gd name="T107" fmla="*/ 6 h 182"/>
                <a:gd name="T108" fmla="*/ 159 w 210"/>
                <a:gd name="T109" fmla="*/ 5 h 182"/>
                <a:gd name="T110" fmla="*/ 160 w 210"/>
                <a:gd name="T111" fmla="*/ 0 h 182"/>
                <a:gd name="T112" fmla="*/ 169 w 210"/>
                <a:gd name="T113" fmla="*/ 1 h 182"/>
                <a:gd name="T114" fmla="*/ 167 w 210"/>
                <a:gd name="T115" fmla="*/ 17 h 182"/>
                <a:gd name="T116" fmla="*/ 170 w 210"/>
                <a:gd name="T117" fmla="*/ 32 h 182"/>
                <a:gd name="T118" fmla="*/ 179 w 210"/>
                <a:gd name="T119" fmla="*/ 40 h 182"/>
                <a:gd name="T120" fmla="*/ 181 w 210"/>
                <a:gd name="T121" fmla="*/ 47 h 182"/>
                <a:gd name="T122" fmla="*/ 181 w 210"/>
                <a:gd name="T123" fmla="*/ 57 h 182"/>
                <a:gd name="T124" fmla="*/ 184 w 210"/>
                <a:gd name="T125" fmla="*/ 5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0" h="182">
                  <a:moveTo>
                    <a:pt x="184" y="58"/>
                  </a:moveTo>
                  <a:lnTo>
                    <a:pt x="185" y="74"/>
                  </a:lnTo>
                  <a:lnTo>
                    <a:pt x="182" y="80"/>
                  </a:lnTo>
                  <a:lnTo>
                    <a:pt x="172" y="81"/>
                  </a:lnTo>
                  <a:lnTo>
                    <a:pt x="166" y="93"/>
                  </a:lnTo>
                  <a:lnTo>
                    <a:pt x="178" y="94"/>
                  </a:lnTo>
                  <a:lnTo>
                    <a:pt x="187" y="104"/>
                  </a:lnTo>
                  <a:lnTo>
                    <a:pt x="191" y="113"/>
                  </a:lnTo>
                  <a:lnTo>
                    <a:pt x="199" y="117"/>
                  </a:lnTo>
                  <a:lnTo>
                    <a:pt x="210" y="140"/>
                  </a:lnTo>
                  <a:lnTo>
                    <a:pt x="198" y="154"/>
                  </a:lnTo>
                  <a:lnTo>
                    <a:pt x="187" y="166"/>
                  </a:lnTo>
                  <a:lnTo>
                    <a:pt x="175" y="176"/>
                  </a:lnTo>
                  <a:lnTo>
                    <a:pt x="163" y="176"/>
                  </a:lnTo>
                  <a:lnTo>
                    <a:pt x="148" y="180"/>
                  </a:lnTo>
                  <a:lnTo>
                    <a:pt x="136" y="176"/>
                  </a:lnTo>
                  <a:lnTo>
                    <a:pt x="129" y="182"/>
                  </a:lnTo>
                  <a:lnTo>
                    <a:pt x="112" y="168"/>
                  </a:lnTo>
                  <a:lnTo>
                    <a:pt x="108" y="159"/>
                  </a:lnTo>
                  <a:lnTo>
                    <a:pt x="98" y="163"/>
                  </a:lnTo>
                  <a:lnTo>
                    <a:pt x="89" y="162"/>
                  </a:lnTo>
                  <a:lnTo>
                    <a:pt x="84" y="165"/>
                  </a:lnTo>
                  <a:lnTo>
                    <a:pt x="76" y="163"/>
                  </a:lnTo>
                  <a:lnTo>
                    <a:pt x="65" y="146"/>
                  </a:lnTo>
                  <a:lnTo>
                    <a:pt x="62" y="139"/>
                  </a:lnTo>
                  <a:lnTo>
                    <a:pt x="48" y="131"/>
                  </a:lnTo>
                  <a:lnTo>
                    <a:pt x="43" y="118"/>
                  </a:lnTo>
                  <a:lnTo>
                    <a:pt x="35" y="109"/>
                  </a:lnTo>
                  <a:lnTo>
                    <a:pt x="23" y="99"/>
                  </a:lnTo>
                  <a:lnTo>
                    <a:pt x="23" y="92"/>
                  </a:lnTo>
                  <a:lnTo>
                    <a:pt x="13" y="84"/>
                  </a:lnTo>
                  <a:lnTo>
                    <a:pt x="0" y="75"/>
                  </a:lnTo>
                  <a:lnTo>
                    <a:pt x="5" y="73"/>
                  </a:lnTo>
                  <a:lnTo>
                    <a:pt x="12" y="69"/>
                  </a:lnTo>
                  <a:lnTo>
                    <a:pt x="16" y="51"/>
                  </a:lnTo>
                  <a:lnTo>
                    <a:pt x="21" y="41"/>
                  </a:lnTo>
                  <a:lnTo>
                    <a:pt x="34" y="38"/>
                  </a:lnTo>
                  <a:lnTo>
                    <a:pt x="37" y="44"/>
                  </a:lnTo>
                  <a:lnTo>
                    <a:pt x="47" y="56"/>
                  </a:lnTo>
                  <a:lnTo>
                    <a:pt x="52" y="58"/>
                  </a:lnTo>
                  <a:lnTo>
                    <a:pt x="59" y="54"/>
                  </a:lnTo>
                  <a:lnTo>
                    <a:pt x="72" y="55"/>
                  </a:lnTo>
                  <a:lnTo>
                    <a:pt x="74" y="59"/>
                  </a:lnTo>
                  <a:lnTo>
                    <a:pt x="93" y="59"/>
                  </a:lnTo>
                  <a:lnTo>
                    <a:pt x="93" y="55"/>
                  </a:lnTo>
                  <a:lnTo>
                    <a:pt x="102" y="51"/>
                  </a:lnTo>
                  <a:lnTo>
                    <a:pt x="104" y="45"/>
                  </a:lnTo>
                  <a:lnTo>
                    <a:pt x="111" y="41"/>
                  </a:lnTo>
                  <a:lnTo>
                    <a:pt x="127" y="53"/>
                  </a:lnTo>
                  <a:lnTo>
                    <a:pt x="136" y="51"/>
                  </a:lnTo>
                  <a:lnTo>
                    <a:pt x="145" y="36"/>
                  </a:lnTo>
                  <a:lnTo>
                    <a:pt x="155" y="24"/>
                  </a:lnTo>
                  <a:lnTo>
                    <a:pt x="153" y="12"/>
                  </a:lnTo>
                  <a:lnTo>
                    <a:pt x="148" y="6"/>
                  </a:lnTo>
                  <a:lnTo>
                    <a:pt x="159" y="5"/>
                  </a:lnTo>
                  <a:lnTo>
                    <a:pt x="160" y="0"/>
                  </a:lnTo>
                  <a:lnTo>
                    <a:pt x="169" y="1"/>
                  </a:lnTo>
                  <a:lnTo>
                    <a:pt x="167" y="17"/>
                  </a:lnTo>
                  <a:lnTo>
                    <a:pt x="170" y="32"/>
                  </a:lnTo>
                  <a:lnTo>
                    <a:pt x="179" y="40"/>
                  </a:lnTo>
                  <a:lnTo>
                    <a:pt x="181" y="47"/>
                  </a:lnTo>
                  <a:lnTo>
                    <a:pt x="181" y="57"/>
                  </a:lnTo>
                  <a:lnTo>
                    <a:pt x="184" y="5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6" name="Freeform 173">
              <a:extLst>
                <a:ext uri="{FF2B5EF4-FFF2-40B4-BE49-F238E27FC236}">
                  <a16:creationId xmlns:a16="http://schemas.microsoft.com/office/drawing/2014/main" id="{A2D64A11-7E02-6585-033E-E03990A64796}"/>
                </a:ext>
              </a:extLst>
            </p:cNvPr>
            <p:cNvSpPr>
              <a:spLocks/>
            </p:cNvSpPr>
            <p:nvPr/>
          </p:nvSpPr>
          <p:spPr bwMode="auto">
            <a:xfrm>
              <a:off x="5152011" y="3318108"/>
              <a:ext cx="187459" cy="147289"/>
            </a:xfrm>
            <a:custGeom>
              <a:avLst/>
              <a:gdLst>
                <a:gd name="T0" fmla="*/ 17 w 112"/>
                <a:gd name="T1" fmla="*/ 62 h 88"/>
                <a:gd name="T2" fmla="*/ 10 w 112"/>
                <a:gd name="T3" fmla="*/ 46 h 88"/>
                <a:gd name="T4" fmla="*/ 0 w 112"/>
                <a:gd name="T5" fmla="*/ 38 h 88"/>
                <a:gd name="T6" fmla="*/ 9 w 112"/>
                <a:gd name="T7" fmla="*/ 34 h 88"/>
                <a:gd name="T8" fmla="*/ 18 w 112"/>
                <a:gd name="T9" fmla="*/ 20 h 88"/>
                <a:gd name="T10" fmla="*/ 22 w 112"/>
                <a:gd name="T11" fmla="*/ 9 h 88"/>
                <a:gd name="T12" fmla="*/ 29 w 112"/>
                <a:gd name="T13" fmla="*/ 2 h 88"/>
                <a:gd name="T14" fmla="*/ 38 w 112"/>
                <a:gd name="T15" fmla="*/ 4 h 88"/>
                <a:gd name="T16" fmla="*/ 47 w 112"/>
                <a:gd name="T17" fmla="*/ 0 h 88"/>
                <a:gd name="T18" fmla="*/ 57 w 112"/>
                <a:gd name="T19" fmla="*/ 0 h 88"/>
                <a:gd name="T20" fmla="*/ 65 w 112"/>
                <a:gd name="T21" fmla="*/ 6 h 88"/>
                <a:gd name="T22" fmla="*/ 77 w 112"/>
                <a:gd name="T23" fmla="*/ 11 h 88"/>
                <a:gd name="T24" fmla="*/ 88 w 112"/>
                <a:gd name="T25" fmla="*/ 26 h 88"/>
                <a:gd name="T26" fmla="*/ 100 w 112"/>
                <a:gd name="T27" fmla="*/ 41 h 88"/>
                <a:gd name="T28" fmla="*/ 100 w 112"/>
                <a:gd name="T29" fmla="*/ 54 h 88"/>
                <a:gd name="T30" fmla="*/ 104 w 112"/>
                <a:gd name="T31" fmla="*/ 66 h 88"/>
                <a:gd name="T32" fmla="*/ 111 w 112"/>
                <a:gd name="T33" fmla="*/ 71 h 88"/>
                <a:gd name="T34" fmla="*/ 112 w 112"/>
                <a:gd name="T35" fmla="*/ 79 h 88"/>
                <a:gd name="T36" fmla="*/ 111 w 112"/>
                <a:gd name="T37" fmla="*/ 86 h 88"/>
                <a:gd name="T38" fmla="*/ 109 w 112"/>
                <a:gd name="T39" fmla="*/ 87 h 88"/>
                <a:gd name="T40" fmla="*/ 99 w 112"/>
                <a:gd name="T41" fmla="*/ 85 h 88"/>
                <a:gd name="T42" fmla="*/ 97 w 112"/>
                <a:gd name="T43" fmla="*/ 88 h 88"/>
                <a:gd name="T44" fmla="*/ 93 w 112"/>
                <a:gd name="T45" fmla="*/ 88 h 88"/>
                <a:gd name="T46" fmla="*/ 80 w 112"/>
                <a:gd name="T47" fmla="*/ 83 h 88"/>
                <a:gd name="T48" fmla="*/ 71 w 112"/>
                <a:gd name="T49" fmla="*/ 83 h 88"/>
                <a:gd name="T50" fmla="*/ 38 w 112"/>
                <a:gd name="T51" fmla="*/ 82 h 88"/>
                <a:gd name="T52" fmla="*/ 33 w 112"/>
                <a:gd name="T53" fmla="*/ 84 h 88"/>
                <a:gd name="T54" fmla="*/ 27 w 112"/>
                <a:gd name="T55" fmla="*/ 84 h 88"/>
                <a:gd name="T56" fmla="*/ 17 w 112"/>
                <a:gd name="T57" fmla="*/ 87 h 88"/>
                <a:gd name="T58" fmla="*/ 14 w 112"/>
                <a:gd name="T59" fmla="*/ 71 h 88"/>
                <a:gd name="T60" fmla="*/ 31 w 112"/>
                <a:gd name="T61" fmla="*/ 72 h 88"/>
                <a:gd name="T62" fmla="*/ 35 w 112"/>
                <a:gd name="T63" fmla="*/ 69 h 88"/>
                <a:gd name="T64" fmla="*/ 39 w 112"/>
                <a:gd name="T65" fmla="*/ 69 h 88"/>
                <a:gd name="T66" fmla="*/ 45 w 112"/>
                <a:gd name="T67" fmla="*/ 64 h 88"/>
                <a:gd name="T68" fmla="*/ 53 w 112"/>
                <a:gd name="T69" fmla="*/ 68 h 88"/>
                <a:gd name="T70" fmla="*/ 61 w 112"/>
                <a:gd name="T71" fmla="*/ 69 h 88"/>
                <a:gd name="T72" fmla="*/ 69 w 112"/>
                <a:gd name="T73" fmla="*/ 64 h 88"/>
                <a:gd name="T74" fmla="*/ 65 w 112"/>
                <a:gd name="T75" fmla="*/ 58 h 88"/>
                <a:gd name="T76" fmla="*/ 59 w 112"/>
                <a:gd name="T77" fmla="*/ 61 h 88"/>
                <a:gd name="T78" fmla="*/ 54 w 112"/>
                <a:gd name="T79" fmla="*/ 61 h 88"/>
                <a:gd name="T80" fmla="*/ 47 w 112"/>
                <a:gd name="T81" fmla="*/ 56 h 88"/>
                <a:gd name="T82" fmla="*/ 41 w 112"/>
                <a:gd name="T83" fmla="*/ 56 h 88"/>
                <a:gd name="T84" fmla="*/ 37 w 112"/>
                <a:gd name="T85" fmla="*/ 61 h 88"/>
                <a:gd name="T86" fmla="*/ 17 w 112"/>
                <a:gd name="T87" fmla="*/ 6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88">
                  <a:moveTo>
                    <a:pt x="17" y="62"/>
                  </a:moveTo>
                  <a:lnTo>
                    <a:pt x="10" y="46"/>
                  </a:lnTo>
                  <a:lnTo>
                    <a:pt x="0" y="38"/>
                  </a:lnTo>
                  <a:lnTo>
                    <a:pt x="9" y="34"/>
                  </a:lnTo>
                  <a:lnTo>
                    <a:pt x="18" y="20"/>
                  </a:lnTo>
                  <a:lnTo>
                    <a:pt x="22" y="9"/>
                  </a:lnTo>
                  <a:lnTo>
                    <a:pt x="29" y="2"/>
                  </a:lnTo>
                  <a:lnTo>
                    <a:pt x="38" y="4"/>
                  </a:lnTo>
                  <a:lnTo>
                    <a:pt x="47" y="0"/>
                  </a:lnTo>
                  <a:lnTo>
                    <a:pt x="57" y="0"/>
                  </a:lnTo>
                  <a:lnTo>
                    <a:pt x="65" y="6"/>
                  </a:lnTo>
                  <a:lnTo>
                    <a:pt x="77" y="11"/>
                  </a:lnTo>
                  <a:lnTo>
                    <a:pt x="88" y="26"/>
                  </a:lnTo>
                  <a:lnTo>
                    <a:pt x="100" y="41"/>
                  </a:lnTo>
                  <a:lnTo>
                    <a:pt x="100" y="54"/>
                  </a:lnTo>
                  <a:lnTo>
                    <a:pt x="104" y="66"/>
                  </a:lnTo>
                  <a:lnTo>
                    <a:pt x="111" y="71"/>
                  </a:lnTo>
                  <a:lnTo>
                    <a:pt x="112" y="79"/>
                  </a:lnTo>
                  <a:lnTo>
                    <a:pt x="111" y="86"/>
                  </a:lnTo>
                  <a:lnTo>
                    <a:pt x="109" y="87"/>
                  </a:lnTo>
                  <a:lnTo>
                    <a:pt x="99" y="85"/>
                  </a:lnTo>
                  <a:lnTo>
                    <a:pt x="97" y="88"/>
                  </a:lnTo>
                  <a:lnTo>
                    <a:pt x="93" y="88"/>
                  </a:lnTo>
                  <a:lnTo>
                    <a:pt x="80" y="83"/>
                  </a:lnTo>
                  <a:lnTo>
                    <a:pt x="71" y="83"/>
                  </a:lnTo>
                  <a:lnTo>
                    <a:pt x="38" y="82"/>
                  </a:lnTo>
                  <a:lnTo>
                    <a:pt x="33" y="84"/>
                  </a:lnTo>
                  <a:lnTo>
                    <a:pt x="27" y="84"/>
                  </a:lnTo>
                  <a:lnTo>
                    <a:pt x="17" y="87"/>
                  </a:lnTo>
                  <a:lnTo>
                    <a:pt x="14" y="71"/>
                  </a:lnTo>
                  <a:lnTo>
                    <a:pt x="31" y="72"/>
                  </a:lnTo>
                  <a:lnTo>
                    <a:pt x="35" y="69"/>
                  </a:lnTo>
                  <a:lnTo>
                    <a:pt x="39" y="69"/>
                  </a:lnTo>
                  <a:lnTo>
                    <a:pt x="45" y="64"/>
                  </a:lnTo>
                  <a:lnTo>
                    <a:pt x="53" y="68"/>
                  </a:lnTo>
                  <a:lnTo>
                    <a:pt x="61" y="69"/>
                  </a:lnTo>
                  <a:lnTo>
                    <a:pt x="69" y="64"/>
                  </a:lnTo>
                  <a:lnTo>
                    <a:pt x="65" y="58"/>
                  </a:lnTo>
                  <a:lnTo>
                    <a:pt x="59" y="61"/>
                  </a:lnTo>
                  <a:lnTo>
                    <a:pt x="54" y="61"/>
                  </a:lnTo>
                  <a:lnTo>
                    <a:pt x="47" y="56"/>
                  </a:lnTo>
                  <a:lnTo>
                    <a:pt x="41" y="56"/>
                  </a:lnTo>
                  <a:lnTo>
                    <a:pt x="37" y="61"/>
                  </a:lnTo>
                  <a:lnTo>
                    <a:pt x="17" y="6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7" name="Freeform 174">
              <a:extLst>
                <a:ext uri="{FF2B5EF4-FFF2-40B4-BE49-F238E27FC236}">
                  <a16:creationId xmlns:a16="http://schemas.microsoft.com/office/drawing/2014/main" id="{A7D8C9B3-CAD5-040A-0936-3FBAC13DB53A}"/>
                </a:ext>
              </a:extLst>
            </p:cNvPr>
            <p:cNvSpPr>
              <a:spLocks/>
            </p:cNvSpPr>
            <p:nvPr/>
          </p:nvSpPr>
          <p:spPr bwMode="auto">
            <a:xfrm>
              <a:off x="10628497" y="4250383"/>
              <a:ext cx="30127" cy="20085"/>
            </a:xfrm>
            <a:custGeom>
              <a:avLst/>
              <a:gdLst>
                <a:gd name="T0" fmla="*/ 14 w 18"/>
                <a:gd name="T1" fmla="*/ 5 h 12"/>
                <a:gd name="T2" fmla="*/ 18 w 18"/>
                <a:gd name="T3" fmla="*/ 12 h 12"/>
                <a:gd name="T4" fmla="*/ 6 w 18"/>
                <a:gd name="T5" fmla="*/ 12 h 12"/>
                <a:gd name="T6" fmla="*/ 0 w 18"/>
                <a:gd name="T7" fmla="*/ 0 h 12"/>
                <a:gd name="T8" fmla="*/ 11 w 18"/>
                <a:gd name="T9" fmla="*/ 4 h 12"/>
                <a:gd name="T10" fmla="*/ 14 w 18"/>
                <a:gd name="T11" fmla="*/ 5 h 12"/>
              </a:gdLst>
              <a:ahLst/>
              <a:cxnLst>
                <a:cxn ang="0">
                  <a:pos x="T0" y="T1"/>
                </a:cxn>
                <a:cxn ang="0">
                  <a:pos x="T2" y="T3"/>
                </a:cxn>
                <a:cxn ang="0">
                  <a:pos x="T4" y="T5"/>
                </a:cxn>
                <a:cxn ang="0">
                  <a:pos x="T6" y="T7"/>
                </a:cxn>
                <a:cxn ang="0">
                  <a:pos x="T8" y="T9"/>
                </a:cxn>
                <a:cxn ang="0">
                  <a:pos x="T10" y="T11"/>
                </a:cxn>
              </a:cxnLst>
              <a:rect l="0" t="0" r="r" b="b"/>
              <a:pathLst>
                <a:path w="18" h="12">
                  <a:moveTo>
                    <a:pt x="14" y="5"/>
                  </a:moveTo>
                  <a:lnTo>
                    <a:pt x="18" y="12"/>
                  </a:lnTo>
                  <a:lnTo>
                    <a:pt x="6" y="12"/>
                  </a:lnTo>
                  <a:lnTo>
                    <a:pt x="0" y="0"/>
                  </a:lnTo>
                  <a:lnTo>
                    <a:pt x="11" y="4"/>
                  </a:lnTo>
                  <a:lnTo>
                    <a:pt x="14" y="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8" name="Freeform 175">
              <a:extLst>
                <a:ext uri="{FF2B5EF4-FFF2-40B4-BE49-F238E27FC236}">
                  <a16:creationId xmlns:a16="http://schemas.microsoft.com/office/drawing/2014/main" id="{17DDA072-B327-CC04-D62B-3A84A0BE6390}"/>
                </a:ext>
              </a:extLst>
            </p:cNvPr>
            <p:cNvSpPr>
              <a:spLocks/>
            </p:cNvSpPr>
            <p:nvPr/>
          </p:nvSpPr>
          <p:spPr bwMode="auto">
            <a:xfrm>
              <a:off x="10579959" y="4216908"/>
              <a:ext cx="36822" cy="21759"/>
            </a:xfrm>
            <a:custGeom>
              <a:avLst/>
              <a:gdLst>
                <a:gd name="T0" fmla="*/ 22 w 22"/>
                <a:gd name="T1" fmla="*/ 12 h 13"/>
                <a:gd name="T2" fmla="*/ 15 w 22"/>
                <a:gd name="T3" fmla="*/ 13 h 13"/>
                <a:gd name="T4" fmla="*/ 4 w 22"/>
                <a:gd name="T5" fmla="*/ 11 h 13"/>
                <a:gd name="T6" fmla="*/ 0 w 22"/>
                <a:gd name="T7" fmla="*/ 8 h 13"/>
                <a:gd name="T8" fmla="*/ 2 w 22"/>
                <a:gd name="T9" fmla="*/ 0 h 13"/>
                <a:gd name="T10" fmla="*/ 14 w 22"/>
                <a:gd name="T11" fmla="*/ 3 h 13"/>
                <a:gd name="T12" fmla="*/ 19 w 22"/>
                <a:gd name="T13" fmla="*/ 7 h 13"/>
                <a:gd name="T14" fmla="*/ 22 w 22"/>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3">
                  <a:moveTo>
                    <a:pt x="22" y="12"/>
                  </a:moveTo>
                  <a:lnTo>
                    <a:pt x="15" y="13"/>
                  </a:lnTo>
                  <a:lnTo>
                    <a:pt x="4" y="11"/>
                  </a:lnTo>
                  <a:lnTo>
                    <a:pt x="0" y="8"/>
                  </a:lnTo>
                  <a:lnTo>
                    <a:pt x="2" y="0"/>
                  </a:lnTo>
                  <a:lnTo>
                    <a:pt x="14" y="3"/>
                  </a:lnTo>
                  <a:lnTo>
                    <a:pt x="19" y="7"/>
                  </a:lnTo>
                  <a:lnTo>
                    <a:pt x="22" y="1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399" name="Freeform 176">
              <a:extLst>
                <a:ext uri="{FF2B5EF4-FFF2-40B4-BE49-F238E27FC236}">
                  <a16:creationId xmlns:a16="http://schemas.microsoft.com/office/drawing/2014/main" id="{BEAF609F-5F64-F4C8-E9BC-C000101E525B}"/>
                </a:ext>
              </a:extLst>
            </p:cNvPr>
            <p:cNvSpPr>
              <a:spLocks/>
            </p:cNvSpPr>
            <p:nvPr/>
          </p:nvSpPr>
          <p:spPr bwMode="auto">
            <a:xfrm>
              <a:off x="10613434" y="4183434"/>
              <a:ext cx="28454" cy="51887"/>
            </a:xfrm>
            <a:custGeom>
              <a:avLst/>
              <a:gdLst>
                <a:gd name="T0" fmla="*/ 17 w 17"/>
                <a:gd name="T1" fmla="*/ 27 h 31"/>
                <a:gd name="T2" fmla="*/ 14 w 17"/>
                <a:gd name="T3" fmla="*/ 31 h 31"/>
                <a:gd name="T4" fmla="*/ 3 w 17"/>
                <a:gd name="T5" fmla="*/ 13 h 31"/>
                <a:gd name="T6" fmla="*/ 0 w 17"/>
                <a:gd name="T7" fmla="*/ 0 h 31"/>
                <a:gd name="T8" fmla="*/ 6 w 17"/>
                <a:gd name="T9" fmla="*/ 0 h 31"/>
                <a:gd name="T10" fmla="*/ 11 w 17"/>
                <a:gd name="T11" fmla="*/ 17 h 31"/>
                <a:gd name="T12" fmla="*/ 17 w 17"/>
                <a:gd name="T13" fmla="*/ 27 h 31"/>
              </a:gdLst>
              <a:ahLst/>
              <a:cxnLst>
                <a:cxn ang="0">
                  <a:pos x="T0" y="T1"/>
                </a:cxn>
                <a:cxn ang="0">
                  <a:pos x="T2" y="T3"/>
                </a:cxn>
                <a:cxn ang="0">
                  <a:pos x="T4" y="T5"/>
                </a:cxn>
                <a:cxn ang="0">
                  <a:pos x="T6" y="T7"/>
                </a:cxn>
                <a:cxn ang="0">
                  <a:pos x="T8" y="T9"/>
                </a:cxn>
                <a:cxn ang="0">
                  <a:pos x="T10" y="T11"/>
                </a:cxn>
                <a:cxn ang="0">
                  <a:pos x="T12" y="T13"/>
                </a:cxn>
              </a:cxnLst>
              <a:rect l="0" t="0" r="r" b="b"/>
              <a:pathLst>
                <a:path w="17" h="31">
                  <a:moveTo>
                    <a:pt x="17" y="27"/>
                  </a:moveTo>
                  <a:lnTo>
                    <a:pt x="14" y="31"/>
                  </a:lnTo>
                  <a:lnTo>
                    <a:pt x="3" y="13"/>
                  </a:lnTo>
                  <a:lnTo>
                    <a:pt x="0" y="0"/>
                  </a:lnTo>
                  <a:lnTo>
                    <a:pt x="6" y="0"/>
                  </a:lnTo>
                  <a:lnTo>
                    <a:pt x="11" y="17"/>
                  </a:lnTo>
                  <a:lnTo>
                    <a:pt x="17" y="2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0" name="Freeform 177">
              <a:extLst>
                <a:ext uri="{FF2B5EF4-FFF2-40B4-BE49-F238E27FC236}">
                  <a16:creationId xmlns:a16="http://schemas.microsoft.com/office/drawing/2014/main" id="{243C046B-620F-CABB-E2CD-5EA2DB2317DA}"/>
                </a:ext>
              </a:extLst>
            </p:cNvPr>
            <p:cNvSpPr>
              <a:spLocks/>
            </p:cNvSpPr>
            <p:nvPr/>
          </p:nvSpPr>
          <p:spPr bwMode="auto">
            <a:xfrm>
              <a:off x="10544810" y="4149959"/>
              <a:ext cx="48539" cy="41844"/>
            </a:xfrm>
            <a:custGeom>
              <a:avLst/>
              <a:gdLst>
                <a:gd name="T0" fmla="*/ 28 w 29"/>
                <a:gd name="T1" fmla="*/ 21 h 25"/>
                <a:gd name="T2" fmla="*/ 29 w 29"/>
                <a:gd name="T3" fmla="*/ 25 h 25"/>
                <a:gd name="T4" fmla="*/ 15 w 29"/>
                <a:gd name="T5" fmla="*/ 16 h 25"/>
                <a:gd name="T6" fmla="*/ 6 w 29"/>
                <a:gd name="T7" fmla="*/ 9 h 25"/>
                <a:gd name="T8" fmla="*/ 0 w 29"/>
                <a:gd name="T9" fmla="*/ 2 h 25"/>
                <a:gd name="T10" fmla="*/ 3 w 29"/>
                <a:gd name="T11" fmla="*/ 0 h 25"/>
                <a:gd name="T12" fmla="*/ 11 w 29"/>
                <a:gd name="T13" fmla="*/ 4 h 25"/>
                <a:gd name="T14" fmla="*/ 25 w 29"/>
                <a:gd name="T15" fmla="*/ 14 h 25"/>
                <a:gd name="T16" fmla="*/ 28 w 29"/>
                <a:gd name="T17"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5">
                  <a:moveTo>
                    <a:pt x="28" y="21"/>
                  </a:moveTo>
                  <a:lnTo>
                    <a:pt x="29" y="25"/>
                  </a:lnTo>
                  <a:lnTo>
                    <a:pt x="15" y="16"/>
                  </a:lnTo>
                  <a:lnTo>
                    <a:pt x="6" y="9"/>
                  </a:lnTo>
                  <a:lnTo>
                    <a:pt x="0" y="2"/>
                  </a:lnTo>
                  <a:lnTo>
                    <a:pt x="3" y="0"/>
                  </a:lnTo>
                  <a:lnTo>
                    <a:pt x="11" y="4"/>
                  </a:lnTo>
                  <a:lnTo>
                    <a:pt x="25" y="14"/>
                  </a:lnTo>
                  <a:lnTo>
                    <a:pt x="28" y="2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1" name="Freeform 178">
              <a:extLst>
                <a:ext uri="{FF2B5EF4-FFF2-40B4-BE49-F238E27FC236}">
                  <a16:creationId xmlns:a16="http://schemas.microsoft.com/office/drawing/2014/main" id="{4BE543BA-BC53-972D-5528-0C0D32092AB8}"/>
                </a:ext>
              </a:extLst>
            </p:cNvPr>
            <p:cNvSpPr>
              <a:spLocks/>
            </p:cNvSpPr>
            <p:nvPr/>
          </p:nvSpPr>
          <p:spPr bwMode="auto">
            <a:xfrm>
              <a:off x="10492924" y="4123179"/>
              <a:ext cx="30127" cy="28454"/>
            </a:xfrm>
            <a:custGeom>
              <a:avLst/>
              <a:gdLst>
                <a:gd name="T0" fmla="*/ 18 w 18"/>
                <a:gd name="T1" fmla="*/ 16 h 17"/>
                <a:gd name="T2" fmla="*/ 15 w 18"/>
                <a:gd name="T3" fmla="*/ 17 h 17"/>
                <a:gd name="T4" fmla="*/ 7 w 18"/>
                <a:gd name="T5" fmla="*/ 13 h 17"/>
                <a:gd name="T6" fmla="*/ 0 w 18"/>
                <a:gd name="T7" fmla="*/ 4 h 17"/>
                <a:gd name="T8" fmla="*/ 2 w 18"/>
                <a:gd name="T9" fmla="*/ 0 h 17"/>
                <a:gd name="T10" fmla="*/ 12 w 18"/>
                <a:gd name="T11" fmla="*/ 9 h 17"/>
                <a:gd name="T12" fmla="*/ 18 w 18"/>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8" y="16"/>
                  </a:moveTo>
                  <a:lnTo>
                    <a:pt x="15" y="17"/>
                  </a:lnTo>
                  <a:lnTo>
                    <a:pt x="7" y="13"/>
                  </a:lnTo>
                  <a:lnTo>
                    <a:pt x="0" y="4"/>
                  </a:lnTo>
                  <a:lnTo>
                    <a:pt x="2" y="0"/>
                  </a:lnTo>
                  <a:lnTo>
                    <a:pt x="12" y="9"/>
                  </a:lnTo>
                  <a:lnTo>
                    <a:pt x="18" y="1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2" name="Freeform 179">
              <a:extLst>
                <a:ext uri="{FF2B5EF4-FFF2-40B4-BE49-F238E27FC236}">
                  <a16:creationId xmlns:a16="http://schemas.microsoft.com/office/drawing/2014/main" id="{E3E78E4A-CD04-1B97-6ED7-726A54FFAD55}"/>
                </a:ext>
              </a:extLst>
            </p:cNvPr>
            <p:cNvSpPr>
              <a:spLocks/>
            </p:cNvSpPr>
            <p:nvPr/>
          </p:nvSpPr>
          <p:spPr bwMode="auto">
            <a:xfrm>
              <a:off x="5284237" y="3545737"/>
              <a:ext cx="92056" cy="113815"/>
            </a:xfrm>
            <a:custGeom>
              <a:avLst/>
              <a:gdLst>
                <a:gd name="T0" fmla="*/ 33 w 55"/>
                <a:gd name="T1" fmla="*/ 68 h 68"/>
                <a:gd name="T2" fmla="*/ 28 w 55"/>
                <a:gd name="T3" fmla="*/ 66 h 68"/>
                <a:gd name="T4" fmla="*/ 15 w 55"/>
                <a:gd name="T5" fmla="*/ 58 h 68"/>
                <a:gd name="T6" fmla="*/ 5 w 55"/>
                <a:gd name="T7" fmla="*/ 46 h 68"/>
                <a:gd name="T8" fmla="*/ 2 w 55"/>
                <a:gd name="T9" fmla="*/ 39 h 68"/>
                <a:gd name="T10" fmla="*/ 0 w 55"/>
                <a:gd name="T11" fmla="*/ 23 h 68"/>
                <a:gd name="T12" fmla="*/ 10 w 55"/>
                <a:gd name="T13" fmla="*/ 14 h 68"/>
                <a:gd name="T14" fmla="*/ 12 w 55"/>
                <a:gd name="T15" fmla="*/ 8 h 68"/>
                <a:gd name="T16" fmla="*/ 15 w 55"/>
                <a:gd name="T17" fmla="*/ 4 h 68"/>
                <a:gd name="T18" fmla="*/ 20 w 55"/>
                <a:gd name="T19" fmla="*/ 4 h 68"/>
                <a:gd name="T20" fmla="*/ 24 w 55"/>
                <a:gd name="T21" fmla="*/ 0 h 68"/>
                <a:gd name="T22" fmla="*/ 39 w 55"/>
                <a:gd name="T23" fmla="*/ 0 h 68"/>
                <a:gd name="T24" fmla="*/ 44 w 55"/>
                <a:gd name="T25" fmla="*/ 7 h 68"/>
                <a:gd name="T26" fmla="*/ 48 w 55"/>
                <a:gd name="T27" fmla="*/ 16 h 68"/>
                <a:gd name="T28" fmla="*/ 47 w 55"/>
                <a:gd name="T29" fmla="*/ 22 h 68"/>
                <a:gd name="T30" fmla="*/ 50 w 55"/>
                <a:gd name="T31" fmla="*/ 27 h 68"/>
                <a:gd name="T32" fmla="*/ 50 w 55"/>
                <a:gd name="T33" fmla="*/ 35 h 68"/>
                <a:gd name="T34" fmla="*/ 55 w 55"/>
                <a:gd name="T35" fmla="*/ 34 h 68"/>
                <a:gd name="T36" fmla="*/ 46 w 55"/>
                <a:gd name="T37" fmla="*/ 43 h 68"/>
                <a:gd name="T38" fmla="*/ 38 w 55"/>
                <a:gd name="T39" fmla="*/ 55 h 68"/>
                <a:gd name="T40" fmla="*/ 37 w 55"/>
                <a:gd name="T41" fmla="*/ 61 h 68"/>
                <a:gd name="T42" fmla="*/ 33 w 55"/>
                <a:gd name="T4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 h="68">
                  <a:moveTo>
                    <a:pt x="33" y="68"/>
                  </a:moveTo>
                  <a:lnTo>
                    <a:pt x="28" y="66"/>
                  </a:lnTo>
                  <a:lnTo>
                    <a:pt x="15" y="58"/>
                  </a:lnTo>
                  <a:lnTo>
                    <a:pt x="5" y="46"/>
                  </a:lnTo>
                  <a:lnTo>
                    <a:pt x="2" y="39"/>
                  </a:lnTo>
                  <a:lnTo>
                    <a:pt x="0" y="23"/>
                  </a:lnTo>
                  <a:lnTo>
                    <a:pt x="10" y="14"/>
                  </a:lnTo>
                  <a:lnTo>
                    <a:pt x="12" y="8"/>
                  </a:lnTo>
                  <a:lnTo>
                    <a:pt x="15" y="4"/>
                  </a:lnTo>
                  <a:lnTo>
                    <a:pt x="20" y="4"/>
                  </a:lnTo>
                  <a:lnTo>
                    <a:pt x="24" y="0"/>
                  </a:lnTo>
                  <a:lnTo>
                    <a:pt x="39" y="0"/>
                  </a:lnTo>
                  <a:lnTo>
                    <a:pt x="44" y="7"/>
                  </a:lnTo>
                  <a:lnTo>
                    <a:pt x="48" y="16"/>
                  </a:lnTo>
                  <a:lnTo>
                    <a:pt x="47" y="22"/>
                  </a:lnTo>
                  <a:lnTo>
                    <a:pt x="50" y="27"/>
                  </a:lnTo>
                  <a:lnTo>
                    <a:pt x="50" y="35"/>
                  </a:lnTo>
                  <a:lnTo>
                    <a:pt x="55" y="34"/>
                  </a:lnTo>
                  <a:lnTo>
                    <a:pt x="46" y="43"/>
                  </a:lnTo>
                  <a:lnTo>
                    <a:pt x="38" y="55"/>
                  </a:lnTo>
                  <a:lnTo>
                    <a:pt x="37" y="61"/>
                  </a:lnTo>
                  <a:lnTo>
                    <a:pt x="33" y="6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3" name="Freeform 180">
              <a:extLst>
                <a:ext uri="{FF2B5EF4-FFF2-40B4-BE49-F238E27FC236}">
                  <a16:creationId xmlns:a16="http://schemas.microsoft.com/office/drawing/2014/main" id="{1A0A11CE-6264-B20D-DEE4-159DCB894E31}"/>
                </a:ext>
              </a:extLst>
            </p:cNvPr>
            <p:cNvSpPr>
              <a:spLocks/>
            </p:cNvSpPr>
            <p:nvPr/>
          </p:nvSpPr>
          <p:spPr bwMode="auto">
            <a:xfrm>
              <a:off x="2940997" y="3393426"/>
              <a:ext cx="73645" cy="43517"/>
            </a:xfrm>
            <a:custGeom>
              <a:avLst/>
              <a:gdLst>
                <a:gd name="T0" fmla="*/ 42 w 44"/>
                <a:gd name="T1" fmla="*/ 21 h 26"/>
                <a:gd name="T2" fmla="*/ 39 w 44"/>
                <a:gd name="T3" fmla="*/ 26 h 26"/>
                <a:gd name="T4" fmla="*/ 29 w 44"/>
                <a:gd name="T5" fmla="*/ 26 h 26"/>
                <a:gd name="T6" fmla="*/ 22 w 44"/>
                <a:gd name="T7" fmla="*/ 24 h 26"/>
                <a:gd name="T8" fmla="*/ 15 w 44"/>
                <a:gd name="T9" fmla="*/ 20 h 26"/>
                <a:gd name="T10" fmla="*/ 5 w 44"/>
                <a:gd name="T11" fmla="*/ 18 h 26"/>
                <a:gd name="T12" fmla="*/ 0 w 44"/>
                <a:gd name="T13" fmla="*/ 14 h 26"/>
                <a:gd name="T14" fmla="*/ 1 w 44"/>
                <a:gd name="T15" fmla="*/ 11 h 26"/>
                <a:gd name="T16" fmla="*/ 8 w 44"/>
                <a:gd name="T17" fmla="*/ 6 h 26"/>
                <a:gd name="T18" fmla="*/ 12 w 44"/>
                <a:gd name="T19" fmla="*/ 3 h 26"/>
                <a:gd name="T20" fmla="*/ 11 w 44"/>
                <a:gd name="T21" fmla="*/ 1 h 26"/>
                <a:gd name="T22" fmla="*/ 15 w 44"/>
                <a:gd name="T23" fmla="*/ 0 h 26"/>
                <a:gd name="T24" fmla="*/ 20 w 44"/>
                <a:gd name="T25" fmla="*/ 1 h 26"/>
                <a:gd name="T26" fmla="*/ 24 w 44"/>
                <a:gd name="T27" fmla="*/ 6 h 26"/>
                <a:gd name="T28" fmla="*/ 29 w 44"/>
                <a:gd name="T29" fmla="*/ 9 h 26"/>
                <a:gd name="T30" fmla="*/ 29 w 44"/>
                <a:gd name="T31" fmla="*/ 12 h 26"/>
                <a:gd name="T32" fmla="*/ 38 w 44"/>
                <a:gd name="T33" fmla="*/ 9 h 26"/>
                <a:gd name="T34" fmla="*/ 41 w 44"/>
                <a:gd name="T35" fmla="*/ 11 h 26"/>
                <a:gd name="T36" fmla="*/ 44 w 44"/>
                <a:gd name="T37" fmla="*/ 13 h 26"/>
                <a:gd name="T38" fmla="*/ 42 w 44"/>
                <a:gd name="T39"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26">
                  <a:moveTo>
                    <a:pt x="42" y="21"/>
                  </a:moveTo>
                  <a:lnTo>
                    <a:pt x="39" y="26"/>
                  </a:lnTo>
                  <a:lnTo>
                    <a:pt x="29" y="26"/>
                  </a:lnTo>
                  <a:lnTo>
                    <a:pt x="22" y="24"/>
                  </a:lnTo>
                  <a:lnTo>
                    <a:pt x="15" y="20"/>
                  </a:lnTo>
                  <a:lnTo>
                    <a:pt x="5" y="18"/>
                  </a:lnTo>
                  <a:lnTo>
                    <a:pt x="0" y="14"/>
                  </a:lnTo>
                  <a:lnTo>
                    <a:pt x="1" y="11"/>
                  </a:lnTo>
                  <a:lnTo>
                    <a:pt x="8" y="6"/>
                  </a:lnTo>
                  <a:lnTo>
                    <a:pt x="12" y="3"/>
                  </a:lnTo>
                  <a:lnTo>
                    <a:pt x="11" y="1"/>
                  </a:lnTo>
                  <a:lnTo>
                    <a:pt x="15" y="0"/>
                  </a:lnTo>
                  <a:lnTo>
                    <a:pt x="20" y="1"/>
                  </a:lnTo>
                  <a:lnTo>
                    <a:pt x="24" y="6"/>
                  </a:lnTo>
                  <a:lnTo>
                    <a:pt x="29" y="9"/>
                  </a:lnTo>
                  <a:lnTo>
                    <a:pt x="29" y="12"/>
                  </a:lnTo>
                  <a:lnTo>
                    <a:pt x="38" y="9"/>
                  </a:lnTo>
                  <a:lnTo>
                    <a:pt x="41" y="11"/>
                  </a:lnTo>
                  <a:lnTo>
                    <a:pt x="44" y="13"/>
                  </a:lnTo>
                  <a:lnTo>
                    <a:pt x="42" y="2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4" name="Freeform 181">
              <a:extLst>
                <a:ext uri="{FF2B5EF4-FFF2-40B4-BE49-F238E27FC236}">
                  <a16:creationId xmlns:a16="http://schemas.microsoft.com/office/drawing/2014/main" id="{478F902F-714E-D031-2E1C-4B2CCF487FFB}"/>
                </a:ext>
              </a:extLst>
            </p:cNvPr>
            <p:cNvSpPr>
              <a:spLocks/>
            </p:cNvSpPr>
            <p:nvPr/>
          </p:nvSpPr>
          <p:spPr bwMode="auto">
            <a:xfrm>
              <a:off x="6993128" y="3495525"/>
              <a:ext cx="195828" cy="120509"/>
            </a:xfrm>
            <a:custGeom>
              <a:avLst/>
              <a:gdLst>
                <a:gd name="T0" fmla="*/ 117 w 117"/>
                <a:gd name="T1" fmla="*/ 42 h 72"/>
                <a:gd name="T2" fmla="*/ 109 w 117"/>
                <a:gd name="T3" fmla="*/ 55 h 72"/>
                <a:gd name="T4" fmla="*/ 97 w 117"/>
                <a:gd name="T5" fmla="*/ 72 h 72"/>
                <a:gd name="T6" fmla="*/ 82 w 117"/>
                <a:gd name="T7" fmla="*/ 72 h 72"/>
                <a:gd name="T8" fmla="*/ 21 w 117"/>
                <a:gd name="T9" fmla="*/ 47 h 72"/>
                <a:gd name="T10" fmla="*/ 14 w 117"/>
                <a:gd name="T11" fmla="*/ 40 h 72"/>
                <a:gd name="T12" fmla="*/ 7 w 117"/>
                <a:gd name="T13" fmla="*/ 30 h 72"/>
                <a:gd name="T14" fmla="*/ 0 w 117"/>
                <a:gd name="T15" fmla="*/ 19 h 72"/>
                <a:gd name="T16" fmla="*/ 3 w 117"/>
                <a:gd name="T17" fmla="*/ 11 h 72"/>
                <a:gd name="T18" fmla="*/ 10 w 117"/>
                <a:gd name="T19" fmla="*/ 0 h 72"/>
                <a:gd name="T20" fmla="*/ 16 w 117"/>
                <a:gd name="T21" fmla="*/ 4 h 72"/>
                <a:gd name="T22" fmla="*/ 20 w 117"/>
                <a:gd name="T23" fmla="*/ 13 h 72"/>
                <a:gd name="T24" fmla="*/ 28 w 117"/>
                <a:gd name="T25" fmla="*/ 21 h 72"/>
                <a:gd name="T26" fmla="*/ 37 w 117"/>
                <a:gd name="T27" fmla="*/ 21 h 72"/>
                <a:gd name="T28" fmla="*/ 54 w 117"/>
                <a:gd name="T29" fmla="*/ 16 h 72"/>
                <a:gd name="T30" fmla="*/ 74 w 117"/>
                <a:gd name="T31" fmla="*/ 14 h 72"/>
                <a:gd name="T32" fmla="*/ 90 w 117"/>
                <a:gd name="T33" fmla="*/ 7 h 72"/>
                <a:gd name="T34" fmla="*/ 99 w 117"/>
                <a:gd name="T35" fmla="*/ 6 h 72"/>
                <a:gd name="T36" fmla="*/ 105 w 117"/>
                <a:gd name="T37" fmla="*/ 2 h 72"/>
                <a:gd name="T38" fmla="*/ 116 w 117"/>
                <a:gd name="T39" fmla="*/ 1 h 72"/>
                <a:gd name="T40" fmla="*/ 116 w 117"/>
                <a:gd name="T41" fmla="*/ 2 h 72"/>
                <a:gd name="T42" fmla="*/ 116 w 117"/>
                <a:gd name="T43" fmla="*/ 10 h 72"/>
                <a:gd name="T44" fmla="*/ 117 w 117"/>
                <a:gd name="T45" fmla="*/ 31 h 72"/>
                <a:gd name="T46" fmla="*/ 117 w 117"/>
                <a:gd name="T4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72">
                  <a:moveTo>
                    <a:pt x="117" y="42"/>
                  </a:moveTo>
                  <a:lnTo>
                    <a:pt x="109" y="55"/>
                  </a:lnTo>
                  <a:lnTo>
                    <a:pt x="97" y="72"/>
                  </a:lnTo>
                  <a:lnTo>
                    <a:pt x="82" y="72"/>
                  </a:lnTo>
                  <a:lnTo>
                    <a:pt x="21" y="47"/>
                  </a:lnTo>
                  <a:lnTo>
                    <a:pt x="14" y="40"/>
                  </a:lnTo>
                  <a:lnTo>
                    <a:pt x="7" y="30"/>
                  </a:lnTo>
                  <a:lnTo>
                    <a:pt x="0" y="19"/>
                  </a:lnTo>
                  <a:lnTo>
                    <a:pt x="3" y="11"/>
                  </a:lnTo>
                  <a:lnTo>
                    <a:pt x="10" y="0"/>
                  </a:lnTo>
                  <a:lnTo>
                    <a:pt x="16" y="4"/>
                  </a:lnTo>
                  <a:lnTo>
                    <a:pt x="20" y="13"/>
                  </a:lnTo>
                  <a:lnTo>
                    <a:pt x="28" y="21"/>
                  </a:lnTo>
                  <a:lnTo>
                    <a:pt x="37" y="21"/>
                  </a:lnTo>
                  <a:lnTo>
                    <a:pt x="54" y="16"/>
                  </a:lnTo>
                  <a:lnTo>
                    <a:pt x="74" y="14"/>
                  </a:lnTo>
                  <a:lnTo>
                    <a:pt x="90" y="7"/>
                  </a:lnTo>
                  <a:lnTo>
                    <a:pt x="99" y="6"/>
                  </a:lnTo>
                  <a:lnTo>
                    <a:pt x="105" y="2"/>
                  </a:lnTo>
                  <a:lnTo>
                    <a:pt x="116" y="1"/>
                  </a:lnTo>
                  <a:lnTo>
                    <a:pt x="116" y="2"/>
                  </a:lnTo>
                  <a:lnTo>
                    <a:pt x="116" y="10"/>
                  </a:lnTo>
                  <a:lnTo>
                    <a:pt x="117" y="31"/>
                  </a:lnTo>
                  <a:lnTo>
                    <a:pt x="117" y="4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5" name="Freeform 182">
              <a:extLst>
                <a:ext uri="{FF2B5EF4-FFF2-40B4-BE49-F238E27FC236}">
                  <a16:creationId xmlns:a16="http://schemas.microsoft.com/office/drawing/2014/main" id="{8D351241-D462-515F-D770-FFAFCCE310E9}"/>
                </a:ext>
              </a:extLst>
            </p:cNvPr>
            <p:cNvSpPr>
              <a:spLocks/>
            </p:cNvSpPr>
            <p:nvPr/>
          </p:nvSpPr>
          <p:spPr bwMode="auto">
            <a:xfrm>
              <a:off x="6949610" y="3477113"/>
              <a:ext cx="302948" cy="475343"/>
            </a:xfrm>
            <a:custGeom>
              <a:avLst/>
              <a:gdLst>
                <a:gd name="T0" fmla="*/ 156 w 181"/>
                <a:gd name="T1" fmla="*/ 9 h 284"/>
                <a:gd name="T2" fmla="*/ 166 w 181"/>
                <a:gd name="T3" fmla="*/ 7 h 284"/>
                <a:gd name="T4" fmla="*/ 174 w 181"/>
                <a:gd name="T5" fmla="*/ 0 h 284"/>
                <a:gd name="T6" fmla="*/ 181 w 181"/>
                <a:gd name="T7" fmla="*/ 0 h 284"/>
                <a:gd name="T8" fmla="*/ 181 w 181"/>
                <a:gd name="T9" fmla="*/ 5 h 284"/>
                <a:gd name="T10" fmla="*/ 180 w 181"/>
                <a:gd name="T11" fmla="*/ 18 h 284"/>
                <a:gd name="T12" fmla="*/ 181 w 181"/>
                <a:gd name="T13" fmla="*/ 28 h 284"/>
                <a:gd name="T14" fmla="*/ 177 w 181"/>
                <a:gd name="T15" fmla="*/ 36 h 284"/>
                <a:gd name="T16" fmla="*/ 173 w 181"/>
                <a:gd name="T17" fmla="*/ 58 h 284"/>
                <a:gd name="T18" fmla="*/ 165 w 181"/>
                <a:gd name="T19" fmla="*/ 81 h 284"/>
                <a:gd name="T20" fmla="*/ 154 w 181"/>
                <a:gd name="T21" fmla="*/ 108 h 284"/>
                <a:gd name="T22" fmla="*/ 139 w 181"/>
                <a:gd name="T23" fmla="*/ 139 h 284"/>
                <a:gd name="T24" fmla="*/ 124 w 181"/>
                <a:gd name="T25" fmla="*/ 162 h 284"/>
                <a:gd name="T26" fmla="*/ 103 w 181"/>
                <a:gd name="T27" fmla="*/ 190 h 284"/>
                <a:gd name="T28" fmla="*/ 85 w 181"/>
                <a:gd name="T29" fmla="*/ 207 h 284"/>
                <a:gd name="T30" fmla="*/ 57 w 181"/>
                <a:gd name="T31" fmla="*/ 228 h 284"/>
                <a:gd name="T32" fmla="*/ 40 w 181"/>
                <a:gd name="T33" fmla="*/ 243 h 284"/>
                <a:gd name="T34" fmla="*/ 20 w 181"/>
                <a:gd name="T35" fmla="*/ 269 h 284"/>
                <a:gd name="T36" fmla="*/ 15 w 181"/>
                <a:gd name="T37" fmla="*/ 280 h 284"/>
                <a:gd name="T38" fmla="*/ 11 w 181"/>
                <a:gd name="T39" fmla="*/ 284 h 284"/>
                <a:gd name="T40" fmla="*/ 1 w 181"/>
                <a:gd name="T41" fmla="*/ 267 h 284"/>
                <a:gd name="T42" fmla="*/ 0 w 181"/>
                <a:gd name="T43" fmla="*/ 191 h 284"/>
                <a:gd name="T44" fmla="*/ 16 w 181"/>
                <a:gd name="T45" fmla="*/ 168 h 284"/>
                <a:gd name="T46" fmla="*/ 21 w 181"/>
                <a:gd name="T47" fmla="*/ 161 h 284"/>
                <a:gd name="T48" fmla="*/ 33 w 181"/>
                <a:gd name="T49" fmla="*/ 161 h 284"/>
                <a:gd name="T50" fmla="*/ 49 w 181"/>
                <a:gd name="T51" fmla="*/ 146 h 284"/>
                <a:gd name="T52" fmla="*/ 73 w 181"/>
                <a:gd name="T53" fmla="*/ 146 h 284"/>
                <a:gd name="T54" fmla="*/ 123 w 181"/>
                <a:gd name="T55" fmla="*/ 83 h 284"/>
                <a:gd name="T56" fmla="*/ 135 w 181"/>
                <a:gd name="T57" fmla="*/ 66 h 284"/>
                <a:gd name="T58" fmla="*/ 143 w 181"/>
                <a:gd name="T59" fmla="*/ 53 h 284"/>
                <a:gd name="T60" fmla="*/ 143 w 181"/>
                <a:gd name="T61" fmla="*/ 42 h 284"/>
                <a:gd name="T62" fmla="*/ 142 w 181"/>
                <a:gd name="T63" fmla="*/ 21 h 284"/>
                <a:gd name="T64" fmla="*/ 142 w 181"/>
                <a:gd name="T65" fmla="*/ 13 h 284"/>
                <a:gd name="T66" fmla="*/ 142 w 181"/>
                <a:gd name="T67" fmla="*/ 12 h 284"/>
                <a:gd name="T68" fmla="*/ 148 w 181"/>
                <a:gd name="T69" fmla="*/ 12 h 284"/>
                <a:gd name="T70" fmla="*/ 156 w 181"/>
                <a:gd name="T71" fmla="*/ 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1" h="284">
                  <a:moveTo>
                    <a:pt x="156" y="9"/>
                  </a:moveTo>
                  <a:lnTo>
                    <a:pt x="166" y="7"/>
                  </a:lnTo>
                  <a:lnTo>
                    <a:pt x="174" y="0"/>
                  </a:lnTo>
                  <a:lnTo>
                    <a:pt x="181" y="0"/>
                  </a:lnTo>
                  <a:lnTo>
                    <a:pt x="181" y="5"/>
                  </a:lnTo>
                  <a:lnTo>
                    <a:pt x="180" y="18"/>
                  </a:lnTo>
                  <a:lnTo>
                    <a:pt x="181" y="28"/>
                  </a:lnTo>
                  <a:lnTo>
                    <a:pt x="177" y="36"/>
                  </a:lnTo>
                  <a:lnTo>
                    <a:pt x="173" y="58"/>
                  </a:lnTo>
                  <a:lnTo>
                    <a:pt x="165" y="81"/>
                  </a:lnTo>
                  <a:lnTo>
                    <a:pt x="154" y="108"/>
                  </a:lnTo>
                  <a:lnTo>
                    <a:pt x="139" y="139"/>
                  </a:lnTo>
                  <a:lnTo>
                    <a:pt x="124" y="162"/>
                  </a:lnTo>
                  <a:lnTo>
                    <a:pt x="103" y="190"/>
                  </a:lnTo>
                  <a:lnTo>
                    <a:pt x="85" y="207"/>
                  </a:lnTo>
                  <a:lnTo>
                    <a:pt x="57" y="228"/>
                  </a:lnTo>
                  <a:lnTo>
                    <a:pt x="40" y="243"/>
                  </a:lnTo>
                  <a:lnTo>
                    <a:pt x="20" y="269"/>
                  </a:lnTo>
                  <a:lnTo>
                    <a:pt x="15" y="280"/>
                  </a:lnTo>
                  <a:lnTo>
                    <a:pt x="11" y="284"/>
                  </a:lnTo>
                  <a:lnTo>
                    <a:pt x="1" y="267"/>
                  </a:lnTo>
                  <a:lnTo>
                    <a:pt x="0" y="191"/>
                  </a:lnTo>
                  <a:lnTo>
                    <a:pt x="16" y="168"/>
                  </a:lnTo>
                  <a:lnTo>
                    <a:pt x="21" y="161"/>
                  </a:lnTo>
                  <a:lnTo>
                    <a:pt x="33" y="161"/>
                  </a:lnTo>
                  <a:lnTo>
                    <a:pt x="49" y="146"/>
                  </a:lnTo>
                  <a:lnTo>
                    <a:pt x="73" y="146"/>
                  </a:lnTo>
                  <a:lnTo>
                    <a:pt x="123" y="83"/>
                  </a:lnTo>
                  <a:lnTo>
                    <a:pt x="135" y="66"/>
                  </a:lnTo>
                  <a:lnTo>
                    <a:pt x="143" y="53"/>
                  </a:lnTo>
                  <a:lnTo>
                    <a:pt x="143" y="42"/>
                  </a:lnTo>
                  <a:lnTo>
                    <a:pt x="142" y="21"/>
                  </a:lnTo>
                  <a:lnTo>
                    <a:pt x="142" y="13"/>
                  </a:lnTo>
                  <a:lnTo>
                    <a:pt x="142" y="12"/>
                  </a:lnTo>
                  <a:lnTo>
                    <a:pt x="148" y="12"/>
                  </a:lnTo>
                  <a:lnTo>
                    <a:pt x="156"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6" name="Freeform 183">
              <a:extLst>
                <a:ext uri="{FF2B5EF4-FFF2-40B4-BE49-F238E27FC236}">
                  <a16:creationId xmlns:a16="http://schemas.microsoft.com/office/drawing/2014/main" id="{354B8695-86EB-BB3B-C92A-9914AC23E794}"/>
                </a:ext>
              </a:extLst>
            </p:cNvPr>
            <p:cNvSpPr>
              <a:spLocks/>
            </p:cNvSpPr>
            <p:nvPr/>
          </p:nvSpPr>
          <p:spPr bwMode="auto">
            <a:xfrm>
              <a:off x="6206469" y="2293777"/>
              <a:ext cx="123857" cy="133899"/>
            </a:xfrm>
            <a:custGeom>
              <a:avLst/>
              <a:gdLst>
                <a:gd name="T0" fmla="*/ 35 w 74"/>
                <a:gd name="T1" fmla="*/ 15 h 80"/>
                <a:gd name="T2" fmla="*/ 45 w 74"/>
                <a:gd name="T3" fmla="*/ 20 h 80"/>
                <a:gd name="T4" fmla="*/ 47 w 74"/>
                <a:gd name="T5" fmla="*/ 28 h 80"/>
                <a:gd name="T6" fmla="*/ 58 w 74"/>
                <a:gd name="T7" fmla="*/ 34 h 80"/>
                <a:gd name="T8" fmla="*/ 62 w 74"/>
                <a:gd name="T9" fmla="*/ 30 h 80"/>
                <a:gd name="T10" fmla="*/ 67 w 74"/>
                <a:gd name="T11" fmla="*/ 32 h 80"/>
                <a:gd name="T12" fmla="*/ 63 w 74"/>
                <a:gd name="T13" fmla="*/ 36 h 80"/>
                <a:gd name="T14" fmla="*/ 66 w 74"/>
                <a:gd name="T15" fmla="*/ 39 h 80"/>
                <a:gd name="T16" fmla="*/ 63 w 74"/>
                <a:gd name="T17" fmla="*/ 44 h 80"/>
                <a:gd name="T18" fmla="*/ 65 w 74"/>
                <a:gd name="T19" fmla="*/ 52 h 80"/>
                <a:gd name="T20" fmla="*/ 74 w 74"/>
                <a:gd name="T21" fmla="*/ 60 h 80"/>
                <a:gd name="T22" fmla="*/ 68 w 74"/>
                <a:gd name="T23" fmla="*/ 67 h 80"/>
                <a:gd name="T24" fmla="*/ 66 w 74"/>
                <a:gd name="T25" fmla="*/ 73 h 80"/>
                <a:gd name="T26" fmla="*/ 68 w 74"/>
                <a:gd name="T27" fmla="*/ 76 h 80"/>
                <a:gd name="T28" fmla="*/ 66 w 74"/>
                <a:gd name="T29" fmla="*/ 79 h 80"/>
                <a:gd name="T30" fmla="*/ 58 w 74"/>
                <a:gd name="T31" fmla="*/ 79 h 80"/>
                <a:gd name="T32" fmla="*/ 52 w 74"/>
                <a:gd name="T33" fmla="*/ 80 h 80"/>
                <a:gd name="T34" fmla="*/ 52 w 74"/>
                <a:gd name="T35" fmla="*/ 79 h 80"/>
                <a:gd name="T36" fmla="*/ 54 w 74"/>
                <a:gd name="T37" fmla="*/ 76 h 80"/>
                <a:gd name="T38" fmla="*/ 55 w 74"/>
                <a:gd name="T39" fmla="*/ 71 h 80"/>
                <a:gd name="T40" fmla="*/ 53 w 74"/>
                <a:gd name="T41" fmla="*/ 71 h 80"/>
                <a:gd name="T42" fmla="*/ 49 w 74"/>
                <a:gd name="T43" fmla="*/ 67 h 80"/>
                <a:gd name="T44" fmla="*/ 46 w 74"/>
                <a:gd name="T45" fmla="*/ 66 h 80"/>
                <a:gd name="T46" fmla="*/ 44 w 74"/>
                <a:gd name="T47" fmla="*/ 63 h 80"/>
                <a:gd name="T48" fmla="*/ 40 w 74"/>
                <a:gd name="T49" fmla="*/ 62 h 80"/>
                <a:gd name="T50" fmla="*/ 38 w 74"/>
                <a:gd name="T51" fmla="*/ 59 h 80"/>
                <a:gd name="T52" fmla="*/ 35 w 74"/>
                <a:gd name="T53" fmla="*/ 60 h 80"/>
                <a:gd name="T54" fmla="*/ 33 w 74"/>
                <a:gd name="T55" fmla="*/ 67 h 80"/>
                <a:gd name="T56" fmla="*/ 29 w 74"/>
                <a:gd name="T57" fmla="*/ 68 h 80"/>
                <a:gd name="T58" fmla="*/ 31 w 74"/>
                <a:gd name="T59" fmla="*/ 67 h 80"/>
                <a:gd name="T60" fmla="*/ 24 w 74"/>
                <a:gd name="T61" fmla="*/ 63 h 80"/>
                <a:gd name="T62" fmla="*/ 18 w 74"/>
                <a:gd name="T63" fmla="*/ 60 h 80"/>
                <a:gd name="T64" fmla="*/ 16 w 74"/>
                <a:gd name="T65" fmla="*/ 57 h 80"/>
                <a:gd name="T66" fmla="*/ 11 w 74"/>
                <a:gd name="T67" fmla="*/ 54 h 80"/>
                <a:gd name="T68" fmla="*/ 15 w 74"/>
                <a:gd name="T69" fmla="*/ 53 h 80"/>
                <a:gd name="T70" fmla="*/ 16 w 74"/>
                <a:gd name="T71" fmla="*/ 43 h 80"/>
                <a:gd name="T72" fmla="*/ 7 w 74"/>
                <a:gd name="T73" fmla="*/ 35 h 80"/>
                <a:gd name="T74" fmla="*/ 11 w 74"/>
                <a:gd name="T75" fmla="*/ 26 h 80"/>
                <a:gd name="T76" fmla="*/ 5 w 74"/>
                <a:gd name="T77" fmla="*/ 26 h 80"/>
                <a:gd name="T78" fmla="*/ 10 w 74"/>
                <a:gd name="T79" fmla="*/ 19 h 80"/>
                <a:gd name="T80" fmla="*/ 5 w 74"/>
                <a:gd name="T81" fmla="*/ 13 h 80"/>
                <a:gd name="T82" fmla="*/ 0 w 74"/>
                <a:gd name="T83" fmla="*/ 5 h 80"/>
                <a:gd name="T84" fmla="*/ 12 w 74"/>
                <a:gd name="T85" fmla="*/ 0 h 80"/>
                <a:gd name="T86" fmla="*/ 22 w 74"/>
                <a:gd name="T87" fmla="*/ 1 h 80"/>
                <a:gd name="T88" fmla="*/ 32 w 74"/>
                <a:gd name="T89" fmla="*/ 9 h 80"/>
                <a:gd name="T90" fmla="*/ 35 w 74"/>
                <a:gd name="T91"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80">
                  <a:moveTo>
                    <a:pt x="35" y="15"/>
                  </a:moveTo>
                  <a:lnTo>
                    <a:pt x="45" y="20"/>
                  </a:lnTo>
                  <a:lnTo>
                    <a:pt x="47" y="28"/>
                  </a:lnTo>
                  <a:lnTo>
                    <a:pt x="58" y="34"/>
                  </a:lnTo>
                  <a:lnTo>
                    <a:pt x="62" y="30"/>
                  </a:lnTo>
                  <a:lnTo>
                    <a:pt x="67" y="32"/>
                  </a:lnTo>
                  <a:lnTo>
                    <a:pt x="63" y="36"/>
                  </a:lnTo>
                  <a:lnTo>
                    <a:pt x="66" y="39"/>
                  </a:lnTo>
                  <a:lnTo>
                    <a:pt x="63" y="44"/>
                  </a:lnTo>
                  <a:lnTo>
                    <a:pt x="65" y="52"/>
                  </a:lnTo>
                  <a:lnTo>
                    <a:pt x="74" y="60"/>
                  </a:lnTo>
                  <a:lnTo>
                    <a:pt x="68" y="67"/>
                  </a:lnTo>
                  <a:lnTo>
                    <a:pt x="66" y="73"/>
                  </a:lnTo>
                  <a:lnTo>
                    <a:pt x="68" y="76"/>
                  </a:lnTo>
                  <a:lnTo>
                    <a:pt x="66" y="79"/>
                  </a:lnTo>
                  <a:lnTo>
                    <a:pt x="58" y="79"/>
                  </a:lnTo>
                  <a:lnTo>
                    <a:pt x="52" y="80"/>
                  </a:lnTo>
                  <a:lnTo>
                    <a:pt x="52" y="79"/>
                  </a:lnTo>
                  <a:lnTo>
                    <a:pt x="54" y="76"/>
                  </a:lnTo>
                  <a:lnTo>
                    <a:pt x="55" y="71"/>
                  </a:lnTo>
                  <a:lnTo>
                    <a:pt x="53" y="71"/>
                  </a:lnTo>
                  <a:lnTo>
                    <a:pt x="49" y="67"/>
                  </a:lnTo>
                  <a:lnTo>
                    <a:pt x="46" y="66"/>
                  </a:lnTo>
                  <a:lnTo>
                    <a:pt x="44" y="63"/>
                  </a:lnTo>
                  <a:lnTo>
                    <a:pt x="40" y="62"/>
                  </a:lnTo>
                  <a:lnTo>
                    <a:pt x="38" y="59"/>
                  </a:lnTo>
                  <a:lnTo>
                    <a:pt x="35" y="60"/>
                  </a:lnTo>
                  <a:lnTo>
                    <a:pt x="33" y="67"/>
                  </a:lnTo>
                  <a:lnTo>
                    <a:pt x="29" y="68"/>
                  </a:lnTo>
                  <a:lnTo>
                    <a:pt x="31" y="67"/>
                  </a:lnTo>
                  <a:lnTo>
                    <a:pt x="24" y="63"/>
                  </a:lnTo>
                  <a:lnTo>
                    <a:pt x="18" y="60"/>
                  </a:lnTo>
                  <a:lnTo>
                    <a:pt x="16" y="57"/>
                  </a:lnTo>
                  <a:lnTo>
                    <a:pt x="11" y="54"/>
                  </a:lnTo>
                  <a:lnTo>
                    <a:pt x="15" y="53"/>
                  </a:lnTo>
                  <a:lnTo>
                    <a:pt x="16" y="43"/>
                  </a:lnTo>
                  <a:lnTo>
                    <a:pt x="7" y="35"/>
                  </a:lnTo>
                  <a:lnTo>
                    <a:pt x="11" y="26"/>
                  </a:lnTo>
                  <a:lnTo>
                    <a:pt x="5" y="26"/>
                  </a:lnTo>
                  <a:lnTo>
                    <a:pt x="10" y="19"/>
                  </a:lnTo>
                  <a:lnTo>
                    <a:pt x="5" y="13"/>
                  </a:lnTo>
                  <a:lnTo>
                    <a:pt x="0" y="5"/>
                  </a:lnTo>
                  <a:lnTo>
                    <a:pt x="12" y="0"/>
                  </a:lnTo>
                  <a:lnTo>
                    <a:pt x="22" y="1"/>
                  </a:lnTo>
                  <a:lnTo>
                    <a:pt x="32" y="9"/>
                  </a:lnTo>
                  <a:lnTo>
                    <a:pt x="35"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7" name="Freeform 184">
              <a:extLst>
                <a:ext uri="{FF2B5EF4-FFF2-40B4-BE49-F238E27FC236}">
                  <a16:creationId xmlns:a16="http://schemas.microsoft.com/office/drawing/2014/main" id="{4FEB4811-6211-7575-BFAD-5478DD5B64EA}"/>
                </a:ext>
              </a:extLst>
            </p:cNvPr>
            <p:cNvSpPr>
              <a:spLocks/>
            </p:cNvSpPr>
            <p:nvPr/>
          </p:nvSpPr>
          <p:spPr bwMode="auto">
            <a:xfrm>
              <a:off x="3906746" y="3684658"/>
              <a:ext cx="125531" cy="147289"/>
            </a:xfrm>
            <a:custGeom>
              <a:avLst/>
              <a:gdLst>
                <a:gd name="T0" fmla="*/ 17 w 75"/>
                <a:gd name="T1" fmla="*/ 1 h 88"/>
                <a:gd name="T2" fmla="*/ 39 w 75"/>
                <a:gd name="T3" fmla="*/ 5 h 88"/>
                <a:gd name="T4" fmla="*/ 41 w 75"/>
                <a:gd name="T5" fmla="*/ 2 h 88"/>
                <a:gd name="T6" fmla="*/ 56 w 75"/>
                <a:gd name="T7" fmla="*/ 0 h 88"/>
                <a:gd name="T8" fmla="*/ 75 w 75"/>
                <a:gd name="T9" fmla="*/ 6 h 88"/>
                <a:gd name="T10" fmla="*/ 65 w 75"/>
                <a:gd name="T11" fmla="*/ 24 h 88"/>
                <a:gd name="T12" fmla="*/ 66 w 75"/>
                <a:gd name="T13" fmla="*/ 38 h 88"/>
                <a:gd name="T14" fmla="*/ 74 w 75"/>
                <a:gd name="T15" fmla="*/ 50 h 88"/>
                <a:gd name="T16" fmla="*/ 70 w 75"/>
                <a:gd name="T17" fmla="*/ 59 h 88"/>
                <a:gd name="T18" fmla="*/ 68 w 75"/>
                <a:gd name="T19" fmla="*/ 69 h 88"/>
                <a:gd name="T20" fmla="*/ 64 w 75"/>
                <a:gd name="T21" fmla="*/ 77 h 88"/>
                <a:gd name="T22" fmla="*/ 53 w 75"/>
                <a:gd name="T23" fmla="*/ 73 h 88"/>
                <a:gd name="T24" fmla="*/ 45 w 75"/>
                <a:gd name="T25" fmla="*/ 75 h 88"/>
                <a:gd name="T26" fmla="*/ 37 w 75"/>
                <a:gd name="T27" fmla="*/ 73 h 88"/>
                <a:gd name="T28" fmla="*/ 35 w 75"/>
                <a:gd name="T29" fmla="*/ 79 h 88"/>
                <a:gd name="T30" fmla="*/ 38 w 75"/>
                <a:gd name="T31" fmla="*/ 83 h 88"/>
                <a:gd name="T32" fmla="*/ 37 w 75"/>
                <a:gd name="T33" fmla="*/ 88 h 88"/>
                <a:gd name="T34" fmla="*/ 27 w 75"/>
                <a:gd name="T35" fmla="*/ 86 h 88"/>
                <a:gd name="T36" fmla="*/ 16 w 75"/>
                <a:gd name="T37" fmla="*/ 68 h 88"/>
                <a:gd name="T38" fmla="*/ 13 w 75"/>
                <a:gd name="T39" fmla="*/ 56 h 88"/>
                <a:gd name="T40" fmla="*/ 7 w 75"/>
                <a:gd name="T41" fmla="*/ 56 h 88"/>
                <a:gd name="T42" fmla="*/ 0 w 75"/>
                <a:gd name="T43" fmla="*/ 41 h 88"/>
                <a:gd name="T44" fmla="*/ 3 w 75"/>
                <a:gd name="T45" fmla="*/ 30 h 88"/>
                <a:gd name="T46" fmla="*/ 2 w 75"/>
                <a:gd name="T47" fmla="*/ 25 h 88"/>
                <a:gd name="T48" fmla="*/ 13 w 75"/>
                <a:gd name="T49" fmla="*/ 20 h 88"/>
                <a:gd name="T50" fmla="*/ 17 w 75"/>
                <a:gd name="T51" fmla="*/ 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8">
                  <a:moveTo>
                    <a:pt x="17" y="1"/>
                  </a:moveTo>
                  <a:lnTo>
                    <a:pt x="39" y="5"/>
                  </a:lnTo>
                  <a:lnTo>
                    <a:pt x="41" y="2"/>
                  </a:lnTo>
                  <a:lnTo>
                    <a:pt x="56" y="0"/>
                  </a:lnTo>
                  <a:lnTo>
                    <a:pt x="75" y="6"/>
                  </a:lnTo>
                  <a:lnTo>
                    <a:pt x="65" y="24"/>
                  </a:lnTo>
                  <a:lnTo>
                    <a:pt x="66" y="38"/>
                  </a:lnTo>
                  <a:lnTo>
                    <a:pt x="74" y="50"/>
                  </a:lnTo>
                  <a:lnTo>
                    <a:pt x="70" y="59"/>
                  </a:lnTo>
                  <a:lnTo>
                    <a:pt x="68" y="69"/>
                  </a:lnTo>
                  <a:lnTo>
                    <a:pt x="64" y="77"/>
                  </a:lnTo>
                  <a:lnTo>
                    <a:pt x="53" y="73"/>
                  </a:lnTo>
                  <a:lnTo>
                    <a:pt x="45" y="75"/>
                  </a:lnTo>
                  <a:lnTo>
                    <a:pt x="37" y="73"/>
                  </a:lnTo>
                  <a:lnTo>
                    <a:pt x="35" y="79"/>
                  </a:lnTo>
                  <a:lnTo>
                    <a:pt x="38" y="83"/>
                  </a:lnTo>
                  <a:lnTo>
                    <a:pt x="37" y="88"/>
                  </a:lnTo>
                  <a:lnTo>
                    <a:pt x="27" y="86"/>
                  </a:lnTo>
                  <a:lnTo>
                    <a:pt x="16" y="68"/>
                  </a:lnTo>
                  <a:lnTo>
                    <a:pt x="13" y="56"/>
                  </a:lnTo>
                  <a:lnTo>
                    <a:pt x="7" y="56"/>
                  </a:lnTo>
                  <a:lnTo>
                    <a:pt x="0" y="41"/>
                  </a:lnTo>
                  <a:lnTo>
                    <a:pt x="3" y="30"/>
                  </a:lnTo>
                  <a:lnTo>
                    <a:pt x="2" y="25"/>
                  </a:lnTo>
                  <a:lnTo>
                    <a:pt x="13" y="20"/>
                  </a:lnTo>
                  <a:lnTo>
                    <a:pt x="17" y="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8" name="Freeform 185">
              <a:extLst>
                <a:ext uri="{FF2B5EF4-FFF2-40B4-BE49-F238E27FC236}">
                  <a16:creationId xmlns:a16="http://schemas.microsoft.com/office/drawing/2014/main" id="{26E99B76-5533-57D2-F281-4BBD024E50F2}"/>
                </a:ext>
              </a:extLst>
            </p:cNvPr>
            <p:cNvSpPr>
              <a:spLocks/>
            </p:cNvSpPr>
            <p:nvPr/>
          </p:nvSpPr>
          <p:spPr bwMode="auto">
            <a:xfrm>
              <a:off x="6146214" y="2178289"/>
              <a:ext cx="150637" cy="60255"/>
            </a:xfrm>
            <a:custGeom>
              <a:avLst/>
              <a:gdLst>
                <a:gd name="T0" fmla="*/ 29 w 90"/>
                <a:gd name="T1" fmla="*/ 1 h 36"/>
                <a:gd name="T2" fmla="*/ 30 w 90"/>
                <a:gd name="T3" fmla="*/ 3 h 36"/>
                <a:gd name="T4" fmla="*/ 37 w 90"/>
                <a:gd name="T5" fmla="*/ 0 h 36"/>
                <a:gd name="T6" fmla="*/ 45 w 90"/>
                <a:gd name="T7" fmla="*/ 7 h 36"/>
                <a:gd name="T8" fmla="*/ 54 w 90"/>
                <a:gd name="T9" fmla="*/ 3 h 36"/>
                <a:gd name="T10" fmla="*/ 62 w 90"/>
                <a:gd name="T11" fmla="*/ 4 h 36"/>
                <a:gd name="T12" fmla="*/ 74 w 90"/>
                <a:gd name="T13" fmla="*/ 2 h 36"/>
                <a:gd name="T14" fmla="*/ 90 w 90"/>
                <a:gd name="T15" fmla="*/ 10 h 36"/>
                <a:gd name="T16" fmla="*/ 86 w 90"/>
                <a:gd name="T17" fmla="*/ 15 h 36"/>
                <a:gd name="T18" fmla="*/ 84 w 90"/>
                <a:gd name="T19" fmla="*/ 23 h 36"/>
                <a:gd name="T20" fmla="*/ 81 w 90"/>
                <a:gd name="T21" fmla="*/ 25 h 36"/>
                <a:gd name="T22" fmla="*/ 63 w 90"/>
                <a:gd name="T23" fmla="*/ 19 h 36"/>
                <a:gd name="T24" fmla="*/ 57 w 90"/>
                <a:gd name="T25" fmla="*/ 20 h 36"/>
                <a:gd name="T26" fmla="*/ 54 w 90"/>
                <a:gd name="T27" fmla="*/ 25 h 36"/>
                <a:gd name="T28" fmla="*/ 47 w 90"/>
                <a:gd name="T29" fmla="*/ 27 h 36"/>
                <a:gd name="T30" fmla="*/ 45 w 90"/>
                <a:gd name="T31" fmla="*/ 26 h 36"/>
                <a:gd name="T32" fmla="*/ 37 w 90"/>
                <a:gd name="T33" fmla="*/ 29 h 36"/>
                <a:gd name="T34" fmla="*/ 31 w 90"/>
                <a:gd name="T35" fmla="*/ 30 h 36"/>
                <a:gd name="T36" fmla="*/ 30 w 90"/>
                <a:gd name="T37" fmla="*/ 34 h 36"/>
                <a:gd name="T38" fmla="*/ 17 w 90"/>
                <a:gd name="T39" fmla="*/ 36 h 36"/>
                <a:gd name="T40" fmla="*/ 11 w 90"/>
                <a:gd name="T41" fmla="*/ 34 h 36"/>
                <a:gd name="T42" fmla="*/ 2 w 90"/>
                <a:gd name="T43" fmla="*/ 29 h 36"/>
                <a:gd name="T44" fmla="*/ 0 w 90"/>
                <a:gd name="T45" fmla="*/ 22 h 36"/>
                <a:gd name="T46" fmla="*/ 1 w 90"/>
                <a:gd name="T47" fmla="*/ 19 h 36"/>
                <a:gd name="T48" fmla="*/ 2 w 90"/>
                <a:gd name="T49" fmla="*/ 15 h 36"/>
                <a:gd name="T50" fmla="*/ 10 w 90"/>
                <a:gd name="T51" fmla="*/ 15 h 36"/>
                <a:gd name="T52" fmla="*/ 15 w 90"/>
                <a:gd name="T53" fmla="*/ 13 h 36"/>
                <a:gd name="T54" fmla="*/ 15 w 90"/>
                <a:gd name="T55" fmla="*/ 11 h 36"/>
                <a:gd name="T56" fmla="*/ 18 w 90"/>
                <a:gd name="T57" fmla="*/ 10 h 36"/>
                <a:gd name="T58" fmla="*/ 19 w 90"/>
                <a:gd name="T59" fmla="*/ 6 h 36"/>
                <a:gd name="T60" fmla="*/ 22 w 90"/>
                <a:gd name="T61" fmla="*/ 5 h 36"/>
                <a:gd name="T62" fmla="*/ 25 w 90"/>
                <a:gd name="T63" fmla="*/ 1 h 36"/>
                <a:gd name="T64" fmla="*/ 29 w 90"/>
                <a:gd name="T65"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36">
                  <a:moveTo>
                    <a:pt x="29" y="1"/>
                  </a:moveTo>
                  <a:lnTo>
                    <a:pt x="30" y="3"/>
                  </a:lnTo>
                  <a:lnTo>
                    <a:pt x="37" y="0"/>
                  </a:lnTo>
                  <a:lnTo>
                    <a:pt x="45" y="7"/>
                  </a:lnTo>
                  <a:lnTo>
                    <a:pt x="54" y="3"/>
                  </a:lnTo>
                  <a:lnTo>
                    <a:pt x="62" y="4"/>
                  </a:lnTo>
                  <a:lnTo>
                    <a:pt x="74" y="2"/>
                  </a:lnTo>
                  <a:lnTo>
                    <a:pt x="90" y="10"/>
                  </a:lnTo>
                  <a:lnTo>
                    <a:pt x="86" y="15"/>
                  </a:lnTo>
                  <a:lnTo>
                    <a:pt x="84" y="23"/>
                  </a:lnTo>
                  <a:lnTo>
                    <a:pt x="81" y="25"/>
                  </a:lnTo>
                  <a:lnTo>
                    <a:pt x="63" y="19"/>
                  </a:lnTo>
                  <a:lnTo>
                    <a:pt x="57" y="20"/>
                  </a:lnTo>
                  <a:lnTo>
                    <a:pt x="54" y="25"/>
                  </a:lnTo>
                  <a:lnTo>
                    <a:pt x="47" y="27"/>
                  </a:lnTo>
                  <a:lnTo>
                    <a:pt x="45" y="26"/>
                  </a:lnTo>
                  <a:lnTo>
                    <a:pt x="37" y="29"/>
                  </a:lnTo>
                  <a:lnTo>
                    <a:pt x="31" y="30"/>
                  </a:lnTo>
                  <a:lnTo>
                    <a:pt x="30" y="34"/>
                  </a:lnTo>
                  <a:lnTo>
                    <a:pt x="17" y="36"/>
                  </a:lnTo>
                  <a:lnTo>
                    <a:pt x="11" y="34"/>
                  </a:lnTo>
                  <a:lnTo>
                    <a:pt x="2" y="29"/>
                  </a:lnTo>
                  <a:lnTo>
                    <a:pt x="0" y="22"/>
                  </a:lnTo>
                  <a:lnTo>
                    <a:pt x="1" y="19"/>
                  </a:lnTo>
                  <a:lnTo>
                    <a:pt x="2" y="15"/>
                  </a:lnTo>
                  <a:lnTo>
                    <a:pt x="10" y="15"/>
                  </a:lnTo>
                  <a:lnTo>
                    <a:pt x="15" y="13"/>
                  </a:lnTo>
                  <a:lnTo>
                    <a:pt x="15" y="11"/>
                  </a:lnTo>
                  <a:lnTo>
                    <a:pt x="18" y="10"/>
                  </a:lnTo>
                  <a:lnTo>
                    <a:pt x="19" y="6"/>
                  </a:lnTo>
                  <a:lnTo>
                    <a:pt x="22" y="5"/>
                  </a:lnTo>
                  <a:lnTo>
                    <a:pt x="25" y="1"/>
                  </a:lnTo>
                  <a:lnTo>
                    <a:pt x="29" y="1"/>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09" name="Freeform 186">
              <a:extLst>
                <a:ext uri="{FF2B5EF4-FFF2-40B4-BE49-F238E27FC236}">
                  <a16:creationId xmlns:a16="http://schemas.microsoft.com/office/drawing/2014/main" id="{B7627C66-CB7C-F657-932F-4E3438006847}"/>
                </a:ext>
              </a:extLst>
            </p:cNvPr>
            <p:cNvSpPr>
              <a:spLocks/>
            </p:cNvSpPr>
            <p:nvPr/>
          </p:nvSpPr>
          <p:spPr bwMode="auto">
            <a:xfrm>
              <a:off x="6065874" y="2270345"/>
              <a:ext cx="76992" cy="48539"/>
            </a:xfrm>
            <a:custGeom>
              <a:avLst/>
              <a:gdLst>
                <a:gd name="T0" fmla="*/ 1 w 46"/>
                <a:gd name="T1" fmla="*/ 7 h 29"/>
                <a:gd name="T2" fmla="*/ 15 w 46"/>
                <a:gd name="T3" fmla="*/ 9 h 29"/>
                <a:gd name="T4" fmla="*/ 22 w 46"/>
                <a:gd name="T5" fmla="*/ 4 h 29"/>
                <a:gd name="T6" fmla="*/ 37 w 46"/>
                <a:gd name="T7" fmla="*/ 3 h 29"/>
                <a:gd name="T8" fmla="*/ 39 w 46"/>
                <a:gd name="T9" fmla="*/ 0 h 29"/>
                <a:gd name="T10" fmla="*/ 42 w 46"/>
                <a:gd name="T11" fmla="*/ 0 h 29"/>
                <a:gd name="T12" fmla="*/ 46 w 46"/>
                <a:gd name="T13" fmla="*/ 7 h 29"/>
                <a:gd name="T14" fmla="*/ 33 w 46"/>
                <a:gd name="T15" fmla="*/ 12 h 29"/>
                <a:gd name="T16" fmla="*/ 32 w 46"/>
                <a:gd name="T17" fmla="*/ 21 h 29"/>
                <a:gd name="T18" fmla="*/ 27 w 46"/>
                <a:gd name="T19" fmla="*/ 23 h 29"/>
                <a:gd name="T20" fmla="*/ 27 w 46"/>
                <a:gd name="T21" fmla="*/ 29 h 29"/>
                <a:gd name="T22" fmla="*/ 21 w 46"/>
                <a:gd name="T23" fmla="*/ 28 h 29"/>
                <a:gd name="T24" fmla="*/ 15 w 46"/>
                <a:gd name="T25" fmla="*/ 25 h 29"/>
                <a:gd name="T26" fmla="*/ 12 w 46"/>
                <a:gd name="T27" fmla="*/ 28 h 29"/>
                <a:gd name="T28" fmla="*/ 1 w 46"/>
                <a:gd name="T29" fmla="*/ 28 h 29"/>
                <a:gd name="T30" fmla="*/ 4 w 46"/>
                <a:gd name="T31" fmla="*/ 26 h 29"/>
                <a:gd name="T32" fmla="*/ 0 w 46"/>
                <a:gd name="T33" fmla="*/ 17 h 29"/>
                <a:gd name="T34" fmla="*/ 1 w 46"/>
                <a:gd name="T3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29">
                  <a:moveTo>
                    <a:pt x="1" y="7"/>
                  </a:moveTo>
                  <a:lnTo>
                    <a:pt x="15" y="9"/>
                  </a:lnTo>
                  <a:lnTo>
                    <a:pt x="22" y="4"/>
                  </a:lnTo>
                  <a:lnTo>
                    <a:pt x="37" y="3"/>
                  </a:lnTo>
                  <a:lnTo>
                    <a:pt x="39" y="0"/>
                  </a:lnTo>
                  <a:lnTo>
                    <a:pt x="42" y="0"/>
                  </a:lnTo>
                  <a:lnTo>
                    <a:pt x="46" y="7"/>
                  </a:lnTo>
                  <a:lnTo>
                    <a:pt x="33" y="12"/>
                  </a:lnTo>
                  <a:lnTo>
                    <a:pt x="32" y="21"/>
                  </a:lnTo>
                  <a:lnTo>
                    <a:pt x="27" y="23"/>
                  </a:lnTo>
                  <a:lnTo>
                    <a:pt x="27" y="29"/>
                  </a:lnTo>
                  <a:lnTo>
                    <a:pt x="21" y="28"/>
                  </a:lnTo>
                  <a:lnTo>
                    <a:pt x="15" y="25"/>
                  </a:lnTo>
                  <a:lnTo>
                    <a:pt x="12" y="28"/>
                  </a:lnTo>
                  <a:lnTo>
                    <a:pt x="1" y="28"/>
                  </a:lnTo>
                  <a:lnTo>
                    <a:pt x="4" y="26"/>
                  </a:lnTo>
                  <a:lnTo>
                    <a:pt x="0" y="17"/>
                  </a:lnTo>
                  <a:lnTo>
                    <a:pt x="1"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0" name="Freeform 187">
              <a:extLst>
                <a:ext uri="{FF2B5EF4-FFF2-40B4-BE49-F238E27FC236}">
                  <a16:creationId xmlns:a16="http://schemas.microsoft.com/office/drawing/2014/main" id="{D85B1991-3653-71BB-1E11-2A40A2CF4707}"/>
                </a:ext>
              </a:extLst>
            </p:cNvPr>
            <p:cNvSpPr>
              <a:spLocks/>
            </p:cNvSpPr>
            <p:nvPr/>
          </p:nvSpPr>
          <p:spPr bwMode="auto">
            <a:xfrm>
              <a:off x="5963777" y="1550636"/>
              <a:ext cx="277841" cy="433500"/>
            </a:xfrm>
            <a:custGeom>
              <a:avLst/>
              <a:gdLst>
                <a:gd name="T0" fmla="*/ 144 w 166"/>
                <a:gd name="T1" fmla="*/ 61 h 259"/>
                <a:gd name="T2" fmla="*/ 132 w 166"/>
                <a:gd name="T3" fmla="*/ 73 h 259"/>
                <a:gd name="T4" fmla="*/ 137 w 166"/>
                <a:gd name="T5" fmla="*/ 84 h 259"/>
                <a:gd name="T6" fmla="*/ 117 w 166"/>
                <a:gd name="T7" fmla="*/ 100 h 259"/>
                <a:gd name="T8" fmla="*/ 92 w 166"/>
                <a:gd name="T9" fmla="*/ 116 h 259"/>
                <a:gd name="T10" fmla="*/ 85 w 166"/>
                <a:gd name="T11" fmla="*/ 142 h 259"/>
                <a:gd name="T12" fmla="*/ 97 w 166"/>
                <a:gd name="T13" fmla="*/ 156 h 259"/>
                <a:gd name="T14" fmla="*/ 112 w 166"/>
                <a:gd name="T15" fmla="*/ 166 h 259"/>
                <a:gd name="T16" fmla="*/ 102 w 166"/>
                <a:gd name="T17" fmla="*/ 188 h 259"/>
                <a:gd name="T18" fmla="*/ 87 w 166"/>
                <a:gd name="T19" fmla="*/ 193 h 259"/>
                <a:gd name="T20" fmla="*/ 85 w 166"/>
                <a:gd name="T21" fmla="*/ 226 h 259"/>
                <a:gd name="T22" fmla="*/ 78 w 166"/>
                <a:gd name="T23" fmla="*/ 244 h 259"/>
                <a:gd name="T24" fmla="*/ 59 w 166"/>
                <a:gd name="T25" fmla="*/ 242 h 259"/>
                <a:gd name="T26" fmla="*/ 52 w 166"/>
                <a:gd name="T27" fmla="*/ 258 h 259"/>
                <a:gd name="T28" fmla="*/ 35 w 166"/>
                <a:gd name="T29" fmla="*/ 259 h 259"/>
                <a:gd name="T30" fmla="*/ 28 w 166"/>
                <a:gd name="T31" fmla="*/ 240 h 259"/>
                <a:gd name="T32" fmla="*/ 14 w 166"/>
                <a:gd name="T33" fmla="*/ 218 h 259"/>
                <a:gd name="T34" fmla="*/ 0 w 166"/>
                <a:gd name="T35" fmla="*/ 190 h 259"/>
                <a:gd name="T36" fmla="*/ 6 w 166"/>
                <a:gd name="T37" fmla="*/ 179 h 259"/>
                <a:gd name="T38" fmla="*/ 17 w 166"/>
                <a:gd name="T39" fmla="*/ 166 h 259"/>
                <a:gd name="T40" fmla="*/ 20 w 166"/>
                <a:gd name="T41" fmla="*/ 143 h 259"/>
                <a:gd name="T42" fmla="*/ 10 w 166"/>
                <a:gd name="T43" fmla="*/ 134 h 259"/>
                <a:gd name="T44" fmla="*/ 6 w 166"/>
                <a:gd name="T45" fmla="*/ 109 h 259"/>
                <a:gd name="T46" fmla="*/ 14 w 166"/>
                <a:gd name="T47" fmla="*/ 91 h 259"/>
                <a:gd name="T48" fmla="*/ 28 w 166"/>
                <a:gd name="T49" fmla="*/ 91 h 259"/>
                <a:gd name="T50" fmla="*/ 32 w 166"/>
                <a:gd name="T51" fmla="*/ 84 h 259"/>
                <a:gd name="T52" fmla="*/ 26 w 166"/>
                <a:gd name="T53" fmla="*/ 78 h 259"/>
                <a:gd name="T54" fmla="*/ 45 w 166"/>
                <a:gd name="T55" fmla="*/ 52 h 259"/>
                <a:gd name="T56" fmla="*/ 56 w 166"/>
                <a:gd name="T57" fmla="*/ 32 h 259"/>
                <a:gd name="T58" fmla="*/ 63 w 166"/>
                <a:gd name="T59" fmla="*/ 19 h 259"/>
                <a:gd name="T60" fmla="*/ 76 w 166"/>
                <a:gd name="T61" fmla="*/ 19 h 259"/>
                <a:gd name="T62" fmla="*/ 78 w 166"/>
                <a:gd name="T63" fmla="*/ 9 h 259"/>
                <a:gd name="T64" fmla="*/ 103 w 166"/>
                <a:gd name="T65" fmla="*/ 12 h 259"/>
                <a:gd name="T66" fmla="*/ 103 w 166"/>
                <a:gd name="T67" fmla="*/ 1 h 259"/>
                <a:gd name="T68" fmla="*/ 111 w 166"/>
                <a:gd name="T69" fmla="*/ 0 h 259"/>
                <a:gd name="T70" fmla="*/ 131 w 166"/>
                <a:gd name="T71" fmla="*/ 9 h 259"/>
                <a:gd name="T72" fmla="*/ 154 w 166"/>
                <a:gd name="T73" fmla="*/ 21 h 259"/>
                <a:gd name="T74" fmla="*/ 160 w 166"/>
                <a:gd name="T75" fmla="*/ 48 h 259"/>
                <a:gd name="T76" fmla="*/ 166 w 166"/>
                <a:gd name="T77" fmla="*/ 55 h 259"/>
                <a:gd name="T78" fmla="*/ 144 w 166"/>
                <a:gd name="T79" fmla="*/ 61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6" h="259">
                  <a:moveTo>
                    <a:pt x="144" y="61"/>
                  </a:moveTo>
                  <a:lnTo>
                    <a:pt x="132" y="73"/>
                  </a:lnTo>
                  <a:lnTo>
                    <a:pt x="137" y="84"/>
                  </a:lnTo>
                  <a:lnTo>
                    <a:pt x="117" y="100"/>
                  </a:lnTo>
                  <a:lnTo>
                    <a:pt x="92" y="116"/>
                  </a:lnTo>
                  <a:lnTo>
                    <a:pt x="85" y="142"/>
                  </a:lnTo>
                  <a:lnTo>
                    <a:pt x="97" y="156"/>
                  </a:lnTo>
                  <a:lnTo>
                    <a:pt x="112" y="166"/>
                  </a:lnTo>
                  <a:lnTo>
                    <a:pt x="102" y="188"/>
                  </a:lnTo>
                  <a:lnTo>
                    <a:pt x="87" y="193"/>
                  </a:lnTo>
                  <a:lnTo>
                    <a:pt x="85" y="226"/>
                  </a:lnTo>
                  <a:lnTo>
                    <a:pt x="78" y="244"/>
                  </a:lnTo>
                  <a:lnTo>
                    <a:pt x="59" y="242"/>
                  </a:lnTo>
                  <a:lnTo>
                    <a:pt x="52" y="258"/>
                  </a:lnTo>
                  <a:lnTo>
                    <a:pt x="35" y="259"/>
                  </a:lnTo>
                  <a:lnTo>
                    <a:pt x="28" y="240"/>
                  </a:lnTo>
                  <a:lnTo>
                    <a:pt x="14" y="218"/>
                  </a:lnTo>
                  <a:lnTo>
                    <a:pt x="0" y="190"/>
                  </a:lnTo>
                  <a:lnTo>
                    <a:pt x="6" y="179"/>
                  </a:lnTo>
                  <a:lnTo>
                    <a:pt x="17" y="166"/>
                  </a:lnTo>
                  <a:lnTo>
                    <a:pt x="20" y="143"/>
                  </a:lnTo>
                  <a:lnTo>
                    <a:pt x="10" y="134"/>
                  </a:lnTo>
                  <a:lnTo>
                    <a:pt x="6" y="109"/>
                  </a:lnTo>
                  <a:lnTo>
                    <a:pt x="14" y="91"/>
                  </a:lnTo>
                  <a:lnTo>
                    <a:pt x="28" y="91"/>
                  </a:lnTo>
                  <a:lnTo>
                    <a:pt x="32" y="84"/>
                  </a:lnTo>
                  <a:lnTo>
                    <a:pt x="26" y="78"/>
                  </a:lnTo>
                  <a:lnTo>
                    <a:pt x="45" y="52"/>
                  </a:lnTo>
                  <a:lnTo>
                    <a:pt x="56" y="32"/>
                  </a:lnTo>
                  <a:lnTo>
                    <a:pt x="63" y="19"/>
                  </a:lnTo>
                  <a:lnTo>
                    <a:pt x="76" y="19"/>
                  </a:lnTo>
                  <a:lnTo>
                    <a:pt x="78" y="9"/>
                  </a:lnTo>
                  <a:lnTo>
                    <a:pt x="103" y="12"/>
                  </a:lnTo>
                  <a:lnTo>
                    <a:pt x="103" y="1"/>
                  </a:lnTo>
                  <a:lnTo>
                    <a:pt x="111" y="0"/>
                  </a:lnTo>
                  <a:lnTo>
                    <a:pt x="131" y="9"/>
                  </a:lnTo>
                  <a:lnTo>
                    <a:pt x="154" y="21"/>
                  </a:lnTo>
                  <a:lnTo>
                    <a:pt x="160" y="48"/>
                  </a:lnTo>
                  <a:lnTo>
                    <a:pt x="166" y="55"/>
                  </a:lnTo>
                  <a:lnTo>
                    <a:pt x="144" y="6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1" name="Freeform 188">
              <a:extLst>
                <a:ext uri="{FF2B5EF4-FFF2-40B4-BE49-F238E27FC236}">
                  <a16:creationId xmlns:a16="http://schemas.microsoft.com/office/drawing/2014/main" id="{A844E5C2-FC50-0BB5-ED4C-FED6E77FBC26}"/>
                </a:ext>
              </a:extLst>
            </p:cNvPr>
            <p:cNvSpPr>
              <a:spLocks/>
            </p:cNvSpPr>
            <p:nvPr/>
          </p:nvSpPr>
          <p:spPr bwMode="auto">
            <a:xfrm>
              <a:off x="6603146" y="4785981"/>
              <a:ext cx="40170" cy="56907"/>
            </a:xfrm>
            <a:custGeom>
              <a:avLst/>
              <a:gdLst>
                <a:gd name="T0" fmla="*/ 24 w 24"/>
                <a:gd name="T1" fmla="*/ 23 h 34"/>
                <a:gd name="T2" fmla="*/ 20 w 24"/>
                <a:gd name="T3" fmla="*/ 32 h 34"/>
                <a:gd name="T4" fmla="*/ 10 w 24"/>
                <a:gd name="T5" fmla="*/ 34 h 34"/>
                <a:gd name="T6" fmla="*/ 0 w 24"/>
                <a:gd name="T7" fmla="*/ 23 h 34"/>
                <a:gd name="T8" fmla="*/ 0 w 24"/>
                <a:gd name="T9" fmla="*/ 16 h 34"/>
                <a:gd name="T10" fmla="*/ 6 w 24"/>
                <a:gd name="T11" fmla="*/ 8 h 34"/>
                <a:gd name="T12" fmla="*/ 8 w 24"/>
                <a:gd name="T13" fmla="*/ 2 h 34"/>
                <a:gd name="T14" fmla="*/ 13 w 24"/>
                <a:gd name="T15" fmla="*/ 0 h 34"/>
                <a:gd name="T16" fmla="*/ 22 w 24"/>
                <a:gd name="T17" fmla="*/ 4 h 34"/>
                <a:gd name="T18" fmla="*/ 24 w 24"/>
                <a:gd name="T19" fmla="*/ 14 h 34"/>
                <a:gd name="T20" fmla="*/ 24 w 24"/>
                <a:gd name="T21"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4">
                  <a:moveTo>
                    <a:pt x="24" y="23"/>
                  </a:moveTo>
                  <a:lnTo>
                    <a:pt x="20" y="32"/>
                  </a:lnTo>
                  <a:lnTo>
                    <a:pt x="10" y="34"/>
                  </a:lnTo>
                  <a:lnTo>
                    <a:pt x="0" y="23"/>
                  </a:lnTo>
                  <a:lnTo>
                    <a:pt x="0" y="16"/>
                  </a:lnTo>
                  <a:lnTo>
                    <a:pt x="6" y="8"/>
                  </a:lnTo>
                  <a:lnTo>
                    <a:pt x="8" y="2"/>
                  </a:lnTo>
                  <a:lnTo>
                    <a:pt x="13" y="0"/>
                  </a:lnTo>
                  <a:lnTo>
                    <a:pt x="22" y="4"/>
                  </a:lnTo>
                  <a:lnTo>
                    <a:pt x="24" y="14"/>
                  </a:lnTo>
                  <a:lnTo>
                    <a:pt x="24" y="2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2" name="Freeform 189">
              <a:extLst>
                <a:ext uri="{FF2B5EF4-FFF2-40B4-BE49-F238E27FC236}">
                  <a16:creationId xmlns:a16="http://schemas.microsoft.com/office/drawing/2014/main" id="{B71B926D-31B1-60FA-DE9B-8E78D0FB525E}"/>
                </a:ext>
              </a:extLst>
            </p:cNvPr>
            <p:cNvSpPr>
              <a:spLocks/>
            </p:cNvSpPr>
            <p:nvPr/>
          </p:nvSpPr>
          <p:spPr bwMode="auto">
            <a:xfrm>
              <a:off x="6727003" y="2601746"/>
              <a:ext cx="177417" cy="169049"/>
            </a:xfrm>
            <a:custGeom>
              <a:avLst/>
              <a:gdLst>
                <a:gd name="T0" fmla="*/ 56 w 106"/>
                <a:gd name="T1" fmla="*/ 79 h 101"/>
                <a:gd name="T2" fmla="*/ 24 w 106"/>
                <a:gd name="T3" fmla="*/ 101 h 101"/>
                <a:gd name="T4" fmla="*/ 4 w 106"/>
                <a:gd name="T5" fmla="*/ 93 h 101"/>
                <a:gd name="T6" fmla="*/ 3 w 106"/>
                <a:gd name="T7" fmla="*/ 93 h 101"/>
                <a:gd name="T8" fmla="*/ 5 w 106"/>
                <a:gd name="T9" fmla="*/ 90 h 101"/>
                <a:gd name="T10" fmla="*/ 4 w 106"/>
                <a:gd name="T11" fmla="*/ 81 h 101"/>
                <a:gd name="T12" fmla="*/ 7 w 106"/>
                <a:gd name="T13" fmla="*/ 70 h 101"/>
                <a:gd name="T14" fmla="*/ 16 w 106"/>
                <a:gd name="T15" fmla="*/ 62 h 101"/>
                <a:gd name="T16" fmla="*/ 12 w 106"/>
                <a:gd name="T17" fmla="*/ 54 h 101"/>
                <a:gd name="T18" fmla="*/ 4 w 106"/>
                <a:gd name="T19" fmla="*/ 53 h 101"/>
                <a:gd name="T20" fmla="*/ 0 w 106"/>
                <a:gd name="T21" fmla="*/ 37 h 101"/>
                <a:gd name="T22" fmla="*/ 4 w 106"/>
                <a:gd name="T23" fmla="*/ 29 h 101"/>
                <a:gd name="T24" fmla="*/ 8 w 106"/>
                <a:gd name="T25" fmla="*/ 24 h 101"/>
                <a:gd name="T26" fmla="*/ 12 w 106"/>
                <a:gd name="T27" fmla="*/ 20 h 101"/>
                <a:gd name="T28" fmla="*/ 11 w 106"/>
                <a:gd name="T29" fmla="*/ 8 h 101"/>
                <a:gd name="T30" fmla="*/ 17 w 106"/>
                <a:gd name="T31" fmla="*/ 12 h 101"/>
                <a:gd name="T32" fmla="*/ 36 w 106"/>
                <a:gd name="T33" fmla="*/ 6 h 101"/>
                <a:gd name="T34" fmla="*/ 45 w 106"/>
                <a:gd name="T35" fmla="*/ 10 h 101"/>
                <a:gd name="T36" fmla="*/ 59 w 106"/>
                <a:gd name="T37" fmla="*/ 10 h 101"/>
                <a:gd name="T38" fmla="*/ 78 w 106"/>
                <a:gd name="T39" fmla="*/ 3 h 101"/>
                <a:gd name="T40" fmla="*/ 87 w 106"/>
                <a:gd name="T41" fmla="*/ 3 h 101"/>
                <a:gd name="T42" fmla="*/ 106 w 106"/>
                <a:gd name="T43" fmla="*/ 0 h 101"/>
                <a:gd name="T44" fmla="*/ 99 w 106"/>
                <a:gd name="T45" fmla="*/ 13 h 101"/>
                <a:gd name="T46" fmla="*/ 91 w 106"/>
                <a:gd name="T47" fmla="*/ 18 h 101"/>
                <a:gd name="T48" fmla="*/ 94 w 106"/>
                <a:gd name="T49" fmla="*/ 33 h 101"/>
                <a:gd name="T50" fmla="*/ 91 w 106"/>
                <a:gd name="T51" fmla="*/ 58 h 101"/>
                <a:gd name="T52" fmla="*/ 56 w 106"/>
                <a:gd name="T53" fmla="*/ 7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101">
                  <a:moveTo>
                    <a:pt x="56" y="79"/>
                  </a:moveTo>
                  <a:lnTo>
                    <a:pt x="24" y="101"/>
                  </a:lnTo>
                  <a:lnTo>
                    <a:pt x="4" y="93"/>
                  </a:lnTo>
                  <a:lnTo>
                    <a:pt x="3" y="93"/>
                  </a:lnTo>
                  <a:lnTo>
                    <a:pt x="5" y="90"/>
                  </a:lnTo>
                  <a:lnTo>
                    <a:pt x="4" y="81"/>
                  </a:lnTo>
                  <a:lnTo>
                    <a:pt x="7" y="70"/>
                  </a:lnTo>
                  <a:lnTo>
                    <a:pt x="16" y="62"/>
                  </a:lnTo>
                  <a:lnTo>
                    <a:pt x="12" y="54"/>
                  </a:lnTo>
                  <a:lnTo>
                    <a:pt x="4" y="53"/>
                  </a:lnTo>
                  <a:lnTo>
                    <a:pt x="0" y="37"/>
                  </a:lnTo>
                  <a:lnTo>
                    <a:pt x="4" y="29"/>
                  </a:lnTo>
                  <a:lnTo>
                    <a:pt x="8" y="24"/>
                  </a:lnTo>
                  <a:lnTo>
                    <a:pt x="12" y="20"/>
                  </a:lnTo>
                  <a:lnTo>
                    <a:pt x="11" y="8"/>
                  </a:lnTo>
                  <a:lnTo>
                    <a:pt x="17" y="12"/>
                  </a:lnTo>
                  <a:lnTo>
                    <a:pt x="36" y="6"/>
                  </a:lnTo>
                  <a:lnTo>
                    <a:pt x="45" y="10"/>
                  </a:lnTo>
                  <a:lnTo>
                    <a:pt x="59" y="10"/>
                  </a:lnTo>
                  <a:lnTo>
                    <a:pt x="78" y="3"/>
                  </a:lnTo>
                  <a:lnTo>
                    <a:pt x="87" y="3"/>
                  </a:lnTo>
                  <a:lnTo>
                    <a:pt x="106" y="0"/>
                  </a:lnTo>
                  <a:lnTo>
                    <a:pt x="99" y="13"/>
                  </a:lnTo>
                  <a:lnTo>
                    <a:pt x="91" y="18"/>
                  </a:lnTo>
                  <a:lnTo>
                    <a:pt x="94" y="33"/>
                  </a:lnTo>
                  <a:lnTo>
                    <a:pt x="91" y="58"/>
                  </a:lnTo>
                  <a:lnTo>
                    <a:pt x="56" y="7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3" name="Freeform 190">
              <a:extLst>
                <a:ext uri="{FF2B5EF4-FFF2-40B4-BE49-F238E27FC236}">
                  <a16:creationId xmlns:a16="http://schemas.microsoft.com/office/drawing/2014/main" id="{39018533-7137-BA5C-FE0A-D50D7A3D1CE6}"/>
                </a:ext>
              </a:extLst>
            </p:cNvPr>
            <p:cNvSpPr>
              <a:spLocks/>
            </p:cNvSpPr>
            <p:nvPr/>
          </p:nvSpPr>
          <p:spPr bwMode="auto">
            <a:xfrm>
              <a:off x="6102697" y="3080437"/>
              <a:ext cx="314664" cy="555683"/>
            </a:xfrm>
            <a:custGeom>
              <a:avLst/>
              <a:gdLst>
                <a:gd name="T0" fmla="*/ 18 w 188"/>
                <a:gd name="T1" fmla="*/ 219 h 332"/>
                <a:gd name="T2" fmla="*/ 19 w 188"/>
                <a:gd name="T3" fmla="*/ 209 h 332"/>
                <a:gd name="T4" fmla="*/ 8 w 188"/>
                <a:gd name="T5" fmla="*/ 209 h 332"/>
                <a:gd name="T6" fmla="*/ 8 w 188"/>
                <a:gd name="T7" fmla="*/ 196 h 332"/>
                <a:gd name="T8" fmla="*/ 0 w 188"/>
                <a:gd name="T9" fmla="*/ 188 h 332"/>
                <a:gd name="T10" fmla="*/ 7 w 188"/>
                <a:gd name="T11" fmla="*/ 161 h 332"/>
                <a:gd name="T12" fmla="*/ 30 w 188"/>
                <a:gd name="T13" fmla="*/ 141 h 332"/>
                <a:gd name="T14" fmla="*/ 30 w 188"/>
                <a:gd name="T15" fmla="*/ 114 h 332"/>
                <a:gd name="T16" fmla="*/ 37 w 188"/>
                <a:gd name="T17" fmla="*/ 72 h 332"/>
                <a:gd name="T18" fmla="*/ 40 w 188"/>
                <a:gd name="T19" fmla="*/ 63 h 332"/>
                <a:gd name="T20" fmla="*/ 33 w 188"/>
                <a:gd name="T21" fmla="*/ 56 h 332"/>
                <a:gd name="T22" fmla="*/ 32 w 188"/>
                <a:gd name="T23" fmla="*/ 49 h 332"/>
                <a:gd name="T24" fmla="*/ 25 w 188"/>
                <a:gd name="T25" fmla="*/ 44 h 332"/>
                <a:gd name="T26" fmla="*/ 20 w 188"/>
                <a:gd name="T27" fmla="*/ 11 h 332"/>
                <a:gd name="T28" fmla="*/ 38 w 188"/>
                <a:gd name="T29" fmla="*/ 0 h 332"/>
                <a:gd name="T30" fmla="*/ 111 w 188"/>
                <a:gd name="T31" fmla="*/ 40 h 332"/>
                <a:gd name="T32" fmla="*/ 184 w 188"/>
                <a:gd name="T33" fmla="*/ 80 h 332"/>
                <a:gd name="T34" fmla="*/ 188 w 188"/>
                <a:gd name="T35" fmla="*/ 162 h 332"/>
                <a:gd name="T36" fmla="*/ 172 w 188"/>
                <a:gd name="T37" fmla="*/ 161 h 332"/>
                <a:gd name="T38" fmla="*/ 164 w 188"/>
                <a:gd name="T39" fmla="*/ 176 h 332"/>
                <a:gd name="T40" fmla="*/ 160 w 188"/>
                <a:gd name="T41" fmla="*/ 189 h 332"/>
                <a:gd name="T42" fmla="*/ 163 w 188"/>
                <a:gd name="T43" fmla="*/ 194 h 332"/>
                <a:gd name="T44" fmla="*/ 158 w 188"/>
                <a:gd name="T45" fmla="*/ 200 h 332"/>
                <a:gd name="T46" fmla="*/ 160 w 188"/>
                <a:gd name="T47" fmla="*/ 209 h 332"/>
                <a:gd name="T48" fmla="*/ 155 w 188"/>
                <a:gd name="T49" fmla="*/ 217 h 332"/>
                <a:gd name="T50" fmla="*/ 154 w 188"/>
                <a:gd name="T51" fmla="*/ 225 h 332"/>
                <a:gd name="T52" fmla="*/ 160 w 188"/>
                <a:gd name="T53" fmla="*/ 224 h 332"/>
                <a:gd name="T54" fmla="*/ 164 w 188"/>
                <a:gd name="T55" fmla="*/ 232 h 332"/>
                <a:gd name="T56" fmla="*/ 164 w 188"/>
                <a:gd name="T57" fmla="*/ 244 h 332"/>
                <a:gd name="T58" fmla="*/ 171 w 188"/>
                <a:gd name="T59" fmla="*/ 250 h 332"/>
                <a:gd name="T60" fmla="*/ 171 w 188"/>
                <a:gd name="T61" fmla="*/ 255 h 332"/>
                <a:gd name="T62" fmla="*/ 160 w 188"/>
                <a:gd name="T63" fmla="*/ 258 h 332"/>
                <a:gd name="T64" fmla="*/ 151 w 188"/>
                <a:gd name="T65" fmla="*/ 267 h 332"/>
                <a:gd name="T66" fmla="*/ 138 w 188"/>
                <a:gd name="T67" fmla="*/ 290 h 332"/>
                <a:gd name="T68" fmla="*/ 121 w 188"/>
                <a:gd name="T69" fmla="*/ 299 h 332"/>
                <a:gd name="T70" fmla="*/ 103 w 188"/>
                <a:gd name="T71" fmla="*/ 298 h 332"/>
                <a:gd name="T72" fmla="*/ 98 w 188"/>
                <a:gd name="T73" fmla="*/ 300 h 332"/>
                <a:gd name="T74" fmla="*/ 100 w 188"/>
                <a:gd name="T75" fmla="*/ 307 h 332"/>
                <a:gd name="T76" fmla="*/ 90 w 188"/>
                <a:gd name="T77" fmla="*/ 314 h 332"/>
                <a:gd name="T78" fmla="*/ 83 w 188"/>
                <a:gd name="T79" fmla="*/ 323 h 332"/>
                <a:gd name="T80" fmla="*/ 59 w 188"/>
                <a:gd name="T81" fmla="*/ 330 h 332"/>
                <a:gd name="T82" fmla="*/ 55 w 188"/>
                <a:gd name="T83" fmla="*/ 326 h 332"/>
                <a:gd name="T84" fmla="*/ 52 w 188"/>
                <a:gd name="T85" fmla="*/ 325 h 332"/>
                <a:gd name="T86" fmla="*/ 48 w 188"/>
                <a:gd name="T87" fmla="*/ 331 h 332"/>
                <a:gd name="T88" fmla="*/ 33 w 188"/>
                <a:gd name="T89" fmla="*/ 332 h 332"/>
                <a:gd name="T90" fmla="*/ 36 w 188"/>
                <a:gd name="T91" fmla="*/ 326 h 332"/>
                <a:gd name="T92" fmla="*/ 30 w 188"/>
                <a:gd name="T93" fmla="*/ 312 h 332"/>
                <a:gd name="T94" fmla="*/ 28 w 188"/>
                <a:gd name="T95" fmla="*/ 304 h 332"/>
                <a:gd name="T96" fmla="*/ 20 w 188"/>
                <a:gd name="T97" fmla="*/ 300 h 332"/>
                <a:gd name="T98" fmla="*/ 9 w 188"/>
                <a:gd name="T99" fmla="*/ 288 h 332"/>
                <a:gd name="T100" fmla="*/ 13 w 188"/>
                <a:gd name="T101" fmla="*/ 278 h 332"/>
                <a:gd name="T102" fmla="*/ 21 w 188"/>
                <a:gd name="T103" fmla="*/ 280 h 332"/>
                <a:gd name="T104" fmla="*/ 26 w 188"/>
                <a:gd name="T105" fmla="*/ 279 h 332"/>
                <a:gd name="T106" fmla="*/ 36 w 188"/>
                <a:gd name="T107" fmla="*/ 279 h 332"/>
                <a:gd name="T108" fmla="*/ 26 w 188"/>
                <a:gd name="T109" fmla="*/ 260 h 332"/>
                <a:gd name="T110" fmla="*/ 27 w 188"/>
                <a:gd name="T111" fmla="*/ 246 h 332"/>
                <a:gd name="T112" fmla="*/ 25 w 188"/>
                <a:gd name="T113" fmla="*/ 233 h 332"/>
                <a:gd name="T114" fmla="*/ 18 w 188"/>
                <a:gd name="T115" fmla="*/ 21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 h="332">
                  <a:moveTo>
                    <a:pt x="18" y="219"/>
                  </a:moveTo>
                  <a:lnTo>
                    <a:pt x="19" y="209"/>
                  </a:lnTo>
                  <a:lnTo>
                    <a:pt x="8" y="209"/>
                  </a:lnTo>
                  <a:lnTo>
                    <a:pt x="8" y="196"/>
                  </a:lnTo>
                  <a:lnTo>
                    <a:pt x="0" y="188"/>
                  </a:lnTo>
                  <a:lnTo>
                    <a:pt x="7" y="161"/>
                  </a:lnTo>
                  <a:lnTo>
                    <a:pt x="30" y="141"/>
                  </a:lnTo>
                  <a:lnTo>
                    <a:pt x="30" y="114"/>
                  </a:lnTo>
                  <a:lnTo>
                    <a:pt x="37" y="72"/>
                  </a:lnTo>
                  <a:lnTo>
                    <a:pt x="40" y="63"/>
                  </a:lnTo>
                  <a:lnTo>
                    <a:pt x="33" y="56"/>
                  </a:lnTo>
                  <a:lnTo>
                    <a:pt x="32" y="49"/>
                  </a:lnTo>
                  <a:lnTo>
                    <a:pt x="25" y="44"/>
                  </a:lnTo>
                  <a:lnTo>
                    <a:pt x="20" y="11"/>
                  </a:lnTo>
                  <a:lnTo>
                    <a:pt x="38" y="0"/>
                  </a:lnTo>
                  <a:lnTo>
                    <a:pt x="111" y="40"/>
                  </a:lnTo>
                  <a:lnTo>
                    <a:pt x="184" y="80"/>
                  </a:lnTo>
                  <a:lnTo>
                    <a:pt x="188" y="162"/>
                  </a:lnTo>
                  <a:lnTo>
                    <a:pt x="172" y="161"/>
                  </a:lnTo>
                  <a:lnTo>
                    <a:pt x="164" y="176"/>
                  </a:lnTo>
                  <a:lnTo>
                    <a:pt x="160" y="189"/>
                  </a:lnTo>
                  <a:lnTo>
                    <a:pt x="163" y="194"/>
                  </a:lnTo>
                  <a:lnTo>
                    <a:pt x="158" y="200"/>
                  </a:lnTo>
                  <a:lnTo>
                    <a:pt x="160" y="209"/>
                  </a:lnTo>
                  <a:lnTo>
                    <a:pt x="155" y="217"/>
                  </a:lnTo>
                  <a:lnTo>
                    <a:pt x="154" y="225"/>
                  </a:lnTo>
                  <a:lnTo>
                    <a:pt x="160" y="224"/>
                  </a:lnTo>
                  <a:lnTo>
                    <a:pt x="164" y="232"/>
                  </a:lnTo>
                  <a:lnTo>
                    <a:pt x="164" y="244"/>
                  </a:lnTo>
                  <a:lnTo>
                    <a:pt x="171" y="250"/>
                  </a:lnTo>
                  <a:lnTo>
                    <a:pt x="171" y="255"/>
                  </a:lnTo>
                  <a:lnTo>
                    <a:pt x="160" y="258"/>
                  </a:lnTo>
                  <a:lnTo>
                    <a:pt x="151" y="267"/>
                  </a:lnTo>
                  <a:lnTo>
                    <a:pt x="138" y="290"/>
                  </a:lnTo>
                  <a:lnTo>
                    <a:pt x="121" y="299"/>
                  </a:lnTo>
                  <a:lnTo>
                    <a:pt x="103" y="298"/>
                  </a:lnTo>
                  <a:lnTo>
                    <a:pt x="98" y="300"/>
                  </a:lnTo>
                  <a:lnTo>
                    <a:pt x="100" y="307"/>
                  </a:lnTo>
                  <a:lnTo>
                    <a:pt x="90" y="314"/>
                  </a:lnTo>
                  <a:lnTo>
                    <a:pt x="83" y="323"/>
                  </a:lnTo>
                  <a:lnTo>
                    <a:pt x="59" y="330"/>
                  </a:lnTo>
                  <a:lnTo>
                    <a:pt x="55" y="326"/>
                  </a:lnTo>
                  <a:lnTo>
                    <a:pt x="52" y="325"/>
                  </a:lnTo>
                  <a:lnTo>
                    <a:pt x="48" y="331"/>
                  </a:lnTo>
                  <a:lnTo>
                    <a:pt x="33" y="332"/>
                  </a:lnTo>
                  <a:lnTo>
                    <a:pt x="36" y="326"/>
                  </a:lnTo>
                  <a:lnTo>
                    <a:pt x="30" y="312"/>
                  </a:lnTo>
                  <a:lnTo>
                    <a:pt x="28" y="304"/>
                  </a:lnTo>
                  <a:lnTo>
                    <a:pt x="20" y="300"/>
                  </a:lnTo>
                  <a:lnTo>
                    <a:pt x="9" y="288"/>
                  </a:lnTo>
                  <a:lnTo>
                    <a:pt x="13" y="278"/>
                  </a:lnTo>
                  <a:lnTo>
                    <a:pt x="21" y="280"/>
                  </a:lnTo>
                  <a:lnTo>
                    <a:pt x="26" y="279"/>
                  </a:lnTo>
                  <a:lnTo>
                    <a:pt x="36" y="279"/>
                  </a:lnTo>
                  <a:lnTo>
                    <a:pt x="26" y="260"/>
                  </a:lnTo>
                  <a:lnTo>
                    <a:pt x="27" y="246"/>
                  </a:lnTo>
                  <a:lnTo>
                    <a:pt x="25" y="233"/>
                  </a:lnTo>
                  <a:lnTo>
                    <a:pt x="18" y="2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4" name="Freeform 191">
              <a:extLst>
                <a:ext uri="{FF2B5EF4-FFF2-40B4-BE49-F238E27FC236}">
                  <a16:creationId xmlns:a16="http://schemas.microsoft.com/office/drawing/2014/main" id="{66AF8695-61CC-B626-5456-079257F27A1D}"/>
                </a:ext>
              </a:extLst>
            </p:cNvPr>
            <p:cNvSpPr>
              <a:spLocks/>
            </p:cNvSpPr>
            <p:nvPr/>
          </p:nvSpPr>
          <p:spPr bwMode="auto">
            <a:xfrm>
              <a:off x="5687608" y="3510589"/>
              <a:ext cx="58582" cy="177417"/>
            </a:xfrm>
            <a:custGeom>
              <a:avLst/>
              <a:gdLst>
                <a:gd name="T0" fmla="*/ 35 w 35"/>
                <a:gd name="T1" fmla="*/ 102 h 106"/>
                <a:gd name="T2" fmla="*/ 21 w 35"/>
                <a:gd name="T3" fmla="*/ 106 h 106"/>
                <a:gd name="T4" fmla="*/ 17 w 35"/>
                <a:gd name="T5" fmla="*/ 99 h 106"/>
                <a:gd name="T6" fmla="*/ 12 w 35"/>
                <a:gd name="T7" fmla="*/ 86 h 106"/>
                <a:gd name="T8" fmla="*/ 10 w 35"/>
                <a:gd name="T9" fmla="*/ 75 h 106"/>
                <a:gd name="T10" fmla="*/ 14 w 35"/>
                <a:gd name="T11" fmla="*/ 57 h 106"/>
                <a:gd name="T12" fmla="*/ 10 w 35"/>
                <a:gd name="T13" fmla="*/ 49 h 106"/>
                <a:gd name="T14" fmla="*/ 8 w 35"/>
                <a:gd name="T15" fmla="*/ 33 h 106"/>
                <a:gd name="T16" fmla="*/ 8 w 35"/>
                <a:gd name="T17" fmla="*/ 18 h 106"/>
                <a:gd name="T18" fmla="*/ 0 w 35"/>
                <a:gd name="T19" fmla="*/ 7 h 106"/>
                <a:gd name="T20" fmla="*/ 2 w 35"/>
                <a:gd name="T21" fmla="*/ 0 h 106"/>
                <a:gd name="T22" fmla="*/ 18 w 35"/>
                <a:gd name="T23" fmla="*/ 1 h 106"/>
                <a:gd name="T24" fmla="*/ 15 w 35"/>
                <a:gd name="T25" fmla="*/ 12 h 106"/>
                <a:gd name="T26" fmla="*/ 21 w 35"/>
                <a:gd name="T27" fmla="*/ 18 h 106"/>
                <a:gd name="T28" fmla="*/ 27 w 35"/>
                <a:gd name="T29" fmla="*/ 25 h 106"/>
                <a:gd name="T30" fmla="*/ 28 w 35"/>
                <a:gd name="T31" fmla="*/ 36 h 106"/>
                <a:gd name="T32" fmla="*/ 32 w 35"/>
                <a:gd name="T33" fmla="*/ 40 h 106"/>
                <a:gd name="T34" fmla="*/ 31 w 35"/>
                <a:gd name="T35" fmla="*/ 88 h 106"/>
                <a:gd name="T36" fmla="*/ 35 w 35"/>
                <a:gd name="T37" fmla="*/ 10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106">
                  <a:moveTo>
                    <a:pt x="35" y="102"/>
                  </a:moveTo>
                  <a:lnTo>
                    <a:pt x="21" y="106"/>
                  </a:lnTo>
                  <a:lnTo>
                    <a:pt x="17" y="99"/>
                  </a:lnTo>
                  <a:lnTo>
                    <a:pt x="12" y="86"/>
                  </a:lnTo>
                  <a:lnTo>
                    <a:pt x="10" y="75"/>
                  </a:lnTo>
                  <a:lnTo>
                    <a:pt x="14" y="57"/>
                  </a:lnTo>
                  <a:lnTo>
                    <a:pt x="10" y="49"/>
                  </a:lnTo>
                  <a:lnTo>
                    <a:pt x="8" y="33"/>
                  </a:lnTo>
                  <a:lnTo>
                    <a:pt x="8" y="18"/>
                  </a:lnTo>
                  <a:lnTo>
                    <a:pt x="0" y="7"/>
                  </a:lnTo>
                  <a:lnTo>
                    <a:pt x="2" y="0"/>
                  </a:lnTo>
                  <a:lnTo>
                    <a:pt x="18" y="1"/>
                  </a:lnTo>
                  <a:lnTo>
                    <a:pt x="15" y="12"/>
                  </a:lnTo>
                  <a:lnTo>
                    <a:pt x="21" y="18"/>
                  </a:lnTo>
                  <a:lnTo>
                    <a:pt x="27" y="25"/>
                  </a:lnTo>
                  <a:lnTo>
                    <a:pt x="28" y="36"/>
                  </a:lnTo>
                  <a:lnTo>
                    <a:pt x="32" y="40"/>
                  </a:lnTo>
                  <a:lnTo>
                    <a:pt x="31" y="88"/>
                  </a:lnTo>
                  <a:lnTo>
                    <a:pt x="35" y="10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5" name="Freeform 192">
              <a:extLst>
                <a:ext uri="{FF2B5EF4-FFF2-40B4-BE49-F238E27FC236}">
                  <a16:creationId xmlns:a16="http://schemas.microsoft.com/office/drawing/2014/main" id="{E33ED177-2F62-24DE-7A9D-A5300AAD2DE3}"/>
                </a:ext>
              </a:extLst>
            </p:cNvPr>
            <p:cNvSpPr>
              <a:spLocks/>
            </p:cNvSpPr>
            <p:nvPr/>
          </p:nvSpPr>
          <p:spPr bwMode="auto">
            <a:xfrm>
              <a:off x="8640091" y="3184209"/>
              <a:ext cx="266126" cy="512165"/>
            </a:xfrm>
            <a:custGeom>
              <a:avLst/>
              <a:gdLst>
                <a:gd name="T0" fmla="*/ 93 w 159"/>
                <a:gd name="T1" fmla="*/ 162 h 306"/>
                <a:gd name="T2" fmla="*/ 78 w 159"/>
                <a:gd name="T3" fmla="*/ 146 h 306"/>
                <a:gd name="T4" fmla="*/ 63 w 159"/>
                <a:gd name="T5" fmla="*/ 169 h 306"/>
                <a:gd name="T6" fmla="*/ 52 w 159"/>
                <a:gd name="T7" fmla="*/ 217 h 306"/>
                <a:gd name="T8" fmla="*/ 66 w 159"/>
                <a:gd name="T9" fmla="*/ 233 h 306"/>
                <a:gd name="T10" fmla="*/ 79 w 159"/>
                <a:gd name="T11" fmla="*/ 270 h 306"/>
                <a:gd name="T12" fmla="*/ 101 w 159"/>
                <a:gd name="T13" fmla="*/ 284 h 306"/>
                <a:gd name="T14" fmla="*/ 106 w 159"/>
                <a:gd name="T15" fmla="*/ 304 h 306"/>
                <a:gd name="T16" fmla="*/ 91 w 159"/>
                <a:gd name="T17" fmla="*/ 295 h 306"/>
                <a:gd name="T18" fmla="*/ 73 w 159"/>
                <a:gd name="T19" fmla="*/ 290 h 306"/>
                <a:gd name="T20" fmla="*/ 62 w 159"/>
                <a:gd name="T21" fmla="*/ 272 h 306"/>
                <a:gd name="T22" fmla="*/ 42 w 159"/>
                <a:gd name="T23" fmla="*/ 250 h 306"/>
                <a:gd name="T24" fmla="*/ 36 w 159"/>
                <a:gd name="T25" fmla="*/ 251 h 306"/>
                <a:gd name="T26" fmla="*/ 41 w 159"/>
                <a:gd name="T27" fmla="*/ 218 h 306"/>
                <a:gd name="T28" fmla="*/ 56 w 159"/>
                <a:gd name="T29" fmla="*/ 177 h 306"/>
                <a:gd name="T30" fmla="*/ 46 w 159"/>
                <a:gd name="T31" fmla="*/ 149 h 306"/>
                <a:gd name="T32" fmla="*/ 29 w 159"/>
                <a:gd name="T33" fmla="*/ 121 h 306"/>
                <a:gd name="T34" fmla="*/ 30 w 159"/>
                <a:gd name="T35" fmla="*/ 106 h 306"/>
                <a:gd name="T36" fmla="*/ 25 w 159"/>
                <a:gd name="T37" fmla="*/ 75 h 306"/>
                <a:gd name="T38" fmla="*/ 0 w 159"/>
                <a:gd name="T39" fmla="*/ 41 h 306"/>
                <a:gd name="T40" fmla="*/ 12 w 159"/>
                <a:gd name="T41" fmla="*/ 15 h 306"/>
                <a:gd name="T42" fmla="*/ 34 w 159"/>
                <a:gd name="T43" fmla="*/ 5 h 306"/>
                <a:gd name="T44" fmla="*/ 52 w 159"/>
                <a:gd name="T45" fmla="*/ 7 h 306"/>
                <a:gd name="T46" fmla="*/ 67 w 159"/>
                <a:gd name="T47" fmla="*/ 20 h 306"/>
                <a:gd name="T48" fmla="*/ 69 w 159"/>
                <a:gd name="T49" fmla="*/ 61 h 306"/>
                <a:gd name="T50" fmla="*/ 93 w 159"/>
                <a:gd name="T51" fmla="*/ 52 h 306"/>
                <a:gd name="T52" fmla="*/ 106 w 159"/>
                <a:gd name="T53" fmla="*/ 44 h 306"/>
                <a:gd name="T54" fmla="*/ 136 w 159"/>
                <a:gd name="T55" fmla="*/ 62 h 306"/>
                <a:gd name="T56" fmla="*/ 157 w 159"/>
                <a:gd name="T57" fmla="*/ 101 h 306"/>
                <a:gd name="T58" fmla="*/ 154 w 159"/>
                <a:gd name="T59" fmla="*/ 128 h 306"/>
                <a:gd name="T60" fmla="*/ 113 w 159"/>
                <a:gd name="T61" fmla="*/ 129 h 306"/>
                <a:gd name="T62" fmla="*/ 110 w 159"/>
                <a:gd name="T63" fmla="*/ 17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306">
                  <a:moveTo>
                    <a:pt x="110" y="171"/>
                  </a:moveTo>
                  <a:lnTo>
                    <a:pt x="93" y="162"/>
                  </a:lnTo>
                  <a:lnTo>
                    <a:pt x="78" y="162"/>
                  </a:lnTo>
                  <a:lnTo>
                    <a:pt x="78" y="146"/>
                  </a:lnTo>
                  <a:lnTo>
                    <a:pt x="62" y="146"/>
                  </a:lnTo>
                  <a:lnTo>
                    <a:pt x="63" y="169"/>
                  </a:lnTo>
                  <a:lnTo>
                    <a:pt x="56" y="199"/>
                  </a:lnTo>
                  <a:lnTo>
                    <a:pt x="52" y="217"/>
                  </a:lnTo>
                  <a:lnTo>
                    <a:pt x="54" y="233"/>
                  </a:lnTo>
                  <a:lnTo>
                    <a:pt x="66" y="233"/>
                  </a:lnTo>
                  <a:lnTo>
                    <a:pt x="75" y="252"/>
                  </a:lnTo>
                  <a:lnTo>
                    <a:pt x="79" y="270"/>
                  </a:lnTo>
                  <a:lnTo>
                    <a:pt x="90" y="282"/>
                  </a:lnTo>
                  <a:lnTo>
                    <a:pt x="101" y="284"/>
                  </a:lnTo>
                  <a:lnTo>
                    <a:pt x="111" y="295"/>
                  </a:lnTo>
                  <a:lnTo>
                    <a:pt x="106" y="304"/>
                  </a:lnTo>
                  <a:lnTo>
                    <a:pt x="93" y="306"/>
                  </a:lnTo>
                  <a:lnTo>
                    <a:pt x="91" y="295"/>
                  </a:lnTo>
                  <a:lnTo>
                    <a:pt x="76" y="286"/>
                  </a:lnTo>
                  <a:lnTo>
                    <a:pt x="73" y="290"/>
                  </a:lnTo>
                  <a:lnTo>
                    <a:pt x="66" y="282"/>
                  </a:lnTo>
                  <a:lnTo>
                    <a:pt x="62" y="272"/>
                  </a:lnTo>
                  <a:lnTo>
                    <a:pt x="51" y="260"/>
                  </a:lnTo>
                  <a:lnTo>
                    <a:pt x="42" y="250"/>
                  </a:lnTo>
                  <a:lnTo>
                    <a:pt x="40" y="263"/>
                  </a:lnTo>
                  <a:lnTo>
                    <a:pt x="36" y="251"/>
                  </a:lnTo>
                  <a:lnTo>
                    <a:pt x="37" y="238"/>
                  </a:lnTo>
                  <a:lnTo>
                    <a:pt x="41" y="218"/>
                  </a:lnTo>
                  <a:lnTo>
                    <a:pt x="48" y="197"/>
                  </a:lnTo>
                  <a:lnTo>
                    <a:pt x="56" y="177"/>
                  </a:lnTo>
                  <a:lnTo>
                    <a:pt x="47" y="158"/>
                  </a:lnTo>
                  <a:lnTo>
                    <a:pt x="46" y="149"/>
                  </a:lnTo>
                  <a:lnTo>
                    <a:pt x="43" y="137"/>
                  </a:lnTo>
                  <a:lnTo>
                    <a:pt x="29" y="121"/>
                  </a:lnTo>
                  <a:lnTo>
                    <a:pt x="24" y="110"/>
                  </a:lnTo>
                  <a:lnTo>
                    <a:pt x="30" y="106"/>
                  </a:lnTo>
                  <a:lnTo>
                    <a:pt x="34" y="88"/>
                  </a:lnTo>
                  <a:lnTo>
                    <a:pt x="25" y="75"/>
                  </a:lnTo>
                  <a:lnTo>
                    <a:pt x="11" y="60"/>
                  </a:lnTo>
                  <a:lnTo>
                    <a:pt x="0" y="41"/>
                  </a:lnTo>
                  <a:lnTo>
                    <a:pt x="7" y="37"/>
                  </a:lnTo>
                  <a:lnTo>
                    <a:pt x="12" y="15"/>
                  </a:lnTo>
                  <a:lnTo>
                    <a:pt x="25" y="14"/>
                  </a:lnTo>
                  <a:lnTo>
                    <a:pt x="34" y="5"/>
                  </a:lnTo>
                  <a:lnTo>
                    <a:pt x="43" y="0"/>
                  </a:lnTo>
                  <a:lnTo>
                    <a:pt x="52" y="7"/>
                  </a:lnTo>
                  <a:lnTo>
                    <a:pt x="55" y="19"/>
                  </a:lnTo>
                  <a:lnTo>
                    <a:pt x="67" y="20"/>
                  </a:lnTo>
                  <a:lnTo>
                    <a:pt x="66" y="42"/>
                  </a:lnTo>
                  <a:lnTo>
                    <a:pt x="69" y="61"/>
                  </a:lnTo>
                  <a:lnTo>
                    <a:pt x="87" y="48"/>
                  </a:lnTo>
                  <a:lnTo>
                    <a:pt x="93" y="52"/>
                  </a:lnTo>
                  <a:lnTo>
                    <a:pt x="103" y="51"/>
                  </a:lnTo>
                  <a:lnTo>
                    <a:pt x="106" y="44"/>
                  </a:lnTo>
                  <a:lnTo>
                    <a:pt x="120" y="45"/>
                  </a:lnTo>
                  <a:lnTo>
                    <a:pt x="136" y="62"/>
                  </a:lnTo>
                  <a:lnTo>
                    <a:pt x="140" y="83"/>
                  </a:lnTo>
                  <a:lnTo>
                    <a:pt x="157" y="101"/>
                  </a:lnTo>
                  <a:lnTo>
                    <a:pt x="159" y="119"/>
                  </a:lnTo>
                  <a:lnTo>
                    <a:pt x="154" y="128"/>
                  </a:lnTo>
                  <a:lnTo>
                    <a:pt x="136" y="125"/>
                  </a:lnTo>
                  <a:lnTo>
                    <a:pt x="113" y="129"/>
                  </a:lnTo>
                  <a:lnTo>
                    <a:pt x="103" y="146"/>
                  </a:lnTo>
                  <a:lnTo>
                    <a:pt x="110" y="171"/>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6" name="Freeform 193">
              <a:extLst>
                <a:ext uri="{FF2B5EF4-FFF2-40B4-BE49-F238E27FC236}">
                  <a16:creationId xmlns:a16="http://schemas.microsoft.com/office/drawing/2014/main" id="{FD177933-2127-B120-5495-F9E6E5603D30}"/>
                </a:ext>
              </a:extLst>
            </p:cNvPr>
            <p:cNvSpPr>
              <a:spLocks/>
            </p:cNvSpPr>
            <p:nvPr/>
          </p:nvSpPr>
          <p:spPr bwMode="auto">
            <a:xfrm>
              <a:off x="7609065" y="2471194"/>
              <a:ext cx="230976" cy="147289"/>
            </a:xfrm>
            <a:custGeom>
              <a:avLst/>
              <a:gdLst>
                <a:gd name="T0" fmla="*/ 54 w 138"/>
                <a:gd name="T1" fmla="*/ 15 h 88"/>
                <a:gd name="T2" fmla="*/ 50 w 138"/>
                <a:gd name="T3" fmla="*/ 22 h 88"/>
                <a:gd name="T4" fmla="*/ 30 w 138"/>
                <a:gd name="T5" fmla="*/ 18 h 88"/>
                <a:gd name="T6" fmla="*/ 32 w 138"/>
                <a:gd name="T7" fmla="*/ 30 h 88"/>
                <a:gd name="T8" fmla="*/ 50 w 138"/>
                <a:gd name="T9" fmla="*/ 29 h 88"/>
                <a:gd name="T10" fmla="*/ 73 w 138"/>
                <a:gd name="T11" fmla="*/ 35 h 88"/>
                <a:gd name="T12" fmla="*/ 104 w 138"/>
                <a:gd name="T13" fmla="*/ 32 h 88"/>
                <a:gd name="T14" fmla="*/ 113 w 138"/>
                <a:gd name="T15" fmla="*/ 51 h 88"/>
                <a:gd name="T16" fmla="*/ 119 w 138"/>
                <a:gd name="T17" fmla="*/ 49 h 88"/>
                <a:gd name="T18" fmla="*/ 130 w 138"/>
                <a:gd name="T19" fmla="*/ 54 h 88"/>
                <a:gd name="T20" fmla="*/ 132 w 138"/>
                <a:gd name="T21" fmla="*/ 62 h 88"/>
                <a:gd name="T22" fmla="*/ 138 w 138"/>
                <a:gd name="T23" fmla="*/ 74 h 88"/>
                <a:gd name="T24" fmla="*/ 120 w 138"/>
                <a:gd name="T25" fmla="*/ 74 h 88"/>
                <a:gd name="T26" fmla="*/ 108 w 138"/>
                <a:gd name="T27" fmla="*/ 72 h 88"/>
                <a:gd name="T28" fmla="*/ 99 w 138"/>
                <a:gd name="T29" fmla="*/ 81 h 88"/>
                <a:gd name="T30" fmla="*/ 92 w 138"/>
                <a:gd name="T31" fmla="*/ 83 h 88"/>
                <a:gd name="T32" fmla="*/ 88 w 138"/>
                <a:gd name="T33" fmla="*/ 88 h 88"/>
                <a:gd name="T34" fmla="*/ 79 w 138"/>
                <a:gd name="T35" fmla="*/ 81 h 88"/>
                <a:gd name="T36" fmla="*/ 76 w 138"/>
                <a:gd name="T37" fmla="*/ 64 h 88"/>
                <a:gd name="T38" fmla="*/ 71 w 138"/>
                <a:gd name="T39" fmla="*/ 63 h 88"/>
                <a:gd name="T40" fmla="*/ 71 w 138"/>
                <a:gd name="T41" fmla="*/ 56 h 88"/>
                <a:gd name="T42" fmla="*/ 60 w 138"/>
                <a:gd name="T43" fmla="*/ 51 h 88"/>
                <a:gd name="T44" fmla="*/ 55 w 138"/>
                <a:gd name="T45" fmla="*/ 59 h 88"/>
                <a:gd name="T46" fmla="*/ 55 w 138"/>
                <a:gd name="T47" fmla="*/ 67 h 88"/>
                <a:gd name="T48" fmla="*/ 53 w 138"/>
                <a:gd name="T49" fmla="*/ 70 h 88"/>
                <a:gd name="T50" fmla="*/ 43 w 138"/>
                <a:gd name="T51" fmla="*/ 70 h 88"/>
                <a:gd name="T52" fmla="*/ 40 w 138"/>
                <a:gd name="T53" fmla="*/ 79 h 88"/>
                <a:gd name="T54" fmla="*/ 33 w 138"/>
                <a:gd name="T55" fmla="*/ 75 h 88"/>
                <a:gd name="T56" fmla="*/ 22 w 138"/>
                <a:gd name="T57" fmla="*/ 82 h 88"/>
                <a:gd name="T58" fmla="*/ 16 w 138"/>
                <a:gd name="T59" fmla="*/ 79 h 88"/>
                <a:gd name="T60" fmla="*/ 21 w 138"/>
                <a:gd name="T61" fmla="*/ 58 h 88"/>
                <a:gd name="T62" fmla="*/ 13 w 138"/>
                <a:gd name="T63" fmla="*/ 43 h 88"/>
                <a:gd name="T64" fmla="*/ 0 w 138"/>
                <a:gd name="T65" fmla="*/ 38 h 88"/>
                <a:gd name="T66" fmla="*/ 2 w 138"/>
                <a:gd name="T67" fmla="*/ 29 h 88"/>
                <a:gd name="T68" fmla="*/ 16 w 138"/>
                <a:gd name="T69" fmla="*/ 30 h 88"/>
                <a:gd name="T70" fmla="*/ 21 w 138"/>
                <a:gd name="T71" fmla="*/ 19 h 88"/>
                <a:gd name="T72" fmla="*/ 23 w 138"/>
                <a:gd name="T73" fmla="*/ 5 h 88"/>
                <a:gd name="T74" fmla="*/ 44 w 138"/>
                <a:gd name="T75" fmla="*/ 0 h 88"/>
                <a:gd name="T76" fmla="*/ 43 w 138"/>
                <a:gd name="T77" fmla="*/ 10 h 88"/>
                <a:gd name="T78" fmla="*/ 47 w 138"/>
                <a:gd name="T79" fmla="*/ 16 h 88"/>
                <a:gd name="T80" fmla="*/ 54 w 138"/>
                <a:gd name="T81" fmla="*/ 1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8" h="88">
                  <a:moveTo>
                    <a:pt x="54" y="15"/>
                  </a:moveTo>
                  <a:lnTo>
                    <a:pt x="50" y="22"/>
                  </a:lnTo>
                  <a:lnTo>
                    <a:pt x="30" y="18"/>
                  </a:lnTo>
                  <a:lnTo>
                    <a:pt x="32" y="30"/>
                  </a:lnTo>
                  <a:lnTo>
                    <a:pt x="50" y="29"/>
                  </a:lnTo>
                  <a:lnTo>
                    <a:pt x="73" y="35"/>
                  </a:lnTo>
                  <a:lnTo>
                    <a:pt x="104" y="32"/>
                  </a:lnTo>
                  <a:lnTo>
                    <a:pt x="113" y="51"/>
                  </a:lnTo>
                  <a:lnTo>
                    <a:pt x="119" y="49"/>
                  </a:lnTo>
                  <a:lnTo>
                    <a:pt x="130" y="54"/>
                  </a:lnTo>
                  <a:lnTo>
                    <a:pt x="132" y="62"/>
                  </a:lnTo>
                  <a:lnTo>
                    <a:pt x="138" y="74"/>
                  </a:lnTo>
                  <a:lnTo>
                    <a:pt x="120" y="74"/>
                  </a:lnTo>
                  <a:lnTo>
                    <a:pt x="108" y="72"/>
                  </a:lnTo>
                  <a:lnTo>
                    <a:pt x="99" y="81"/>
                  </a:lnTo>
                  <a:lnTo>
                    <a:pt x="92" y="83"/>
                  </a:lnTo>
                  <a:lnTo>
                    <a:pt x="88" y="88"/>
                  </a:lnTo>
                  <a:lnTo>
                    <a:pt x="79" y="81"/>
                  </a:lnTo>
                  <a:lnTo>
                    <a:pt x="76" y="64"/>
                  </a:lnTo>
                  <a:lnTo>
                    <a:pt x="71" y="63"/>
                  </a:lnTo>
                  <a:lnTo>
                    <a:pt x="71" y="56"/>
                  </a:lnTo>
                  <a:lnTo>
                    <a:pt x="60" y="51"/>
                  </a:lnTo>
                  <a:lnTo>
                    <a:pt x="55" y="59"/>
                  </a:lnTo>
                  <a:lnTo>
                    <a:pt x="55" y="67"/>
                  </a:lnTo>
                  <a:lnTo>
                    <a:pt x="53" y="70"/>
                  </a:lnTo>
                  <a:lnTo>
                    <a:pt x="43" y="70"/>
                  </a:lnTo>
                  <a:lnTo>
                    <a:pt x="40" y="79"/>
                  </a:lnTo>
                  <a:lnTo>
                    <a:pt x="33" y="75"/>
                  </a:lnTo>
                  <a:lnTo>
                    <a:pt x="22" y="82"/>
                  </a:lnTo>
                  <a:lnTo>
                    <a:pt x="16" y="79"/>
                  </a:lnTo>
                  <a:lnTo>
                    <a:pt x="21" y="58"/>
                  </a:lnTo>
                  <a:lnTo>
                    <a:pt x="13" y="43"/>
                  </a:lnTo>
                  <a:lnTo>
                    <a:pt x="0" y="38"/>
                  </a:lnTo>
                  <a:lnTo>
                    <a:pt x="2" y="29"/>
                  </a:lnTo>
                  <a:lnTo>
                    <a:pt x="16" y="30"/>
                  </a:lnTo>
                  <a:lnTo>
                    <a:pt x="21" y="19"/>
                  </a:lnTo>
                  <a:lnTo>
                    <a:pt x="23" y="5"/>
                  </a:lnTo>
                  <a:lnTo>
                    <a:pt x="44" y="0"/>
                  </a:lnTo>
                  <a:lnTo>
                    <a:pt x="43" y="10"/>
                  </a:lnTo>
                  <a:lnTo>
                    <a:pt x="47" y="16"/>
                  </a:lnTo>
                  <a:lnTo>
                    <a:pt x="54"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7" name="Freeform 194">
              <a:extLst>
                <a:ext uri="{FF2B5EF4-FFF2-40B4-BE49-F238E27FC236}">
                  <a16:creationId xmlns:a16="http://schemas.microsoft.com/office/drawing/2014/main" id="{E6CA88E8-1FFC-2C72-D85C-C6DB12DCF364}"/>
                </a:ext>
              </a:extLst>
            </p:cNvPr>
            <p:cNvSpPr>
              <a:spLocks/>
            </p:cNvSpPr>
            <p:nvPr/>
          </p:nvSpPr>
          <p:spPr bwMode="auto">
            <a:xfrm>
              <a:off x="7163850" y="2410939"/>
              <a:ext cx="433500" cy="257756"/>
            </a:xfrm>
            <a:custGeom>
              <a:avLst/>
              <a:gdLst>
                <a:gd name="T0" fmla="*/ 176 w 259"/>
                <a:gd name="T1" fmla="*/ 146 h 154"/>
                <a:gd name="T2" fmla="*/ 170 w 259"/>
                <a:gd name="T3" fmla="*/ 129 h 154"/>
                <a:gd name="T4" fmla="*/ 157 w 259"/>
                <a:gd name="T5" fmla="*/ 128 h 154"/>
                <a:gd name="T6" fmla="*/ 134 w 259"/>
                <a:gd name="T7" fmla="*/ 110 h 154"/>
                <a:gd name="T8" fmla="*/ 120 w 259"/>
                <a:gd name="T9" fmla="*/ 107 h 154"/>
                <a:gd name="T10" fmla="*/ 99 w 259"/>
                <a:gd name="T11" fmla="*/ 97 h 154"/>
                <a:gd name="T12" fmla="*/ 86 w 259"/>
                <a:gd name="T13" fmla="*/ 95 h 154"/>
                <a:gd name="T14" fmla="*/ 79 w 259"/>
                <a:gd name="T15" fmla="*/ 99 h 154"/>
                <a:gd name="T16" fmla="*/ 68 w 259"/>
                <a:gd name="T17" fmla="*/ 98 h 154"/>
                <a:gd name="T18" fmla="*/ 58 w 259"/>
                <a:gd name="T19" fmla="*/ 110 h 154"/>
                <a:gd name="T20" fmla="*/ 44 w 259"/>
                <a:gd name="T21" fmla="*/ 114 h 154"/>
                <a:gd name="T22" fmla="*/ 38 w 259"/>
                <a:gd name="T23" fmla="*/ 100 h 154"/>
                <a:gd name="T24" fmla="*/ 36 w 259"/>
                <a:gd name="T25" fmla="*/ 78 h 154"/>
                <a:gd name="T26" fmla="*/ 21 w 259"/>
                <a:gd name="T27" fmla="*/ 71 h 154"/>
                <a:gd name="T28" fmla="*/ 23 w 259"/>
                <a:gd name="T29" fmla="*/ 57 h 154"/>
                <a:gd name="T30" fmla="*/ 11 w 259"/>
                <a:gd name="T31" fmla="*/ 56 h 154"/>
                <a:gd name="T32" fmla="*/ 11 w 259"/>
                <a:gd name="T33" fmla="*/ 38 h 154"/>
                <a:gd name="T34" fmla="*/ 28 w 259"/>
                <a:gd name="T35" fmla="*/ 43 h 154"/>
                <a:gd name="T36" fmla="*/ 41 w 259"/>
                <a:gd name="T37" fmla="*/ 37 h 154"/>
                <a:gd name="T38" fmla="*/ 27 w 259"/>
                <a:gd name="T39" fmla="*/ 25 h 154"/>
                <a:gd name="T40" fmla="*/ 19 w 259"/>
                <a:gd name="T41" fmla="*/ 13 h 154"/>
                <a:gd name="T42" fmla="*/ 7 w 259"/>
                <a:gd name="T43" fmla="*/ 18 h 154"/>
                <a:gd name="T44" fmla="*/ 8 w 259"/>
                <a:gd name="T45" fmla="*/ 33 h 154"/>
                <a:gd name="T46" fmla="*/ 0 w 259"/>
                <a:gd name="T47" fmla="*/ 20 h 154"/>
                <a:gd name="T48" fmla="*/ 6 w 259"/>
                <a:gd name="T49" fmla="*/ 13 h 154"/>
                <a:gd name="T50" fmla="*/ 24 w 259"/>
                <a:gd name="T51" fmla="*/ 9 h 154"/>
                <a:gd name="T52" fmla="*/ 37 w 259"/>
                <a:gd name="T53" fmla="*/ 14 h 154"/>
                <a:gd name="T54" fmla="*/ 52 w 259"/>
                <a:gd name="T55" fmla="*/ 30 h 154"/>
                <a:gd name="T56" fmla="*/ 61 w 259"/>
                <a:gd name="T57" fmla="*/ 29 h 154"/>
                <a:gd name="T58" fmla="*/ 80 w 259"/>
                <a:gd name="T59" fmla="*/ 29 h 154"/>
                <a:gd name="T60" fmla="*/ 74 w 259"/>
                <a:gd name="T61" fmla="*/ 19 h 154"/>
                <a:gd name="T62" fmla="*/ 87 w 259"/>
                <a:gd name="T63" fmla="*/ 12 h 154"/>
                <a:gd name="T64" fmla="*/ 98 w 259"/>
                <a:gd name="T65" fmla="*/ 0 h 154"/>
                <a:gd name="T66" fmla="*/ 123 w 259"/>
                <a:gd name="T67" fmla="*/ 11 h 154"/>
                <a:gd name="T68" fmla="*/ 129 w 259"/>
                <a:gd name="T69" fmla="*/ 27 h 154"/>
                <a:gd name="T70" fmla="*/ 137 w 259"/>
                <a:gd name="T71" fmla="*/ 31 h 154"/>
                <a:gd name="T72" fmla="*/ 155 w 259"/>
                <a:gd name="T73" fmla="*/ 30 h 154"/>
                <a:gd name="T74" fmla="*/ 161 w 259"/>
                <a:gd name="T75" fmla="*/ 34 h 154"/>
                <a:gd name="T76" fmla="*/ 175 w 259"/>
                <a:gd name="T77" fmla="*/ 55 h 154"/>
                <a:gd name="T78" fmla="*/ 198 w 259"/>
                <a:gd name="T79" fmla="*/ 69 h 154"/>
                <a:gd name="T80" fmla="*/ 211 w 259"/>
                <a:gd name="T81" fmla="*/ 79 h 154"/>
                <a:gd name="T82" fmla="*/ 231 w 259"/>
                <a:gd name="T83" fmla="*/ 89 h 154"/>
                <a:gd name="T84" fmla="*/ 256 w 259"/>
                <a:gd name="T85" fmla="*/ 98 h 154"/>
                <a:gd name="T86" fmla="*/ 259 w 259"/>
                <a:gd name="T87" fmla="*/ 111 h 154"/>
                <a:gd name="T88" fmla="*/ 254 w 259"/>
                <a:gd name="T89" fmla="*/ 110 h 154"/>
                <a:gd name="T90" fmla="*/ 244 w 259"/>
                <a:gd name="T91" fmla="*/ 105 h 154"/>
                <a:gd name="T92" fmla="*/ 243 w 259"/>
                <a:gd name="T93" fmla="*/ 112 h 154"/>
                <a:gd name="T94" fmla="*/ 230 w 259"/>
                <a:gd name="T95" fmla="*/ 116 h 154"/>
                <a:gd name="T96" fmla="*/ 230 w 259"/>
                <a:gd name="T97" fmla="*/ 133 h 154"/>
                <a:gd name="T98" fmla="*/ 222 w 259"/>
                <a:gd name="T99" fmla="*/ 139 h 154"/>
                <a:gd name="T100" fmla="*/ 209 w 259"/>
                <a:gd name="T101" fmla="*/ 142 h 154"/>
                <a:gd name="T102" fmla="*/ 207 w 259"/>
                <a:gd name="T103" fmla="*/ 151 h 154"/>
                <a:gd name="T104" fmla="*/ 195 w 259"/>
                <a:gd name="T105" fmla="*/ 154 h 154"/>
                <a:gd name="T106" fmla="*/ 176 w 259"/>
                <a:gd name="T107" fmla="*/ 14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9" h="154">
                  <a:moveTo>
                    <a:pt x="176" y="146"/>
                  </a:moveTo>
                  <a:lnTo>
                    <a:pt x="170" y="129"/>
                  </a:lnTo>
                  <a:lnTo>
                    <a:pt x="157" y="128"/>
                  </a:lnTo>
                  <a:lnTo>
                    <a:pt x="134" y="110"/>
                  </a:lnTo>
                  <a:lnTo>
                    <a:pt x="120" y="107"/>
                  </a:lnTo>
                  <a:lnTo>
                    <a:pt x="99" y="97"/>
                  </a:lnTo>
                  <a:lnTo>
                    <a:pt x="86" y="95"/>
                  </a:lnTo>
                  <a:lnTo>
                    <a:pt x="79" y="99"/>
                  </a:lnTo>
                  <a:lnTo>
                    <a:pt x="68" y="98"/>
                  </a:lnTo>
                  <a:lnTo>
                    <a:pt x="58" y="110"/>
                  </a:lnTo>
                  <a:lnTo>
                    <a:pt x="44" y="114"/>
                  </a:lnTo>
                  <a:lnTo>
                    <a:pt x="38" y="100"/>
                  </a:lnTo>
                  <a:lnTo>
                    <a:pt x="36" y="78"/>
                  </a:lnTo>
                  <a:lnTo>
                    <a:pt x="21" y="71"/>
                  </a:lnTo>
                  <a:lnTo>
                    <a:pt x="23" y="57"/>
                  </a:lnTo>
                  <a:lnTo>
                    <a:pt x="11" y="56"/>
                  </a:lnTo>
                  <a:lnTo>
                    <a:pt x="11" y="38"/>
                  </a:lnTo>
                  <a:lnTo>
                    <a:pt x="28" y="43"/>
                  </a:lnTo>
                  <a:lnTo>
                    <a:pt x="41" y="37"/>
                  </a:lnTo>
                  <a:lnTo>
                    <a:pt x="27" y="25"/>
                  </a:lnTo>
                  <a:lnTo>
                    <a:pt x="19" y="13"/>
                  </a:lnTo>
                  <a:lnTo>
                    <a:pt x="7" y="18"/>
                  </a:lnTo>
                  <a:lnTo>
                    <a:pt x="8" y="33"/>
                  </a:lnTo>
                  <a:lnTo>
                    <a:pt x="0" y="20"/>
                  </a:lnTo>
                  <a:lnTo>
                    <a:pt x="6" y="13"/>
                  </a:lnTo>
                  <a:lnTo>
                    <a:pt x="24" y="9"/>
                  </a:lnTo>
                  <a:lnTo>
                    <a:pt x="37" y="14"/>
                  </a:lnTo>
                  <a:lnTo>
                    <a:pt x="52" y="30"/>
                  </a:lnTo>
                  <a:lnTo>
                    <a:pt x="61" y="29"/>
                  </a:lnTo>
                  <a:lnTo>
                    <a:pt x="80" y="29"/>
                  </a:lnTo>
                  <a:lnTo>
                    <a:pt x="74" y="19"/>
                  </a:lnTo>
                  <a:lnTo>
                    <a:pt x="87" y="12"/>
                  </a:lnTo>
                  <a:lnTo>
                    <a:pt x="98" y="0"/>
                  </a:lnTo>
                  <a:lnTo>
                    <a:pt x="123" y="11"/>
                  </a:lnTo>
                  <a:lnTo>
                    <a:pt x="129" y="27"/>
                  </a:lnTo>
                  <a:lnTo>
                    <a:pt x="137" y="31"/>
                  </a:lnTo>
                  <a:lnTo>
                    <a:pt x="155" y="30"/>
                  </a:lnTo>
                  <a:lnTo>
                    <a:pt x="161" y="34"/>
                  </a:lnTo>
                  <a:lnTo>
                    <a:pt x="175" y="55"/>
                  </a:lnTo>
                  <a:lnTo>
                    <a:pt x="198" y="69"/>
                  </a:lnTo>
                  <a:lnTo>
                    <a:pt x="211" y="79"/>
                  </a:lnTo>
                  <a:lnTo>
                    <a:pt x="231" y="89"/>
                  </a:lnTo>
                  <a:lnTo>
                    <a:pt x="256" y="98"/>
                  </a:lnTo>
                  <a:lnTo>
                    <a:pt x="259" y="111"/>
                  </a:lnTo>
                  <a:lnTo>
                    <a:pt x="254" y="110"/>
                  </a:lnTo>
                  <a:lnTo>
                    <a:pt x="244" y="105"/>
                  </a:lnTo>
                  <a:lnTo>
                    <a:pt x="243" y="112"/>
                  </a:lnTo>
                  <a:lnTo>
                    <a:pt x="230" y="116"/>
                  </a:lnTo>
                  <a:lnTo>
                    <a:pt x="230" y="133"/>
                  </a:lnTo>
                  <a:lnTo>
                    <a:pt x="222" y="139"/>
                  </a:lnTo>
                  <a:lnTo>
                    <a:pt x="209" y="142"/>
                  </a:lnTo>
                  <a:lnTo>
                    <a:pt x="207" y="151"/>
                  </a:lnTo>
                  <a:lnTo>
                    <a:pt x="195" y="154"/>
                  </a:lnTo>
                  <a:lnTo>
                    <a:pt x="176" y="14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8" name="Freeform 195">
              <a:extLst>
                <a:ext uri="{FF2B5EF4-FFF2-40B4-BE49-F238E27FC236}">
                  <a16:creationId xmlns:a16="http://schemas.microsoft.com/office/drawing/2014/main" id="{AF471FBB-297E-F862-21B3-3BD859DD71CE}"/>
                </a:ext>
              </a:extLst>
            </p:cNvPr>
            <p:cNvSpPr>
              <a:spLocks/>
            </p:cNvSpPr>
            <p:nvPr/>
          </p:nvSpPr>
          <p:spPr bwMode="auto">
            <a:xfrm>
              <a:off x="9520479" y="4181759"/>
              <a:ext cx="73645" cy="38497"/>
            </a:xfrm>
            <a:custGeom>
              <a:avLst/>
              <a:gdLst>
                <a:gd name="T0" fmla="*/ 0 w 44"/>
                <a:gd name="T1" fmla="*/ 13 h 23"/>
                <a:gd name="T2" fmla="*/ 2 w 44"/>
                <a:gd name="T3" fmla="*/ 8 h 23"/>
                <a:gd name="T4" fmla="*/ 19 w 44"/>
                <a:gd name="T5" fmla="*/ 4 h 23"/>
                <a:gd name="T6" fmla="*/ 32 w 44"/>
                <a:gd name="T7" fmla="*/ 3 h 23"/>
                <a:gd name="T8" fmla="*/ 37 w 44"/>
                <a:gd name="T9" fmla="*/ 0 h 23"/>
                <a:gd name="T10" fmla="*/ 44 w 44"/>
                <a:gd name="T11" fmla="*/ 3 h 23"/>
                <a:gd name="T12" fmla="*/ 37 w 44"/>
                <a:gd name="T13" fmla="*/ 9 h 23"/>
                <a:gd name="T14" fmla="*/ 17 w 44"/>
                <a:gd name="T15" fmla="*/ 18 h 23"/>
                <a:gd name="T16" fmla="*/ 1 w 44"/>
                <a:gd name="T17" fmla="*/ 23 h 23"/>
                <a:gd name="T18" fmla="*/ 1 w 44"/>
                <a:gd name="T19" fmla="*/ 17 h 23"/>
                <a:gd name="T20" fmla="*/ 0 w 44"/>
                <a:gd name="T21"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3">
                  <a:moveTo>
                    <a:pt x="0" y="13"/>
                  </a:moveTo>
                  <a:lnTo>
                    <a:pt x="2" y="8"/>
                  </a:lnTo>
                  <a:lnTo>
                    <a:pt x="19" y="4"/>
                  </a:lnTo>
                  <a:lnTo>
                    <a:pt x="32" y="3"/>
                  </a:lnTo>
                  <a:lnTo>
                    <a:pt x="37" y="0"/>
                  </a:lnTo>
                  <a:lnTo>
                    <a:pt x="44" y="3"/>
                  </a:lnTo>
                  <a:lnTo>
                    <a:pt x="37" y="9"/>
                  </a:lnTo>
                  <a:lnTo>
                    <a:pt x="17" y="18"/>
                  </a:lnTo>
                  <a:lnTo>
                    <a:pt x="1" y="23"/>
                  </a:lnTo>
                  <a:lnTo>
                    <a:pt x="1" y="17"/>
                  </a:lnTo>
                  <a:lnTo>
                    <a:pt x="0" y="1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19" name="Freeform 196">
              <a:extLst>
                <a:ext uri="{FF2B5EF4-FFF2-40B4-BE49-F238E27FC236}">
                  <a16:creationId xmlns:a16="http://schemas.microsoft.com/office/drawing/2014/main" id="{40795277-34E0-8D33-B175-EF65ED5C5D45}"/>
                </a:ext>
              </a:extLst>
            </p:cNvPr>
            <p:cNvSpPr>
              <a:spLocks/>
            </p:cNvSpPr>
            <p:nvPr/>
          </p:nvSpPr>
          <p:spPr bwMode="auto">
            <a:xfrm>
              <a:off x="3792932" y="3515610"/>
              <a:ext cx="33475" cy="31802"/>
            </a:xfrm>
            <a:custGeom>
              <a:avLst/>
              <a:gdLst>
                <a:gd name="T0" fmla="*/ 6 w 20"/>
                <a:gd name="T1" fmla="*/ 3 h 19"/>
                <a:gd name="T2" fmla="*/ 16 w 20"/>
                <a:gd name="T3" fmla="*/ 0 h 19"/>
                <a:gd name="T4" fmla="*/ 20 w 20"/>
                <a:gd name="T5" fmla="*/ 1 h 19"/>
                <a:gd name="T6" fmla="*/ 19 w 20"/>
                <a:gd name="T7" fmla="*/ 16 h 19"/>
                <a:gd name="T8" fmla="*/ 3 w 20"/>
                <a:gd name="T9" fmla="*/ 19 h 19"/>
                <a:gd name="T10" fmla="*/ 0 w 20"/>
                <a:gd name="T11" fmla="*/ 17 h 19"/>
                <a:gd name="T12" fmla="*/ 6 w 20"/>
                <a:gd name="T13" fmla="*/ 11 h 19"/>
                <a:gd name="T14" fmla="*/ 6 w 20"/>
                <a:gd name="T15" fmla="*/ 3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9">
                  <a:moveTo>
                    <a:pt x="6" y="3"/>
                  </a:moveTo>
                  <a:lnTo>
                    <a:pt x="16" y="0"/>
                  </a:lnTo>
                  <a:lnTo>
                    <a:pt x="20" y="1"/>
                  </a:lnTo>
                  <a:lnTo>
                    <a:pt x="19" y="16"/>
                  </a:lnTo>
                  <a:lnTo>
                    <a:pt x="3" y="19"/>
                  </a:lnTo>
                  <a:lnTo>
                    <a:pt x="0" y="17"/>
                  </a:lnTo>
                  <a:lnTo>
                    <a:pt x="6" y="11"/>
                  </a:lnTo>
                  <a:lnTo>
                    <a:pt x="6" y="3"/>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0" name="Freeform 197">
              <a:extLst>
                <a:ext uri="{FF2B5EF4-FFF2-40B4-BE49-F238E27FC236}">
                  <a16:creationId xmlns:a16="http://schemas.microsoft.com/office/drawing/2014/main" id="{97B80653-681C-746F-A3E9-60C927E7D709}"/>
                </a:ext>
              </a:extLst>
            </p:cNvPr>
            <p:cNvSpPr>
              <a:spLocks/>
            </p:cNvSpPr>
            <p:nvPr/>
          </p:nvSpPr>
          <p:spPr bwMode="auto">
            <a:xfrm>
              <a:off x="5908543" y="2596724"/>
              <a:ext cx="117162" cy="244366"/>
            </a:xfrm>
            <a:custGeom>
              <a:avLst/>
              <a:gdLst>
                <a:gd name="T0" fmla="*/ 36 w 70"/>
                <a:gd name="T1" fmla="*/ 146 h 146"/>
                <a:gd name="T2" fmla="*/ 28 w 70"/>
                <a:gd name="T3" fmla="*/ 109 h 146"/>
                <a:gd name="T4" fmla="*/ 17 w 70"/>
                <a:gd name="T5" fmla="*/ 100 h 146"/>
                <a:gd name="T6" fmla="*/ 17 w 70"/>
                <a:gd name="T7" fmla="*/ 95 h 146"/>
                <a:gd name="T8" fmla="*/ 2 w 70"/>
                <a:gd name="T9" fmla="*/ 83 h 146"/>
                <a:gd name="T10" fmla="*/ 0 w 70"/>
                <a:gd name="T11" fmla="*/ 67 h 146"/>
                <a:gd name="T12" fmla="*/ 10 w 70"/>
                <a:gd name="T13" fmla="*/ 56 h 146"/>
                <a:gd name="T14" fmla="*/ 14 w 70"/>
                <a:gd name="T15" fmla="*/ 39 h 146"/>
                <a:gd name="T16" fmla="*/ 11 w 70"/>
                <a:gd name="T17" fmla="*/ 19 h 146"/>
                <a:gd name="T18" fmla="*/ 14 w 70"/>
                <a:gd name="T19" fmla="*/ 8 h 146"/>
                <a:gd name="T20" fmla="*/ 32 w 70"/>
                <a:gd name="T21" fmla="*/ 0 h 146"/>
                <a:gd name="T22" fmla="*/ 44 w 70"/>
                <a:gd name="T23" fmla="*/ 3 h 146"/>
                <a:gd name="T24" fmla="*/ 44 w 70"/>
                <a:gd name="T25" fmla="*/ 13 h 146"/>
                <a:gd name="T26" fmla="*/ 59 w 70"/>
                <a:gd name="T27" fmla="*/ 6 h 146"/>
                <a:gd name="T28" fmla="*/ 60 w 70"/>
                <a:gd name="T29" fmla="*/ 9 h 146"/>
                <a:gd name="T30" fmla="*/ 52 w 70"/>
                <a:gd name="T31" fmla="*/ 19 h 146"/>
                <a:gd name="T32" fmla="*/ 52 w 70"/>
                <a:gd name="T33" fmla="*/ 29 h 146"/>
                <a:gd name="T34" fmla="*/ 58 w 70"/>
                <a:gd name="T35" fmla="*/ 34 h 146"/>
                <a:gd name="T36" fmla="*/ 56 w 70"/>
                <a:gd name="T37" fmla="*/ 52 h 146"/>
                <a:gd name="T38" fmla="*/ 45 w 70"/>
                <a:gd name="T39" fmla="*/ 63 h 146"/>
                <a:gd name="T40" fmla="*/ 49 w 70"/>
                <a:gd name="T41" fmla="*/ 74 h 146"/>
                <a:gd name="T42" fmla="*/ 58 w 70"/>
                <a:gd name="T43" fmla="*/ 74 h 146"/>
                <a:gd name="T44" fmla="*/ 63 w 70"/>
                <a:gd name="T45" fmla="*/ 84 h 146"/>
                <a:gd name="T46" fmla="*/ 70 w 70"/>
                <a:gd name="T47" fmla="*/ 87 h 146"/>
                <a:gd name="T48" fmla="*/ 69 w 70"/>
                <a:gd name="T49" fmla="*/ 103 h 146"/>
                <a:gd name="T50" fmla="*/ 61 w 70"/>
                <a:gd name="T51" fmla="*/ 109 h 146"/>
                <a:gd name="T52" fmla="*/ 56 w 70"/>
                <a:gd name="T53" fmla="*/ 116 h 146"/>
                <a:gd name="T54" fmla="*/ 44 w 70"/>
                <a:gd name="T55" fmla="*/ 124 h 146"/>
                <a:gd name="T56" fmla="*/ 46 w 70"/>
                <a:gd name="T57" fmla="*/ 132 h 146"/>
                <a:gd name="T58" fmla="*/ 45 w 70"/>
                <a:gd name="T59" fmla="*/ 141 h 146"/>
                <a:gd name="T60" fmla="*/ 36 w 70"/>
                <a:gd name="T6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 h="146">
                  <a:moveTo>
                    <a:pt x="36" y="146"/>
                  </a:moveTo>
                  <a:lnTo>
                    <a:pt x="28" y="109"/>
                  </a:lnTo>
                  <a:lnTo>
                    <a:pt x="17" y="100"/>
                  </a:lnTo>
                  <a:lnTo>
                    <a:pt x="17" y="95"/>
                  </a:lnTo>
                  <a:lnTo>
                    <a:pt x="2" y="83"/>
                  </a:lnTo>
                  <a:lnTo>
                    <a:pt x="0" y="67"/>
                  </a:lnTo>
                  <a:lnTo>
                    <a:pt x="10" y="56"/>
                  </a:lnTo>
                  <a:lnTo>
                    <a:pt x="14" y="39"/>
                  </a:lnTo>
                  <a:lnTo>
                    <a:pt x="11" y="19"/>
                  </a:lnTo>
                  <a:lnTo>
                    <a:pt x="14" y="8"/>
                  </a:lnTo>
                  <a:lnTo>
                    <a:pt x="32" y="0"/>
                  </a:lnTo>
                  <a:lnTo>
                    <a:pt x="44" y="3"/>
                  </a:lnTo>
                  <a:lnTo>
                    <a:pt x="44" y="13"/>
                  </a:lnTo>
                  <a:lnTo>
                    <a:pt x="59" y="6"/>
                  </a:lnTo>
                  <a:lnTo>
                    <a:pt x="60" y="9"/>
                  </a:lnTo>
                  <a:lnTo>
                    <a:pt x="52" y="19"/>
                  </a:lnTo>
                  <a:lnTo>
                    <a:pt x="52" y="29"/>
                  </a:lnTo>
                  <a:lnTo>
                    <a:pt x="58" y="34"/>
                  </a:lnTo>
                  <a:lnTo>
                    <a:pt x="56" y="52"/>
                  </a:lnTo>
                  <a:lnTo>
                    <a:pt x="45" y="63"/>
                  </a:lnTo>
                  <a:lnTo>
                    <a:pt x="49" y="74"/>
                  </a:lnTo>
                  <a:lnTo>
                    <a:pt x="58" y="74"/>
                  </a:lnTo>
                  <a:lnTo>
                    <a:pt x="63" y="84"/>
                  </a:lnTo>
                  <a:lnTo>
                    <a:pt x="70" y="87"/>
                  </a:lnTo>
                  <a:lnTo>
                    <a:pt x="69" y="103"/>
                  </a:lnTo>
                  <a:lnTo>
                    <a:pt x="61" y="109"/>
                  </a:lnTo>
                  <a:lnTo>
                    <a:pt x="56" y="116"/>
                  </a:lnTo>
                  <a:lnTo>
                    <a:pt x="44" y="124"/>
                  </a:lnTo>
                  <a:lnTo>
                    <a:pt x="46" y="132"/>
                  </a:lnTo>
                  <a:lnTo>
                    <a:pt x="45" y="141"/>
                  </a:lnTo>
                  <a:lnTo>
                    <a:pt x="36" y="14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1" name="Freeform 198">
              <a:extLst>
                <a:ext uri="{FF2B5EF4-FFF2-40B4-BE49-F238E27FC236}">
                  <a16:creationId xmlns:a16="http://schemas.microsoft.com/office/drawing/2014/main" id="{59A6AA4E-E022-0BCA-C758-B09213892838}"/>
                </a:ext>
              </a:extLst>
            </p:cNvPr>
            <p:cNvSpPr>
              <a:spLocks/>
            </p:cNvSpPr>
            <p:nvPr/>
          </p:nvSpPr>
          <p:spPr bwMode="auto">
            <a:xfrm>
              <a:off x="6432425" y="2434372"/>
              <a:ext cx="542293" cy="215913"/>
            </a:xfrm>
            <a:custGeom>
              <a:avLst/>
              <a:gdLst>
                <a:gd name="T0" fmla="*/ 177 w 324"/>
                <a:gd name="T1" fmla="*/ 15 h 129"/>
                <a:gd name="T2" fmla="*/ 202 w 324"/>
                <a:gd name="T3" fmla="*/ 23 h 129"/>
                <a:gd name="T4" fmla="*/ 222 w 324"/>
                <a:gd name="T5" fmla="*/ 20 h 129"/>
                <a:gd name="T6" fmla="*/ 236 w 324"/>
                <a:gd name="T7" fmla="*/ 22 h 129"/>
                <a:gd name="T8" fmla="*/ 254 w 324"/>
                <a:gd name="T9" fmla="*/ 11 h 129"/>
                <a:gd name="T10" fmla="*/ 272 w 324"/>
                <a:gd name="T11" fmla="*/ 10 h 129"/>
                <a:gd name="T12" fmla="*/ 290 w 324"/>
                <a:gd name="T13" fmla="*/ 20 h 129"/>
                <a:gd name="T14" fmla="*/ 294 w 324"/>
                <a:gd name="T15" fmla="*/ 27 h 129"/>
                <a:gd name="T16" fmla="*/ 294 w 324"/>
                <a:gd name="T17" fmla="*/ 37 h 129"/>
                <a:gd name="T18" fmla="*/ 308 w 324"/>
                <a:gd name="T19" fmla="*/ 42 h 129"/>
                <a:gd name="T20" fmla="*/ 316 w 324"/>
                <a:gd name="T21" fmla="*/ 48 h 129"/>
                <a:gd name="T22" fmla="*/ 305 w 324"/>
                <a:gd name="T23" fmla="*/ 54 h 129"/>
                <a:gd name="T24" fmla="*/ 314 w 324"/>
                <a:gd name="T25" fmla="*/ 78 h 129"/>
                <a:gd name="T26" fmla="*/ 312 w 324"/>
                <a:gd name="T27" fmla="*/ 84 h 129"/>
                <a:gd name="T28" fmla="*/ 324 w 324"/>
                <a:gd name="T29" fmla="*/ 101 h 129"/>
                <a:gd name="T30" fmla="*/ 316 w 324"/>
                <a:gd name="T31" fmla="*/ 104 h 129"/>
                <a:gd name="T32" fmla="*/ 310 w 324"/>
                <a:gd name="T33" fmla="*/ 99 h 129"/>
                <a:gd name="T34" fmla="*/ 289 w 324"/>
                <a:gd name="T35" fmla="*/ 96 h 129"/>
                <a:gd name="T36" fmla="*/ 282 w 324"/>
                <a:gd name="T37" fmla="*/ 100 h 129"/>
                <a:gd name="T38" fmla="*/ 263 w 324"/>
                <a:gd name="T39" fmla="*/ 103 h 129"/>
                <a:gd name="T40" fmla="*/ 254 w 324"/>
                <a:gd name="T41" fmla="*/ 103 h 129"/>
                <a:gd name="T42" fmla="*/ 235 w 324"/>
                <a:gd name="T43" fmla="*/ 110 h 129"/>
                <a:gd name="T44" fmla="*/ 221 w 324"/>
                <a:gd name="T45" fmla="*/ 110 h 129"/>
                <a:gd name="T46" fmla="*/ 212 w 324"/>
                <a:gd name="T47" fmla="*/ 106 h 129"/>
                <a:gd name="T48" fmla="*/ 193 w 324"/>
                <a:gd name="T49" fmla="*/ 112 h 129"/>
                <a:gd name="T50" fmla="*/ 187 w 324"/>
                <a:gd name="T51" fmla="*/ 108 h 129"/>
                <a:gd name="T52" fmla="*/ 188 w 324"/>
                <a:gd name="T53" fmla="*/ 120 h 129"/>
                <a:gd name="T54" fmla="*/ 184 w 324"/>
                <a:gd name="T55" fmla="*/ 124 h 129"/>
                <a:gd name="T56" fmla="*/ 180 w 324"/>
                <a:gd name="T57" fmla="*/ 129 h 129"/>
                <a:gd name="T58" fmla="*/ 172 w 324"/>
                <a:gd name="T59" fmla="*/ 119 h 129"/>
                <a:gd name="T60" fmla="*/ 178 w 324"/>
                <a:gd name="T61" fmla="*/ 112 h 129"/>
                <a:gd name="T62" fmla="*/ 167 w 324"/>
                <a:gd name="T63" fmla="*/ 113 h 129"/>
                <a:gd name="T64" fmla="*/ 153 w 324"/>
                <a:gd name="T65" fmla="*/ 109 h 129"/>
                <a:gd name="T66" fmla="*/ 142 w 324"/>
                <a:gd name="T67" fmla="*/ 120 h 129"/>
                <a:gd name="T68" fmla="*/ 116 w 324"/>
                <a:gd name="T69" fmla="*/ 123 h 129"/>
                <a:gd name="T70" fmla="*/ 101 w 324"/>
                <a:gd name="T71" fmla="*/ 112 h 129"/>
                <a:gd name="T72" fmla="*/ 82 w 324"/>
                <a:gd name="T73" fmla="*/ 111 h 129"/>
                <a:gd name="T74" fmla="*/ 80 w 324"/>
                <a:gd name="T75" fmla="*/ 120 h 129"/>
                <a:gd name="T76" fmla="*/ 68 w 324"/>
                <a:gd name="T77" fmla="*/ 122 h 129"/>
                <a:gd name="T78" fmla="*/ 50 w 324"/>
                <a:gd name="T79" fmla="*/ 111 h 129"/>
                <a:gd name="T80" fmla="*/ 31 w 324"/>
                <a:gd name="T81" fmla="*/ 111 h 129"/>
                <a:gd name="T82" fmla="*/ 19 w 324"/>
                <a:gd name="T83" fmla="*/ 91 h 129"/>
                <a:gd name="T84" fmla="*/ 6 w 324"/>
                <a:gd name="T85" fmla="*/ 79 h 129"/>
                <a:gd name="T86" fmla="*/ 12 w 324"/>
                <a:gd name="T87" fmla="*/ 63 h 129"/>
                <a:gd name="T88" fmla="*/ 0 w 324"/>
                <a:gd name="T89" fmla="*/ 53 h 129"/>
                <a:gd name="T90" fmla="*/ 17 w 324"/>
                <a:gd name="T91" fmla="*/ 34 h 129"/>
                <a:gd name="T92" fmla="*/ 43 w 324"/>
                <a:gd name="T93" fmla="*/ 33 h 129"/>
                <a:gd name="T94" fmla="*/ 48 w 324"/>
                <a:gd name="T95" fmla="*/ 17 h 129"/>
                <a:gd name="T96" fmla="*/ 81 w 324"/>
                <a:gd name="T97" fmla="*/ 20 h 129"/>
                <a:gd name="T98" fmla="*/ 99 w 324"/>
                <a:gd name="T99" fmla="*/ 7 h 129"/>
                <a:gd name="T100" fmla="*/ 118 w 324"/>
                <a:gd name="T101" fmla="*/ 1 h 129"/>
                <a:gd name="T102" fmla="*/ 145 w 324"/>
                <a:gd name="T103" fmla="*/ 0 h 129"/>
                <a:gd name="T104" fmla="*/ 177 w 324"/>
                <a:gd name="T105" fmla="*/ 1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129">
                  <a:moveTo>
                    <a:pt x="177" y="15"/>
                  </a:moveTo>
                  <a:lnTo>
                    <a:pt x="202" y="23"/>
                  </a:lnTo>
                  <a:lnTo>
                    <a:pt x="222" y="20"/>
                  </a:lnTo>
                  <a:lnTo>
                    <a:pt x="236" y="22"/>
                  </a:lnTo>
                  <a:lnTo>
                    <a:pt x="254" y="11"/>
                  </a:lnTo>
                  <a:lnTo>
                    <a:pt x="272" y="10"/>
                  </a:lnTo>
                  <a:lnTo>
                    <a:pt x="290" y="20"/>
                  </a:lnTo>
                  <a:lnTo>
                    <a:pt x="294" y="27"/>
                  </a:lnTo>
                  <a:lnTo>
                    <a:pt x="294" y="37"/>
                  </a:lnTo>
                  <a:lnTo>
                    <a:pt x="308" y="42"/>
                  </a:lnTo>
                  <a:lnTo>
                    <a:pt x="316" y="48"/>
                  </a:lnTo>
                  <a:lnTo>
                    <a:pt x="305" y="54"/>
                  </a:lnTo>
                  <a:lnTo>
                    <a:pt x="314" y="78"/>
                  </a:lnTo>
                  <a:lnTo>
                    <a:pt x="312" y="84"/>
                  </a:lnTo>
                  <a:lnTo>
                    <a:pt x="324" y="101"/>
                  </a:lnTo>
                  <a:lnTo>
                    <a:pt x="316" y="104"/>
                  </a:lnTo>
                  <a:lnTo>
                    <a:pt x="310" y="99"/>
                  </a:lnTo>
                  <a:lnTo>
                    <a:pt x="289" y="96"/>
                  </a:lnTo>
                  <a:lnTo>
                    <a:pt x="282" y="100"/>
                  </a:lnTo>
                  <a:lnTo>
                    <a:pt x="263" y="103"/>
                  </a:lnTo>
                  <a:lnTo>
                    <a:pt x="254" y="103"/>
                  </a:lnTo>
                  <a:lnTo>
                    <a:pt x="235" y="110"/>
                  </a:lnTo>
                  <a:lnTo>
                    <a:pt x="221" y="110"/>
                  </a:lnTo>
                  <a:lnTo>
                    <a:pt x="212" y="106"/>
                  </a:lnTo>
                  <a:lnTo>
                    <a:pt x="193" y="112"/>
                  </a:lnTo>
                  <a:lnTo>
                    <a:pt x="187" y="108"/>
                  </a:lnTo>
                  <a:lnTo>
                    <a:pt x="188" y="120"/>
                  </a:lnTo>
                  <a:lnTo>
                    <a:pt x="184" y="124"/>
                  </a:lnTo>
                  <a:lnTo>
                    <a:pt x="180" y="129"/>
                  </a:lnTo>
                  <a:lnTo>
                    <a:pt x="172" y="119"/>
                  </a:lnTo>
                  <a:lnTo>
                    <a:pt x="178" y="112"/>
                  </a:lnTo>
                  <a:lnTo>
                    <a:pt x="167" y="113"/>
                  </a:lnTo>
                  <a:lnTo>
                    <a:pt x="153" y="109"/>
                  </a:lnTo>
                  <a:lnTo>
                    <a:pt x="142" y="120"/>
                  </a:lnTo>
                  <a:lnTo>
                    <a:pt x="116" y="123"/>
                  </a:lnTo>
                  <a:lnTo>
                    <a:pt x="101" y="112"/>
                  </a:lnTo>
                  <a:lnTo>
                    <a:pt x="82" y="111"/>
                  </a:lnTo>
                  <a:lnTo>
                    <a:pt x="80" y="120"/>
                  </a:lnTo>
                  <a:lnTo>
                    <a:pt x="68" y="122"/>
                  </a:lnTo>
                  <a:lnTo>
                    <a:pt x="50" y="111"/>
                  </a:lnTo>
                  <a:lnTo>
                    <a:pt x="31" y="111"/>
                  </a:lnTo>
                  <a:lnTo>
                    <a:pt x="19" y="91"/>
                  </a:lnTo>
                  <a:lnTo>
                    <a:pt x="6" y="79"/>
                  </a:lnTo>
                  <a:lnTo>
                    <a:pt x="12" y="63"/>
                  </a:lnTo>
                  <a:lnTo>
                    <a:pt x="0" y="53"/>
                  </a:lnTo>
                  <a:lnTo>
                    <a:pt x="17" y="34"/>
                  </a:lnTo>
                  <a:lnTo>
                    <a:pt x="43" y="33"/>
                  </a:lnTo>
                  <a:lnTo>
                    <a:pt x="48" y="17"/>
                  </a:lnTo>
                  <a:lnTo>
                    <a:pt x="81" y="20"/>
                  </a:lnTo>
                  <a:lnTo>
                    <a:pt x="99" y="7"/>
                  </a:lnTo>
                  <a:lnTo>
                    <a:pt x="118" y="1"/>
                  </a:lnTo>
                  <a:lnTo>
                    <a:pt x="145" y="0"/>
                  </a:lnTo>
                  <a:lnTo>
                    <a:pt x="177" y="1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2" name="Freeform 199">
              <a:extLst>
                <a:ext uri="{FF2B5EF4-FFF2-40B4-BE49-F238E27FC236}">
                  <a16:creationId xmlns:a16="http://schemas.microsoft.com/office/drawing/2014/main" id="{800C37CF-C087-3DD9-117B-2C29A100E548}"/>
                </a:ext>
              </a:extLst>
            </p:cNvPr>
            <p:cNvSpPr>
              <a:spLocks/>
            </p:cNvSpPr>
            <p:nvPr/>
          </p:nvSpPr>
          <p:spPr bwMode="auto">
            <a:xfrm>
              <a:off x="6422382" y="2431024"/>
              <a:ext cx="83687" cy="68624"/>
            </a:xfrm>
            <a:custGeom>
              <a:avLst/>
              <a:gdLst>
                <a:gd name="T0" fmla="*/ 21 w 50"/>
                <a:gd name="T1" fmla="*/ 30 h 41"/>
                <a:gd name="T2" fmla="*/ 8 w 50"/>
                <a:gd name="T3" fmla="*/ 41 h 41"/>
                <a:gd name="T4" fmla="*/ 2 w 50"/>
                <a:gd name="T5" fmla="*/ 32 h 41"/>
                <a:gd name="T6" fmla="*/ 2 w 50"/>
                <a:gd name="T7" fmla="*/ 27 h 41"/>
                <a:gd name="T8" fmla="*/ 5 w 50"/>
                <a:gd name="T9" fmla="*/ 25 h 41"/>
                <a:gd name="T10" fmla="*/ 9 w 50"/>
                <a:gd name="T11" fmla="*/ 12 h 41"/>
                <a:gd name="T12" fmla="*/ 0 w 50"/>
                <a:gd name="T13" fmla="*/ 7 h 41"/>
                <a:gd name="T14" fmla="*/ 17 w 50"/>
                <a:gd name="T15" fmla="*/ 0 h 41"/>
                <a:gd name="T16" fmla="*/ 32 w 50"/>
                <a:gd name="T17" fmla="*/ 3 h 41"/>
                <a:gd name="T18" fmla="*/ 35 w 50"/>
                <a:gd name="T19" fmla="*/ 11 h 41"/>
                <a:gd name="T20" fmla="*/ 50 w 50"/>
                <a:gd name="T21" fmla="*/ 18 h 41"/>
                <a:gd name="T22" fmla="*/ 47 w 50"/>
                <a:gd name="T23" fmla="*/ 23 h 41"/>
                <a:gd name="T24" fmla="*/ 28 w 50"/>
                <a:gd name="T25" fmla="*/ 24 h 41"/>
                <a:gd name="T26" fmla="*/ 21 w 50"/>
                <a:gd name="T27" fmla="*/ 3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41">
                  <a:moveTo>
                    <a:pt x="21" y="30"/>
                  </a:moveTo>
                  <a:lnTo>
                    <a:pt x="8" y="41"/>
                  </a:lnTo>
                  <a:lnTo>
                    <a:pt x="2" y="32"/>
                  </a:lnTo>
                  <a:lnTo>
                    <a:pt x="2" y="27"/>
                  </a:lnTo>
                  <a:lnTo>
                    <a:pt x="5" y="25"/>
                  </a:lnTo>
                  <a:lnTo>
                    <a:pt x="9" y="12"/>
                  </a:lnTo>
                  <a:lnTo>
                    <a:pt x="0" y="7"/>
                  </a:lnTo>
                  <a:lnTo>
                    <a:pt x="17" y="0"/>
                  </a:lnTo>
                  <a:lnTo>
                    <a:pt x="32" y="3"/>
                  </a:lnTo>
                  <a:lnTo>
                    <a:pt x="35" y="11"/>
                  </a:lnTo>
                  <a:lnTo>
                    <a:pt x="50" y="18"/>
                  </a:lnTo>
                  <a:lnTo>
                    <a:pt x="47" y="23"/>
                  </a:lnTo>
                  <a:lnTo>
                    <a:pt x="28" y="24"/>
                  </a:lnTo>
                  <a:lnTo>
                    <a:pt x="21" y="3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3" name="Freeform 200">
              <a:extLst>
                <a:ext uri="{FF2B5EF4-FFF2-40B4-BE49-F238E27FC236}">
                  <a16:creationId xmlns:a16="http://schemas.microsoft.com/office/drawing/2014/main" id="{58A621AF-A0FA-0A91-3B6F-4EEE9B74DCBB}"/>
                </a:ext>
              </a:extLst>
            </p:cNvPr>
            <p:cNvSpPr>
              <a:spLocks/>
            </p:cNvSpPr>
            <p:nvPr/>
          </p:nvSpPr>
          <p:spPr bwMode="auto">
            <a:xfrm>
              <a:off x="9292850" y="3015160"/>
              <a:ext cx="41844" cy="115489"/>
            </a:xfrm>
            <a:custGeom>
              <a:avLst/>
              <a:gdLst>
                <a:gd name="T0" fmla="*/ 25 w 25"/>
                <a:gd name="T1" fmla="*/ 19 h 69"/>
                <a:gd name="T2" fmla="*/ 22 w 25"/>
                <a:gd name="T3" fmla="*/ 52 h 69"/>
                <a:gd name="T4" fmla="*/ 19 w 25"/>
                <a:gd name="T5" fmla="*/ 69 h 69"/>
                <a:gd name="T6" fmla="*/ 5 w 25"/>
                <a:gd name="T7" fmla="*/ 51 h 69"/>
                <a:gd name="T8" fmla="*/ 0 w 25"/>
                <a:gd name="T9" fmla="*/ 36 h 69"/>
                <a:gd name="T10" fmla="*/ 5 w 25"/>
                <a:gd name="T11" fmla="*/ 16 h 69"/>
                <a:gd name="T12" fmla="*/ 15 w 25"/>
                <a:gd name="T13" fmla="*/ 0 h 69"/>
                <a:gd name="T14" fmla="*/ 25 w 25"/>
                <a:gd name="T15" fmla="*/ 6 h 69"/>
                <a:gd name="T16" fmla="*/ 25 w 25"/>
                <a:gd name="T17"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69">
                  <a:moveTo>
                    <a:pt x="25" y="19"/>
                  </a:moveTo>
                  <a:lnTo>
                    <a:pt x="22" y="52"/>
                  </a:lnTo>
                  <a:lnTo>
                    <a:pt x="19" y="69"/>
                  </a:lnTo>
                  <a:lnTo>
                    <a:pt x="5" y="51"/>
                  </a:lnTo>
                  <a:lnTo>
                    <a:pt x="0" y="36"/>
                  </a:lnTo>
                  <a:lnTo>
                    <a:pt x="5" y="16"/>
                  </a:lnTo>
                  <a:lnTo>
                    <a:pt x="15" y="0"/>
                  </a:lnTo>
                  <a:lnTo>
                    <a:pt x="25" y="6"/>
                  </a:lnTo>
                  <a:lnTo>
                    <a:pt x="25" y="1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4" name="Freeform 201">
              <a:extLst>
                <a:ext uri="{FF2B5EF4-FFF2-40B4-BE49-F238E27FC236}">
                  <a16:creationId xmlns:a16="http://schemas.microsoft.com/office/drawing/2014/main" id="{69810605-6924-8E03-8030-F85219938056}"/>
                </a:ext>
              </a:extLst>
            </p:cNvPr>
            <p:cNvSpPr>
              <a:spLocks/>
            </p:cNvSpPr>
            <p:nvPr/>
          </p:nvSpPr>
          <p:spPr bwMode="auto">
            <a:xfrm>
              <a:off x="6591430" y="3927350"/>
              <a:ext cx="333075" cy="374918"/>
            </a:xfrm>
            <a:custGeom>
              <a:avLst/>
              <a:gdLst>
                <a:gd name="T0" fmla="*/ 84 w 199"/>
                <a:gd name="T1" fmla="*/ 0 h 224"/>
                <a:gd name="T2" fmla="*/ 87 w 199"/>
                <a:gd name="T3" fmla="*/ 2 h 224"/>
                <a:gd name="T4" fmla="*/ 154 w 199"/>
                <a:gd name="T5" fmla="*/ 45 h 224"/>
                <a:gd name="T6" fmla="*/ 155 w 199"/>
                <a:gd name="T7" fmla="*/ 57 h 224"/>
                <a:gd name="T8" fmla="*/ 181 w 199"/>
                <a:gd name="T9" fmla="*/ 78 h 224"/>
                <a:gd name="T10" fmla="*/ 172 w 199"/>
                <a:gd name="T11" fmla="*/ 103 h 224"/>
                <a:gd name="T12" fmla="*/ 173 w 199"/>
                <a:gd name="T13" fmla="*/ 115 h 224"/>
                <a:gd name="T14" fmla="*/ 184 w 199"/>
                <a:gd name="T15" fmla="*/ 123 h 224"/>
                <a:gd name="T16" fmla="*/ 185 w 199"/>
                <a:gd name="T17" fmla="*/ 128 h 224"/>
                <a:gd name="T18" fmla="*/ 180 w 199"/>
                <a:gd name="T19" fmla="*/ 141 h 224"/>
                <a:gd name="T20" fmla="*/ 181 w 199"/>
                <a:gd name="T21" fmla="*/ 147 h 224"/>
                <a:gd name="T22" fmla="*/ 179 w 199"/>
                <a:gd name="T23" fmla="*/ 157 h 224"/>
                <a:gd name="T24" fmla="*/ 185 w 199"/>
                <a:gd name="T25" fmla="*/ 170 h 224"/>
                <a:gd name="T26" fmla="*/ 192 w 199"/>
                <a:gd name="T27" fmla="*/ 190 h 224"/>
                <a:gd name="T28" fmla="*/ 199 w 199"/>
                <a:gd name="T29" fmla="*/ 195 h 224"/>
                <a:gd name="T30" fmla="*/ 184 w 199"/>
                <a:gd name="T31" fmla="*/ 207 h 224"/>
                <a:gd name="T32" fmla="*/ 164 w 199"/>
                <a:gd name="T33" fmla="*/ 215 h 224"/>
                <a:gd name="T34" fmla="*/ 153 w 199"/>
                <a:gd name="T35" fmla="*/ 215 h 224"/>
                <a:gd name="T36" fmla="*/ 146 w 199"/>
                <a:gd name="T37" fmla="*/ 221 h 224"/>
                <a:gd name="T38" fmla="*/ 133 w 199"/>
                <a:gd name="T39" fmla="*/ 221 h 224"/>
                <a:gd name="T40" fmla="*/ 128 w 199"/>
                <a:gd name="T41" fmla="*/ 224 h 224"/>
                <a:gd name="T42" fmla="*/ 107 w 199"/>
                <a:gd name="T43" fmla="*/ 218 h 224"/>
                <a:gd name="T44" fmla="*/ 93 w 199"/>
                <a:gd name="T45" fmla="*/ 220 h 224"/>
                <a:gd name="T46" fmla="*/ 89 w 199"/>
                <a:gd name="T47" fmla="*/ 192 h 224"/>
                <a:gd name="T48" fmla="*/ 82 w 199"/>
                <a:gd name="T49" fmla="*/ 182 h 224"/>
                <a:gd name="T50" fmla="*/ 79 w 199"/>
                <a:gd name="T51" fmla="*/ 176 h 224"/>
                <a:gd name="T52" fmla="*/ 61 w 199"/>
                <a:gd name="T53" fmla="*/ 172 h 224"/>
                <a:gd name="T54" fmla="*/ 51 w 199"/>
                <a:gd name="T55" fmla="*/ 166 h 224"/>
                <a:gd name="T56" fmla="*/ 39 w 199"/>
                <a:gd name="T57" fmla="*/ 163 h 224"/>
                <a:gd name="T58" fmla="*/ 32 w 199"/>
                <a:gd name="T59" fmla="*/ 159 h 224"/>
                <a:gd name="T60" fmla="*/ 25 w 199"/>
                <a:gd name="T61" fmla="*/ 154 h 224"/>
                <a:gd name="T62" fmla="*/ 15 w 199"/>
                <a:gd name="T63" fmla="*/ 127 h 224"/>
                <a:gd name="T64" fmla="*/ 5 w 199"/>
                <a:gd name="T65" fmla="*/ 116 h 224"/>
                <a:gd name="T66" fmla="*/ 1 w 199"/>
                <a:gd name="T67" fmla="*/ 104 h 224"/>
                <a:gd name="T68" fmla="*/ 3 w 199"/>
                <a:gd name="T69" fmla="*/ 93 h 224"/>
                <a:gd name="T70" fmla="*/ 0 w 199"/>
                <a:gd name="T71" fmla="*/ 74 h 224"/>
                <a:gd name="T72" fmla="*/ 7 w 199"/>
                <a:gd name="T73" fmla="*/ 73 h 224"/>
                <a:gd name="T74" fmla="*/ 14 w 199"/>
                <a:gd name="T75" fmla="*/ 65 h 224"/>
                <a:gd name="T76" fmla="*/ 22 w 199"/>
                <a:gd name="T77" fmla="*/ 54 h 224"/>
                <a:gd name="T78" fmla="*/ 26 w 199"/>
                <a:gd name="T79" fmla="*/ 50 h 224"/>
                <a:gd name="T80" fmla="*/ 26 w 199"/>
                <a:gd name="T81" fmla="*/ 43 h 224"/>
                <a:gd name="T82" fmla="*/ 22 w 199"/>
                <a:gd name="T83" fmla="*/ 39 h 224"/>
                <a:gd name="T84" fmla="*/ 21 w 199"/>
                <a:gd name="T85" fmla="*/ 31 h 224"/>
                <a:gd name="T86" fmla="*/ 26 w 199"/>
                <a:gd name="T87" fmla="*/ 28 h 224"/>
                <a:gd name="T88" fmla="*/ 28 w 199"/>
                <a:gd name="T89" fmla="*/ 16 h 224"/>
                <a:gd name="T90" fmla="*/ 20 w 199"/>
                <a:gd name="T91" fmla="*/ 4 h 224"/>
                <a:gd name="T92" fmla="*/ 27 w 199"/>
                <a:gd name="T93" fmla="*/ 2 h 224"/>
                <a:gd name="T94" fmla="*/ 47 w 199"/>
                <a:gd name="T95" fmla="*/ 2 h 224"/>
                <a:gd name="T96" fmla="*/ 84 w 199"/>
                <a:gd name="T97"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24">
                  <a:moveTo>
                    <a:pt x="84" y="0"/>
                  </a:moveTo>
                  <a:lnTo>
                    <a:pt x="87" y="2"/>
                  </a:lnTo>
                  <a:lnTo>
                    <a:pt x="154" y="45"/>
                  </a:lnTo>
                  <a:lnTo>
                    <a:pt x="155" y="57"/>
                  </a:lnTo>
                  <a:lnTo>
                    <a:pt x="181" y="78"/>
                  </a:lnTo>
                  <a:lnTo>
                    <a:pt x="172" y="103"/>
                  </a:lnTo>
                  <a:lnTo>
                    <a:pt x="173" y="115"/>
                  </a:lnTo>
                  <a:lnTo>
                    <a:pt x="184" y="123"/>
                  </a:lnTo>
                  <a:lnTo>
                    <a:pt x="185" y="128"/>
                  </a:lnTo>
                  <a:lnTo>
                    <a:pt x="180" y="141"/>
                  </a:lnTo>
                  <a:lnTo>
                    <a:pt x="181" y="147"/>
                  </a:lnTo>
                  <a:lnTo>
                    <a:pt x="179" y="157"/>
                  </a:lnTo>
                  <a:lnTo>
                    <a:pt x="185" y="170"/>
                  </a:lnTo>
                  <a:lnTo>
                    <a:pt x="192" y="190"/>
                  </a:lnTo>
                  <a:lnTo>
                    <a:pt x="199" y="195"/>
                  </a:lnTo>
                  <a:lnTo>
                    <a:pt x="184" y="207"/>
                  </a:lnTo>
                  <a:lnTo>
                    <a:pt x="164" y="215"/>
                  </a:lnTo>
                  <a:lnTo>
                    <a:pt x="153" y="215"/>
                  </a:lnTo>
                  <a:lnTo>
                    <a:pt x="146" y="221"/>
                  </a:lnTo>
                  <a:lnTo>
                    <a:pt x="133" y="221"/>
                  </a:lnTo>
                  <a:lnTo>
                    <a:pt x="128" y="224"/>
                  </a:lnTo>
                  <a:lnTo>
                    <a:pt x="107" y="218"/>
                  </a:lnTo>
                  <a:lnTo>
                    <a:pt x="93" y="220"/>
                  </a:lnTo>
                  <a:lnTo>
                    <a:pt x="89" y="192"/>
                  </a:lnTo>
                  <a:lnTo>
                    <a:pt x="82" y="182"/>
                  </a:lnTo>
                  <a:lnTo>
                    <a:pt x="79" y="176"/>
                  </a:lnTo>
                  <a:lnTo>
                    <a:pt x="61" y="172"/>
                  </a:lnTo>
                  <a:lnTo>
                    <a:pt x="51" y="166"/>
                  </a:lnTo>
                  <a:lnTo>
                    <a:pt x="39" y="163"/>
                  </a:lnTo>
                  <a:lnTo>
                    <a:pt x="32" y="159"/>
                  </a:lnTo>
                  <a:lnTo>
                    <a:pt x="25" y="154"/>
                  </a:lnTo>
                  <a:lnTo>
                    <a:pt x="15" y="127"/>
                  </a:lnTo>
                  <a:lnTo>
                    <a:pt x="5" y="116"/>
                  </a:lnTo>
                  <a:lnTo>
                    <a:pt x="1" y="104"/>
                  </a:lnTo>
                  <a:lnTo>
                    <a:pt x="3" y="93"/>
                  </a:lnTo>
                  <a:lnTo>
                    <a:pt x="0" y="74"/>
                  </a:lnTo>
                  <a:lnTo>
                    <a:pt x="7" y="73"/>
                  </a:lnTo>
                  <a:lnTo>
                    <a:pt x="14" y="65"/>
                  </a:lnTo>
                  <a:lnTo>
                    <a:pt x="22" y="54"/>
                  </a:lnTo>
                  <a:lnTo>
                    <a:pt x="26" y="50"/>
                  </a:lnTo>
                  <a:lnTo>
                    <a:pt x="26" y="43"/>
                  </a:lnTo>
                  <a:lnTo>
                    <a:pt x="22" y="39"/>
                  </a:lnTo>
                  <a:lnTo>
                    <a:pt x="21" y="31"/>
                  </a:lnTo>
                  <a:lnTo>
                    <a:pt x="26" y="28"/>
                  </a:lnTo>
                  <a:lnTo>
                    <a:pt x="28" y="16"/>
                  </a:lnTo>
                  <a:lnTo>
                    <a:pt x="20" y="4"/>
                  </a:lnTo>
                  <a:lnTo>
                    <a:pt x="27" y="2"/>
                  </a:lnTo>
                  <a:lnTo>
                    <a:pt x="47" y="2"/>
                  </a:lnTo>
                  <a:lnTo>
                    <a:pt x="84"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5" name="Freeform 202">
              <a:extLst>
                <a:ext uri="{FF2B5EF4-FFF2-40B4-BE49-F238E27FC236}">
                  <a16:creationId xmlns:a16="http://schemas.microsoft.com/office/drawing/2014/main" id="{AE2AA360-861F-9062-427A-226B9D5228AE}"/>
                </a:ext>
              </a:extLst>
            </p:cNvPr>
            <p:cNvSpPr>
              <a:spLocks/>
            </p:cNvSpPr>
            <p:nvPr/>
          </p:nvSpPr>
          <p:spPr bwMode="auto">
            <a:xfrm>
              <a:off x="6599799" y="3746586"/>
              <a:ext cx="167374" cy="197502"/>
            </a:xfrm>
            <a:custGeom>
              <a:avLst/>
              <a:gdLst>
                <a:gd name="T0" fmla="*/ 42 w 100"/>
                <a:gd name="T1" fmla="*/ 110 h 118"/>
                <a:gd name="T2" fmla="*/ 22 w 100"/>
                <a:gd name="T3" fmla="*/ 110 h 118"/>
                <a:gd name="T4" fmla="*/ 15 w 100"/>
                <a:gd name="T5" fmla="*/ 112 h 118"/>
                <a:gd name="T6" fmla="*/ 4 w 100"/>
                <a:gd name="T7" fmla="*/ 118 h 118"/>
                <a:gd name="T8" fmla="*/ 0 w 100"/>
                <a:gd name="T9" fmla="*/ 116 h 118"/>
                <a:gd name="T10" fmla="*/ 0 w 100"/>
                <a:gd name="T11" fmla="*/ 101 h 118"/>
                <a:gd name="T12" fmla="*/ 4 w 100"/>
                <a:gd name="T13" fmla="*/ 93 h 118"/>
                <a:gd name="T14" fmla="*/ 5 w 100"/>
                <a:gd name="T15" fmla="*/ 76 h 118"/>
                <a:gd name="T16" fmla="*/ 9 w 100"/>
                <a:gd name="T17" fmla="*/ 66 h 118"/>
                <a:gd name="T18" fmla="*/ 16 w 100"/>
                <a:gd name="T19" fmla="*/ 56 h 118"/>
                <a:gd name="T20" fmla="*/ 23 w 100"/>
                <a:gd name="T21" fmla="*/ 50 h 118"/>
                <a:gd name="T22" fmla="*/ 29 w 100"/>
                <a:gd name="T23" fmla="*/ 43 h 118"/>
                <a:gd name="T24" fmla="*/ 22 w 100"/>
                <a:gd name="T25" fmla="*/ 40 h 118"/>
                <a:gd name="T26" fmla="*/ 23 w 100"/>
                <a:gd name="T27" fmla="*/ 16 h 118"/>
                <a:gd name="T28" fmla="*/ 30 w 100"/>
                <a:gd name="T29" fmla="*/ 10 h 118"/>
                <a:gd name="T30" fmla="*/ 42 w 100"/>
                <a:gd name="T31" fmla="*/ 14 h 118"/>
                <a:gd name="T32" fmla="*/ 57 w 100"/>
                <a:gd name="T33" fmla="*/ 10 h 118"/>
                <a:gd name="T34" fmla="*/ 69 w 100"/>
                <a:gd name="T35" fmla="*/ 10 h 118"/>
                <a:gd name="T36" fmla="*/ 81 w 100"/>
                <a:gd name="T37" fmla="*/ 0 h 118"/>
                <a:gd name="T38" fmla="*/ 90 w 100"/>
                <a:gd name="T39" fmla="*/ 15 h 118"/>
                <a:gd name="T40" fmla="*/ 92 w 100"/>
                <a:gd name="T41" fmla="*/ 25 h 118"/>
                <a:gd name="T42" fmla="*/ 100 w 100"/>
                <a:gd name="T43" fmla="*/ 49 h 118"/>
                <a:gd name="T44" fmla="*/ 93 w 100"/>
                <a:gd name="T45" fmla="*/ 64 h 118"/>
                <a:gd name="T46" fmla="*/ 84 w 100"/>
                <a:gd name="T47" fmla="*/ 78 h 118"/>
                <a:gd name="T48" fmla="*/ 79 w 100"/>
                <a:gd name="T49" fmla="*/ 86 h 118"/>
                <a:gd name="T50" fmla="*/ 79 w 100"/>
                <a:gd name="T51" fmla="*/ 108 h 118"/>
                <a:gd name="T52" fmla="*/ 42 w 100"/>
                <a:gd name="T53"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18">
                  <a:moveTo>
                    <a:pt x="42" y="110"/>
                  </a:moveTo>
                  <a:lnTo>
                    <a:pt x="22" y="110"/>
                  </a:lnTo>
                  <a:lnTo>
                    <a:pt x="15" y="112"/>
                  </a:lnTo>
                  <a:lnTo>
                    <a:pt x="4" y="118"/>
                  </a:lnTo>
                  <a:lnTo>
                    <a:pt x="0" y="116"/>
                  </a:lnTo>
                  <a:lnTo>
                    <a:pt x="0" y="101"/>
                  </a:lnTo>
                  <a:lnTo>
                    <a:pt x="4" y="93"/>
                  </a:lnTo>
                  <a:lnTo>
                    <a:pt x="5" y="76"/>
                  </a:lnTo>
                  <a:lnTo>
                    <a:pt x="9" y="66"/>
                  </a:lnTo>
                  <a:lnTo>
                    <a:pt x="16" y="56"/>
                  </a:lnTo>
                  <a:lnTo>
                    <a:pt x="23" y="50"/>
                  </a:lnTo>
                  <a:lnTo>
                    <a:pt x="29" y="43"/>
                  </a:lnTo>
                  <a:lnTo>
                    <a:pt x="22" y="40"/>
                  </a:lnTo>
                  <a:lnTo>
                    <a:pt x="23" y="16"/>
                  </a:lnTo>
                  <a:lnTo>
                    <a:pt x="30" y="10"/>
                  </a:lnTo>
                  <a:lnTo>
                    <a:pt x="42" y="14"/>
                  </a:lnTo>
                  <a:lnTo>
                    <a:pt x="57" y="10"/>
                  </a:lnTo>
                  <a:lnTo>
                    <a:pt x="69" y="10"/>
                  </a:lnTo>
                  <a:lnTo>
                    <a:pt x="81" y="0"/>
                  </a:lnTo>
                  <a:lnTo>
                    <a:pt x="90" y="15"/>
                  </a:lnTo>
                  <a:lnTo>
                    <a:pt x="92" y="25"/>
                  </a:lnTo>
                  <a:lnTo>
                    <a:pt x="100" y="49"/>
                  </a:lnTo>
                  <a:lnTo>
                    <a:pt x="93" y="64"/>
                  </a:lnTo>
                  <a:lnTo>
                    <a:pt x="84" y="78"/>
                  </a:lnTo>
                  <a:lnTo>
                    <a:pt x="79" y="86"/>
                  </a:lnTo>
                  <a:lnTo>
                    <a:pt x="79" y="108"/>
                  </a:lnTo>
                  <a:lnTo>
                    <a:pt x="42" y="11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6" name="Freeform 203">
              <a:extLst>
                <a:ext uri="{FF2B5EF4-FFF2-40B4-BE49-F238E27FC236}">
                  <a16:creationId xmlns:a16="http://schemas.microsoft.com/office/drawing/2014/main" id="{850B27E6-7059-4DF0-BFC3-A27C4FAA01E1}"/>
                </a:ext>
              </a:extLst>
            </p:cNvPr>
            <p:cNvSpPr>
              <a:spLocks/>
            </p:cNvSpPr>
            <p:nvPr/>
          </p:nvSpPr>
          <p:spPr bwMode="auto">
            <a:xfrm>
              <a:off x="6286808" y="2084559"/>
              <a:ext cx="482038" cy="271146"/>
            </a:xfrm>
            <a:custGeom>
              <a:avLst/>
              <a:gdLst>
                <a:gd name="T0" fmla="*/ 149 w 288"/>
                <a:gd name="T1" fmla="*/ 6 h 162"/>
                <a:gd name="T2" fmla="*/ 157 w 288"/>
                <a:gd name="T3" fmla="*/ 2 h 162"/>
                <a:gd name="T4" fmla="*/ 186 w 288"/>
                <a:gd name="T5" fmla="*/ 11 h 162"/>
                <a:gd name="T6" fmla="*/ 185 w 288"/>
                <a:gd name="T7" fmla="*/ 22 h 162"/>
                <a:gd name="T8" fmla="*/ 205 w 288"/>
                <a:gd name="T9" fmla="*/ 31 h 162"/>
                <a:gd name="T10" fmla="*/ 227 w 288"/>
                <a:gd name="T11" fmla="*/ 42 h 162"/>
                <a:gd name="T12" fmla="*/ 251 w 288"/>
                <a:gd name="T13" fmla="*/ 49 h 162"/>
                <a:gd name="T14" fmla="*/ 285 w 288"/>
                <a:gd name="T15" fmla="*/ 55 h 162"/>
                <a:gd name="T16" fmla="*/ 282 w 288"/>
                <a:gd name="T17" fmla="*/ 72 h 162"/>
                <a:gd name="T18" fmla="*/ 287 w 288"/>
                <a:gd name="T19" fmla="*/ 89 h 162"/>
                <a:gd name="T20" fmla="*/ 264 w 288"/>
                <a:gd name="T21" fmla="*/ 97 h 162"/>
                <a:gd name="T22" fmla="*/ 253 w 288"/>
                <a:gd name="T23" fmla="*/ 107 h 162"/>
                <a:gd name="T24" fmla="*/ 228 w 288"/>
                <a:gd name="T25" fmla="*/ 115 h 162"/>
                <a:gd name="T26" fmla="*/ 218 w 288"/>
                <a:gd name="T27" fmla="*/ 135 h 162"/>
                <a:gd name="T28" fmla="*/ 244 w 288"/>
                <a:gd name="T29" fmla="*/ 139 h 162"/>
                <a:gd name="T30" fmla="*/ 224 w 288"/>
                <a:gd name="T31" fmla="*/ 150 h 162"/>
                <a:gd name="T32" fmla="*/ 194 w 288"/>
                <a:gd name="T33" fmla="*/ 158 h 162"/>
                <a:gd name="T34" fmla="*/ 177 w 288"/>
                <a:gd name="T35" fmla="*/ 142 h 162"/>
                <a:gd name="T36" fmla="*/ 194 w 288"/>
                <a:gd name="T37" fmla="*/ 131 h 162"/>
                <a:gd name="T38" fmla="*/ 162 w 288"/>
                <a:gd name="T39" fmla="*/ 121 h 162"/>
                <a:gd name="T40" fmla="*/ 145 w 288"/>
                <a:gd name="T41" fmla="*/ 116 h 162"/>
                <a:gd name="T42" fmla="*/ 130 w 288"/>
                <a:gd name="T43" fmla="*/ 143 h 162"/>
                <a:gd name="T44" fmla="*/ 115 w 288"/>
                <a:gd name="T45" fmla="*/ 142 h 162"/>
                <a:gd name="T46" fmla="*/ 111 w 288"/>
                <a:gd name="T47" fmla="*/ 137 h 162"/>
                <a:gd name="T48" fmla="*/ 117 w 288"/>
                <a:gd name="T49" fmla="*/ 123 h 162"/>
                <a:gd name="T50" fmla="*/ 118 w 288"/>
                <a:gd name="T51" fmla="*/ 118 h 162"/>
                <a:gd name="T52" fmla="*/ 130 w 288"/>
                <a:gd name="T53" fmla="*/ 121 h 162"/>
                <a:gd name="T54" fmla="*/ 131 w 288"/>
                <a:gd name="T55" fmla="*/ 118 h 162"/>
                <a:gd name="T56" fmla="*/ 125 w 288"/>
                <a:gd name="T57" fmla="*/ 109 h 162"/>
                <a:gd name="T58" fmla="*/ 115 w 288"/>
                <a:gd name="T59" fmla="*/ 98 h 162"/>
                <a:gd name="T60" fmla="*/ 107 w 288"/>
                <a:gd name="T61" fmla="*/ 85 h 162"/>
                <a:gd name="T62" fmla="*/ 87 w 288"/>
                <a:gd name="T63" fmla="*/ 78 h 162"/>
                <a:gd name="T64" fmla="*/ 74 w 288"/>
                <a:gd name="T65" fmla="*/ 83 h 162"/>
                <a:gd name="T66" fmla="*/ 63 w 288"/>
                <a:gd name="T67" fmla="*/ 88 h 162"/>
                <a:gd name="T68" fmla="*/ 46 w 288"/>
                <a:gd name="T69" fmla="*/ 93 h 162"/>
                <a:gd name="T70" fmla="*/ 28 w 288"/>
                <a:gd name="T71" fmla="*/ 88 h 162"/>
                <a:gd name="T72" fmla="*/ 11 w 288"/>
                <a:gd name="T73" fmla="*/ 90 h 162"/>
                <a:gd name="T74" fmla="*/ 0 w 288"/>
                <a:gd name="T75" fmla="*/ 79 h 162"/>
                <a:gd name="T76" fmla="*/ 6 w 288"/>
                <a:gd name="T77" fmla="*/ 66 h 162"/>
                <a:gd name="T78" fmla="*/ 4 w 288"/>
                <a:gd name="T79" fmla="*/ 58 h 162"/>
                <a:gd name="T80" fmla="*/ 24 w 288"/>
                <a:gd name="T81" fmla="*/ 39 h 162"/>
                <a:gd name="T82" fmla="*/ 15 w 288"/>
                <a:gd name="T83" fmla="*/ 15 h 162"/>
                <a:gd name="T84" fmla="*/ 30 w 288"/>
                <a:gd name="T85" fmla="*/ 9 h 162"/>
                <a:gd name="T86" fmla="*/ 58 w 288"/>
                <a:gd name="T87" fmla="*/ 10 h 162"/>
                <a:gd name="T88" fmla="*/ 89 w 288"/>
                <a:gd name="T89" fmla="*/ 15 h 162"/>
                <a:gd name="T90" fmla="*/ 101 w 288"/>
                <a:gd name="T91" fmla="*/ 15 h 162"/>
                <a:gd name="T92" fmla="*/ 120 w 288"/>
                <a:gd name="T93" fmla="*/ 19 h 162"/>
                <a:gd name="T94" fmla="*/ 126 w 288"/>
                <a:gd name="T95" fmla="*/ 10 h 162"/>
                <a:gd name="T96" fmla="*/ 143 w 288"/>
                <a:gd name="T97" fmla="*/ 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62">
                  <a:moveTo>
                    <a:pt x="143" y="5"/>
                  </a:moveTo>
                  <a:lnTo>
                    <a:pt x="149" y="6"/>
                  </a:lnTo>
                  <a:lnTo>
                    <a:pt x="152" y="1"/>
                  </a:lnTo>
                  <a:lnTo>
                    <a:pt x="157" y="2"/>
                  </a:lnTo>
                  <a:lnTo>
                    <a:pt x="173" y="0"/>
                  </a:lnTo>
                  <a:lnTo>
                    <a:pt x="186" y="11"/>
                  </a:lnTo>
                  <a:lnTo>
                    <a:pt x="182" y="15"/>
                  </a:lnTo>
                  <a:lnTo>
                    <a:pt x="185" y="22"/>
                  </a:lnTo>
                  <a:lnTo>
                    <a:pt x="198" y="23"/>
                  </a:lnTo>
                  <a:lnTo>
                    <a:pt x="205" y="31"/>
                  </a:lnTo>
                  <a:lnTo>
                    <a:pt x="206" y="35"/>
                  </a:lnTo>
                  <a:lnTo>
                    <a:pt x="227" y="42"/>
                  </a:lnTo>
                  <a:lnTo>
                    <a:pt x="239" y="39"/>
                  </a:lnTo>
                  <a:lnTo>
                    <a:pt x="251" y="49"/>
                  </a:lnTo>
                  <a:lnTo>
                    <a:pt x="260" y="49"/>
                  </a:lnTo>
                  <a:lnTo>
                    <a:pt x="285" y="55"/>
                  </a:lnTo>
                  <a:lnTo>
                    <a:pt x="286" y="61"/>
                  </a:lnTo>
                  <a:lnTo>
                    <a:pt x="282" y="72"/>
                  </a:lnTo>
                  <a:lnTo>
                    <a:pt x="288" y="83"/>
                  </a:lnTo>
                  <a:lnTo>
                    <a:pt x="287" y="89"/>
                  </a:lnTo>
                  <a:lnTo>
                    <a:pt x="271" y="91"/>
                  </a:lnTo>
                  <a:lnTo>
                    <a:pt x="264" y="97"/>
                  </a:lnTo>
                  <a:lnTo>
                    <a:pt x="265" y="106"/>
                  </a:lnTo>
                  <a:lnTo>
                    <a:pt x="253" y="107"/>
                  </a:lnTo>
                  <a:lnTo>
                    <a:pt x="243" y="114"/>
                  </a:lnTo>
                  <a:lnTo>
                    <a:pt x="228" y="115"/>
                  </a:lnTo>
                  <a:lnTo>
                    <a:pt x="215" y="123"/>
                  </a:lnTo>
                  <a:lnTo>
                    <a:pt x="218" y="135"/>
                  </a:lnTo>
                  <a:lnTo>
                    <a:pt x="227" y="140"/>
                  </a:lnTo>
                  <a:lnTo>
                    <a:pt x="244" y="139"/>
                  </a:lnTo>
                  <a:lnTo>
                    <a:pt x="242" y="146"/>
                  </a:lnTo>
                  <a:lnTo>
                    <a:pt x="224" y="150"/>
                  </a:lnTo>
                  <a:lnTo>
                    <a:pt x="204" y="162"/>
                  </a:lnTo>
                  <a:lnTo>
                    <a:pt x="194" y="158"/>
                  </a:lnTo>
                  <a:lnTo>
                    <a:pt x="196" y="148"/>
                  </a:lnTo>
                  <a:lnTo>
                    <a:pt x="177" y="142"/>
                  </a:lnTo>
                  <a:lnTo>
                    <a:pt x="179" y="138"/>
                  </a:lnTo>
                  <a:lnTo>
                    <a:pt x="194" y="131"/>
                  </a:lnTo>
                  <a:lnTo>
                    <a:pt x="189" y="127"/>
                  </a:lnTo>
                  <a:lnTo>
                    <a:pt x="162" y="121"/>
                  </a:lnTo>
                  <a:lnTo>
                    <a:pt x="160" y="114"/>
                  </a:lnTo>
                  <a:lnTo>
                    <a:pt x="145" y="116"/>
                  </a:lnTo>
                  <a:lnTo>
                    <a:pt x="141" y="128"/>
                  </a:lnTo>
                  <a:lnTo>
                    <a:pt x="130" y="143"/>
                  </a:lnTo>
                  <a:lnTo>
                    <a:pt x="123" y="139"/>
                  </a:lnTo>
                  <a:lnTo>
                    <a:pt x="115" y="142"/>
                  </a:lnTo>
                  <a:lnTo>
                    <a:pt x="107" y="139"/>
                  </a:lnTo>
                  <a:lnTo>
                    <a:pt x="111" y="137"/>
                  </a:lnTo>
                  <a:lnTo>
                    <a:pt x="113" y="130"/>
                  </a:lnTo>
                  <a:lnTo>
                    <a:pt x="117" y="123"/>
                  </a:lnTo>
                  <a:lnTo>
                    <a:pt x="115" y="119"/>
                  </a:lnTo>
                  <a:lnTo>
                    <a:pt x="118" y="118"/>
                  </a:lnTo>
                  <a:lnTo>
                    <a:pt x="120" y="120"/>
                  </a:lnTo>
                  <a:lnTo>
                    <a:pt x="130" y="121"/>
                  </a:lnTo>
                  <a:lnTo>
                    <a:pt x="134" y="120"/>
                  </a:lnTo>
                  <a:lnTo>
                    <a:pt x="131" y="118"/>
                  </a:lnTo>
                  <a:lnTo>
                    <a:pt x="131" y="115"/>
                  </a:lnTo>
                  <a:lnTo>
                    <a:pt x="125" y="109"/>
                  </a:lnTo>
                  <a:lnTo>
                    <a:pt x="121" y="101"/>
                  </a:lnTo>
                  <a:lnTo>
                    <a:pt x="115" y="98"/>
                  </a:lnTo>
                  <a:lnTo>
                    <a:pt x="115" y="90"/>
                  </a:lnTo>
                  <a:lnTo>
                    <a:pt x="107" y="85"/>
                  </a:lnTo>
                  <a:lnTo>
                    <a:pt x="100" y="84"/>
                  </a:lnTo>
                  <a:lnTo>
                    <a:pt x="87" y="78"/>
                  </a:lnTo>
                  <a:lnTo>
                    <a:pt x="77" y="80"/>
                  </a:lnTo>
                  <a:lnTo>
                    <a:pt x="74" y="83"/>
                  </a:lnTo>
                  <a:lnTo>
                    <a:pt x="67" y="83"/>
                  </a:lnTo>
                  <a:lnTo>
                    <a:pt x="63" y="88"/>
                  </a:lnTo>
                  <a:lnTo>
                    <a:pt x="52" y="90"/>
                  </a:lnTo>
                  <a:lnTo>
                    <a:pt x="46" y="93"/>
                  </a:lnTo>
                  <a:lnTo>
                    <a:pt x="38" y="88"/>
                  </a:lnTo>
                  <a:lnTo>
                    <a:pt x="28" y="88"/>
                  </a:lnTo>
                  <a:lnTo>
                    <a:pt x="18" y="86"/>
                  </a:lnTo>
                  <a:lnTo>
                    <a:pt x="11" y="90"/>
                  </a:lnTo>
                  <a:lnTo>
                    <a:pt x="9" y="84"/>
                  </a:lnTo>
                  <a:lnTo>
                    <a:pt x="0" y="79"/>
                  </a:lnTo>
                  <a:lnTo>
                    <a:pt x="2" y="71"/>
                  </a:lnTo>
                  <a:lnTo>
                    <a:pt x="6" y="66"/>
                  </a:lnTo>
                  <a:lnTo>
                    <a:pt x="9" y="67"/>
                  </a:lnTo>
                  <a:lnTo>
                    <a:pt x="4" y="58"/>
                  </a:lnTo>
                  <a:lnTo>
                    <a:pt x="17" y="41"/>
                  </a:lnTo>
                  <a:lnTo>
                    <a:pt x="24" y="39"/>
                  </a:lnTo>
                  <a:lnTo>
                    <a:pt x="25" y="33"/>
                  </a:lnTo>
                  <a:lnTo>
                    <a:pt x="15" y="15"/>
                  </a:lnTo>
                  <a:lnTo>
                    <a:pt x="22" y="14"/>
                  </a:lnTo>
                  <a:lnTo>
                    <a:pt x="30" y="9"/>
                  </a:lnTo>
                  <a:lnTo>
                    <a:pt x="42" y="8"/>
                  </a:lnTo>
                  <a:lnTo>
                    <a:pt x="58" y="10"/>
                  </a:lnTo>
                  <a:lnTo>
                    <a:pt x="77" y="15"/>
                  </a:lnTo>
                  <a:lnTo>
                    <a:pt x="89" y="15"/>
                  </a:lnTo>
                  <a:lnTo>
                    <a:pt x="95" y="18"/>
                  </a:lnTo>
                  <a:lnTo>
                    <a:pt x="101" y="15"/>
                  </a:lnTo>
                  <a:lnTo>
                    <a:pt x="106" y="19"/>
                  </a:lnTo>
                  <a:lnTo>
                    <a:pt x="120" y="19"/>
                  </a:lnTo>
                  <a:lnTo>
                    <a:pt x="126" y="20"/>
                  </a:lnTo>
                  <a:lnTo>
                    <a:pt x="126" y="10"/>
                  </a:lnTo>
                  <a:lnTo>
                    <a:pt x="130" y="6"/>
                  </a:lnTo>
                  <a:lnTo>
                    <a:pt x="143" y="5"/>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7" name="Freeform 204">
              <a:extLst>
                <a:ext uri="{FF2B5EF4-FFF2-40B4-BE49-F238E27FC236}">
                  <a16:creationId xmlns:a16="http://schemas.microsoft.com/office/drawing/2014/main" id="{F63AE8C3-58E7-9CC1-C189-8F491E83A0C3}"/>
                </a:ext>
              </a:extLst>
            </p:cNvPr>
            <p:cNvSpPr>
              <a:spLocks/>
            </p:cNvSpPr>
            <p:nvPr/>
          </p:nvSpPr>
          <p:spPr bwMode="auto">
            <a:xfrm>
              <a:off x="3987086" y="4941639"/>
              <a:ext cx="150637" cy="167374"/>
            </a:xfrm>
            <a:custGeom>
              <a:avLst/>
              <a:gdLst>
                <a:gd name="T0" fmla="*/ 3 w 90"/>
                <a:gd name="T1" fmla="*/ 2 h 100"/>
                <a:gd name="T2" fmla="*/ 14 w 90"/>
                <a:gd name="T3" fmla="*/ 0 h 100"/>
                <a:gd name="T4" fmla="*/ 35 w 90"/>
                <a:gd name="T5" fmla="*/ 16 h 100"/>
                <a:gd name="T6" fmla="*/ 41 w 90"/>
                <a:gd name="T7" fmla="*/ 15 h 100"/>
                <a:gd name="T8" fmla="*/ 61 w 90"/>
                <a:gd name="T9" fmla="*/ 29 h 100"/>
                <a:gd name="T10" fmla="*/ 77 w 90"/>
                <a:gd name="T11" fmla="*/ 40 h 100"/>
                <a:gd name="T12" fmla="*/ 89 w 90"/>
                <a:gd name="T13" fmla="*/ 54 h 100"/>
                <a:gd name="T14" fmla="*/ 83 w 90"/>
                <a:gd name="T15" fmla="*/ 64 h 100"/>
                <a:gd name="T16" fmla="*/ 90 w 90"/>
                <a:gd name="T17" fmla="*/ 76 h 100"/>
                <a:gd name="T18" fmla="*/ 84 w 90"/>
                <a:gd name="T19" fmla="*/ 89 h 100"/>
                <a:gd name="T20" fmla="*/ 67 w 90"/>
                <a:gd name="T21" fmla="*/ 100 h 100"/>
                <a:gd name="T22" fmla="*/ 53 w 90"/>
                <a:gd name="T23" fmla="*/ 96 h 100"/>
                <a:gd name="T24" fmla="*/ 44 w 90"/>
                <a:gd name="T25" fmla="*/ 98 h 100"/>
                <a:gd name="T26" fmla="*/ 27 w 90"/>
                <a:gd name="T27" fmla="*/ 89 h 100"/>
                <a:gd name="T28" fmla="*/ 15 w 90"/>
                <a:gd name="T29" fmla="*/ 90 h 100"/>
                <a:gd name="T30" fmla="*/ 2 w 90"/>
                <a:gd name="T31" fmla="*/ 79 h 100"/>
                <a:gd name="T32" fmla="*/ 1 w 90"/>
                <a:gd name="T33" fmla="*/ 65 h 100"/>
                <a:gd name="T34" fmla="*/ 4 w 90"/>
                <a:gd name="T35" fmla="*/ 61 h 100"/>
                <a:gd name="T36" fmla="*/ 0 w 90"/>
                <a:gd name="T37" fmla="*/ 40 h 100"/>
                <a:gd name="T38" fmla="*/ 2 w 90"/>
                <a:gd name="T39" fmla="*/ 19 h 100"/>
                <a:gd name="T40" fmla="*/ 3 w 90"/>
                <a:gd name="T41"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100">
                  <a:moveTo>
                    <a:pt x="3" y="2"/>
                  </a:moveTo>
                  <a:lnTo>
                    <a:pt x="14" y="0"/>
                  </a:lnTo>
                  <a:lnTo>
                    <a:pt x="35" y="16"/>
                  </a:lnTo>
                  <a:lnTo>
                    <a:pt x="41" y="15"/>
                  </a:lnTo>
                  <a:lnTo>
                    <a:pt x="61" y="29"/>
                  </a:lnTo>
                  <a:lnTo>
                    <a:pt x="77" y="40"/>
                  </a:lnTo>
                  <a:lnTo>
                    <a:pt x="89" y="54"/>
                  </a:lnTo>
                  <a:lnTo>
                    <a:pt x="83" y="64"/>
                  </a:lnTo>
                  <a:lnTo>
                    <a:pt x="90" y="76"/>
                  </a:lnTo>
                  <a:lnTo>
                    <a:pt x="84" y="89"/>
                  </a:lnTo>
                  <a:lnTo>
                    <a:pt x="67" y="100"/>
                  </a:lnTo>
                  <a:lnTo>
                    <a:pt x="53" y="96"/>
                  </a:lnTo>
                  <a:lnTo>
                    <a:pt x="44" y="98"/>
                  </a:lnTo>
                  <a:lnTo>
                    <a:pt x="27" y="89"/>
                  </a:lnTo>
                  <a:lnTo>
                    <a:pt x="15" y="90"/>
                  </a:lnTo>
                  <a:lnTo>
                    <a:pt x="2" y="79"/>
                  </a:lnTo>
                  <a:lnTo>
                    <a:pt x="1" y="65"/>
                  </a:lnTo>
                  <a:lnTo>
                    <a:pt x="4" y="61"/>
                  </a:lnTo>
                  <a:lnTo>
                    <a:pt x="0" y="40"/>
                  </a:lnTo>
                  <a:lnTo>
                    <a:pt x="2" y="19"/>
                  </a:lnTo>
                  <a:lnTo>
                    <a:pt x="3" y="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8" name="Freeform 205">
              <a:extLst>
                <a:ext uri="{FF2B5EF4-FFF2-40B4-BE49-F238E27FC236}">
                  <a16:creationId xmlns:a16="http://schemas.microsoft.com/office/drawing/2014/main" id="{0360D117-BE82-7D60-D252-F566CA023971}"/>
                </a:ext>
              </a:extLst>
            </p:cNvPr>
            <p:cNvSpPr>
              <a:spLocks/>
            </p:cNvSpPr>
            <p:nvPr/>
          </p:nvSpPr>
          <p:spPr bwMode="auto">
            <a:xfrm>
              <a:off x="1781093" y="1897100"/>
              <a:ext cx="80340" cy="41844"/>
            </a:xfrm>
            <a:custGeom>
              <a:avLst/>
              <a:gdLst>
                <a:gd name="T0" fmla="*/ 25 w 48"/>
                <a:gd name="T1" fmla="*/ 17 h 25"/>
                <a:gd name="T2" fmla="*/ 3 w 48"/>
                <a:gd name="T3" fmla="*/ 25 h 25"/>
                <a:gd name="T4" fmla="*/ 0 w 48"/>
                <a:gd name="T5" fmla="*/ 19 h 25"/>
                <a:gd name="T6" fmla="*/ 7 w 48"/>
                <a:gd name="T7" fmla="*/ 10 h 25"/>
                <a:gd name="T8" fmla="*/ 28 w 48"/>
                <a:gd name="T9" fmla="*/ 3 h 25"/>
                <a:gd name="T10" fmla="*/ 40 w 48"/>
                <a:gd name="T11" fmla="*/ 0 h 25"/>
                <a:gd name="T12" fmla="*/ 48 w 48"/>
                <a:gd name="T13" fmla="*/ 2 h 25"/>
                <a:gd name="T14" fmla="*/ 48 w 48"/>
                <a:gd name="T15" fmla="*/ 8 h 25"/>
                <a:gd name="T16" fmla="*/ 25 w 48"/>
                <a:gd name="T17" fmla="*/ 1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5">
                  <a:moveTo>
                    <a:pt x="25" y="17"/>
                  </a:moveTo>
                  <a:lnTo>
                    <a:pt x="3" y="25"/>
                  </a:lnTo>
                  <a:lnTo>
                    <a:pt x="0" y="19"/>
                  </a:lnTo>
                  <a:lnTo>
                    <a:pt x="7" y="10"/>
                  </a:lnTo>
                  <a:lnTo>
                    <a:pt x="28" y="3"/>
                  </a:lnTo>
                  <a:lnTo>
                    <a:pt x="40" y="0"/>
                  </a:lnTo>
                  <a:lnTo>
                    <a:pt x="48" y="2"/>
                  </a:lnTo>
                  <a:lnTo>
                    <a:pt x="48" y="8"/>
                  </a:lnTo>
                  <a:lnTo>
                    <a:pt x="25" y="1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29" name="Freeform 207">
              <a:extLst>
                <a:ext uri="{FF2B5EF4-FFF2-40B4-BE49-F238E27FC236}">
                  <a16:creationId xmlns:a16="http://schemas.microsoft.com/office/drawing/2014/main" id="{B2B5472E-45EA-F27C-E19B-9571830591F3}"/>
                </a:ext>
              </a:extLst>
            </p:cNvPr>
            <p:cNvSpPr>
              <a:spLocks/>
            </p:cNvSpPr>
            <p:nvPr/>
          </p:nvSpPr>
          <p:spPr bwMode="auto">
            <a:xfrm>
              <a:off x="1576896" y="1820108"/>
              <a:ext cx="46865" cy="20085"/>
            </a:xfrm>
            <a:custGeom>
              <a:avLst/>
              <a:gdLst>
                <a:gd name="T0" fmla="*/ 21 w 28"/>
                <a:gd name="T1" fmla="*/ 9 h 12"/>
                <a:gd name="T2" fmla="*/ 8 w 28"/>
                <a:gd name="T3" fmla="*/ 12 h 12"/>
                <a:gd name="T4" fmla="*/ 3 w 28"/>
                <a:gd name="T5" fmla="*/ 8 h 12"/>
                <a:gd name="T6" fmla="*/ 0 w 28"/>
                <a:gd name="T7" fmla="*/ 3 h 12"/>
                <a:gd name="T8" fmla="*/ 19 w 28"/>
                <a:gd name="T9" fmla="*/ 0 h 12"/>
                <a:gd name="T10" fmla="*/ 28 w 28"/>
                <a:gd name="T11" fmla="*/ 1 h 12"/>
                <a:gd name="T12" fmla="*/ 21 w 2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28" h="12">
                  <a:moveTo>
                    <a:pt x="21" y="9"/>
                  </a:moveTo>
                  <a:lnTo>
                    <a:pt x="8" y="12"/>
                  </a:lnTo>
                  <a:lnTo>
                    <a:pt x="3" y="8"/>
                  </a:lnTo>
                  <a:lnTo>
                    <a:pt x="0" y="3"/>
                  </a:lnTo>
                  <a:lnTo>
                    <a:pt x="19" y="0"/>
                  </a:lnTo>
                  <a:lnTo>
                    <a:pt x="28" y="1"/>
                  </a:lnTo>
                  <a:lnTo>
                    <a:pt x="21" y="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0" name="Freeform 208">
              <a:extLst>
                <a:ext uri="{FF2B5EF4-FFF2-40B4-BE49-F238E27FC236}">
                  <a16:creationId xmlns:a16="http://schemas.microsoft.com/office/drawing/2014/main" id="{15619826-E251-A9C1-6138-CEB54AC162DB}"/>
                </a:ext>
              </a:extLst>
            </p:cNvPr>
            <p:cNvSpPr>
              <a:spLocks/>
            </p:cNvSpPr>
            <p:nvPr/>
          </p:nvSpPr>
          <p:spPr bwMode="auto">
            <a:xfrm>
              <a:off x="1605351" y="1711315"/>
              <a:ext cx="68624" cy="25107"/>
            </a:xfrm>
            <a:custGeom>
              <a:avLst/>
              <a:gdLst>
                <a:gd name="T0" fmla="*/ 10 w 41"/>
                <a:gd name="T1" fmla="*/ 0 h 15"/>
                <a:gd name="T2" fmla="*/ 14 w 41"/>
                <a:gd name="T3" fmla="*/ 4 h 15"/>
                <a:gd name="T4" fmla="*/ 26 w 41"/>
                <a:gd name="T5" fmla="*/ 2 h 15"/>
                <a:gd name="T6" fmla="*/ 30 w 41"/>
                <a:gd name="T7" fmla="*/ 7 h 15"/>
                <a:gd name="T8" fmla="*/ 41 w 41"/>
                <a:gd name="T9" fmla="*/ 9 h 15"/>
                <a:gd name="T10" fmla="*/ 37 w 41"/>
                <a:gd name="T11" fmla="*/ 11 h 15"/>
                <a:gd name="T12" fmla="*/ 21 w 41"/>
                <a:gd name="T13" fmla="*/ 15 h 15"/>
                <a:gd name="T14" fmla="*/ 16 w 41"/>
                <a:gd name="T15" fmla="*/ 11 h 15"/>
                <a:gd name="T16" fmla="*/ 15 w 41"/>
                <a:gd name="T17" fmla="*/ 8 h 15"/>
                <a:gd name="T18" fmla="*/ 1 w 41"/>
                <a:gd name="T19" fmla="*/ 9 h 15"/>
                <a:gd name="T20" fmla="*/ 0 w 41"/>
                <a:gd name="T21" fmla="*/ 7 h 15"/>
                <a:gd name="T22" fmla="*/ 10 w 41"/>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5">
                  <a:moveTo>
                    <a:pt x="10" y="0"/>
                  </a:moveTo>
                  <a:lnTo>
                    <a:pt x="14" y="4"/>
                  </a:lnTo>
                  <a:lnTo>
                    <a:pt x="26" y="2"/>
                  </a:lnTo>
                  <a:lnTo>
                    <a:pt x="30" y="7"/>
                  </a:lnTo>
                  <a:lnTo>
                    <a:pt x="41" y="9"/>
                  </a:lnTo>
                  <a:lnTo>
                    <a:pt x="37" y="11"/>
                  </a:lnTo>
                  <a:lnTo>
                    <a:pt x="21" y="15"/>
                  </a:lnTo>
                  <a:lnTo>
                    <a:pt x="16" y="11"/>
                  </a:lnTo>
                  <a:lnTo>
                    <a:pt x="15" y="8"/>
                  </a:lnTo>
                  <a:lnTo>
                    <a:pt x="1" y="9"/>
                  </a:lnTo>
                  <a:lnTo>
                    <a:pt x="0" y="7"/>
                  </a:lnTo>
                  <a:lnTo>
                    <a:pt x="10"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1" name="Freeform 209">
              <a:extLst>
                <a:ext uri="{FF2B5EF4-FFF2-40B4-BE49-F238E27FC236}">
                  <a16:creationId xmlns:a16="http://schemas.microsoft.com/office/drawing/2014/main" id="{79380FDB-4FE8-40A9-29B3-5260D0D4138B}"/>
                </a:ext>
              </a:extLst>
            </p:cNvPr>
            <p:cNvSpPr>
              <a:spLocks/>
            </p:cNvSpPr>
            <p:nvPr/>
          </p:nvSpPr>
          <p:spPr bwMode="auto">
            <a:xfrm>
              <a:off x="1429607" y="1485359"/>
              <a:ext cx="1141493" cy="530577"/>
            </a:xfrm>
            <a:custGeom>
              <a:avLst/>
              <a:gdLst>
                <a:gd name="T0" fmla="*/ 542 w 682"/>
                <a:gd name="T1" fmla="*/ 8 h 317"/>
                <a:gd name="T2" fmla="*/ 572 w 682"/>
                <a:gd name="T3" fmla="*/ 16 h 317"/>
                <a:gd name="T4" fmla="*/ 630 w 682"/>
                <a:gd name="T5" fmla="*/ 21 h 317"/>
                <a:gd name="T6" fmla="*/ 671 w 682"/>
                <a:gd name="T7" fmla="*/ 26 h 317"/>
                <a:gd name="T8" fmla="*/ 598 w 682"/>
                <a:gd name="T9" fmla="*/ 94 h 317"/>
                <a:gd name="T10" fmla="*/ 501 w 682"/>
                <a:gd name="T11" fmla="*/ 207 h 317"/>
                <a:gd name="T12" fmla="*/ 529 w 682"/>
                <a:gd name="T13" fmla="*/ 217 h 317"/>
                <a:gd name="T14" fmla="*/ 550 w 682"/>
                <a:gd name="T15" fmla="*/ 229 h 317"/>
                <a:gd name="T16" fmla="*/ 547 w 682"/>
                <a:gd name="T17" fmla="*/ 274 h 317"/>
                <a:gd name="T18" fmla="*/ 536 w 682"/>
                <a:gd name="T19" fmla="*/ 309 h 317"/>
                <a:gd name="T20" fmla="*/ 536 w 682"/>
                <a:gd name="T21" fmla="*/ 278 h 317"/>
                <a:gd name="T22" fmla="*/ 526 w 682"/>
                <a:gd name="T23" fmla="*/ 242 h 317"/>
                <a:gd name="T24" fmla="*/ 480 w 682"/>
                <a:gd name="T25" fmla="*/ 216 h 317"/>
                <a:gd name="T26" fmla="*/ 429 w 682"/>
                <a:gd name="T27" fmla="*/ 207 h 317"/>
                <a:gd name="T28" fmla="*/ 380 w 682"/>
                <a:gd name="T29" fmla="*/ 194 h 317"/>
                <a:gd name="T30" fmla="*/ 338 w 682"/>
                <a:gd name="T31" fmla="*/ 213 h 317"/>
                <a:gd name="T32" fmla="*/ 307 w 682"/>
                <a:gd name="T33" fmla="*/ 212 h 317"/>
                <a:gd name="T34" fmla="*/ 358 w 682"/>
                <a:gd name="T35" fmla="*/ 183 h 317"/>
                <a:gd name="T36" fmla="*/ 267 w 682"/>
                <a:gd name="T37" fmla="*/ 220 h 317"/>
                <a:gd name="T38" fmla="*/ 213 w 682"/>
                <a:gd name="T39" fmla="*/ 251 h 317"/>
                <a:gd name="T40" fmla="*/ 145 w 682"/>
                <a:gd name="T41" fmla="*/ 276 h 317"/>
                <a:gd name="T42" fmla="*/ 95 w 682"/>
                <a:gd name="T43" fmla="*/ 292 h 317"/>
                <a:gd name="T44" fmla="*/ 32 w 682"/>
                <a:gd name="T45" fmla="*/ 311 h 317"/>
                <a:gd name="T46" fmla="*/ 28 w 682"/>
                <a:gd name="T47" fmla="*/ 304 h 317"/>
                <a:gd name="T48" fmla="*/ 98 w 682"/>
                <a:gd name="T49" fmla="*/ 285 h 317"/>
                <a:gd name="T50" fmla="*/ 155 w 682"/>
                <a:gd name="T51" fmla="*/ 261 h 317"/>
                <a:gd name="T52" fmla="*/ 213 w 682"/>
                <a:gd name="T53" fmla="*/ 228 h 317"/>
                <a:gd name="T54" fmla="*/ 172 w 682"/>
                <a:gd name="T55" fmla="*/ 238 h 317"/>
                <a:gd name="T56" fmla="*/ 167 w 682"/>
                <a:gd name="T57" fmla="*/ 225 h 317"/>
                <a:gd name="T58" fmla="*/ 146 w 682"/>
                <a:gd name="T59" fmla="*/ 221 h 317"/>
                <a:gd name="T60" fmla="*/ 132 w 682"/>
                <a:gd name="T61" fmla="*/ 211 h 317"/>
                <a:gd name="T62" fmla="*/ 139 w 682"/>
                <a:gd name="T63" fmla="*/ 186 h 317"/>
                <a:gd name="T64" fmla="*/ 183 w 682"/>
                <a:gd name="T65" fmla="*/ 157 h 317"/>
                <a:gd name="T66" fmla="*/ 220 w 682"/>
                <a:gd name="T67" fmla="*/ 149 h 317"/>
                <a:gd name="T68" fmla="*/ 270 w 682"/>
                <a:gd name="T69" fmla="*/ 136 h 317"/>
                <a:gd name="T70" fmla="*/ 295 w 682"/>
                <a:gd name="T71" fmla="*/ 117 h 317"/>
                <a:gd name="T72" fmla="*/ 256 w 682"/>
                <a:gd name="T73" fmla="*/ 125 h 317"/>
                <a:gd name="T74" fmla="*/ 213 w 682"/>
                <a:gd name="T75" fmla="*/ 119 h 317"/>
                <a:gd name="T76" fmla="*/ 246 w 682"/>
                <a:gd name="T77" fmla="*/ 93 h 317"/>
                <a:gd name="T78" fmla="*/ 286 w 682"/>
                <a:gd name="T79" fmla="*/ 93 h 317"/>
                <a:gd name="T80" fmla="*/ 313 w 682"/>
                <a:gd name="T81" fmla="*/ 74 h 317"/>
                <a:gd name="T82" fmla="*/ 305 w 682"/>
                <a:gd name="T83" fmla="*/ 52 h 317"/>
                <a:gd name="T84" fmla="*/ 380 w 682"/>
                <a:gd name="T85" fmla="*/ 34 h 317"/>
                <a:gd name="T86" fmla="*/ 439 w 682"/>
                <a:gd name="T87" fmla="*/ 16 h 317"/>
                <a:gd name="T88" fmla="*/ 519 w 682"/>
                <a:gd name="T89"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82" h="317">
                  <a:moveTo>
                    <a:pt x="533" y="4"/>
                  </a:moveTo>
                  <a:lnTo>
                    <a:pt x="531" y="12"/>
                  </a:lnTo>
                  <a:lnTo>
                    <a:pt x="542" y="8"/>
                  </a:lnTo>
                  <a:lnTo>
                    <a:pt x="562" y="9"/>
                  </a:lnTo>
                  <a:lnTo>
                    <a:pt x="556" y="13"/>
                  </a:lnTo>
                  <a:lnTo>
                    <a:pt x="572" y="16"/>
                  </a:lnTo>
                  <a:lnTo>
                    <a:pt x="587" y="14"/>
                  </a:lnTo>
                  <a:lnTo>
                    <a:pt x="607" y="20"/>
                  </a:lnTo>
                  <a:lnTo>
                    <a:pt x="630" y="21"/>
                  </a:lnTo>
                  <a:lnTo>
                    <a:pt x="637" y="23"/>
                  </a:lnTo>
                  <a:lnTo>
                    <a:pt x="658" y="21"/>
                  </a:lnTo>
                  <a:lnTo>
                    <a:pt x="671" y="26"/>
                  </a:lnTo>
                  <a:lnTo>
                    <a:pt x="682" y="28"/>
                  </a:lnTo>
                  <a:lnTo>
                    <a:pt x="682" y="28"/>
                  </a:lnTo>
                  <a:lnTo>
                    <a:pt x="598" y="94"/>
                  </a:lnTo>
                  <a:lnTo>
                    <a:pt x="478" y="201"/>
                  </a:lnTo>
                  <a:lnTo>
                    <a:pt x="492" y="202"/>
                  </a:lnTo>
                  <a:lnTo>
                    <a:pt x="501" y="207"/>
                  </a:lnTo>
                  <a:lnTo>
                    <a:pt x="503" y="215"/>
                  </a:lnTo>
                  <a:lnTo>
                    <a:pt x="503" y="228"/>
                  </a:lnTo>
                  <a:lnTo>
                    <a:pt x="529" y="217"/>
                  </a:lnTo>
                  <a:lnTo>
                    <a:pt x="549" y="211"/>
                  </a:lnTo>
                  <a:lnTo>
                    <a:pt x="548" y="221"/>
                  </a:lnTo>
                  <a:lnTo>
                    <a:pt x="550" y="229"/>
                  </a:lnTo>
                  <a:lnTo>
                    <a:pt x="555" y="238"/>
                  </a:lnTo>
                  <a:lnTo>
                    <a:pt x="552" y="252"/>
                  </a:lnTo>
                  <a:lnTo>
                    <a:pt x="547" y="274"/>
                  </a:lnTo>
                  <a:lnTo>
                    <a:pt x="562" y="287"/>
                  </a:lnTo>
                  <a:lnTo>
                    <a:pt x="552" y="299"/>
                  </a:lnTo>
                  <a:lnTo>
                    <a:pt x="536" y="309"/>
                  </a:lnTo>
                  <a:lnTo>
                    <a:pt x="533" y="301"/>
                  </a:lnTo>
                  <a:lnTo>
                    <a:pt x="525" y="295"/>
                  </a:lnTo>
                  <a:lnTo>
                    <a:pt x="536" y="278"/>
                  </a:lnTo>
                  <a:lnTo>
                    <a:pt x="530" y="262"/>
                  </a:lnTo>
                  <a:lnTo>
                    <a:pt x="539" y="244"/>
                  </a:lnTo>
                  <a:lnTo>
                    <a:pt x="526" y="242"/>
                  </a:lnTo>
                  <a:lnTo>
                    <a:pt x="503" y="242"/>
                  </a:lnTo>
                  <a:lnTo>
                    <a:pt x="491" y="236"/>
                  </a:lnTo>
                  <a:lnTo>
                    <a:pt x="480" y="216"/>
                  </a:lnTo>
                  <a:lnTo>
                    <a:pt x="470" y="212"/>
                  </a:lnTo>
                  <a:lnTo>
                    <a:pt x="451" y="205"/>
                  </a:lnTo>
                  <a:lnTo>
                    <a:pt x="429" y="207"/>
                  </a:lnTo>
                  <a:lnTo>
                    <a:pt x="409" y="198"/>
                  </a:lnTo>
                  <a:lnTo>
                    <a:pt x="401" y="190"/>
                  </a:lnTo>
                  <a:lnTo>
                    <a:pt x="380" y="194"/>
                  </a:lnTo>
                  <a:lnTo>
                    <a:pt x="369" y="207"/>
                  </a:lnTo>
                  <a:lnTo>
                    <a:pt x="359" y="209"/>
                  </a:lnTo>
                  <a:lnTo>
                    <a:pt x="338" y="213"/>
                  </a:lnTo>
                  <a:lnTo>
                    <a:pt x="318" y="219"/>
                  </a:lnTo>
                  <a:lnTo>
                    <a:pt x="297" y="223"/>
                  </a:lnTo>
                  <a:lnTo>
                    <a:pt x="307" y="212"/>
                  </a:lnTo>
                  <a:lnTo>
                    <a:pt x="335" y="193"/>
                  </a:lnTo>
                  <a:lnTo>
                    <a:pt x="357" y="187"/>
                  </a:lnTo>
                  <a:lnTo>
                    <a:pt x="358" y="183"/>
                  </a:lnTo>
                  <a:lnTo>
                    <a:pt x="328" y="193"/>
                  </a:lnTo>
                  <a:lnTo>
                    <a:pt x="303" y="206"/>
                  </a:lnTo>
                  <a:lnTo>
                    <a:pt x="267" y="220"/>
                  </a:lnTo>
                  <a:lnTo>
                    <a:pt x="267" y="229"/>
                  </a:lnTo>
                  <a:lnTo>
                    <a:pt x="238" y="243"/>
                  </a:lnTo>
                  <a:lnTo>
                    <a:pt x="213" y="251"/>
                  </a:lnTo>
                  <a:lnTo>
                    <a:pt x="192" y="257"/>
                  </a:lnTo>
                  <a:lnTo>
                    <a:pt x="179" y="266"/>
                  </a:lnTo>
                  <a:lnTo>
                    <a:pt x="145" y="276"/>
                  </a:lnTo>
                  <a:lnTo>
                    <a:pt x="130" y="285"/>
                  </a:lnTo>
                  <a:lnTo>
                    <a:pt x="104" y="294"/>
                  </a:lnTo>
                  <a:lnTo>
                    <a:pt x="95" y="292"/>
                  </a:lnTo>
                  <a:lnTo>
                    <a:pt x="75" y="298"/>
                  </a:lnTo>
                  <a:lnTo>
                    <a:pt x="52" y="304"/>
                  </a:lnTo>
                  <a:lnTo>
                    <a:pt x="32" y="311"/>
                  </a:lnTo>
                  <a:lnTo>
                    <a:pt x="0" y="317"/>
                  </a:lnTo>
                  <a:lnTo>
                    <a:pt x="1" y="313"/>
                  </a:lnTo>
                  <a:lnTo>
                    <a:pt x="28" y="304"/>
                  </a:lnTo>
                  <a:lnTo>
                    <a:pt x="49" y="298"/>
                  </a:lnTo>
                  <a:lnTo>
                    <a:pt x="77" y="287"/>
                  </a:lnTo>
                  <a:lnTo>
                    <a:pt x="98" y="285"/>
                  </a:lnTo>
                  <a:lnTo>
                    <a:pt x="114" y="277"/>
                  </a:lnTo>
                  <a:lnTo>
                    <a:pt x="148" y="265"/>
                  </a:lnTo>
                  <a:lnTo>
                    <a:pt x="155" y="261"/>
                  </a:lnTo>
                  <a:lnTo>
                    <a:pt x="174" y="254"/>
                  </a:lnTo>
                  <a:lnTo>
                    <a:pt x="192" y="239"/>
                  </a:lnTo>
                  <a:lnTo>
                    <a:pt x="213" y="228"/>
                  </a:lnTo>
                  <a:lnTo>
                    <a:pt x="189" y="234"/>
                  </a:lnTo>
                  <a:lnTo>
                    <a:pt x="188" y="231"/>
                  </a:lnTo>
                  <a:lnTo>
                    <a:pt x="172" y="238"/>
                  </a:lnTo>
                  <a:lnTo>
                    <a:pt x="173" y="228"/>
                  </a:lnTo>
                  <a:lnTo>
                    <a:pt x="161" y="235"/>
                  </a:lnTo>
                  <a:lnTo>
                    <a:pt x="167" y="225"/>
                  </a:lnTo>
                  <a:lnTo>
                    <a:pt x="143" y="233"/>
                  </a:lnTo>
                  <a:lnTo>
                    <a:pt x="134" y="233"/>
                  </a:lnTo>
                  <a:lnTo>
                    <a:pt x="146" y="221"/>
                  </a:lnTo>
                  <a:lnTo>
                    <a:pt x="157" y="214"/>
                  </a:lnTo>
                  <a:lnTo>
                    <a:pt x="156" y="207"/>
                  </a:lnTo>
                  <a:lnTo>
                    <a:pt x="132" y="211"/>
                  </a:lnTo>
                  <a:lnTo>
                    <a:pt x="131" y="202"/>
                  </a:lnTo>
                  <a:lnTo>
                    <a:pt x="126" y="197"/>
                  </a:lnTo>
                  <a:lnTo>
                    <a:pt x="139" y="186"/>
                  </a:lnTo>
                  <a:lnTo>
                    <a:pt x="138" y="178"/>
                  </a:lnTo>
                  <a:lnTo>
                    <a:pt x="158" y="167"/>
                  </a:lnTo>
                  <a:lnTo>
                    <a:pt x="183" y="157"/>
                  </a:lnTo>
                  <a:lnTo>
                    <a:pt x="201" y="147"/>
                  </a:lnTo>
                  <a:lnTo>
                    <a:pt x="214" y="146"/>
                  </a:lnTo>
                  <a:lnTo>
                    <a:pt x="220" y="149"/>
                  </a:lnTo>
                  <a:lnTo>
                    <a:pt x="243" y="140"/>
                  </a:lnTo>
                  <a:lnTo>
                    <a:pt x="252" y="142"/>
                  </a:lnTo>
                  <a:lnTo>
                    <a:pt x="270" y="136"/>
                  </a:lnTo>
                  <a:lnTo>
                    <a:pt x="279" y="127"/>
                  </a:lnTo>
                  <a:lnTo>
                    <a:pt x="275" y="124"/>
                  </a:lnTo>
                  <a:lnTo>
                    <a:pt x="295" y="117"/>
                  </a:lnTo>
                  <a:lnTo>
                    <a:pt x="286" y="117"/>
                  </a:lnTo>
                  <a:lnTo>
                    <a:pt x="266" y="121"/>
                  </a:lnTo>
                  <a:lnTo>
                    <a:pt x="256" y="125"/>
                  </a:lnTo>
                  <a:lnTo>
                    <a:pt x="251" y="121"/>
                  </a:lnTo>
                  <a:lnTo>
                    <a:pt x="228" y="123"/>
                  </a:lnTo>
                  <a:lnTo>
                    <a:pt x="213" y="119"/>
                  </a:lnTo>
                  <a:lnTo>
                    <a:pt x="218" y="111"/>
                  </a:lnTo>
                  <a:lnTo>
                    <a:pt x="215" y="101"/>
                  </a:lnTo>
                  <a:lnTo>
                    <a:pt x="246" y="93"/>
                  </a:lnTo>
                  <a:lnTo>
                    <a:pt x="289" y="84"/>
                  </a:lnTo>
                  <a:lnTo>
                    <a:pt x="300" y="84"/>
                  </a:lnTo>
                  <a:lnTo>
                    <a:pt x="286" y="93"/>
                  </a:lnTo>
                  <a:lnTo>
                    <a:pt x="316" y="92"/>
                  </a:lnTo>
                  <a:lnTo>
                    <a:pt x="320" y="81"/>
                  </a:lnTo>
                  <a:lnTo>
                    <a:pt x="313" y="74"/>
                  </a:lnTo>
                  <a:lnTo>
                    <a:pt x="317" y="65"/>
                  </a:lnTo>
                  <a:lnTo>
                    <a:pt x="315" y="58"/>
                  </a:lnTo>
                  <a:lnTo>
                    <a:pt x="305" y="52"/>
                  </a:lnTo>
                  <a:lnTo>
                    <a:pt x="327" y="43"/>
                  </a:lnTo>
                  <a:lnTo>
                    <a:pt x="351" y="42"/>
                  </a:lnTo>
                  <a:lnTo>
                    <a:pt x="380" y="34"/>
                  </a:lnTo>
                  <a:lnTo>
                    <a:pt x="397" y="26"/>
                  </a:lnTo>
                  <a:lnTo>
                    <a:pt x="423" y="18"/>
                  </a:lnTo>
                  <a:lnTo>
                    <a:pt x="439" y="16"/>
                  </a:lnTo>
                  <a:lnTo>
                    <a:pt x="475" y="8"/>
                  </a:lnTo>
                  <a:lnTo>
                    <a:pt x="485" y="9"/>
                  </a:lnTo>
                  <a:lnTo>
                    <a:pt x="519" y="0"/>
                  </a:lnTo>
                  <a:lnTo>
                    <a:pt x="533" y="4"/>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2" name="Freeform 210">
              <a:extLst>
                <a:ext uri="{FF2B5EF4-FFF2-40B4-BE49-F238E27FC236}">
                  <a16:creationId xmlns:a16="http://schemas.microsoft.com/office/drawing/2014/main" id="{109CF250-4FFD-BB8A-7794-0F75804E6F84}"/>
                </a:ext>
              </a:extLst>
            </p:cNvPr>
            <p:cNvSpPr>
              <a:spLocks/>
            </p:cNvSpPr>
            <p:nvPr/>
          </p:nvSpPr>
          <p:spPr bwMode="auto">
            <a:xfrm>
              <a:off x="2167728" y="2183310"/>
              <a:ext cx="1675417" cy="838546"/>
            </a:xfrm>
            <a:custGeom>
              <a:avLst/>
              <a:gdLst>
                <a:gd name="T0" fmla="*/ 595 w 1001"/>
                <a:gd name="T1" fmla="*/ 16 h 501"/>
                <a:gd name="T2" fmla="*/ 655 w 1001"/>
                <a:gd name="T3" fmla="*/ 28 h 501"/>
                <a:gd name="T4" fmla="*/ 701 w 1001"/>
                <a:gd name="T5" fmla="*/ 38 h 501"/>
                <a:gd name="T6" fmla="*/ 724 w 1001"/>
                <a:gd name="T7" fmla="*/ 58 h 501"/>
                <a:gd name="T8" fmla="*/ 729 w 1001"/>
                <a:gd name="T9" fmla="*/ 64 h 501"/>
                <a:gd name="T10" fmla="*/ 733 w 1001"/>
                <a:gd name="T11" fmla="*/ 73 h 501"/>
                <a:gd name="T12" fmla="*/ 730 w 1001"/>
                <a:gd name="T13" fmla="*/ 131 h 501"/>
                <a:gd name="T14" fmla="*/ 712 w 1001"/>
                <a:gd name="T15" fmla="*/ 155 h 501"/>
                <a:gd name="T16" fmla="*/ 762 w 1001"/>
                <a:gd name="T17" fmla="*/ 144 h 501"/>
                <a:gd name="T18" fmla="*/ 788 w 1001"/>
                <a:gd name="T19" fmla="*/ 121 h 501"/>
                <a:gd name="T20" fmla="*/ 836 w 1001"/>
                <a:gd name="T21" fmla="*/ 110 h 501"/>
                <a:gd name="T22" fmla="*/ 896 w 1001"/>
                <a:gd name="T23" fmla="*/ 90 h 501"/>
                <a:gd name="T24" fmla="*/ 943 w 1001"/>
                <a:gd name="T25" fmla="*/ 80 h 501"/>
                <a:gd name="T26" fmla="*/ 984 w 1001"/>
                <a:gd name="T27" fmla="*/ 45 h 501"/>
                <a:gd name="T28" fmla="*/ 999 w 1001"/>
                <a:gd name="T29" fmla="*/ 87 h 501"/>
                <a:gd name="T30" fmla="*/ 940 w 1001"/>
                <a:gd name="T31" fmla="*/ 117 h 501"/>
                <a:gd name="T32" fmla="*/ 922 w 1001"/>
                <a:gd name="T33" fmla="*/ 155 h 501"/>
                <a:gd name="T34" fmla="*/ 930 w 1001"/>
                <a:gd name="T35" fmla="*/ 159 h 501"/>
                <a:gd name="T36" fmla="*/ 888 w 1001"/>
                <a:gd name="T37" fmla="*/ 166 h 501"/>
                <a:gd name="T38" fmla="*/ 892 w 1001"/>
                <a:gd name="T39" fmla="*/ 173 h 501"/>
                <a:gd name="T40" fmla="*/ 850 w 1001"/>
                <a:gd name="T41" fmla="*/ 183 h 501"/>
                <a:gd name="T42" fmla="*/ 830 w 1001"/>
                <a:gd name="T43" fmla="*/ 209 h 501"/>
                <a:gd name="T44" fmla="*/ 826 w 1001"/>
                <a:gd name="T45" fmla="*/ 217 h 501"/>
                <a:gd name="T46" fmla="*/ 801 w 1001"/>
                <a:gd name="T47" fmla="*/ 249 h 501"/>
                <a:gd name="T48" fmla="*/ 801 w 1001"/>
                <a:gd name="T49" fmla="*/ 219 h 501"/>
                <a:gd name="T50" fmla="*/ 796 w 1001"/>
                <a:gd name="T51" fmla="*/ 255 h 501"/>
                <a:gd name="T52" fmla="*/ 782 w 1001"/>
                <a:gd name="T53" fmla="*/ 300 h 501"/>
                <a:gd name="T54" fmla="*/ 729 w 1001"/>
                <a:gd name="T55" fmla="*/ 327 h 501"/>
                <a:gd name="T56" fmla="*/ 679 w 1001"/>
                <a:gd name="T57" fmla="*/ 369 h 501"/>
                <a:gd name="T58" fmla="*/ 680 w 1001"/>
                <a:gd name="T59" fmla="*/ 431 h 501"/>
                <a:gd name="T60" fmla="*/ 676 w 1001"/>
                <a:gd name="T61" fmla="*/ 486 h 501"/>
                <a:gd name="T62" fmla="*/ 654 w 1001"/>
                <a:gd name="T63" fmla="*/ 490 h 501"/>
                <a:gd name="T64" fmla="*/ 636 w 1001"/>
                <a:gd name="T65" fmla="*/ 443 h 501"/>
                <a:gd name="T66" fmla="*/ 624 w 1001"/>
                <a:gd name="T67" fmla="*/ 397 h 501"/>
                <a:gd name="T68" fmla="*/ 585 w 1001"/>
                <a:gd name="T69" fmla="*/ 391 h 501"/>
                <a:gd name="T70" fmla="*/ 528 w 1001"/>
                <a:gd name="T71" fmla="*/ 396 h 501"/>
                <a:gd name="T72" fmla="*/ 526 w 1001"/>
                <a:gd name="T73" fmla="*/ 417 h 501"/>
                <a:gd name="T74" fmla="*/ 489 w 1001"/>
                <a:gd name="T75" fmla="*/ 406 h 501"/>
                <a:gd name="T76" fmla="*/ 434 w 1001"/>
                <a:gd name="T77" fmla="*/ 410 h 501"/>
                <a:gd name="T78" fmla="*/ 376 w 1001"/>
                <a:gd name="T79" fmla="*/ 454 h 501"/>
                <a:gd name="T80" fmla="*/ 366 w 1001"/>
                <a:gd name="T81" fmla="*/ 486 h 501"/>
                <a:gd name="T82" fmla="*/ 339 w 1001"/>
                <a:gd name="T83" fmla="*/ 450 h 501"/>
                <a:gd name="T84" fmla="*/ 313 w 1001"/>
                <a:gd name="T85" fmla="*/ 404 h 501"/>
                <a:gd name="T86" fmla="*/ 262 w 1001"/>
                <a:gd name="T87" fmla="*/ 408 h 501"/>
                <a:gd name="T88" fmla="*/ 244 w 1001"/>
                <a:gd name="T89" fmla="*/ 370 h 501"/>
                <a:gd name="T90" fmla="*/ 193 w 1001"/>
                <a:gd name="T91" fmla="*/ 371 h 501"/>
                <a:gd name="T92" fmla="*/ 102 w 1001"/>
                <a:gd name="T93" fmla="*/ 343 h 501"/>
                <a:gd name="T94" fmla="*/ 53 w 1001"/>
                <a:gd name="T95" fmla="*/ 324 h 501"/>
                <a:gd name="T96" fmla="*/ 33 w 1001"/>
                <a:gd name="T97" fmla="*/ 309 h 501"/>
                <a:gd name="T98" fmla="*/ 8 w 1001"/>
                <a:gd name="T99" fmla="*/ 272 h 501"/>
                <a:gd name="T100" fmla="*/ 0 w 1001"/>
                <a:gd name="T101" fmla="*/ 214 h 501"/>
                <a:gd name="T102" fmla="*/ 23 w 1001"/>
                <a:gd name="T103" fmla="*/ 151 h 501"/>
                <a:gd name="T104" fmla="*/ 69 w 1001"/>
                <a:gd name="T105" fmla="*/ 79 h 501"/>
                <a:gd name="T106" fmla="*/ 94 w 1001"/>
                <a:gd name="T107" fmla="*/ 21 h 501"/>
                <a:gd name="T108" fmla="*/ 124 w 1001"/>
                <a:gd name="T109" fmla="*/ 25 h 501"/>
                <a:gd name="T110" fmla="*/ 239 w 1001"/>
                <a:gd name="T111" fmla="*/ 8 h 501"/>
                <a:gd name="T112" fmla="*/ 432 w 1001"/>
                <a:gd name="T113" fmla="*/ 8 h 501"/>
                <a:gd name="T114" fmla="*/ 579 w 1001"/>
                <a:gd name="T115" fmla="*/ 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1" h="501">
                  <a:moveTo>
                    <a:pt x="584" y="0"/>
                  </a:moveTo>
                  <a:lnTo>
                    <a:pt x="582" y="11"/>
                  </a:lnTo>
                  <a:lnTo>
                    <a:pt x="585" y="15"/>
                  </a:lnTo>
                  <a:lnTo>
                    <a:pt x="595" y="16"/>
                  </a:lnTo>
                  <a:lnTo>
                    <a:pt x="610" y="19"/>
                  </a:lnTo>
                  <a:lnTo>
                    <a:pt x="623" y="26"/>
                  </a:lnTo>
                  <a:lnTo>
                    <a:pt x="637" y="23"/>
                  </a:lnTo>
                  <a:lnTo>
                    <a:pt x="655" y="28"/>
                  </a:lnTo>
                  <a:lnTo>
                    <a:pt x="660" y="28"/>
                  </a:lnTo>
                  <a:lnTo>
                    <a:pt x="677" y="22"/>
                  </a:lnTo>
                  <a:lnTo>
                    <a:pt x="689" y="30"/>
                  </a:lnTo>
                  <a:lnTo>
                    <a:pt x="701" y="38"/>
                  </a:lnTo>
                  <a:lnTo>
                    <a:pt x="711" y="44"/>
                  </a:lnTo>
                  <a:lnTo>
                    <a:pt x="721" y="51"/>
                  </a:lnTo>
                  <a:lnTo>
                    <a:pt x="721" y="56"/>
                  </a:lnTo>
                  <a:lnTo>
                    <a:pt x="724" y="58"/>
                  </a:lnTo>
                  <a:lnTo>
                    <a:pt x="722" y="60"/>
                  </a:lnTo>
                  <a:lnTo>
                    <a:pt x="726" y="61"/>
                  </a:lnTo>
                  <a:lnTo>
                    <a:pt x="730" y="59"/>
                  </a:lnTo>
                  <a:lnTo>
                    <a:pt x="729" y="64"/>
                  </a:lnTo>
                  <a:lnTo>
                    <a:pt x="731" y="67"/>
                  </a:lnTo>
                  <a:lnTo>
                    <a:pt x="735" y="67"/>
                  </a:lnTo>
                  <a:lnTo>
                    <a:pt x="737" y="69"/>
                  </a:lnTo>
                  <a:lnTo>
                    <a:pt x="733" y="73"/>
                  </a:lnTo>
                  <a:lnTo>
                    <a:pt x="747" y="83"/>
                  </a:lnTo>
                  <a:lnTo>
                    <a:pt x="743" y="101"/>
                  </a:lnTo>
                  <a:lnTo>
                    <a:pt x="739" y="119"/>
                  </a:lnTo>
                  <a:lnTo>
                    <a:pt x="730" y="131"/>
                  </a:lnTo>
                  <a:lnTo>
                    <a:pt x="718" y="142"/>
                  </a:lnTo>
                  <a:lnTo>
                    <a:pt x="712" y="150"/>
                  </a:lnTo>
                  <a:lnTo>
                    <a:pt x="711" y="152"/>
                  </a:lnTo>
                  <a:lnTo>
                    <a:pt x="712" y="155"/>
                  </a:lnTo>
                  <a:lnTo>
                    <a:pt x="716" y="158"/>
                  </a:lnTo>
                  <a:lnTo>
                    <a:pt x="720" y="158"/>
                  </a:lnTo>
                  <a:lnTo>
                    <a:pt x="744" y="147"/>
                  </a:lnTo>
                  <a:lnTo>
                    <a:pt x="762" y="144"/>
                  </a:lnTo>
                  <a:lnTo>
                    <a:pt x="788" y="133"/>
                  </a:lnTo>
                  <a:lnTo>
                    <a:pt x="789" y="132"/>
                  </a:lnTo>
                  <a:lnTo>
                    <a:pt x="789" y="125"/>
                  </a:lnTo>
                  <a:lnTo>
                    <a:pt x="788" y="121"/>
                  </a:lnTo>
                  <a:lnTo>
                    <a:pt x="797" y="118"/>
                  </a:lnTo>
                  <a:lnTo>
                    <a:pt x="813" y="118"/>
                  </a:lnTo>
                  <a:lnTo>
                    <a:pt x="828" y="118"/>
                  </a:lnTo>
                  <a:lnTo>
                    <a:pt x="836" y="110"/>
                  </a:lnTo>
                  <a:lnTo>
                    <a:pt x="839" y="108"/>
                  </a:lnTo>
                  <a:lnTo>
                    <a:pt x="862" y="93"/>
                  </a:lnTo>
                  <a:lnTo>
                    <a:pt x="870" y="90"/>
                  </a:lnTo>
                  <a:lnTo>
                    <a:pt x="896" y="90"/>
                  </a:lnTo>
                  <a:lnTo>
                    <a:pt x="926" y="90"/>
                  </a:lnTo>
                  <a:lnTo>
                    <a:pt x="929" y="84"/>
                  </a:lnTo>
                  <a:lnTo>
                    <a:pt x="935" y="83"/>
                  </a:lnTo>
                  <a:lnTo>
                    <a:pt x="943" y="80"/>
                  </a:lnTo>
                  <a:lnTo>
                    <a:pt x="952" y="71"/>
                  </a:lnTo>
                  <a:lnTo>
                    <a:pt x="962" y="55"/>
                  </a:lnTo>
                  <a:lnTo>
                    <a:pt x="980" y="40"/>
                  </a:lnTo>
                  <a:lnTo>
                    <a:pt x="984" y="45"/>
                  </a:lnTo>
                  <a:lnTo>
                    <a:pt x="996" y="42"/>
                  </a:lnTo>
                  <a:lnTo>
                    <a:pt x="1001" y="48"/>
                  </a:lnTo>
                  <a:lnTo>
                    <a:pt x="992" y="75"/>
                  </a:lnTo>
                  <a:lnTo>
                    <a:pt x="999" y="87"/>
                  </a:lnTo>
                  <a:lnTo>
                    <a:pt x="999" y="94"/>
                  </a:lnTo>
                  <a:lnTo>
                    <a:pt x="979" y="103"/>
                  </a:lnTo>
                  <a:lnTo>
                    <a:pt x="959" y="111"/>
                  </a:lnTo>
                  <a:lnTo>
                    <a:pt x="940" y="117"/>
                  </a:lnTo>
                  <a:lnTo>
                    <a:pt x="927" y="129"/>
                  </a:lnTo>
                  <a:lnTo>
                    <a:pt x="923" y="133"/>
                  </a:lnTo>
                  <a:lnTo>
                    <a:pt x="920" y="144"/>
                  </a:lnTo>
                  <a:lnTo>
                    <a:pt x="922" y="155"/>
                  </a:lnTo>
                  <a:lnTo>
                    <a:pt x="929" y="156"/>
                  </a:lnTo>
                  <a:lnTo>
                    <a:pt x="929" y="148"/>
                  </a:lnTo>
                  <a:lnTo>
                    <a:pt x="933" y="153"/>
                  </a:lnTo>
                  <a:lnTo>
                    <a:pt x="930" y="159"/>
                  </a:lnTo>
                  <a:lnTo>
                    <a:pt x="917" y="162"/>
                  </a:lnTo>
                  <a:lnTo>
                    <a:pt x="909" y="162"/>
                  </a:lnTo>
                  <a:lnTo>
                    <a:pt x="896" y="165"/>
                  </a:lnTo>
                  <a:lnTo>
                    <a:pt x="888" y="166"/>
                  </a:lnTo>
                  <a:lnTo>
                    <a:pt x="878" y="167"/>
                  </a:lnTo>
                  <a:lnTo>
                    <a:pt x="862" y="173"/>
                  </a:lnTo>
                  <a:lnTo>
                    <a:pt x="888" y="169"/>
                  </a:lnTo>
                  <a:lnTo>
                    <a:pt x="892" y="173"/>
                  </a:lnTo>
                  <a:lnTo>
                    <a:pt x="867" y="179"/>
                  </a:lnTo>
                  <a:lnTo>
                    <a:pt x="856" y="179"/>
                  </a:lnTo>
                  <a:lnTo>
                    <a:pt x="857" y="177"/>
                  </a:lnTo>
                  <a:lnTo>
                    <a:pt x="850" y="183"/>
                  </a:lnTo>
                  <a:lnTo>
                    <a:pt x="855" y="183"/>
                  </a:lnTo>
                  <a:lnTo>
                    <a:pt x="847" y="198"/>
                  </a:lnTo>
                  <a:lnTo>
                    <a:pt x="830" y="214"/>
                  </a:lnTo>
                  <a:lnTo>
                    <a:pt x="830" y="209"/>
                  </a:lnTo>
                  <a:lnTo>
                    <a:pt x="827" y="208"/>
                  </a:lnTo>
                  <a:lnTo>
                    <a:pt x="823" y="203"/>
                  </a:lnTo>
                  <a:lnTo>
                    <a:pt x="823" y="214"/>
                  </a:lnTo>
                  <a:lnTo>
                    <a:pt x="826" y="217"/>
                  </a:lnTo>
                  <a:lnTo>
                    <a:pt x="824" y="225"/>
                  </a:lnTo>
                  <a:lnTo>
                    <a:pt x="817" y="233"/>
                  </a:lnTo>
                  <a:lnTo>
                    <a:pt x="802" y="250"/>
                  </a:lnTo>
                  <a:lnTo>
                    <a:pt x="801" y="249"/>
                  </a:lnTo>
                  <a:lnTo>
                    <a:pt x="810" y="235"/>
                  </a:lnTo>
                  <a:lnTo>
                    <a:pt x="804" y="227"/>
                  </a:lnTo>
                  <a:lnTo>
                    <a:pt x="807" y="210"/>
                  </a:lnTo>
                  <a:lnTo>
                    <a:pt x="801" y="219"/>
                  </a:lnTo>
                  <a:lnTo>
                    <a:pt x="801" y="232"/>
                  </a:lnTo>
                  <a:lnTo>
                    <a:pt x="791" y="229"/>
                  </a:lnTo>
                  <a:lnTo>
                    <a:pt x="800" y="235"/>
                  </a:lnTo>
                  <a:lnTo>
                    <a:pt x="796" y="255"/>
                  </a:lnTo>
                  <a:lnTo>
                    <a:pt x="800" y="256"/>
                  </a:lnTo>
                  <a:lnTo>
                    <a:pt x="800" y="264"/>
                  </a:lnTo>
                  <a:lnTo>
                    <a:pt x="797" y="284"/>
                  </a:lnTo>
                  <a:lnTo>
                    <a:pt x="782" y="300"/>
                  </a:lnTo>
                  <a:lnTo>
                    <a:pt x="763" y="306"/>
                  </a:lnTo>
                  <a:lnTo>
                    <a:pt x="748" y="318"/>
                  </a:lnTo>
                  <a:lnTo>
                    <a:pt x="739" y="319"/>
                  </a:lnTo>
                  <a:lnTo>
                    <a:pt x="729" y="327"/>
                  </a:lnTo>
                  <a:lnTo>
                    <a:pt x="725" y="334"/>
                  </a:lnTo>
                  <a:lnTo>
                    <a:pt x="702" y="347"/>
                  </a:lnTo>
                  <a:lnTo>
                    <a:pt x="690" y="357"/>
                  </a:lnTo>
                  <a:lnTo>
                    <a:pt x="679" y="369"/>
                  </a:lnTo>
                  <a:lnTo>
                    <a:pt x="673" y="384"/>
                  </a:lnTo>
                  <a:lnTo>
                    <a:pt x="673" y="398"/>
                  </a:lnTo>
                  <a:lnTo>
                    <a:pt x="675" y="416"/>
                  </a:lnTo>
                  <a:lnTo>
                    <a:pt x="680" y="431"/>
                  </a:lnTo>
                  <a:lnTo>
                    <a:pt x="678" y="440"/>
                  </a:lnTo>
                  <a:lnTo>
                    <a:pt x="682" y="464"/>
                  </a:lnTo>
                  <a:lnTo>
                    <a:pt x="679" y="478"/>
                  </a:lnTo>
                  <a:lnTo>
                    <a:pt x="676" y="486"/>
                  </a:lnTo>
                  <a:lnTo>
                    <a:pt x="670" y="499"/>
                  </a:lnTo>
                  <a:lnTo>
                    <a:pt x="664" y="501"/>
                  </a:lnTo>
                  <a:lnTo>
                    <a:pt x="656" y="499"/>
                  </a:lnTo>
                  <a:lnTo>
                    <a:pt x="654" y="490"/>
                  </a:lnTo>
                  <a:lnTo>
                    <a:pt x="648" y="485"/>
                  </a:lnTo>
                  <a:lnTo>
                    <a:pt x="642" y="467"/>
                  </a:lnTo>
                  <a:lnTo>
                    <a:pt x="637" y="451"/>
                  </a:lnTo>
                  <a:lnTo>
                    <a:pt x="636" y="443"/>
                  </a:lnTo>
                  <a:lnTo>
                    <a:pt x="643" y="429"/>
                  </a:lnTo>
                  <a:lnTo>
                    <a:pt x="640" y="418"/>
                  </a:lnTo>
                  <a:lnTo>
                    <a:pt x="630" y="401"/>
                  </a:lnTo>
                  <a:lnTo>
                    <a:pt x="624" y="397"/>
                  </a:lnTo>
                  <a:lnTo>
                    <a:pt x="604" y="407"/>
                  </a:lnTo>
                  <a:lnTo>
                    <a:pt x="601" y="406"/>
                  </a:lnTo>
                  <a:lnTo>
                    <a:pt x="595" y="396"/>
                  </a:lnTo>
                  <a:lnTo>
                    <a:pt x="585" y="391"/>
                  </a:lnTo>
                  <a:lnTo>
                    <a:pt x="564" y="394"/>
                  </a:lnTo>
                  <a:lnTo>
                    <a:pt x="549" y="391"/>
                  </a:lnTo>
                  <a:lnTo>
                    <a:pt x="536" y="393"/>
                  </a:lnTo>
                  <a:lnTo>
                    <a:pt x="528" y="396"/>
                  </a:lnTo>
                  <a:lnTo>
                    <a:pt x="529" y="401"/>
                  </a:lnTo>
                  <a:lnTo>
                    <a:pt x="527" y="410"/>
                  </a:lnTo>
                  <a:lnTo>
                    <a:pt x="530" y="414"/>
                  </a:lnTo>
                  <a:lnTo>
                    <a:pt x="526" y="417"/>
                  </a:lnTo>
                  <a:lnTo>
                    <a:pt x="520" y="414"/>
                  </a:lnTo>
                  <a:lnTo>
                    <a:pt x="512" y="417"/>
                  </a:lnTo>
                  <a:lnTo>
                    <a:pt x="500" y="417"/>
                  </a:lnTo>
                  <a:lnTo>
                    <a:pt x="489" y="406"/>
                  </a:lnTo>
                  <a:lnTo>
                    <a:pt x="473" y="408"/>
                  </a:lnTo>
                  <a:lnTo>
                    <a:pt x="462" y="404"/>
                  </a:lnTo>
                  <a:lnTo>
                    <a:pt x="450" y="405"/>
                  </a:lnTo>
                  <a:lnTo>
                    <a:pt x="434" y="410"/>
                  </a:lnTo>
                  <a:lnTo>
                    <a:pt x="415" y="426"/>
                  </a:lnTo>
                  <a:lnTo>
                    <a:pt x="395" y="434"/>
                  </a:lnTo>
                  <a:lnTo>
                    <a:pt x="383" y="444"/>
                  </a:lnTo>
                  <a:lnTo>
                    <a:pt x="376" y="454"/>
                  </a:lnTo>
                  <a:lnTo>
                    <a:pt x="373" y="468"/>
                  </a:lnTo>
                  <a:lnTo>
                    <a:pt x="372" y="478"/>
                  </a:lnTo>
                  <a:lnTo>
                    <a:pt x="374" y="485"/>
                  </a:lnTo>
                  <a:lnTo>
                    <a:pt x="366" y="486"/>
                  </a:lnTo>
                  <a:lnTo>
                    <a:pt x="355" y="481"/>
                  </a:lnTo>
                  <a:lnTo>
                    <a:pt x="342" y="475"/>
                  </a:lnTo>
                  <a:lnTo>
                    <a:pt x="340" y="465"/>
                  </a:lnTo>
                  <a:lnTo>
                    <a:pt x="339" y="450"/>
                  </a:lnTo>
                  <a:lnTo>
                    <a:pt x="332" y="438"/>
                  </a:lnTo>
                  <a:lnTo>
                    <a:pt x="328" y="426"/>
                  </a:lnTo>
                  <a:lnTo>
                    <a:pt x="323" y="412"/>
                  </a:lnTo>
                  <a:lnTo>
                    <a:pt x="313" y="404"/>
                  </a:lnTo>
                  <a:lnTo>
                    <a:pt x="299" y="404"/>
                  </a:lnTo>
                  <a:lnTo>
                    <a:pt x="283" y="421"/>
                  </a:lnTo>
                  <a:lnTo>
                    <a:pt x="270" y="414"/>
                  </a:lnTo>
                  <a:lnTo>
                    <a:pt x="262" y="408"/>
                  </a:lnTo>
                  <a:lnTo>
                    <a:pt x="261" y="397"/>
                  </a:lnTo>
                  <a:lnTo>
                    <a:pt x="259" y="386"/>
                  </a:lnTo>
                  <a:lnTo>
                    <a:pt x="251" y="377"/>
                  </a:lnTo>
                  <a:lnTo>
                    <a:pt x="244" y="370"/>
                  </a:lnTo>
                  <a:lnTo>
                    <a:pt x="240" y="363"/>
                  </a:lnTo>
                  <a:lnTo>
                    <a:pt x="209" y="363"/>
                  </a:lnTo>
                  <a:lnTo>
                    <a:pt x="207" y="371"/>
                  </a:lnTo>
                  <a:lnTo>
                    <a:pt x="193" y="371"/>
                  </a:lnTo>
                  <a:lnTo>
                    <a:pt x="158" y="372"/>
                  </a:lnTo>
                  <a:lnTo>
                    <a:pt x="123" y="357"/>
                  </a:lnTo>
                  <a:lnTo>
                    <a:pt x="100" y="347"/>
                  </a:lnTo>
                  <a:lnTo>
                    <a:pt x="102" y="343"/>
                  </a:lnTo>
                  <a:lnTo>
                    <a:pt x="80" y="345"/>
                  </a:lnTo>
                  <a:lnTo>
                    <a:pt x="59" y="347"/>
                  </a:lnTo>
                  <a:lnTo>
                    <a:pt x="60" y="336"/>
                  </a:lnTo>
                  <a:lnTo>
                    <a:pt x="53" y="324"/>
                  </a:lnTo>
                  <a:lnTo>
                    <a:pt x="46" y="322"/>
                  </a:lnTo>
                  <a:lnTo>
                    <a:pt x="46" y="316"/>
                  </a:lnTo>
                  <a:lnTo>
                    <a:pt x="37" y="315"/>
                  </a:lnTo>
                  <a:lnTo>
                    <a:pt x="33" y="309"/>
                  </a:lnTo>
                  <a:lnTo>
                    <a:pt x="18" y="307"/>
                  </a:lnTo>
                  <a:lnTo>
                    <a:pt x="14" y="304"/>
                  </a:lnTo>
                  <a:lnTo>
                    <a:pt x="17" y="292"/>
                  </a:lnTo>
                  <a:lnTo>
                    <a:pt x="8" y="272"/>
                  </a:lnTo>
                  <a:lnTo>
                    <a:pt x="7" y="243"/>
                  </a:lnTo>
                  <a:lnTo>
                    <a:pt x="9" y="238"/>
                  </a:lnTo>
                  <a:lnTo>
                    <a:pt x="5" y="231"/>
                  </a:lnTo>
                  <a:lnTo>
                    <a:pt x="0" y="214"/>
                  </a:lnTo>
                  <a:lnTo>
                    <a:pt x="5" y="197"/>
                  </a:lnTo>
                  <a:lnTo>
                    <a:pt x="2" y="186"/>
                  </a:lnTo>
                  <a:lnTo>
                    <a:pt x="14" y="169"/>
                  </a:lnTo>
                  <a:lnTo>
                    <a:pt x="23" y="151"/>
                  </a:lnTo>
                  <a:lnTo>
                    <a:pt x="26" y="135"/>
                  </a:lnTo>
                  <a:lnTo>
                    <a:pt x="43" y="116"/>
                  </a:lnTo>
                  <a:lnTo>
                    <a:pt x="56" y="98"/>
                  </a:lnTo>
                  <a:lnTo>
                    <a:pt x="69" y="79"/>
                  </a:lnTo>
                  <a:lnTo>
                    <a:pt x="82" y="52"/>
                  </a:lnTo>
                  <a:lnTo>
                    <a:pt x="88" y="34"/>
                  </a:lnTo>
                  <a:lnTo>
                    <a:pt x="89" y="25"/>
                  </a:lnTo>
                  <a:lnTo>
                    <a:pt x="94" y="21"/>
                  </a:lnTo>
                  <a:lnTo>
                    <a:pt x="113" y="28"/>
                  </a:lnTo>
                  <a:lnTo>
                    <a:pt x="109" y="47"/>
                  </a:lnTo>
                  <a:lnTo>
                    <a:pt x="117" y="41"/>
                  </a:lnTo>
                  <a:lnTo>
                    <a:pt x="124" y="25"/>
                  </a:lnTo>
                  <a:lnTo>
                    <a:pt x="130" y="8"/>
                  </a:lnTo>
                  <a:lnTo>
                    <a:pt x="175" y="8"/>
                  </a:lnTo>
                  <a:lnTo>
                    <a:pt x="223" y="8"/>
                  </a:lnTo>
                  <a:lnTo>
                    <a:pt x="239" y="8"/>
                  </a:lnTo>
                  <a:lnTo>
                    <a:pt x="288" y="8"/>
                  </a:lnTo>
                  <a:lnTo>
                    <a:pt x="335" y="8"/>
                  </a:lnTo>
                  <a:lnTo>
                    <a:pt x="384" y="8"/>
                  </a:lnTo>
                  <a:lnTo>
                    <a:pt x="432" y="8"/>
                  </a:lnTo>
                  <a:lnTo>
                    <a:pt x="487" y="8"/>
                  </a:lnTo>
                  <a:lnTo>
                    <a:pt x="541" y="8"/>
                  </a:lnTo>
                  <a:lnTo>
                    <a:pt x="575" y="8"/>
                  </a:lnTo>
                  <a:lnTo>
                    <a:pt x="579" y="0"/>
                  </a:lnTo>
                  <a:lnTo>
                    <a:pt x="584" y="0"/>
                  </a:lnTo>
                  <a:close/>
                </a:path>
              </a:pathLst>
            </a:custGeom>
            <a:solidFill>
              <a:schemeClr val="accent1"/>
            </a:solid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3" name="Freeform 211">
              <a:extLst>
                <a:ext uri="{FF2B5EF4-FFF2-40B4-BE49-F238E27FC236}">
                  <a16:creationId xmlns:a16="http://schemas.microsoft.com/office/drawing/2014/main" id="{571CAB94-6663-B076-50E5-1491CA0226B1}"/>
                </a:ext>
              </a:extLst>
            </p:cNvPr>
            <p:cNvSpPr>
              <a:spLocks/>
            </p:cNvSpPr>
            <p:nvPr/>
          </p:nvSpPr>
          <p:spPr bwMode="auto">
            <a:xfrm>
              <a:off x="7232474" y="2313862"/>
              <a:ext cx="518860" cy="289558"/>
            </a:xfrm>
            <a:custGeom>
              <a:avLst/>
              <a:gdLst>
                <a:gd name="T0" fmla="*/ 218 w 310"/>
                <a:gd name="T1" fmla="*/ 169 h 173"/>
                <a:gd name="T2" fmla="*/ 215 w 310"/>
                <a:gd name="T3" fmla="*/ 156 h 173"/>
                <a:gd name="T4" fmla="*/ 190 w 310"/>
                <a:gd name="T5" fmla="*/ 147 h 173"/>
                <a:gd name="T6" fmla="*/ 170 w 310"/>
                <a:gd name="T7" fmla="*/ 137 h 173"/>
                <a:gd name="T8" fmla="*/ 157 w 310"/>
                <a:gd name="T9" fmla="*/ 127 h 173"/>
                <a:gd name="T10" fmla="*/ 134 w 310"/>
                <a:gd name="T11" fmla="*/ 113 h 173"/>
                <a:gd name="T12" fmla="*/ 120 w 310"/>
                <a:gd name="T13" fmla="*/ 92 h 173"/>
                <a:gd name="T14" fmla="*/ 114 w 310"/>
                <a:gd name="T15" fmla="*/ 88 h 173"/>
                <a:gd name="T16" fmla="*/ 96 w 310"/>
                <a:gd name="T17" fmla="*/ 89 h 173"/>
                <a:gd name="T18" fmla="*/ 88 w 310"/>
                <a:gd name="T19" fmla="*/ 85 h 173"/>
                <a:gd name="T20" fmla="*/ 82 w 310"/>
                <a:gd name="T21" fmla="*/ 69 h 173"/>
                <a:gd name="T22" fmla="*/ 57 w 310"/>
                <a:gd name="T23" fmla="*/ 58 h 173"/>
                <a:gd name="T24" fmla="*/ 46 w 310"/>
                <a:gd name="T25" fmla="*/ 70 h 173"/>
                <a:gd name="T26" fmla="*/ 33 w 310"/>
                <a:gd name="T27" fmla="*/ 77 h 173"/>
                <a:gd name="T28" fmla="*/ 39 w 310"/>
                <a:gd name="T29" fmla="*/ 87 h 173"/>
                <a:gd name="T30" fmla="*/ 20 w 310"/>
                <a:gd name="T31" fmla="*/ 87 h 173"/>
                <a:gd name="T32" fmla="*/ 0 w 310"/>
                <a:gd name="T33" fmla="*/ 12 h 173"/>
                <a:gd name="T34" fmla="*/ 39 w 310"/>
                <a:gd name="T35" fmla="*/ 0 h 173"/>
                <a:gd name="T36" fmla="*/ 43 w 310"/>
                <a:gd name="T37" fmla="*/ 2 h 173"/>
                <a:gd name="T38" fmla="*/ 73 w 310"/>
                <a:gd name="T39" fmla="*/ 16 h 173"/>
                <a:gd name="T40" fmla="*/ 88 w 310"/>
                <a:gd name="T41" fmla="*/ 24 h 173"/>
                <a:gd name="T42" fmla="*/ 109 w 310"/>
                <a:gd name="T43" fmla="*/ 42 h 173"/>
                <a:gd name="T44" fmla="*/ 128 w 310"/>
                <a:gd name="T45" fmla="*/ 39 h 173"/>
                <a:gd name="T46" fmla="*/ 156 w 310"/>
                <a:gd name="T47" fmla="*/ 38 h 173"/>
                <a:gd name="T48" fmla="*/ 180 w 310"/>
                <a:gd name="T49" fmla="*/ 53 h 173"/>
                <a:gd name="T50" fmla="*/ 185 w 310"/>
                <a:gd name="T51" fmla="*/ 73 h 173"/>
                <a:gd name="T52" fmla="*/ 193 w 310"/>
                <a:gd name="T53" fmla="*/ 74 h 173"/>
                <a:gd name="T54" fmla="*/ 201 w 310"/>
                <a:gd name="T55" fmla="*/ 90 h 173"/>
                <a:gd name="T56" fmla="*/ 223 w 310"/>
                <a:gd name="T57" fmla="*/ 91 h 173"/>
                <a:gd name="T58" fmla="*/ 230 w 310"/>
                <a:gd name="T59" fmla="*/ 101 h 173"/>
                <a:gd name="T60" fmla="*/ 236 w 310"/>
                <a:gd name="T61" fmla="*/ 101 h 173"/>
                <a:gd name="T62" fmla="*/ 240 w 310"/>
                <a:gd name="T63" fmla="*/ 86 h 173"/>
                <a:gd name="T64" fmla="*/ 257 w 310"/>
                <a:gd name="T65" fmla="*/ 72 h 173"/>
                <a:gd name="T66" fmla="*/ 266 w 310"/>
                <a:gd name="T67" fmla="*/ 68 h 173"/>
                <a:gd name="T68" fmla="*/ 271 w 310"/>
                <a:gd name="T69" fmla="*/ 70 h 173"/>
                <a:gd name="T70" fmla="*/ 261 w 310"/>
                <a:gd name="T71" fmla="*/ 83 h 173"/>
                <a:gd name="T72" fmla="*/ 276 w 310"/>
                <a:gd name="T73" fmla="*/ 91 h 173"/>
                <a:gd name="T74" fmla="*/ 286 w 310"/>
                <a:gd name="T75" fmla="*/ 86 h 173"/>
                <a:gd name="T76" fmla="*/ 310 w 310"/>
                <a:gd name="T77" fmla="*/ 96 h 173"/>
                <a:gd name="T78" fmla="*/ 292 w 310"/>
                <a:gd name="T79" fmla="*/ 111 h 173"/>
                <a:gd name="T80" fmla="*/ 279 w 310"/>
                <a:gd name="T81" fmla="*/ 109 h 173"/>
                <a:gd name="T82" fmla="*/ 272 w 310"/>
                <a:gd name="T83" fmla="*/ 110 h 173"/>
                <a:gd name="T84" fmla="*/ 268 w 310"/>
                <a:gd name="T85" fmla="*/ 104 h 173"/>
                <a:gd name="T86" fmla="*/ 269 w 310"/>
                <a:gd name="T87" fmla="*/ 94 h 173"/>
                <a:gd name="T88" fmla="*/ 248 w 310"/>
                <a:gd name="T89" fmla="*/ 99 h 173"/>
                <a:gd name="T90" fmla="*/ 246 w 310"/>
                <a:gd name="T91" fmla="*/ 113 h 173"/>
                <a:gd name="T92" fmla="*/ 241 w 310"/>
                <a:gd name="T93" fmla="*/ 124 h 173"/>
                <a:gd name="T94" fmla="*/ 227 w 310"/>
                <a:gd name="T95" fmla="*/ 123 h 173"/>
                <a:gd name="T96" fmla="*/ 225 w 310"/>
                <a:gd name="T97" fmla="*/ 132 h 173"/>
                <a:gd name="T98" fmla="*/ 238 w 310"/>
                <a:gd name="T99" fmla="*/ 137 h 173"/>
                <a:gd name="T100" fmla="*/ 246 w 310"/>
                <a:gd name="T101" fmla="*/ 152 h 173"/>
                <a:gd name="T102" fmla="*/ 241 w 310"/>
                <a:gd name="T103" fmla="*/ 173 h 173"/>
                <a:gd name="T104" fmla="*/ 228 w 310"/>
                <a:gd name="T105" fmla="*/ 169 h 173"/>
                <a:gd name="T106" fmla="*/ 218 w 310"/>
                <a:gd name="T107" fmla="*/ 16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0" h="173">
                  <a:moveTo>
                    <a:pt x="218" y="169"/>
                  </a:moveTo>
                  <a:lnTo>
                    <a:pt x="215" y="156"/>
                  </a:lnTo>
                  <a:lnTo>
                    <a:pt x="190" y="147"/>
                  </a:lnTo>
                  <a:lnTo>
                    <a:pt x="170" y="137"/>
                  </a:lnTo>
                  <a:lnTo>
                    <a:pt x="157" y="127"/>
                  </a:lnTo>
                  <a:lnTo>
                    <a:pt x="134" y="113"/>
                  </a:lnTo>
                  <a:lnTo>
                    <a:pt x="120" y="92"/>
                  </a:lnTo>
                  <a:lnTo>
                    <a:pt x="114" y="88"/>
                  </a:lnTo>
                  <a:lnTo>
                    <a:pt x="96" y="89"/>
                  </a:lnTo>
                  <a:lnTo>
                    <a:pt x="88" y="85"/>
                  </a:lnTo>
                  <a:lnTo>
                    <a:pt x="82" y="69"/>
                  </a:lnTo>
                  <a:lnTo>
                    <a:pt x="57" y="58"/>
                  </a:lnTo>
                  <a:lnTo>
                    <a:pt x="46" y="70"/>
                  </a:lnTo>
                  <a:lnTo>
                    <a:pt x="33" y="77"/>
                  </a:lnTo>
                  <a:lnTo>
                    <a:pt x="39" y="87"/>
                  </a:lnTo>
                  <a:lnTo>
                    <a:pt x="20" y="87"/>
                  </a:lnTo>
                  <a:lnTo>
                    <a:pt x="0" y="12"/>
                  </a:lnTo>
                  <a:lnTo>
                    <a:pt x="39" y="0"/>
                  </a:lnTo>
                  <a:lnTo>
                    <a:pt x="43" y="2"/>
                  </a:lnTo>
                  <a:lnTo>
                    <a:pt x="73" y="16"/>
                  </a:lnTo>
                  <a:lnTo>
                    <a:pt x="88" y="24"/>
                  </a:lnTo>
                  <a:lnTo>
                    <a:pt x="109" y="42"/>
                  </a:lnTo>
                  <a:lnTo>
                    <a:pt x="128" y="39"/>
                  </a:lnTo>
                  <a:lnTo>
                    <a:pt x="156" y="38"/>
                  </a:lnTo>
                  <a:lnTo>
                    <a:pt x="180" y="53"/>
                  </a:lnTo>
                  <a:lnTo>
                    <a:pt x="185" y="73"/>
                  </a:lnTo>
                  <a:lnTo>
                    <a:pt x="193" y="74"/>
                  </a:lnTo>
                  <a:lnTo>
                    <a:pt x="201" y="90"/>
                  </a:lnTo>
                  <a:lnTo>
                    <a:pt x="223" y="91"/>
                  </a:lnTo>
                  <a:lnTo>
                    <a:pt x="230" y="101"/>
                  </a:lnTo>
                  <a:lnTo>
                    <a:pt x="236" y="101"/>
                  </a:lnTo>
                  <a:lnTo>
                    <a:pt x="240" y="86"/>
                  </a:lnTo>
                  <a:lnTo>
                    <a:pt x="257" y="72"/>
                  </a:lnTo>
                  <a:lnTo>
                    <a:pt x="266" y="68"/>
                  </a:lnTo>
                  <a:lnTo>
                    <a:pt x="271" y="70"/>
                  </a:lnTo>
                  <a:lnTo>
                    <a:pt x="261" y="83"/>
                  </a:lnTo>
                  <a:lnTo>
                    <a:pt x="276" y="91"/>
                  </a:lnTo>
                  <a:lnTo>
                    <a:pt x="286" y="86"/>
                  </a:lnTo>
                  <a:lnTo>
                    <a:pt x="310" y="96"/>
                  </a:lnTo>
                  <a:lnTo>
                    <a:pt x="292" y="111"/>
                  </a:lnTo>
                  <a:lnTo>
                    <a:pt x="279" y="109"/>
                  </a:lnTo>
                  <a:lnTo>
                    <a:pt x="272" y="110"/>
                  </a:lnTo>
                  <a:lnTo>
                    <a:pt x="268" y="104"/>
                  </a:lnTo>
                  <a:lnTo>
                    <a:pt x="269" y="94"/>
                  </a:lnTo>
                  <a:lnTo>
                    <a:pt x="248" y="99"/>
                  </a:lnTo>
                  <a:lnTo>
                    <a:pt x="246" y="113"/>
                  </a:lnTo>
                  <a:lnTo>
                    <a:pt x="241" y="124"/>
                  </a:lnTo>
                  <a:lnTo>
                    <a:pt x="227" y="123"/>
                  </a:lnTo>
                  <a:lnTo>
                    <a:pt x="225" y="132"/>
                  </a:lnTo>
                  <a:lnTo>
                    <a:pt x="238" y="137"/>
                  </a:lnTo>
                  <a:lnTo>
                    <a:pt x="246" y="152"/>
                  </a:lnTo>
                  <a:lnTo>
                    <a:pt x="241" y="173"/>
                  </a:lnTo>
                  <a:lnTo>
                    <a:pt x="228" y="169"/>
                  </a:lnTo>
                  <a:lnTo>
                    <a:pt x="218" y="16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4" name="Freeform 212">
              <a:extLst>
                <a:ext uri="{FF2B5EF4-FFF2-40B4-BE49-F238E27FC236}">
                  <a16:creationId xmlns:a16="http://schemas.microsoft.com/office/drawing/2014/main" id="{E26F5159-6F76-7F0A-272E-3E9E5DD67A13}"/>
                </a:ext>
              </a:extLst>
            </p:cNvPr>
            <p:cNvSpPr>
              <a:spLocks/>
            </p:cNvSpPr>
            <p:nvPr/>
          </p:nvSpPr>
          <p:spPr bwMode="auto">
            <a:xfrm>
              <a:off x="3443120" y="3472092"/>
              <a:ext cx="415088" cy="396678"/>
            </a:xfrm>
            <a:custGeom>
              <a:avLst/>
              <a:gdLst>
                <a:gd name="T0" fmla="*/ 39 w 248"/>
                <a:gd name="T1" fmla="*/ 13 h 237"/>
                <a:gd name="T2" fmla="*/ 33 w 248"/>
                <a:gd name="T3" fmla="*/ 24 h 237"/>
                <a:gd name="T4" fmla="*/ 23 w 248"/>
                <a:gd name="T5" fmla="*/ 47 h 237"/>
                <a:gd name="T6" fmla="*/ 38 w 248"/>
                <a:gd name="T7" fmla="*/ 62 h 237"/>
                <a:gd name="T8" fmla="*/ 37 w 248"/>
                <a:gd name="T9" fmla="*/ 40 h 237"/>
                <a:gd name="T10" fmla="*/ 61 w 248"/>
                <a:gd name="T11" fmla="*/ 16 h 237"/>
                <a:gd name="T12" fmla="*/ 65 w 248"/>
                <a:gd name="T13" fmla="*/ 0 h 237"/>
                <a:gd name="T14" fmla="*/ 84 w 248"/>
                <a:gd name="T15" fmla="*/ 15 h 237"/>
                <a:gd name="T16" fmla="*/ 95 w 248"/>
                <a:gd name="T17" fmla="*/ 33 h 237"/>
                <a:gd name="T18" fmla="*/ 131 w 248"/>
                <a:gd name="T19" fmla="*/ 31 h 237"/>
                <a:gd name="T20" fmla="*/ 155 w 248"/>
                <a:gd name="T21" fmla="*/ 43 h 237"/>
                <a:gd name="T22" fmla="*/ 166 w 248"/>
                <a:gd name="T23" fmla="*/ 31 h 237"/>
                <a:gd name="T24" fmla="*/ 211 w 248"/>
                <a:gd name="T25" fmla="*/ 30 h 237"/>
                <a:gd name="T26" fmla="*/ 201 w 248"/>
                <a:gd name="T27" fmla="*/ 46 h 237"/>
                <a:gd name="T28" fmla="*/ 229 w 248"/>
                <a:gd name="T29" fmla="*/ 58 h 237"/>
                <a:gd name="T30" fmla="*/ 241 w 248"/>
                <a:gd name="T31" fmla="*/ 74 h 237"/>
                <a:gd name="T32" fmla="*/ 233 w 248"/>
                <a:gd name="T33" fmla="*/ 91 h 237"/>
                <a:gd name="T34" fmla="*/ 237 w 248"/>
                <a:gd name="T35" fmla="*/ 106 h 237"/>
                <a:gd name="T36" fmla="*/ 221 w 248"/>
                <a:gd name="T37" fmla="*/ 113 h 237"/>
                <a:gd name="T38" fmla="*/ 216 w 248"/>
                <a:gd name="T39" fmla="*/ 129 h 237"/>
                <a:gd name="T40" fmla="*/ 230 w 248"/>
                <a:gd name="T41" fmla="*/ 150 h 237"/>
                <a:gd name="T42" fmla="*/ 202 w 248"/>
                <a:gd name="T43" fmla="*/ 166 h 237"/>
                <a:gd name="T44" fmla="*/ 184 w 248"/>
                <a:gd name="T45" fmla="*/ 174 h 237"/>
                <a:gd name="T46" fmla="*/ 156 w 248"/>
                <a:gd name="T47" fmla="*/ 166 h 237"/>
                <a:gd name="T48" fmla="*/ 160 w 248"/>
                <a:gd name="T49" fmla="*/ 173 h 237"/>
                <a:gd name="T50" fmla="*/ 162 w 248"/>
                <a:gd name="T51" fmla="*/ 201 h 237"/>
                <a:gd name="T52" fmla="*/ 178 w 248"/>
                <a:gd name="T53" fmla="*/ 207 h 237"/>
                <a:gd name="T54" fmla="*/ 163 w 248"/>
                <a:gd name="T55" fmla="*/ 221 h 237"/>
                <a:gd name="T56" fmla="*/ 142 w 248"/>
                <a:gd name="T57" fmla="*/ 230 h 237"/>
                <a:gd name="T58" fmla="*/ 124 w 248"/>
                <a:gd name="T59" fmla="*/ 237 h 237"/>
                <a:gd name="T60" fmla="*/ 108 w 248"/>
                <a:gd name="T61" fmla="*/ 206 h 237"/>
                <a:gd name="T62" fmla="*/ 97 w 248"/>
                <a:gd name="T63" fmla="*/ 194 h 237"/>
                <a:gd name="T64" fmla="*/ 106 w 248"/>
                <a:gd name="T65" fmla="*/ 179 h 237"/>
                <a:gd name="T66" fmla="*/ 97 w 248"/>
                <a:gd name="T67" fmla="*/ 159 h 237"/>
                <a:gd name="T68" fmla="*/ 103 w 248"/>
                <a:gd name="T69" fmla="*/ 137 h 237"/>
                <a:gd name="T70" fmla="*/ 101 w 248"/>
                <a:gd name="T71" fmla="*/ 122 h 237"/>
                <a:gd name="T72" fmla="*/ 77 w 248"/>
                <a:gd name="T73" fmla="*/ 123 h 237"/>
                <a:gd name="T74" fmla="*/ 57 w 248"/>
                <a:gd name="T75" fmla="*/ 108 h 237"/>
                <a:gd name="T76" fmla="*/ 23 w 248"/>
                <a:gd name="T77" fmla="*/ 107 h 237"/>
                <a:gd name="T78" fmla="*/ 14 w 248"/>
                <a:gd name="T79" fmla="*/ 98 h 237"/>
                <a:gd name="T80" fmla="*/ 16 w 248"/>
                <a:gd name="T81" fmla="*/ 86 h 237"/>
                <a:gd name="T82" fmla="*/ 11 w 248"/>
                <a:gd name="T83" fmla="*/ 73 h 237"/>
                <a:gd name="T84" fmla="*/ 0 w 248"/>
                <a:gd name="T85" fmla="*/ 62 h 237"/>
                <a:gd name="T86" fmla="*/ 9 w 248"/>
                <a:gd name="T87" fmla="*/ 35 h 237"/>
                <a:gd name="T88" fmla="*/ 22 w 248"/>
                <a:gd name="T89" fmla="*/ 22 h 237"/>
                <a:gd name="T90" fmla="*/ 40 w 248"/>
                <a:gd name="T91" fmla="*/ 8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8" h="237">
                  <a:moveTo>
                    <a:pt x="40" y="8"/>
                  </a:moveTo>
                  <a:lnTo>
                    <a:pt x="39" y="13"/>
                  </a:lnTo>
                  <a:lnTo>
                    <a:pt x="28" y="15"/>
                  </a:lnTo>
                  <a:lnTo>
                    <a:pt x="33" y="24"/>
                  </a:lnTo>
                  <a:lnTo>
                    <a:pt x="32" y="35"/>
                  </a:lnTo>
                  <a:lnTo>
                    <a:pt x="23" y="47"/>
                  </a:lnTo>
                  <a:lnTo>
                    <a:pt x="29" y="64"/>
                  </a:lnTo>
                  <a:lnTo>
                    <a:pt x="38" y="62"/>
                  </a:lnTo>
                  <a:lnTo>
                    <a:pt x="42" y="48"/>
                  </a:lnTo>
                  <a:lnTo>
                    <a:pt x="37" y="40"/>
                  </a:lnTo>
                  <a:lnTo>
                    <a:pt x="37" y="24"/>
                  </a:lnTo>
                  <a:lnTo>
                    <a:pt x="61" y="16"/>
                  </a:lnTo>
                  <a:lnTo>
                    <a:pt x="59" y="6"/>
                  </a:lnTo>
                  <a:lnTo>
                    <a:pt x="65" y="0"/>
                  </a:lnTo>
                  <a:lnTo>
                    <a:pt x="71" y="14"/>
                  </a:lnTo>
                  <a:lnTo>
                    <a:pt x="84" y="15"/>
                  </a:lnTo>
                  <a:lnTo>
                    <a:pt x="95" y="26"/>
                  </a:lnTo>
                  <a:lnTo>
                    <a:pt x="95" y="33"/>
                  </a:lnTo>
                  <a:lnTo>
                    <a:pt x="112" y="33"/>
                  </a:lnTo>
                  <a:lnTo>
                    <a:pt x="131" y="31"/>
                  </a:lnTo>
                  <a:lnTo>
                    <a:pt x="141" y="41"/>
                  </a:lnTo>
                  <a:lnTo>
                    <a:pt x="155" y="43"/>
                  </a:lnTo>
                  <a:lnTo>
                    <a:pt x="166" y="37"/>
                  </a:lnTo>
                  <a:lnTo>
                    <a:pt x="166" y="31"/>
                  </a:lnTo>
                  <a:lnTo>
                    <a:pt x="189" y="30"/>
                  </a:lnTo>
                  <a:lnTo>
                    <a:pt x="211" y="30"/>
                  </a:lnTo>
                  <a:lnTo>
                    <a:pt x="195" y="36"/>
                  </a:lnTo>
                  <a:lnTo>
                    <a:pt x="201" y="46"/>
                  </a:lnTo>
                  <a:lnTo>
                    <a:pt x="215" y="47"/>
                  </a:lnTo>
                  <a:lnTo>
                    <a:pt x="229" y="58"/>
                  </a:lnTo>
                  <a:lnTo>
                    <a:pt x="231" y="74"/>
                  </a:lnTo>
                  <a:lnTo>
                    <a:pt x="241" y="74"/>
                  </a:lnTo>
                  <a:lnTo>
                    <a:pt x="248" y="79"/>
                  </a:lnTo>
                  <a:lnTo>
                    <a:pt x="233" y="91"/>
                  </a:lnTo>
                  <a:lnTo>
                    <a:pt x="231" y="98"/>
                  </a:lnTo>
                  <a:lnTo>
                    <a:pt x="237" y="106"/>
                  </a:lnTo>
                  <a:lnTo>
                    <a:pt x="232" y="110"/>
                  </a:lnTo>
                  <a:lnTo>
                    <a:pt x="221" y="113"/>
                  </a:lnTo>
                  <a:lnTo>
                    <a:pt x="221" y="123"/>
                  </a:lnTo>
                  <a:lnTo>
                    <a:pt x="216" y="129"/>
                  </a:lnTo>
                  <a:lnTo>
                    <a:pt x="228" y="144"/>
                  </a:lnTo>
                  <a:lnTo>
                    <a:pt x="230" y="150"/>
                  </a:lnTo>
                  <a:lnTo>
                    <a:pt x="223" y="158"/>
                  </a:lnTo>
                  <a:lnTo>
                    <a:pt x="202" y="166"/>
                  </a:lnTo>
                  <a:lnTo>
                    <a:pt x="189" y="169"/>
                  </a:lnTo>
                  <a:lnTo>
                    <a:pt x="184" y="174"/>
                  </a:lnTo>
                  <a:lnTo>
                    <a:pt x="169" y="169"/>
                  </a:lnTo>
                  <a:lnTo>
                    <a:pt x="156" y="166"/>
                  </a:lnTo>
                  <a:lnTo>
                    <a:pt x="152" y="168"/>
                  </a:lnTo>
                  <a:lnTo>
                    <a:pt x="160" y="173"/>
                  </a:lnTo>
                  <a:lnTo>
                    <a:pt x="159" y="187"/>
                  </a:lnTo>
                  <a:lnTo>
                    <a:pt x="162" y="201"/>
                  </a:lnTo>
                  <a:lnTo>
                    <a:pt x="177" y="202"/>
                  </a:lnTo>
                  <a:lnTo>
                    <a:pt x="178" y="207"/>
                  </a:lnTo>
                  <a:lnTo>
                    <a:pt x="165" y="213"/>
                  </a:lnTo>
                  <a:lnTo>
                    <a:pt x="163" y="221"/>
                  </a:lnTo>
                  <a:lnTo>
                    <a:pt x="155" y="225"/>
                  </a:lnTo>
                  <a:lnTo>
                    <a:pt x="142" y="230"/>
                  </a:lnTo>
                  <a:lnTo>
                    <a:pt x="138" y="236"/>
                  </a:lnTo>
                  <a:lnTo>
                    <a:pt x="124" y="237"/>
                  </a:lnTo>
                  <a:lnTo>
                    <a:pt x="114" y="226"/>
                  </a:lnTo>
                  <a:lnTo>
                    <a:pt x="108" y="206"/>
                  </a:lnTo>
                  <a:lnTo>
                    <a:pt x="103" y="198"/>
                  </a:lnTo>
                  <a:lnTo>
                    <a:pt x="97" y="194"/>
                  </a:lnTo>
                  <a:lnTo>
                    <a:pt x="106" y="183"/>
                  </a:lnTo>
                  <a:lnTo>
                    <a:pt x="106" y="179"/>
                  </a:lnTo>
                  <a:lnTo>
                    <a:pt x="101" y="173"/>
                  </a:lnTo>
                  <a:lnTo>
                    <a:pt x="97" y="159"/>
                  </a:lnTo>
                  <a:lnTo>
                    <a:pt x="99" y="144"/>
                  </a:lnTo>
                  <a:lnTo>
                    <a:pt x="103" y="137"/>
                  </a:lnTo>
                  <a:lnTo>
                    <a:pt x="107" y="126"/>
                  </a:lnTo>
                  <a:lnTo>
                    <a:pt x="101" y="122"/>
                  </a:lnTo>
                  <a:lnTo>
                    <a:pt x="90" y="125"/>
                  </a:lnTo>
                  <a:lnTo>
                    <a:pt x="77" y="123"/>
                  </a:lnTo>
                  <a:lnTo>
                    <a:pt x="69" y="126"/>
                  </a:lnTo>
                  <a:lnTo>
                    <a:pt x="57" y="108"/>
                  </a:lnTo>
                  <a:lnTo>
                    <a:pt x="47" y="105"/>
                  </a:lnTo>
                  <a:lnTo>
                    <a:pt x="23" y="107"/>
                  </a:lnTo>
                  <a:lnTo>
                    <a:pt x="19" y="100"/>
                  </a:lnTo>
                  <a:lnTo>
                    <a:pt x="14" y="98"/>
                  </a:lnTo>
                  <a:lnTo>
                    <a:pt x="14" y="94"/>
                  </a:lnTo>
                  <a:lnTo>
                    <a:pt x="16" y="86"/>
                  </a:lnTo>
                  <a:lnTo>
                    <a:pt x="15" y="78"/>
                  </a:lnTo>
                  <a:lnTo>
                    <a:pt x="11" y="73"/>
                  </a:lnTo>
                  <a:lnTo>
                    <a:pt x="9" y="64"/>
                  </a:lnTo>
                  <a:lnTo>
                    <a:pt x="0" y="62"/>
                  </a:lnTo>
                  <a:lnTo>
                    <a:pt x="6" y="50"/>
                  </a:lnTo>
                  <a:lnTo>
                    <a:pt x="9" y="35"/>
                  </a:lnTo>
                  <a:lnTo>
                    <a:pt x="15" y="28"/>
                  </a:lnTo>
                  <a:lnTo>
                    <a:pt x="22" y="22"/>
                  </a:lnTo>
                  <a:lnTo>
                    <a:pt x="28" y="11"/>
                  </a:lnTo>
                  <a:lnTo>
                    <a:pt x="40" y="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5" name="Freeform 213">
              <a:extLst>
                <a:ext uri="{FF2B5EF4-FFF2-40B4-BE49-F238E27FC236}">
                  <a16:creationId xmlns:a16="http://schemas.microsoft.com/office/drawing/2014/main" id="{C0C45FA0-F6FC-4B42-F409-7CD38563454F}"/>
                </a:ext>
              </a:extLst>
            </p:cNvPr>
            <p:cNvSpPr>
              <a:spLocks/>
            </p:cNvSpPr>
            <p:nvPr/>
          </p:nvSpPr>
          <p:spPr bwMode="auto">
            <a:xfrm>
              <a:off x="8762274" y="3082110"/>
              <a:ext cx="266126" cy="513840"/>
            </a:xfrm>
            <a:custGeom>
              <a:avLst/>
              <a:gdLst>
                <a:gd name="T0" fmla="*/ 109 w 159"/>
                <a:gd name="T1" fmla="*/ 38 h 307"/>
                <a:gd name="T2" fmla="*/ 88 w 159"/>
                <a:gd name="T3" fmla="*/ 55 h 307"/>
                <a:gd name="T4" fmla="*/ 77 w 159"/>
                <a:gd name="T5" fmla="*/ 75 h 307"/>
                <a:gd name="T6" fmla="*/ 75 w 159"/>
                <a:gd name="T7" fmla="*/ 90 h 307"/>
                <a:gd name="T8" fmla="*/ 92 w 159"/>
                <a:gd name="T9" fmla="*/ 111 h 307"/>
                <a:gd name="T10" fmla="*/ 113 w 159"/>
                <a:gd name="T11" fmla="*/ 139 h 307"/>
                <a:gd name="T12" fmla="*/ 131 w 159"/>
                <a:gd name="T13" fmla="*/ 151 h 307"/>
                <a:gd name="T14" fmla="*/ 145 w 159"/>
                <a:gd name="T15" fmla="*/ 168 h 307"/>
                <a:gd name="T16" fmla="*/ 158 w 159"/>
                <a:gd name="T17" fmla="*/ 206 h 307"/>
                <a:gd name="T18" fmla="*/ 159 w 159"/>
                <a:gd name="T19" fmla="*/ 243 h 307"/>
                <a:gd name="T20" fmla="*/ 145 w 159"/>
                <a:gd name="T21" fmla="*/ 257 h 307"/>
                <a:gd name="T22" fmla="*/ 125 w 159"/>
                <a:gd name="T23" fmla="*/ 270 h 307"/>
                <a:gd name="T24" fmla="*/ 112 w 159"/>
                <a:gd name="T25" fmla="*/ 287 h 307"/>
                <a:gd name="T26" fmla="*/ 90 w 159"/>
                <a:gd name="T27" fmla="*/ 307 h 307"/>
                <a:gd name="T28" fmla="*/ 83 w 159"/>
                <a:gd name="T29" fmla="*/ 294 h 307"/>
                <a:gd name="T30" fmla="*/ 87 w 159"/>
                <a:gd name="T31" fmla="*/ 279 h 307"/>
                <a:gd name="T32" fmla="*/ 72 w 159"/>
                <a:gd name="T33" fmla="*/ 268 h 307"/>
                <a:gd name="T34" fmla="*/ 88 w 159"/>
                <a:gd name="T35" fmla="*/ 259 h 307"/>
                <a:gd name="T36" fmla="*/ 107 w 159"/>
                <a:gd name="T37" fmla="*/ 258 h 307"/>
                <a:gd name="T38" fmla="*/ 98 w 159"/>
                <a:gd name="T39" fmla="*/ 245 h 307"/>
                <a:gd name="T40" fmla="*/ 127 w 159"/>
                <a:gd name="T41" fmla="*/ 229 h 307"/>
                <a:gd name="T42" fmla="*/ 126 w 159"/>
                <a:gd name="T43" fmla="*/ 204 h 307"/>
                <a:gd name="T44" fmla="*/ 120 w 159"/>
                <a:gd name="T45" fmla="*/ 190 h 307"/>
                <a:gd name="T46" fmla="*/ 121 w 159"/>
                <a:gd name="T47" fmla="*/ 170 h 307"/>
                <a:gd name="T48" fmla="*/ 115 w 159"/>
                <a:gd name="T49" fmla="*/ 155 h 307"/>
                <a:gd name="T50" fmla="*/ 99 w 159"/>
                <a:gd name="T51" fmla="*/ 141 h 307"/>
                <a:gd name="T52" fmla="*/ 85 w 159"/>
                <a:gd name="T53" fmla="*/ 122 h 307"/>
                <a:gd name="T54" fmla="*/ 66 w 159"/>
                <a:gd name="T55" fmla="*/ 98 h 307"/>
                <a:gd name="T56" fmla="*/ 42 w 159"/>
                <a:gd name="T57" fmla="*/ 85 h 307"/>
                <a:gd name="T58" fmla="*/ 46 w 159"/>
                <a:gd name="T59" fmla="*/ 78 h 307"/>
                <a:gd name="T60" fmla="*/ 57 w 159"/>
                <a:gd name="T61" fmla="*/ 72 h 307"/>
                <a:gd name="T62" fmla="*/ 47 w 159"/>
                <a:gd name="T63" fmla="*/ 54 h 307"/>
                <a:gd name="T64" fmla="*/ 25 w 159"/>
                <a:gd name="T65" fmla="*/ 54 h 307"/>
                <a:gd name="T66" fmla="*/ 13 w 159"/>
                <a:gd name="T67" fmla="*/ 35 h 307"/>
                <a:gd name="T68" fmla="*/ 0 w 159"/>
                <a:gd name="T69" fmla="*/ 19 h 307"/>
                <a:gd name="T70" fmla="*/ 8 w 159"/>
                <a:gd name="T71" fmla="*/ 14 h 307"/>
                <a:gd name="T72" fmla="*/ 23 w 159"/>
                <a:gd name="T73" fmla="*/ 14 h 307"/>
                <a:gd name="T74" fmla="*/ 39 w 159"/>
                <a:gd name="T75" fmla="*/ 11 h 307"/>
                <a:gd name="T76" fmla="*/ 53 w 159"/>
                <a:gd name="T77" fmla="*/ 0 h 307"/>
                <a:gd name="T78" fmla="*/ 63 w 159"/>
                <a:gd name="T79" fmla="*/ 8 h 307"/>
                <a:gd name="T80" fmla="*/ 80 w 159"/>
                <a:gd name="T81" fmla="*/ 12 h 307"/>
                <a:gd name="T82" fmla="*/ 79 w 159"/>
                <a:gd name="T83" fmla="*/ 24 h 307"/>
                <a:gd name="T84" fmla="*/ 90 w 159"/>
                <a:gd name="T85" fmla="*/ 32 h 307"/>
                <a:gd name="T86" fmla="*/ 109 w 159"/>
                <a:gd name="T87" fmla="*/ 3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9" h="307">
                  <a:moveTo>
                    <a:pt x="109" y="38"/>
                  </a:moveTo>
                  <a:lnTo>
                    <a:pt x="88" y="55"/>
                  </a:lnTo>
                  <a:lnTo>
                    <a:pt x="77" y="75"/>
                  </a:lnTo>
                  <a:lnTo>
                    <a:pt x="75" y="90"/>
                  </a:lnTo>
                  <a:lnTo>
                    <a:pt x="92" y="111"/>
                  </a:lnTo>
                  <a:lnTo>
                    <a:pt x="113" y="139"/>
                  </a:lnTo>
                  <a:lnTo>
                    <a:pt x="131" y="151"/>
                  </a:lnTo>
                  <a:lnTo>
                    <a:pt x="145" y="168"/>
                  </a:lnTo>
                  <a:lnTo>
                    <a:pt x="158" y="206"/>
                  </a:lnTo>
                  <a:lnTo>
                    <a:pt x="159" y="243"/>
                  </a:lnTo>
                  <a:lnTo>
                    <a:pt x="145" y="257"/>
                  </a:lnTo>
                  <a:lnTo>
                    <a:pt x="125" y="270"/>
                  </a:lnTo>
                  <a:lnTo>
                    <a:pt x="112" y="287"/>
                  </a:lnTo>
                  <a:lnTo>
                    <a:pt x="90" y="307"/>
                  </a:lnTo>
                  <a:lnTo>
                    <a:pt x="83" y="294"/>
                  </a:lnTo>
                  <a:lnTo>
                    <a:pt x="87" y="279"/>
                  </a:lnTo>
                  <a:lnTo>
                    <a:pt x="72" y="268"/>
                  </a:lnTo>
                  <a:lnTo>
                    <a:pt x="88" y="259"/>
                  </a:lnTo>
                  <a:lnTo>
                    <a:pt x="107" y="258"/>
                  </a:lnTo>
                  <a:lnTo>
                    <a:pt x="98" y="245"/>
                  </a:lnTo>
                  <a:lnTo>
                    <a:pt x="127" y="229"/>
                  </a:lnTo>
                  <a:lnTo>
                    <a:pt x="126" y="204"/>
                  </a:lnTo>
                  <a:lnTo>
                    <a:pt x="120" y="190"/>
                  </a:lnTo>
                  <a:lnTo>
                    <a:pt x="121" y="170"/>
                  </a:lnTo>
                  <a:lnTo>
                    <a:pt x="115" y="155"/>
                  </a:lnTo>
                  <a:lnTo>
                    <a:pt x="99" y="141"/>
                  </a:lnTo>
                  <a:lnTo>
                    <a:pt x="85" y="122"/>
                  </a:lnTo>
                  <a:lnTo>
                    <a:pt x="66" y="98"/>
                  </a:lnTo>
                  <a:lnTo>
                    <a:pt x="42" y="85"/>
                  </a:lnTo>
                  <a:lnTo>
                    <a:pt x="46" y="78"/>
                  </a:lnTo>
                  <a:lnTo>
                    <a:pt x="57" y="72"/>
                  </a:lnTo>
                  <a:lnTo>
                    <a:pt x="47" y="54"/>
                  </a:lnTo>
                  <a:lnTo>
                    <a:pt x="25" y="54"/>
                  </a:lnTo>
                  <a:lnTo>
                    <a:pt x="13" y="35"/>
                  </a:lnTo>
                  <a:lnTo>
                    <a:pt x="0" y="19"/>
                  </a:lnTo>
                  <a:lnTo>
                    <a:pt x="8" y="14"/>
                  </a:lnTo>
                  <a:lnTo>
                    <a:pt x="23" y="14"/>
                  </a:lnTo>
                  <a:lnTo>
                    <a:pt x="39" y="11"/>
                  </a:lnTo>
                  <a:lnTo>
                    <a:pt x="53" y="0"/>
                  </a:lnTo>
                  <a:lnTo>
                    <a:pt x="63" y="8"/>
                  </a:lnTo>
                  <a:lnTo>
                    <a:pt x="80" y="12"/>
                  </a:lnTo>
                  <a:lnTo>
                    <a:pt x="79" y="24"/>
                  </a:lnTo>
                  <a:lnTo>
                    <a:pt x="90" y="32"/>
                  </a:lnTo>
                  <a:lnTo>
                    <a:pt x="109" y="38"/>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6" name="Freeform 214">
              <a:extLst>
                <a:ext uri="{FF2B5EF4-FFF2-40B4-BE49-F238E27FC236}">
                  <a16:creationId xmlns:a16="http://schemas.microsoft.com/office/drawing/2014/main" id="{5D90EC25-ECBA-E50D-2A33-A1A332D8C687}"/>
                </a:ext>
              </a:extLst>
            </p:cNvPr>
            <p:cNvSpPr>
              <a:spLocks/>
            </p:cNvSpPr>
            <p:nvPr/>
          </p:nvSpPr>
          <p:spPr bwMode="auto">
            <a:xfrm>
              <a:off x="10774113" y="4447885"/>
              <a:ext cx="16737" cy="23432"/>
            </a:xfrm>
            <a:custGeom>
              <a:avLst/>
              <a:gdLst>
                <a:gd name="T0" fmla="*/ 10 w 10"/>
                <a:gd name="T1" fmla="*/ 12 h 14"/>
                <a:gd name="T2" fmla="*/ 3 w 10"/>
                <a:gd name="T3" fmla="*/ 14 h 14"/>
                <a:gd name="T4" fmla="*/ 0 w 10"/>
                <a:gd name="T5" fmla="*/ 5 h 14"/>
                <a:gd name="T6" fmla="*/ 1 w 10"/>
                <a:gd name="T7" fmla="*/ 0 h 14"/>
                <a:gd name="T8" fmla="*/ 10 w 10"/>
                <a:gd name="T9" fmla="*/ 12 h 14"/>
              </a:gdLst>
              <a:ahLst/>
              <a:cxnLst>
                <a:cxn ang="0">
                  <a:pos x="T0" y="T1"/>
                </a:cxn>
                <a:cxn ang="0">
                  <a:pos x="T2" y="T3"/>
                </a:cxn>
                <a:cxn ang="0">
                  <a:pos x="T4" y="T5"/>
                </a:cxn>
                <a:cxn ang="0">
                  <a:pos x="T6" y="T7"/>
                </a:cxn>
                <a:cxn ang="0">
                  <a:pos x="T8" y="T9"/>
                </a:cxn>
              </a:cxnLst>
              <a:rect l="0" t="0" r="r" b="b"/>
              <a:pathLst>
                <a:path w="10" h="14">
                  <a:moveTo>
                    <a:pt x="10" y="12"/>
                  </a:moveTo>
                  <a:lnTo>
                    <a:pt x="3" y="14"/>
                  </a:lnTo>
                  <a:lnTo>
                    <a:pt x="0" y="5"/>
                  </a:lnTo>
                  <a:lnTo>
                    <a:pt x="1" y="0"/>
                  </a:lnTo>
                  <a:lnTo>
                    <a:pt x="10" y="12"/>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7" name="Freeform 215">
              <a:extLst>
                <a:ext uri="{FF2B5EF4-FFF2-40B4-BE49-F238E27FC236}">
                  <a16:creationId xmlns:a16="http://schemas.microsoft.com/office/drawing/2014/main" id="{8D535DE5-467F-B66A-295D-1EE37601E723}"/>
                </a:ext>
              </a:extLst>
            </p:cNvPr>
            <p:cNvSpPr>
              <a:spLocks/>
            </p:cNvSpPr>
            <p:nvPr/>
          </p:nvSpPr>
          <p:spPr bwMode="auto">
            <a:xfrm>
              <a:off x="10762397" y="4402693"/>
              <a:ext cx="16737" cy="38497"/>
            </a:xfrm>
            <a:custGeom>
              <a:avLst/>
              <a:gdLst>
                <a:gd name="T0" fmla="*/ 10 w 10"/>
                <a:gd name="T1" fmla="*/ 7 h 23"/>
                <a:gd name="T2" fmla="*/ 10 w 10"/>
                <a:gd name="T3" fmla="*/ 23 h 23"/>
                <a:gd name="T4" fmla="*/ 6 w 10"/>
                <a:gd name="T5" fmla="*/ 21 h 23"/>
                <a:gd name="T6" fmla="*/ 1 w 10"/>
                <a:gd name="T7" fmla="*/ 22 h 23"/>
                <a:gd name="T8" fmla="*/ 0 w 10"/>
                <a:gd name="T9" fmla="*/ 16 h 23"/>
                <a:gd name="T10" fmla="*/ 3 w 10"/>
                <a:gd name="T11" fmla="*/ 0 h 23"/>
                <a:gd name="T12" fmla="*/ 10 w 10"/>
                <a:gd name="T13" fmla="*/ 7 h 23"/>
              </a:gdLst>
              <a:ahLst/>
              <a:cxnLst>
                <a:cxn ang="0">
                  <a:pos x="T0" y="T1"/>
                </a:cxn>
                <a:cxn ang="0">
                  <a:pos x="T2" y="T3"/>
                </a:cxn>
                <a:cxn ang="0">
                  <a:pos x="T4" y="T5"/>
                </a:cxn>
                <a:cxn ang="0">
                  <a:pos x="T6" y="T7"/>
                </a:cxn>
                <a:cxn ang="0">
                  <a:pos x="T8" y="T9"/>
                </a:cxn>
                <a:cxn ang="0">
                  <a:pos x="T10" y="T11"/>
                </a:cxn>
                <a:cxn ang="0">
                  <a:pos x="T12" y="T13"/>
                </a:cxn>
              </a:cxnLst>
              <a:rect l="0" t="0" r="r" b="b"/>
              <a:pathLst>
                <a:path w="10" h="23">
                  <a:moveTo>
                    <a:pt x="10" y="7"/>
                  </a:moveTo>
                  <a:lnTo>
                    <a:pt x="10" y="23"/>
                  </a:lnTo>
                  <a:lnTo>
                    <a:pt x="6" y="21"/>
                  </a:lnTo>
                  <a:lnTo>
                    <a:pt x="1" y="22"/>
                  </a:lnTo>
                  <a:lnTo>
                    <a:pt x="0" y="16"/>
                  </a:lnTo>
                  <a:lnTo>
                    <a:pt x="3" y="0"/>
                  </a:lnTo>
                  <a:lnTo>
                    <a:pt x="10" y="7"/>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8" name="Freeform 216">
              <a:extLst>
                <a:ext uri="{FF2B5EF4-FFF2-40B4-BE49-F238E27FC236}">
                  <a16:creationId xmlns:a16="http://schemas.microsoft.com/office/drawing/2014/main" id="{8AA0371C-A156-32F9-3A92-400FE25B07FA}"/>
                </a:ext>
              </a:extLst>
            </p:cNvPr>
            <p:cNvSpPr>
              <a:spLocks/>
            </p:cNvSpPr>
            <p:nvPr/>
          </p:nvSpPr>
          <p:spPr bwMode="auto">
            <a:xfrm>
              <a:off x="6986434" y="3234421"/>
              <a:ext cx="316338" cy="222608"/>
            </a:xfrm>
            <a:custGeom>
              <a:avLst/>
              <a:gdLst>
                <a:gd name="T0" fmla="*/ 189 w 189"/>
                <a:gd name="T1" fmla="*/ 49 h 133"/>
                <a:gd name="T2" fmla="*/ 177 w 189"/>
                <a:gd name="T3" fmla="*/ 54 h 133"/>
                <a:gd name="T4" fmla="*/ 174 w 189"/>
                <a:gd name="T5" fmla="*/ 63 h 133"/>
                <a:gd name="T6" fmla="*/ 174 w 189"/>
                <a:gd name="T7" fmla="*/ 70 h 133"/>
                <a:gd name="T8" fmla="*/ 156 w 189"/>
                <a:gd name="T9" fmla="*/ 79 h 133"/>
                <a:gd name="T10" fmla="*/ 128 w 189"/>
                <a:gd name="T11" fmla="*/ 89 h 133"/>
                <a:gd name="T12" fmla="*/ 112 w 189"/>
                <a:gd name="T13" fmla="*/ 103 h 133"/>
                <a:gd name="T14" fmla="*/ 104 w 189"/>
                <a:gd name="T15" fmla="*/ 105 h 133"/>
                <a:gd name="T16" fmla="*/ 99 w 189"/>
                <a:gd name="T17" fmla="*/ 103 h 133"/>
                <a:gd name="T18" fmla="*/ 89 w 189"/>
                <a:gd name="T19" fmla="*/ 112 h 133"/>
                <a:gd name="T20" fmla="*/ 77 w 189"/>
                <a:gd name="T21" fmla="*/ 116 h 133"/>
                <a:gd name="T22" fmla="*/ 62 w 189"/>
                <a:gd name="T23" fmla="*/ 117 h 133"/>
                <a:gd name="T24" fmla="*/ 57 w 189"/>
                <a:gd name="T25" fmla="*/ 118 h 133"/>
                <a:gd name="T26" fmla="*/ 53 w 189"/>
                <a:gd name="T27" fmla="*/ 124 h 133"/>
                <a:gd name="T28" fmla="*/ 49 w 189"/>
                <a:gd name="T29" fmla="*/ 125 h 133"/>
                <a:gd name="T30" fmla="*/ 46 w 189"/>
                <a:gd name="T31" fmla="*/ 131 h 133"/>
                <a:gd name="T32" fmla="*/ 37 w 189"/>
                <a:gd name="T33" fmla="*/ 130 h 133"/>
                <a:gd name="T34" fmla="*/ 32 w 189"/>
                <a:gd name="T35" fmla="*/ 133 h 133"/>
                <a:gd name="T36" fmla="*/ 19 w 189"/>
                <a:gd name="T37" fmla="*/ 132 h 133"/>
                <a:gd name="T38" fmla="*/ 14 w 189"/>
                <a:gd name="T39" fmla="*/ 120 h 133"/>
                <a:gd name="T40" fmla="*/ 14 w 189"/>
                <a:gd name="T41" fmla="*/ 108 h 133"/>
                <a:gd name="T42" fmla="*/ 10 w 189"/>
                <a:gd name="T43" fmla="*/ 102 h 133"/>
                <a:gd name="T44" fmla="*/ 6 w 189"/>
                <a:gd name="T45" fmla="*/ 87 h 133"/>
                <a:gd name="T46" fmla="*/ 0 w 189"/>
                <a:gd name="T47" fmla="*/ 78 h 133"/>
                <a:gd name="T48" fmla="*/ 4 w 189"/>
                <a:gd name="T49" fmla="*/ 77 h 133"/>
                <a:gd name="T50" fmla="*/ 2 w 189"/>
                <a:gd name="T51" fmla="*/ 68 h 133"/>
                <a:gd name="T52" fmla="*/ 4 w 189"/>
                <a:gd name="T53" fmla="*/ 64 h 133"/>
                <a:gd name="T54" fmla="*/ 2 w 189"/>
                <a:gd name="T55" fmla="*/ 55 h 133"/>
                <a:gd name="T56" fmla="*/ 10 w 189"/>
                <a:gd name="T57" fmla="*/ 48 h 133"/>
                <a:gd name="T58" fmla="*/ 8 w 189"/>
                <a:gd name="T59" fmla="*/ 39 h 133"/>
                <a:gd name="T60" fmla="*/ 12 w 189"/>
                <a:gd name="T61" fmla="*/ 29 h 133"/>
                <a:gd name="T62" fmla="*/ 20 w 189"/>
                <a:gd name="T63" fmla="*/ 35 h 133"/>
                <a:gd name="T64" fmla="*/ 24 w 189"/>
                <a:gd name="T65" fmla="*/ 33 h 133"/>
                <a:gd name="T66" fmla="*/ 45 w 189"/>
                <a:gd name="T67" fmla="*/ 32 h 133"/>
                <a:gd name="T68" fmla="*/ 49 w 189"/>
                <a:gd name="T69" fmla="*/ 34 h 133"/>
                <a:gd name="T70" fmla="*/ 66 w 189"/>
                <a:gd name="T71" fmla="*/ 36 h 133"/>
                <a:gd name="T72" fmla="*/ 73 w 189"/>
                <a:gd name="T73" fmla="*/ 35 h 133"/>
                <a:gd name="T74" fmla="*/ 78 w 189"/>
                <a:gd name="T75" fmla="*/ 42 h 133"/>
                <a:gd name="T76" fmla="*/ 86 w 189"/>
                <a:gd name="T77" fmla="*/ 39 h 133"/>
                <a:gd name="T78" fmla="*/ 98 w 189"/>
                <a:gd name="T79" fmla="*/ 17 h 133"/>
                <a:gd name="T80" fmla="*/ 114 w 189"/>
                <a:gd name="T81" fmla="*/ 8 h 133"/>
                <a:gd name="T82" fmla="*/ 166 w 189"/>
                <a:gd name="T83" fmla="*/ 0 h 133"/>
                <a:gd name="T84" fmla="*/ 182 w 189"/>
                <a:gd name="T85" fmla="*/ 34 h 133"/>
                <a:gd name="T86" fmla="*/ 189 w 189"/>
                <a:gd name="T87" fmla="*/ 4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9" h="133">
                  <a:moveTo>
                    <a:pt x="189" y="49"/>
                  </a:moveTo>
                  <a:lnTo>
                    <a:pt x="177" y="54"/>
                  </a:lnTo>
                  <a:lnTo>
                    <a:pt x="174" y="63"/>
                  </a:lnTo>
                  <a:lnTo>
                    <a:pt x="174" y="70"/>
                  </a:lnTo>
                  <a:lnTo>
                    <a:pt x="156" y="79"/>
                  </a:lnTo>
                  <a:lnTo>
                    <a:pt x="128" y="89"/>
                  </a:lnTo>
                  <a:lnTo>
                    <a:pt x="112" y="103"/>
                  </a:lnTo>
                  <a:lnTo>
                    <a:pt x="104" y="105"/>
                  </a:lnTo>
                  <a:lnTo>
                    <a:pt x="99" y="103"/>
                  </a:lnTo>
                  <a:lnTo>
                    <a:pt x="89" y="112"/>
                  </a:lnTo>
                  <a:lnTo>
                    <a:pt x="77" y="116"/>
                  </a:lnTo>
                  <a:lnTo>
                    <a:pt x="62" y="117"/>
                  </a:lnTo>
                  <a:lnTo>
                    <a:pt x="57" y="118"/>
                  </a:lnTo>
                  <a:lnTo>
                    <a:pt x="53" y="124"/>
                  </a:lnTo>
                  <a:lnTo>
                    <a:pt x="49" y="125"/>
                  </a:lnTo>
                  <a:lnTo>
                    <a:pt x="46" y="131"/>
                  </a:lnTo>
                  <a:lnTo>
                    <a:pt x="37" y="130"/>
                  </a:lnTo>
                  <a:lnTo>
                    <a:pt x="32" y="133"/>
                  </a:lnTo>
                  <a:lnTo>
                    <a:pt x="19" y="132"/>
                  </a:lnTo>
                  <a:lnTo>
                    <a:pt x="14" y="120"/>
                  </a:lnTo>
                  <a:lnTo>
                    <a:pt x="14" y="108"/>
                  </a:lnTo>
                  <a:lnTo>
                    <a:pt x="10" y="102"/>
                  </a:lnTo>
                  <a:lnTo>
                    <a:pt x="6" y="87"/>
                  </a:lnTo>
                  <a:lnTo>
                    <a:pt x="0" y="78"/>
                  </a:lnTo>
                  <a:lnTo>
                    <a:pt x="4" y="77"/>
                  </a:lnTo>
                  <a:lnTo>
                    <a:pt x="2" y="68"/>
                  </a:lnTo>
                  <a:lnTo>
                    <a:pt x="4" y="64"/>
                  </a:lnTo>
                  <a:lnTo>
                    <a:pt x="2" y="55"/>
                  </a:lnTo>
                  <a:lnTo>
                    <a:pt x="10" y="48"/>
                  </a:lnTo>
                  <a:lnTo>
                    <a:pt x="8" y="39"/>
                  </a:lnTo>
                  <a:lnTo>
                    <a:pt x="12" y="29"/>
                  </a:lnTo>
                  <a:lnTo>
                    <a:pt x="20" y="35"/>
                  </a:lnTo>
                  <a:lnTo>
                    <a:pt x="24" y="33"/>
                  </a:lnTo>
                  <a:lnTo>
                    <a:pt x="45" y="32"/>
                  </a:lnTo>
                  <a:lnTo>
                    <a:pt x="49" y="34"/>
                  </a:lnTo>
                  <a:lnTo>
                    <a:pt x="66" y="36"/>
                  </a:lnTo>
                  <a:lnTo>
                    <a:pt x="73" y="35"/>
                  </a:lnTo>
                  <a:lnTo>
                    <a:pt x="78" y="42"/>
                  </a:lnTo>
                  <a:lnTo>
                    <a:pt x="86" y="39"/>
                  </a:lnTo>
                  <a:lnTo>
                    <a:pt x="98" y="17"/>
                  </a:lnTo>
                  <a:lnTo>
                    <a:pt x="114" y="8"/>
                  </a:lnTo>
                  <a:lnTo>
                    <a:pt x="166" y="0"/>
                  </a:lnTo>
                  <a:lnTo>
                    <a:pt x="182" y="34"/>
                  </a:lnTo>
                  <a:lnTo>
                    <a:pt x="189" y="4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39" name="Freeform 217">
              <a:extLst>
                <a:ext uri="{FF2B5EF4-FFF2-40B4-BE49-F238E27FC236}">
                  <a16:creationId xmlns:a16="http://schemas.microsoft.com/office/drawing/2014/main" id="{E72776FA-2522-FC00-1EE8-243298EE9862}"/>
                </a:ext>
              </a:extLst>
            </p:cNvPr>
            <p:cNvSpPr>
              <a:spLocks/>
            </p:cNvSpPr>
            <p:nvPr/>
          </p:nvSpPr>
          <p:spPr bwMode="auto">
            <a:xfrm>
              <a:off x="6172995" y="4662124"/>
              <a:ext cx="493755" cy="441868"/>
            </a:xfrm>
            <a:custGeom>
              <a:avLst/>
              <a:gdLst>
                <a:gd name="T0" fmla="*/ 264 w 295"/>
                <a:gd name="T1" fmla="*/ 152 h 264"/>
                <a:gd name="T2" fmla="*/ 250 w 295"/>
                <a:gd name="T3" fmla="*/ 173 h 264"/>
                <a:gd name="T4" fmla="*/ 217 w 295"/>
                <a:gd name="T5" fmla="*/ 210 h 264"/>
                <a:gd name="T6" fmla="*/ 190 w 295"/>
                <a:gd name="T7" fmla="*/ 232 h 264"/>
                <a:gd name="T8" fmla="*/ 162 w 295"/>
                <a:gd name="T9" fmla="*/ 241 h 264"/>
                <a:gd name="T10" fmla="*/ 149 w 295"/>
                <a:gd name="T11" fmla="*/ 243 h 264"/>
                <a:gd name="T12" fmla="*/ 121 w 295"/>
                <a:gd name="T13" fmla="*/ 243 h 264"/>
                <a:gd name="T14" fmla="*/ 104 w 295"/>
                <a:gd name="T15" fmla="*/ 245 h 264"/>
                <a:gd name="T16" fmla="*/ 70 w 295"/>
                <a:gd name="T17" fmla="*/ 256 h 264"/>
                <a:gd name="T18" fmla="*/ 51 w 295"/>
                <a:gd name="T19" fmla="*/ 264 h 264"/>
                <a:gd name="T20" fmla="*/ 38 w 295"/>
                <a:gd name="T21" fmla="*/ 257 h 264"/>
                <a:gd name="T22" fmla="*/ 30 w 295"/>
                <a:gd name="T23" fmla="*/ 250 h 264"/>
                <a:gd name="T24" fmla="*/ 29 w 295"/>
                <a:gd name="T25" fmla="*/ 232 h 264"/>
                <a:gd name="T26" fmla="*/ 30 w 295"/>
                <a:gd name="T27" fmla="*/ 215 h 264"/>
                <a:gd name="T28" fmla="*/ 20 w 295"/>
                <a:gd name="T29" fmla="*/ 180 h 264"/>
                <a:gd name="T30" fmla="*/ 12 w 295"/>
                <a:gd name="T31" fmla="*/ 162 h 264"/>
                <a:gd name="T32" fmla="*/ 9 w 295"/>
                <a:gd name="T33" fmla="*/ 125 h 264"/>
                <a:gd name="T34" fmla="*/ 19 w 295"/>
                <a:gd name="T35" fmla="*/ 139 h 264"/>
                <a:gd name="T36" fmla="*/ 38 w 295"/>
                <a:gd name="T37" fmla="*/ 145 h 264"/>
                <a:gd name="T38" fmla="*/ 63 w 295"/>
                <a:gd name="T39" fmla="*/ 133 h 264"/>
                <a:gd name="T40" fmla="*/ 71 w 295"/>
                <a:gd name="T41" fmla="*/ 59 h 264"/>
                <a:gd name="T42" fmla="*/ 79 w 295"/>
                <a:gd name="T43" fmla="*/ 91 h 264"/>
                <a:gd name="T44" fmla="*/ 95 w 295"/>
                <a:gd name="T45" fmla="*/ 97 h 264"/>
                <a:gd name="T46" fmla="*/ 113 w 295"/>
                <a:gd name="T47" fmla="*/ 81 h 264"/>
                <a:gd name="T48" fmla="*/ 127 w 295"/>
                <a:gd name="T49" fmla="*/ 66 h 264"/>
                <a:gd name="T50" fmla="*/ 143 w 295"/>
                <a:gd name="T51" fmla="*/ 75 h 264"/>
                <a:gd name="T52" fmla="*/ 169 w 295"/>
                <a:gd name="T53" fmla="*/ 71 h 264"/>
                <a:gd name="T54" fmla="*/ 175 w 295"/>
                <a:gd name="T55" fmla="*/ 54 h 264"/>
                <a:gd name="T56" fmla="*/ 191 w 295"/>
                <a:gd name="T57" fmla="*/ 45 h 264"/>
                <a:gd name="T58" fmla="*/ 214 w 295"/>
                <a:gd name="T59" fmla="*/ 16 h 264"/>
                <a:gd name="T60" fmla="*/ 248 w 295"/>
                <a:gd name="T61" fmla="*/ 1 h 264"/>
                <a:gd name="T62" fmla="*/ 262 w 295"/>
                <a:gd name="T63" fmla="*/ 2 h 264"/>
                <a:gd name="T64" fmla="*/ 279 w 295"/>
                <a:gd name="T65" fmla="*/ 33 h 264"/>
                <a:gd name="T66" fmla="*/ 278 w 295"/>
                <a:gd name="T67" fmla="*/ 71 h 264"/>
                <a:gd name="T68" fmla="*/ 270 w 295"/>
                <a:gd name="T69" fmla="*/ 74 h 264"/>
                <a:gd name="T70" fmla="*/ 263 w 295"/>
                <a:gd name="T71" fmla="*/ 82 h 264"/>
                <a:gd name="T72" fmla="*/ 257 w 295"/>
                <a:gd name="T73" fmla="*/ 97 h 264"/>
                <a:gd name="T74" fmla="*/ 277 w 295"/>
                <a:gd name="T75" fmla="*/ 106 h 264"/>
                <a:gd name="T76" fmla="*/ 295 w 295"/>
                <a:gd name="T77" fmla="*/ 97 h 264"/>
                <a:gd name="T78" fmla="*/ 286 w 295"/>
                <a:gd name="T79" fmla="*/ 129 h 264"/>
                <a:gd name="T80" fmla="*/ 268 w 295"/>
                <a:gd name="T81" fmla="*/ 14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5" h="264">
                  <a:moveTo>
                    <a:pt x="268" y="149"/>
                  </a:moveTo>
                  <a:lnTo>
                    <a:pt x="264" y="152"/>
                  </a:lnTo>
                  <a:lnTo>
                    <a:pt x="256" y="163"/>
                  </a:lnTo>
                  <a:lnTo>
                    <a:pt x="250" y="173"/>
                  </a:lnTo>
                  <a:lnTo>
                    <a:pt x="239" y="188"/>
                  </a:lnTo>
                  <a:lnTo>
                    <a:pt x="217" y="210"/>
                  </a:lnTo>
                  <a:lnTo>
                    <a:pt x="204" y="222"/>
                  </a:lnTo>
                  <a:lnTo>
                    <a:pt x="190" y="232"/>
                  </a:lnTo>
                  <a:lnTo>
                    <a:pt x="171" y="240"/>
                  </a:lnTo>
                  <a:lnTo>
                    <a:pt x="162" y="241"/>
                  </a:lnTo>
                  <a:lnTo>
                    <a:pt x="159" y="246"/>
                  </a:lnTo>
                  <a:lnTo>
                    <a:pt x="149" y="243"/>
                  </a:lnTo>
                  <a:lnTo>
                    <a:pt x="140" y="247"/>
                  </a:lnTo>
                  <a:lnTo>
                    <a:pt x="121" y="243"/>
                  </a:lnTo>
                  <a:lnTo>
                    <a:pt x="111" y="246"/>
                  </a:lnTo>
                  <a:lnTo>
                    <a:pt x="104" y="245"/>
                  </a:lnTo>
                  <a:lnTo>
                    <a:pt x="85" y="253"/>
                  </a:lnTo>
                  <a:lnTo>
                    <a:pt x="70" y="256"/>
                  </a:lnTo>
                  <a:lnTo>
                    <a:pt x="59" y="264"/>
                  </a:lnTo>
                  <a:lnTo>
                    <a:pt x="51" y="264"/>
                  </a:lnTo>
                  <a:lnTo>
                    <a:pt x="44" y="257"/>
                  </a:lnTo>
                  <a:lnTo>
                    <a:pt x="38" y="257"/>
                  </a:lnTo>
                  <a:lnTo>
                    <a:pt x="31" y="247"/>
                  </a:lnTo>
                  <a:lnTo>
                    <a:pt x="30" y="250"/>
                  </a:lnTo>
                  <a:lnTo>
                    <a:pt x="28" y="245"/>
                  </a:lnTo>
                  <a:lnTo>
                    <a:pt x="29" y="232"/>
                  </a:lnTo>
                  <a:lnTo>
                    <a:pt x="24" y="219"/>
                  </a:lnTo>
                  <a:lnTo>
                    <a:pt x="30" y="215"/>
                  </a:lnTo>
                  <a:lnTo>
                    <a:pt x="30" y="199"/>
                  </a:lnTo>
                  <a:lnTo>
                    <a:pt x="20" y="180"/>
                  </a:lnTo>
                  <a:lnTo>
                    <a:pt x="12" y="162"/>
                  </a:lnTo>
                  <a:lnTo>
                    <a:pt x="12" y="162"/>
                  </a:lnTo>
                  <a:lnTo>
                    <a:pt x="0" y="135"/>
                  </a:lnTo>
                  <a:lnTo>
                    <a:pt x="9" y="125"/>
                  </a:lnTo>
                  <a:lnTo>
                    <a:pt x="16" y="131"/>
                  </a:lnTo>
                  <a:lnTo>
                    <a:pt x="19" y="139"/>
                  </a:lnTo>
                  <a:lnTo>
                    <a:pt x="27" y="141"/>
                  </a:lnTo>
                  <a:lnTo>
                    <a:pt x="38" y="145"/>
                  </a:lnTo>
                  <a:lnTo>
                    <a:pt x="47" y="143"/>
                  </a:lnTo>
                  <a:lnTo>
                    <a:pt x="63" y="133"/>
                  </a:lnTo>
                  <a:lnTo>
                    <a:pt x="67" y="56"/>
                  </a:lnTo>
                  <a:lnTo>
                    <a:pt x="71" y="59"/>
                  </a:lnTo>
                  <a:lnTo>
                    <a:pt x="81" y="79"/>
                  </a:lnTo>
                  <a:lnTo>
                    <a:pt x="79" y="91"/>
                  </a:lnTo>
                  <a:lnTo>
                    <a:pt x="83" y="99"/>
                  </a:lnTo>
                  <a:lnTo>
                    <a:pt x="95" y="97"/>
                  </a:lnTo>
                  <a:lnTo>
                    <a:pt x="105" y="87"/>
                  </a:lnTo>
                  <a:lnTo>
                    <a:pt x="113" y="81"/>
                  </a:lnTo>
                  <a:lnTo>
                    <a:pt x="118" y="71"/>
                  </a:lnTo>
                  <a:lnTo>
                    <a:pt x="127" y="66"/>
                  </a:lnTo>
                  <a:lnTo>
                    <a:pt x="135" y="69"/>
                  </a:lnTo>
                  <a:lnTo>
                    <a:pt x="143" y="75"/>
                  </a:lnTo>
                  <a:lnTo>
                    <a:pt x="157" y="76"/>
                  </a:lnTo>
                  <a:lnTo>
                    <a:pt x="169" y="71"/>
                  </a:lnTo>
                  <a:lnTo>
                    <a:pt x="171" y="64"/>
                  </a:lnTo>
                  <a:lnTo>
                    <a:pt x="175" y="54"/>
                  </a:lnTo>
                  <a:lnTo>
                    <a:pt x="185" y="53"/>
                  </a:lnTo>
                  <a:lnTo>
                    <a:pt x="191" y="45"/>
                  </a:lnTo>
                  <a:lnTo>
                    <a:pt x="197" y="31"/>
                  </a:lnTo>
                  <a:lnTo>
                    <a:pt x="214" y="16"/>
                  </a:lnTo>
                  <a:lnTo>
                    <a:pt x="240" y="0"/>
                  </a:lnTo>
                  <a:lnTo>
                    <a:pt x="248" y="1"/>
                  </a:lnTo>
                  <a:lnTo>
                    <a:pt x="256" y="4"/>
                  </a:lnTo>
                  <a:lnTo>
                    <a:pt x="262" y="2"/>
                  </a:lnTo>
                  <a:lnTo>
                    <a:pt x="272" y="4"/>
                  </a:lnTo>
                  <a:lnTo>
                    <a:pt x="279" y="33"/>
                  </a:lnTo>
                  <a:lnTo>
                    <a:pt x="282" y="48"/>
                  </a:lnTo>
                  <a:lnTo>
                    <a:pt x="278" y="71"/>
                  </a:lnTo>
                  <a:lnTo>
                    <a:pt x="279" y="78"/>
                  </a:lnTo>
                  <a:lnTo>
                    <a:pt x="270" y="74"/>
                  </a:lnTo>
                  <a:lnTo>
                    <a:pt x="265" y="76"/>
                  </a:lnTo>
                  <a:lnTo>
                    <a:pt x="263" y="82"/>
                  </a:lnTo>
                  <a:lnTo>
                    <a:pt x="257" y="90"/>
                  </a:lnTo>
                  <a:lnTo>
                    <a:pt x="257" y="97"/>
                  </a:lnTo>
                  <a:lnTo>
                    <a:pt x="267" y="108"/>
                  </a:lnTo>
                  <a:lnTo>
                    <a:pt x="277" y="106"/>
                  </a:lnTo>
                  <a:lnTo>
                    <a:pt x="281" y="97"/>
                  </a:lnTo>
                  <a:lnTo>
                    <a:pt x="295" y="97"/>
                  </a:lnTo>
                  <a:lnTo>
                    <a:pt x="289" y="112"/>
                  </a:lnTo>
                  <a:lnTo>
                    <a:pt x="286" y="129"/>
                  </a:lnTo>
                  <a:lnTo>
                    <a:pt x="281" y="139"/>
                  </a:lnTo>
                  <a:lnTo>
                    <a:pt x="268" y="149"/>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40" name="Freeform 218">
              <a:extLst>
                <a:ext uri="{FF2B5EF4-FFF2-40B4-BE49-F238E27FC236}">
                  <a16:creationId xmlns:a16="http://schemas.microsoft.com/office/drawing/2014/main" id="{B6354719-0245-8FDE-A80B-342B197C68B7}"/>
                </a:ext>
              </a:extLst>
            </p:cNvPr>
            <p:cNvSpPr>
              <a:spLocks/>
            </p:cNvSpPr>
            <p:nvPr/>
          </p:nvSpPr>
          <p:spPr bwMode="auto">
            <a:xfrm>
              <a:off x="6485984" y="4891426"/>
              <a:ext cx="70297" cy="68624"/>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41" name="Freeform 219">
              <a:extLst>
                <a:ext uri="{FF2B5EF4-FFF2-40B4-BE49-F238E27FC236}">
                  <a16:creationId xmlns:a16="http://schemas.microsoft.com/office/drawing/2014/main" id="{D307AF75-DE22-5CE9-438E-6317FBC935DA}"/>
                </a:ext>
              </a:extLst>
            </p:cNvPr>
            <p:cNvSpPr>
              <a:spLocks/>
            </p:cNvSpPr>
            <p:nvPr/>
          </p:nvSpPr>
          <p:spPr bwMode="auto">
            <a:xfrm>
              <a:off x="6355432" y="4181759"/>
              <a:ext cx="359855" cy="338096"/>
            </a:xfrm>
            <a:custGeom>
              <a:avLst/>
              <a:gdLst>
                <a:gd name="T0" fmla="*/ 202 w 215"/>
                <a:gd name="T1" fmla="*/ 20 h 202"/>
                <a:gd name="T2" fmla="*/ 211 w 215"/>
                <a:gd name="T3" fmla="*/ 30 h 202"/>
                <a:gd name="T4" fmla="*/ 215 w 215"/>
                <a:gd name="T5" fmla="*/ 47 h 202"/>
                <a:gd name="T6" fmla="*/ 211 w 215"/>
                <a:gd name="T7" fmla="*/ 53 h 202"/>
                <a:gd name="T8" fmla="*/ 207 w 215"/>
                <a:gd name="T9" fmla="*/ 70 h 202"/>
                <a:gd name="T10" fmla="*/ 210 w 215"/>
                <a:gd name="T11" fmla="*/ 87 h 202"/>
                <a:gd name="T12" fmla="*/ 204 w 215"/>
                <a:gd name="T13" fmla="*/ 94 h 202"/>
                <a:gd name="T14" fmla="*/ 198 w 215"/>
                <a:gd name="T15" fmla="*/ 113 h 202"/>
                <a:gd name="T16" fmla="*/ 208 w 215"/>
                <a:gd name="T17" fmla="*/ 119 h 202"/>
                <a:gd name="T18" fmla="*/ 152 w 215"/>
                <a:gd name="T19" fmla="*/ 136 h 202"/>
                <a:gd name="T20" fmla="*/ 153 w 215"/>
                <a:gd name="T21" fmla="*/ 151 h 202"/>
                <a:gd name="T22" fmla="*/ 139 w 215"/>
                <a:gd name="T23" fmla="*/ 154 h 202"/>
                <a:gd name="T24" fmla="*/ 128 w 215"/>
                <a:gd name="T25" fmla="*/ 162 h 202"/>
                <a:gd name="T26" fmla="*/ 126 w 215"/>
                <a:gd name="T27" fmla="*/ 169 h 202"/>
                <a:gd name="T28" fmla="*/ 119 w 215"/>
                <a:gd name="T29" fmla="*/ 171 h 202"/>
                <a:gd name="T30" fmla="*/ 103 w 215"/>
                <a:gd name="T31" fmla="*/ 188 h 202"/>
                <a:gd name="T32" fmla="*/ 92 w 215"/>
                <a:gd name="T33" fmla="*/ 201 h 202"/>
                <a:gd name="T34" fmla="*/ 86 w 215"/>
                <a:gd name="T35" fmla="*/ 202 h 202"/>
                <a:gd name="T36" fmla="*/ 80 w 215"/>
                <a:gd name="T37" fmla="*/ 199 h 202"/>
                <a:gd name="T38" fmla="*/ 60 w 215"/>
                <a:gd name="T39" fmla="*/ 197 h 202"/>
                <a:gd name="T40" fmla="*/ 57 w 215"/>
                <a:gd name="T41" fmla="*/ 195 h 202"/>
                <a:gd name="T42" fmla="*/ 57 w 215"/>
                <a:gd name="T43" fmla="*/ 194 h 202"/>
                <a:gd name="T44" fmla="*/ 50 w 215"/>
                <a:gd name="T45" fmla="*/ 189 h 202"/>
                <a:gd name="T46" fmla="*/ 38 w 215"/>
                <a:gd name="T47" fmla="*/ 188 h 202"/>
                <a:gd name="T48" fmla="*/ 23 w 215"/>
                <a:gd name="T49" fmla="*/ 193 h 202"/>
                <a:gd name="T50" fmla="*/ 12 w 215"/>
                <a:gd name="T51" fmla="*/ 180 h 202"/>
                <a:gd name="T52" fmla="*/ 0 w 215"/>
                <a:gd name="T53" fmla="*/ 163 h 202"/>
                <a:gd name="T54" fmla="*/ 2 w 215"/>
                <a:gd name="T55" fmla="*/ 96 h 202"/>
                <a:gd name="T56" fmla="*/ 41 w 215"/>
                <a:gd name="T57" fmla="*/ 97 h 202"/>
                <a:gd name="T58" fmla="*/ 39 w 215"/>
                <a:gd name="T59" fmla="*/ 90 h 202"/>
                <a:gd name="T60" fmla="*/ 42 w 215"/>
                <a:gd name="T61" fmla="*/ 82 h 202"/>
                <a:gd name="T62" fmla="*/ 39 w 215"/>
                <a:gd name="T63" fmla="*/ 72 h 202"/>
                <a:gd name="T64" fmla="*/ 41 w 215"/>
                <a:gd name="T65" fmla="*/ 62 h 202"/>
                <a:gd name="T66" fmla="*/ 40 w 215"/>
                <a:gd name="T67" fmla="*/ 55 h 202"/>
                <a:gd name="T68" fmla="*/ 46 w 215"/>
                <a:gd name="T69" fmla="*/ 56 h 202"/>
                <a:gd name="T70" fmla="*/ 47 w 215"/>
                <a:gd name="T71" fmla="*/ 63 h 202"/>
                <a:gd name="T72" fmla="*/ 55 w 215"/>
                <a:gd name="T73" fmla="*/ 62 h 202"/>
                <a:gd name="T74" fmla="*/ 67 w 215"/>
                <a:gd name="T75" fmla="*/ 64 h 202"/>
                <a:gd name="T76" fmla="*/ 73 w 215"/>
                <a:gd name="T77" fmla="*/ 73 h 202"/>
                <a:gd name="T78" fmla="*/ 87 w 215"/>
                <a:gd name="T79" fmla="*/ 76 h 202"/>
                <a:gd name="T80" fmla="*/ 99 w 215"/>
                <a:gd name="T81" fmla="*/ 70 h 202"/>
                <a:gd name="T82" fmla="*/ 102 w 215"/>
                <a:gd name="T83" fmla="*/ 81 h 202"/>
                <a:gd name="T84" fmla="*/ 116 w 215"/>
                <a:gd name="T85" fmla="*/ 83 h 202"/>
                <a:gd name="T86" fmla="*/ 123 w 215"/>
                <a:gd name="T87" fmla="*/ 92 h 202"/>
                <a:gd name="T88" fmla="*/ 130 w 215"/>
                <a:gd name="T89" fmla="*/ 104 h 202"/>
                <a:gd name="T90" fmla="*/ 144 w 215"/>
                <a:gd name="T91" fmla="*/ 104 h 202"/>
                <a:gd name="T92" fmla="*/ 143 w 215"/>
                <a:gd name="T93" fmla="*/ 82 h 202"/>
                <a:gd name="T94" fmla="*/ 138 w 215"/>
                <a:gd name="T95" fmla="*/ 85 h 202"/>
                <a:gd name="T96" fmla="*/ 126 w 215"/>
                <a:gd name="T97" fmla="*/ 77 h 202"/>
                <a:gd name="T98" fmla="*/ 121 w 215"/>
                <a:gd name="T99" fmla="*/ 73 h 202"/>
                <a:gd name="T100" fmla="*/ 123 w 215"/>
                <a:gd name="T101" fmla="*/ 53 h 202"/>
                <a:gd name="T102" fmla="*/ 127 w 215"/>
                <a:gd name="T103" fmla="*/ 28 h 202"/>
                <a:gd name="T104" fmla="*/ 123 w 215"/>
                <a:gd name="T105" fmla="*/ 19 h 202"/>
                <a:gd name="T106" fmla="*/ 129 w 215"/>
                <a:gd name="T107" fmla="*/ 6 h 202"/>
                <a:gd name="T108" fmla="*/ 134 w 215"/>
                <a:gd name="T109" fmla="*/ 3 h 202"/>
                <a:gd name="T110" fmla="*/ 158 w 215"/>
                <a:gd name="T111" fmla="*/ 0 h 202"/>
                <a:gd name="T112" fmla="*/ 166 w 215"/>
                <a:gd name="T113" fmla="*/ 2 h 202"/>
                <a:gd name="T114" fmla="*/ 173 w 215"/>
                <a:gd name="T115" fmla="*/ 7 h 202"/>
                <a:gd name="T116" fmla="*/ 180 w 215"/>
                <a:gd name="T117" fmla="*/ 11 h 202"/>
                <a:gd name="T118" fmla="*/ 192 w 215"/>
                <a:gd name="T119" fmla="*/ 14 h 202"/>
                <a:gd name="T120" fmla="*/ 202 w 215"/>
                <a:gd name="T121" fmla="*/ 2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5" h="202">
                  <a:moveTo>
                    <a:pt x="202" y="20"/>
                  </a:moveTo>
                  <a:lnTo>
                    <a:pt x="211" y="30"/>
                  </a:lnTo>
                  <a:lnTo>
                    <a:pt x="215" y="47"/>
                  </a:lnTo>
                  <a:lnTo>
                    <a:pt x="211" y="53"/>
                  </a:lnTo>
                  <a:lnTo>
                    <a:pt x="207" y="70"/>
                  </a:lnTo>
                  <a:lnTo>
                    <a:pt x="210" y="87"/>
                  </a:lnTo>
                  <a:lnTo>
                    <a:pt x="204" y="94"/>
                  </a:lnTo>
                  <a:lnTo>
                    <a:pt x="198" y="113"/>
                  </a:lnTo>
                  <a:lnTo>
                    <a:pt x="208" y="119"/>
                  </a:lnTo>
                  <a:lnTo>
                    <a:pt x="152" y="136"/>
                  </a:lnTo>
                  <a:lnTo>
                    <a:pt x="153" y="151"/>
                  </a:lnTo>
                  <a:lnTo>
                    <a:pt x="139" y="154"/>
                  </a:lnTo>
                  <a:lnTo>
                    <a:pt x="128" y="162"/>
                  </a:lnTo>
                  <a:lnTo>
                    <a:pt x="126" y="169"/>
                  </a:lnTo>
                  <a:lnTo>
                    <a:pt x="119" y="171"/>
                  </a:lnTo>
                  <a:lnTo>
                    <a:pt x="103" y="188"/>
                  </a:lnTo>
                  <a:lnTo>
                    <a:pt x="92" y="201"/>
                  </a:lnTo>
                  <a:lnTo>
                    <a:pt x="86" y="202"/>
                  </a:lnTo>
                  <a:lnTo>
                    <a:pt x="80" y="199"/>
                  </a:lnTo>
                  <a:lnTo>
                    <a:pt x="60" y="197"/>
                  </a:lnTo>
                  <a:lnTo>
                    <a:pt x="57" y="195"/>
                  </a:lnTo>
                  <a:lnTo>
                    <a:pt x="57" y="194"/>
                  </a:lnTo>
                  <a:lnTo>
                    <a:pt x="50" y="189"/>
                  </a:lnTo>
                  <a:lnTo>
                    <a:pt x="38" y="188"/>
                  </a:lnTo>
                  <a:lnTo>
                    <a:pt x="23" y="193"/>
                  </a:lnTo>
                  <a:lnTo>
                    <a:pt x="12" y="180"/>
                  </a:lnTo>
                  <a:lnTo>
                    <a:pt x="0" y="163"/>
                  </a:lnTo>
                  <a:lnTo>
                    <a:pt x="2" y="96"/>
                  </a:lnTo>
                  <a:lnTo>
                    <a:pt x="41" y="97"/>
                  </a:lnTo>
                  <a:lnTo>
                    <a:pt x="39" y="90"/>
                  </a:lnTo>
                  <a:lnTo>
                    <a:pt x="42" y="82"/>
                  </a:lnTo>
                  <a:lnTo>
                    <a:pt x="39" y="72"/>
                  </a:lnTo>
                  <a:lnTo>
                    <a:pt x="41" y="62"/>
                  </a:lnTo>
                  <a:lnTo>
                    <a:pt x="40" y="55"/>
                  </a:lnTo>
                  <a:lnTo>
                    <a:pt x="46" y="56"/>
                  </a:lnTo>
                  <a:lnTo>
                    <a:pt x="47" y="63"/>
                  </a:lnTo>
                  <a:lnTo>
                    <a:pt x="55" y="62"/>
                  </a:lnTo>
                  <a:lnTo>
                    <a:pt x="67" y="64"/>
                  </a:lnTo>
                  <a:lnTo>
                    <a:pt x="73" y="73"/>
                  </a:lnTo>
                  <a:lnTo>
                    <a:pt x="87" y="76"/>
                  </a:lnTo>
                  <a:lnTo>
                    <a:pt x="99" y="70"/>
                  </a:lnTo>
                  <a:lnTo>
                    <a:pt x="102" y="81"/>
                  </a:lnTo>
                  <a:lnTo>
                    <a:pt x="116" y="83"/>
                  </a:lnTo>
                  <a:lnTo>
                    <a:pt x="123" y="92"/>
                  </a:lnTo>
                  <a:lnTo>
                    <a:pt x="130" y="104"/>
                  </a:lnTo>
                  <a:lnTo>
                    <a:pt x="144" y="104"/>
                  </a:lnTo>
                  <a:lnTo>
                    <a:pt x="143" y="82"/>
                  </a:lnTo>
                  <a:lnTo>
                    <a:pt x="138" y="85"/>
                  </a:lnTo>
                  <a:lnTo>
                    <a:pt x="126" y="77"/>
                  </a:lnTo>
                  <a:lnTo>
                    <a:pt x="121" y="73"/>
                  </a:lnTo>
                  <a:lnTo>
                    <a:pt x="123" y="53"/>
                  </a:lnTo>
                  <a:lnTo>
                    <a:pt x="127" y="28"/>
                  </a:lnTo>
                  <a:lnTo>
                    <a:pt x="123" y="19"/>
                  </a:lnTo>
                  <a:lnTo>
                    <a:pt x="129" y="6"/>
                  </a:lnTo>
                  <a:lnTo>
                    <a:pt x="134" y="3"/>
                  </a:lnTo>
                  <a:lnTo>
                    <a:pt x="158" y="0"/>
                  </a:lnTo>
                  <a:lnTo>
                    <a:pt x="166" y="2"/>
                  </a:lnTo>
                  <a:lnTo>
                    <a:pt x="173" y="7"/>
                  </a:lnTo>
                  <a:lnTo>
                    <a:pt x="180" y="11"/>
                  </a:lnTo>
                  <a:lnTo>
                    <a:pt x="192" y="14"/>
                  </a:lnTo>
                  <a:lnTo>
                    <a:pt x="202" y="2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42" name="Freeform 220">
              <a:extLst>
                <a:ext uri="{FF2B5EF4-FFF2-40B4-BE49-F238E27FC236}">
                  <a16:creationId xmlns:a16="http://schemas.microsoft.com/office/drawing/2014/main" id="{F1A6F942-2A78-EB8F-67DF-7D8AFE215C58}"/>
                </a:ext>
              </a:extLst>
            </p:cNvPr>
            <p:cNvSpPr>
              <a:spLocks/>
            </p:cNvSpPr>
            <p:nvPr/>
          </p:nvSpPr>
          <p:spPr bwMode="auto">
            <a:xfrm>
              <a:off x="6455857" y="4434495"/>
              <a:ext cx="232651" cy="234324"/>
            </a:xfrm>
            <a:custGeom>
              <a:avLst/>
              <a:gdLst>
                <a:gd name="T0" fmla="*/ 103 w 139"/>
                <a:gd name="T1" fmla="*/ 140 h 140"/>
                <a:gd name="T2" fmla="*/ 93 w 139"/>
                <a:gd name="T3" fmla="*/ 138 h 140"/>
                <a:gd name="T4" fmla="*/ 87 w 139"/>
                <a:gd name="T5" fmla="*/ 140 h 140"/>
                <a:gd name="T6" fmla="*/ 79 w 139"/>
                <a:gd name="T7" fmla="*/ 137 h 140"/>
                <a:gd name="T8" fmla="*/ 71 w 139"/>
                <a:gd name="T9" fmla="*/ 136 h 140"/>
                <a:gd name="T10" fmla="*/ 60 w 139"/>
                <a:gd name="T11" fmla="*/ 127 h 140"/>
                <a:gd name="T12" fmla="*/ 47 w 139"/>
                <a:gd name="T13" fmla="*/ 124 h 140"/>
                <a:gd name="T14" fmla="*/ 42 w 139"/>
                <a:gd name="T15" fmla="*/ 111 h 140"/>
                <a:gd name="T16" fmla="*/ 42 w 139"/>
                <a:gd name="T17" fmla="*/ 103 h 140"/>
                <a:gd name="T18" fmla="*/ 35 w 139"/>
                <a:gd name="T19" fmla="*/ 101 h 140"/>
                <a:gd name="T20" fmla="*/ 15 w 139"/>
                <a:gd name="T21" fmla="*/ 78 h 140"/>
                <a:gd name="T22" fmla="*/ 10 w 139"/>
                <a:gd name="T23" fmla="*/ 66 h 140"/>
                <a:gd name="T24" fmla="*/ 6 w 139"/>
                <a:gd name="T25" fmla="*/ 63 h 140"/>
                <a:gd name="T26" fmla="*/ 0 w 139"/>
                <a:gd name="T27" fmla="*/ 46 h 140"/>
                <a:gd name="T28" fmla="*/ 20 w 139"/>
                <a:gd name="T29" fmla="*/ 48 h 140"/>
                <a:gd name="T30" fmla="*/ 26 w 139"/>
                <a:gd name="T31" fmla="*/ 51 h 140"/>
                <a:gd name="T32" fmla="*/ 32 w 139"/>
                <a:gd name="T33" fmla="*/ 50 h 140"/>
                <a:gd name="T34" fmla="*/ 43 w 139"/>
                <a:gd name="T35" fmla="*/ 37 h 140"/>
                <a:gd name="T36" fmla="*/ 59 w 139"/>
                <a:gd name="T37" fmla="*/ 20 h 140"/>
                <a:gd name="T38" fmla="*/ 66 w 139"/>
                <a:gd name="T39" fmla="*/ 18 h 140"/>
                <a:gd name="T40" fmla="*/ 68 w 139"/>
                <a:gd name="T41" fmla="*/ 11 h 140"/>
                <a:gd name="T42" fmla="*/ 79 w 139"/>
                <a:gd name="T43" fmla="*/ 3 h 140"/>
                <a:gd name="T44" fmla="*/ 93 w 139"/>
                <a:gd name="T45" fmla="*/ 0 h 140"/>
                <a:gd name="T46" fmla="*/ 94 w 139"/>
                <a:gd name="T47" fmla="*/ 7 h 140"/>
                <a:gd name="T48" fmla="*/ 109 w 139"/>
                <a:gd name="T49" fmla="*/ 7 h 140"/>
                <a:gd name="T50" fmla="*/ 117 w 139"/>
                <a:gd name="T51" fmla="*/ 11 h 140"/>
                <a:gd name="T52" fmla="*/ 121 w 139"/>
                <a:gd name="T53" fmla="*/ 16 h 140"/>
                <a:gd name="T54" fmla="*/ 130 w 139"/>
                <a:gd name="T55" fmla="*/ 18 h 140"/>
                <a:gd name="T56" fmla="*/ 139 w 139"/>
                <a:gd name="T57" fmla="*/ 25 h 140"/>
                <a:gd name="T58" fmla="*/ 138 w 139"/>
                <a:gd name="T59" fmla="*/ 51 h 140"/>
                <a:gd name="T60" fmla="*/ 133 w 139"/>
                <a:gd name="T61" fmla="*/ 65 h 140"/>
                <a:gd name="T62" fmla="*/ 132 w 139"/>
                <a:gd name="T63" fmla="*/ 81 h 140"/>
                <a:gd name="T64" fmla="*/ 134 w 139"/>
                <a:gd name="T65" fmla="*/ 87 h 140"/>
                <a:gd name="T66" fmla="*/ 131 w 139"/>
                <a:gd name="T67" fmla="*/ 99 h 140"/>
                <a:gd name="T68" fmla="*/ 129 w 139"/>
                <a:gd name="T69" fmla="*/ 101 h 140"/>
                <a:gd name="T70" fmla="*/ 123 w 139"/>
                <a:gd name="T71" fmla="*/ 116 h 140"/>
                <a:gd name="T72" fmla="*/ 103 w 139"/>
                <a:gd name="T73"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9" h="140">
                  <a:moveTo>
                    <a:pt x="103" y="140"/>
                  </a:moveTo>
                  <a:lnTo>
                    <a:pt x="93" y="138"/>
                  </a:lnTo>
                  <a:lnTo>
                    <a:pt x="87" y="140"/>
                  </a:lnTo>
                  <a:lnTo>
                    <a:pt x="79" y="137"/>
                  </a:lnTo>
                  <a:lnTo>
                    <a:pt x="71" y="136"/>
                  </a:lnTo>
                  <a:lnTo>
                    <a:pt x="60" y="127"/>
                  </a:lnTo>
                  <a:lnTo>
                    <a:pt x="47" y="124"/>
                  </a:lnTo>
                  <a:lnTo>
                    <a:pt x="42" y="111"/>
                  </a:lnTo>
                  <a:lnTo>
                    <a:pt x="42" y="103"/>
                  </a:lnTo>
                  <a:lnTo>
                    <a:pt x="35" y="101"/>
                  </a:lnTo>
                  <a:lnTo>
                    <a:pt x="15" y="78"/>
                  </a:lnTo>
                  <a:lnTo>
                    <a:pt x="10" y="66"/>
                  </a:lnTo>
                  <a:lnTo>
                    <a:pt x="6" y="63"/>
                  </a:lnTo>
                  <a:lnTo>
                    <a:pt x="0" y="46"/>
                  </a:lnTo>
                  <a:lnTo>
                    <a:pt x="20" y="48"/>
                  </a:lnTo>
                  <a:lnTo>
                    <a:pt x="26" y="51"/>
                  </a:lnTo>
                  <a:lnTo>
                    <a:pt x="32" y="50"/>
                  </a:lnTo>
                  <a:lnTo>
                    <a:pt x="43" y="37"/>
                  </a:lnTo>
                  <a:lnTo>
                    <a:pt x="59" y="20"/>
                  </a:lnTo>
                  <a:lnTo>
                    <a:pt x="66" y="18"/>
                  </a:lnTo>
                  <a:lnTo>
                    <a:pt x="68" y="11"/>
                  </a:lnTo>
                  <a:lnTo>
                    <a:pt x="79" y="3"/>
                  </a:lnTo>
                  <a:lnTo>
                    <a:pt x="93" y="0"/>
                  </a:lnTo>
                  <a:lnTo>
                    <a:pt x="94" y="7"/>
                  </a:lnTo>
                  <a:lnTo>
                    <a:pt x="109" y="7"/>
                  </a:lnTo>
                  <a:lnTo>
                    <a:pt x="117" y="11"/>
                  </a:lnTo>
                  <a:lnTo>
                    <a:pt x="121" y="16"/>
                  </a:lnTo>
                  <a:lnTo>
                    <a:pt x="130" y="18"/>
                  </a:lnTo>
                  <a:lnTo>
                    <a:pt x="139" y="25"/>
                  </a:lnTo>
                  <a:lnTo>
                    <a:pt x="138" y="51"/>
                  </a:lnTo>
                  <a:lnTo>
                    <a:pt x="133" y="65"/>
                  </a:lnTo>
                  <a:lnTo>
                    <a:pt x="132" y="81"/>
                  </a:lnTo>
                  <a:lnTo>
                    <a:pt x="134" y="87"/>
                  </a:lnTo>
                  <a:lnTo>
                    <a:pt x="131" y="99"/>
                  </a:lnTo>
                  <a:lnTo>
                    <a:pt x="129" y="101"/>
                  </a:lnTo>
                  <a:lnTo>
                    <a:pt x="123" y="116"/>
                  </a:lnTo>
                  <a:lnTo>
                    <a:pt x="103" y="14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43" name="Freeform 221">
              <a:extLst>
                <a:ext uri="{FF2B5EF4-FFF2-40B4-BE49-F238E27FC236}">
                  <a16:creationId xmlns:a16="http://schemas.microsoft.com/office/drawing/2014/main" id="{8E1CC899-FC4F-1DE5-7194-EA21C27C4349}"/>
                </a:ext>
              </a:extLst>
            </p:cNvPr>
            <p:cNvSpPr>
              <a:spLocks/>
            </p:cNvSpPr>
            <p:nvPr/>
          </p:nvSpPr>
          <p:spPr bwMode="auto">
            <a:xfrm>
              <a:off x="6326979" y="1317985"/>
              <a:ext cx="3673866" cy="1148188"/>
            </a:xfrm>
            <a:custGeom>
              <a:avLst/>
              <a:gdLst>
                <a:gd name="T0" fmla="*/ 751 w 2195"/>
                <a:gd name="T1" fmla="*/ 25 h 686"/>
                <a:gd name="T2" fmla="*/ 649 w 2195"/>
                <a:gd name="T3" fmla="*/ 59 h 686"/>
                <a:gd name="T4" fmla="*/ 594 w 2195"/>
                <a:gd name="T5" fmla="*/ 101 h 686"/>
                <a:gd name="T6" fmla="*/ 603 w 2195"/>
                <a:gd name="T7" fmla="*/ 140 h 686"/>
                <a:gd name="T8" fmla="*/ 600 w 2195"/>
                <a:gd name="T9" fmla="*/ 189 h 686"/>
                <a:gd name="T10" fmla="*/ 541 w 2195"/>
                <a:gd name="T11" fmla="*/ 77 h 686"/>
                <a:gd name="T12" fmla="*/ 524 w 2195"/>
                <a:gd name="T13" fmla="*/ 135 h 686"/>
                <a:gd name="T14" fmla="*/ 434 w 2195"/>
                <a:gd name="T15" fmla="*/ 142 h 686"/>
                <a:gd name="T16" fmla="*/ 337 w 2195"/>
                <a:gd name="T17" fmla="*/ 143 h 686"/>
                <a:gd name="T18" fmla="*/ 241 w 2195"/>
                <a:gd name="T19" fmla="*/ 154 h 686"/>
                <a:gd name="T20" fmla="*/ 172 w 2195"/>
                <a:gd name="T21" fmla="*/ 204 h 686"/>
                <a:gd name="T22" fmla="*/ 111 w 2195"/>
                <a:gd name="T23" fmla="*/ 223 h 686"/>
                <a:gd name="T24" fmla="*/ 177 w 2195"/>
                <a:gd name="T25" fmla="*/ 168 h 686"/>
                <a:gd name="T26" fmla="*/ 1 w 2195"/>
                <a:gd name="T27" fmla="*/ 152 h 686"/>
                <a:gd name="T28" fmla="*/ 67 w 2195"/>
                <a:gd name="T29" fmla="*/ 262 h 686"/>
                <a:gd name="T30" fmla="*/ 30 w 2195"/>
                <a:gd name="T31" fmla="*/ 356 h 686"/>
                <a:gd name="T32" fmla="*/ 95 w 2195"/>
                <a:gd name="T33" fmla="*/ 403 h 686"/>
                <a:gd name="T34" fmla="*/ 111 w 2195"/>
                <a:gd name="T35" fmla="*/ 441 h 686"/>
                <a:gd name="T36" fmla="*/ 161 w 2195"/>
                <a:gd name="T37" fmla="*/ 469 h 686"/>
                <a:gd name="T38" fmla="*/ 227 w 2195"/>
                <a:gd name="T39" fmla="*/ 507 h 686"/>
                <a:gd name="T40" fmla="*/ 240 w 2195"/>
                <a:gd name="T41" fmla="*/ 555 h 686"/>
                <a:gd name="T42" fmla="*/ 239 w 2195"/>
                <a:gd name="T43" fmla="*/ 614 h 686"/>
                <a:gd name="T44" fmla="*/ 363 w 2195"/>
                <a:gd name="T45" fmla="*/ 654 h 686"/>
                <a:gd name="T46" fmla="*/ 434 w 2195"/>
                <a:gd name="T47" fmla="*/ 672 h 686"/>
                <a:gd name="T48" fmla="*/ 412 w 2195"/>
                <a:gd name="T49" fmla="*/ 564 h 686"/>
                <a:gd name="T50" fmla="*/ 394 w 2195"/>
                <a:gd name="T51" fmla="*/ 493 h 686"/>
                <a:gd name="T52" fmla="*/ 571 w 2195"/>
                <a:gd name="T53" fmla="*/ 488 h 686"/>
                <a:gd name="T54" fmla="*/ 571 w 2195"/>
                <a:gd name="T55" fmla="*/ 425 h 686"/>
                <a:gd name="T56" fmla="*/ 758 w 2195"/>
                <a:gd name="T57" fmla="*/ 424 h 686"/>
                <a:gd name="T58" fmla="*/ 920 w 2195"/>
                <a:gd name="T59" fmla="*/ 489 h 686"/>
                <a:gd name="T60" fmla="*/ 1027 w 2195"/>
                <a:gd name="T61" fmla="*/ 519 h 686"/>
                <a:gd name="T62" fmla="*/ 1175 w 2195"/>
                <a:gd name="T63" fmla="*/ 510 h 686"/>
                <a:gd name="T64" fmla="*/ 1273 w 2195"/>
                <a:gd name="T65" fmla="*/ 503 h 686"/>
                <a:gd name="T66" fmla="*/ 1408 w 2195"/>
                <a:gd name="T67" fmla="*/ 518 h 686"/>
                <a:gd name="T68" fmla="*/ 1516 w 2195"/>
                <a:gd name="T69" fmla="*/ 493 h 686"/>
                <a:gd name="T70" fmla="*/ 1570 w 2195"/>
                <a:gd name="T71" fmla="*/ 441 h 686"/>
                <a:gd name="T72" fmla="*/ 1742 w 2195"/>
                <a:gd name="T73" fmla="*/ 550 h 686"/>
                <a:gd name="T74" fmla="*/ 1789 w 2195"/>
                <a:gd name="T75" fmla="*/ 600 h 686"/>
                <a:gd name="T76" fmla="*/ 1821 w 2195"/>
                <a:gd name="T77" fmla="*/ 642 h 686"/>
                <a:gd name="T78" fmla="*/ 1879 w 2195"/>
                <a:gd name="T79" fmla="*/ 536 h 686"/>
                <a:gd name="T80" fmla="*/ 1746 w 2195"/>
                <a:gd name="T81" fmla="*/ 425 h 686"/>
                <a:gd name="T82" fmla="*/ 1855 w 2195"/>
                <a:gd name="T83" fmla="*/ 317 h 686"/>
                <a:gd name="T84" fmla="*/ 1972 w 2195"/>
                <a:gd name="T85" fmla="*/ 275 h 686"/>
                <a:gd name="T86" fmla="*/ 1981 w 2195"/>
                <a:gd name="T87" fmla="*/ 358 h 686"/>
                <a:gd name="T88" fmla="*/ 2115 w 2195"/>
                <a:gd name="T89" fmla="*/ 441 h 686"/>
                <a:gd name="T90" fmla="*/ 2041 w 2195"/>
                <a:gd name="T91" fmla="*/ 341 h 686"/>
                <a:gd name="T92" fmla="*/ 2121 w 2195"/>
                <a:gd name="T93" fmla="*/ 301 h 686"/>
                <a:gd name="T94" fmla="*/ 2165 w 2195"/>
                <a:gd name="T95" fmla="*/ 245 h 686"/>
                <a:gd name="T96" fmla="*/ 2127 w 2195"/>
                <a:gd name="T97" fmla="*/ 194 h 686"/>
                <a:gd name="T98" fmla="*/ 2155 w 2195"/>
                <a:gd name="T99" fmla="*/ 143 h 686"/>
                <a:gd name="T100" fmla="*/ 2081 w 2195"/>
                <a:gd name="T101" fmla="*/ 119 h 686"/>
                <a:gd name="T102" fmla="*/ 1867 w 2195"/>
                <a:gd name="T103" fmla="*/ 130 h 686"/>
                <a:gd name="T104" fmla="*/ 1729 w 2195"/>
                <a:gd name="T105" fmla="*/ 128 h 686"/>
                <a:gd name="T106" fmla="*/ 1395 w 2195"/>
                <a:gd name="T107" fmla="*/ 82 h 686"/>
                <a:gd name="T108" fmla="*/ 1301 w 2195"/>
                <a:gd name="T109" fmla="*/ 103 h 686"/>
                <a:gd name="T110" fmla="*/ 1124 w 2195"/>
                <a:gd name="T111" fmla="*/ 71 h 686"/>
                <a:gd name="T112" fmla="*/ 983 w 2195"/>
                <a:gd name="T113" fmla="*/ 54 h 686"/>
                <a:gd name="T114" fmla="*/ 913 w 2195"/>
                <a:gd name="T115" fmla="*/ 1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95" h="686">
                  <a:moveTo>
                    <a:pt x="856" y="0"/>
                  </a:moveTo>
                  <a:lnTo>
                    <a:pt x="836" y="6"/>
                  </a:lnTo>
                  <a:lnTo>
                    <a:pt x="832" y="12"/>
                  </a:lnTo>
                  <a:lnTo>
                    <a:pt x="836" y="19"/>
                  </a:lnTo>
                  <a:lnTo>
                    <a:pt x="813" y="18"/>
                  </a:lnTo>
                  <a:lnTo>
                    <a:pt x="795" y="27"/>
                  </a:lnTo>
                  <a:lnTo>
                    <a:pt x="781" y="23"/>
                  </a:lnTo>
                  <a:lnTo>
                    <a:pt x="751" y="25"/>
                  </a:lnTo>
                  <a:lnTo>
                    <a:pt x="752" y="29"/>
                  </a:lnTo>
                  <a:lnTo>
                    <a:pt x="721" y="31"/>
                  </a:lnTo>
                  <a:lnTo>
                    <a:pt x="705" y="39"/>
                  </a:lnTo>
                  <a:lnTo>
                    <a:pt x="692" y="39"/>
                  </a:lnTo>
                  <a:lnTo>
                    <a:pt x="687" y="49"/>
                  </a:lnTo>
                  <a:lnTo>
                    <a:pt x="705" y="58"/>
                  </a:lnTo>
                  <a:lnTo>
                    <a:pt x="680" y="60"/>
                  </a:lnTo>
                  <a:lnTo>
                    <a:pt x="649" y="59"/>
                  </a:lnTo>
                  <a:lnTo>
                    <a:pt x="630" y="62"/>
                  </a:lnTo>
                  <a:lnTo>
                    <a:pt x="646" y="80"/>
                  </a:lnTo>
                  <a:lnTo>
                    <a:pt x="669" y="93"/>
                  </a:lnTo>
                  <a:lnTo>
                    <a:pt x="637" y="84"/>
                  </a:lnTo>
                  <a:lnTo>
                    <a:pt x="611" y="85"/>
                  </a:lnTo>
                  <a:lnTo>
                    <a:pt x="595" y="91"/>
                  </a:lnTo>
                  <a:lnTo>
                    <a:pt x="610" y="104"/>
                  </a:lnTo>
                  <a:lnTo>
                    <a:pt x="594" y="101"/>
                  </a:lnTo>
                  <a:lnTo>
                    <a:pt x="587" y="84"/>
                  </a:lnTo>
                  <a:lnTo>
                    <a:pt x="573" y="75"/>
                  </a:lnTo>
                  <a:lnTo>
                    <a:pt x="567" y="76"/>
                  </a:lnTo>
                  <a:lnTo>
                    <a:pt x="579" y="87"/>
                  </a:lnTo>
                  <a:lnTo>
                    <a:pt x="564" y="99"/>
                  </a:lnTo>
                  <a:lnTo>
                    <a:pt x="591" y="112"/>
                  </a:lnTo>
                  <a:lnTo>
                    <a:pt x="593" y="130"/>
                  </a:lnTo>
                  <a:lnTo>
                    <a:pt x="603" y="140"/>
                  </a:lnTo>
                  <a:lnTo>
                    <a:pt x="618" y="141"/>
                  </a:lnTo>
                  <a:lnTo>
                    <a:pt x="620" y="152"/>
                  </a:lnTo>
                  <a:lnTo>
                    <a:pt x="635" y="162"/>
                  </a:lnTo>
                  <a:lnTo>
                    <a:pt x="629" y="171"/>
                  </a:lnTo>
                  <a:lnTo>
                    <a:pt x="631" y="180"/>
                  </a:lnTo>
                  <a:lnTo>
                    <a:pt x="619" y="185"/>
                  </a:lnTo>
                  <a:lnTo>
                    <a:pt x="617" y="191"/>
                  </a:lnTo>
                  <a:lnTo>
                    <a:pt x="600" y="189"/>
                  </a:lnTo>
                  <a:lnTo>
                    <a:pt x="611" y="163"/>
                  </a:lnTo>
                  <a:lnTo>
                    <a:pt x="608" y="151"/>
                  </a:lnTo>
                  <a:lnTo>
                    <a:pt x="586" y="141"/>
                  </a:lnTo>
                  <a:lnTo>
                    <a:pt x="573" y="117"/>
                  </a:lnTo>
                  <a:lnTo>
                    <a:pt x="560" y="105"/>
                  </a:lnTo>
                  <a:lnTo>
                    <a:pt x="549" y="99"/>
                  </a:lnTo>
                  <a:lnTo>
                    <a:pt x="551" y="86"/>
                  </a:lnTo>
                  <a:lnTo>
                    <a:pt x="541" y="77"/>
                  </a:lnTo>
                  <a:lnTo>
                    <a:pt x="505" y="72"/>
                  </a:lnTo>
                  <a:lnTo>
                    <a:pt x="498" y="75"/>
                  </a:lnTo>
                  <a:lnTo>
                    <a:pt x="500" y="91"/>
                  </a:lnTo>
                  <a:lnTo>
                    <a:pt x="486" y="106"/>
                  </a:lnTo>
                  <a:lnTo>
                    <a:pt x="490" y="111"/>
                  </a:lnTo>
                  <a:lnTo>
                    <a:pt x="506" y="124"/>
                  </a:lnTo>
                  <a:lnTo>
                    <a:pt x="507" y="133"/>
                  </a:lnTo>
                  <a:lnTo>
                    <a:pt x="524" y="135"/>
                  </a:lnTo>
                  <a:lnTo>
                    <a:pt x="526" y="138"/>
                  </a:lnTo>
                  <a:lnTo>
                    <a:pt x="546" y="148"/>
                  </a:lnTo>
                  <a:lnTo>
                    <a:pt x="543" y="157"/>
                  </a:lnTo>
                  <a:lnTo>
                    <a:pt x="482" y="137"/>
                  </a:lnTo>
                  <a:lnTo>
                    <a:pt x="460" y="131"/>
                  </a:lnTo>
                  <a:lnTo>
                    <a:pt x="418" y="126"/>
                  </a:lnTo>
                  <a:lnTo>
                    <a:pt x="414" y="132"/>
                  </a:lnTo>
                  <a:lnTo>
                    <a:pt x="434" y="142"/>
                  </a:lnTo>
                  <a:lnTo>
                    <a:pt x="425" y="153"/>
                  </a:lnTo>
                  <a:lnTo>
                    <a:pt x="404" y="143"/>
                  </a:lnTo>
                  <a:lnTo>
                    <a:pt x="388" y="150"/>
                  </a:lnTo>
                  <a:lnTo>
                    <a:pt x="363" y="151"/>
                  </a:lnTo>
                  <a:lnTo>
                    <a:pt x="357" y="157"/>
                  </a:lnTo>
                  <a:lnTo>
                    <a:pt x="339" y="155"/>
                  </a:lnTo>
                  <a:lnTo>
                    <a:pt x="347" y="144"/>
                  </a:lnTo>
                  <a:lnTo>
                    <a:pt x="337" y="143"/>
                  </a:lnTo>
                  <a:lnTo>
                    <a:pt x="297" y="159"/>
                  </a:lnTo>
                  <a:lnTo>
                    <a:pt x="272" y="167"/>
                  </a:lnTo>
                  <a:lnTo>
                    <a:pt x="274" y="178"/>
                  </a:lnTo>
                  <a:lnTo>
                    <a:pt x="255" y="183"/>
                  </a:lnTo>
                  <a:lnTo>
                    <a:pt x="241" y="176"/>
                  </a:lnTo>
                  <a:lnTo>
                    <a:pt x="237" y="166"/>
                  </a:lnTo>
                  <a:lnTo>
                    <a:pt x="253" y="164"/>
                  </a:lnTo>
                  <a:lnTo>
                    <a:pt x="241" y="154"/>
                  </a:lnTo>
                  <a:lnTo>
                    <a:pt x="202" y="148"/>
                  </a:lnTo>
                  <a:lnTo>
                    <a:pt x="216" y="159"/>
                  </a:lnTo>
                  <a:lnTo>
                    <a:pt x="214" y="170"/>
                  </a:lnTo>
                  <a:lnTo>
                    <a:pt x="229" y="181"/>
                  </a:lnTo>
                  <a:lnTo>
                    <a:pt x="226" y="193"/>
                  </a:lnTo>
                  <a:lnTo>
                    <a:pt x="210" y="187"/>
                  </a:lnTo>
                  <a:lnTo>
                    <a:pt x="197" y="186"/>
                  </a:lnTo>
                  <a:lnTo>
                    <a:pt x="172" y="204"/>
                  </a:lnTo>
                  <a:lnTo>
                    <a:pt x="186" y="217"/>
                  </a:lnTo>
                  <a:lnTo>
                    <a:pt x="175" y="222"/>
                  </a:lnTo>
                  <a:lnTo>
                    <a:pt x="138" y="210"/>
                  </a:lnTo>
                  <a:lnTo>
                    <a:pt x="131" y="217"/>
                  </a:lnTo>
                  <a:lnTo>
                    <a:pt x="142" y="225"/>
                  </a:lnTo>
                  <a:lnTo>
                    <a:pt x="143" y="234"/>
                  </a:lnTo>
                  <a:lnTo>
                    <a:pt x="130" y="229"/>
                  </a:lnTo>
                  <a:lnTo>
                    <a:pt x="111" y="223"/>
                  </a:lnTo>
                  <a:lnTo>
                    <a:pt x="104" y="205"/>
                  </a:lnTo>
                  <a:lnTo>
                    <a:pt x="101" y="196"/>
                  </a:lnTo>
                  <a:lnTo>
                    <a:pt x="74" y="183"/>
                  </a:lnTo>
                  <a:lnTo>
                    <a:pt x="84" y="181"/>
                  </a:lnTo>
                  <a:lnTo>
                    <a:pt x="149" y="194"/>
                  </a:lnTo>
                  <a:lnTo>
                    <a:pt x="170" y="190"/>
                  </a:lnTo>
                  <a:lnTo>
                    <a:pt x="182" y="180"/>
                  </a:lnTo>
                  <a:lnTo>
                    <a:pt x="177" y="168"/>
                  </a:lnTo>
                  <a:lnTo>
                    <a:pt x="163" y="160"/>
                  </a:lnTo>
                  <a:lnTo>
                    <a:pt x="106" y="140"/>
                  </a:lnTo>
                  <a:lnTo>
                    <a:pt x="68" y="135"/>
                  </a:lnTo>
                  <a:lnTo>
                    <a:pt x="43" y="125"/>
                  </a:lnTo>
                  <a:lnTo>
                    <a:pt x="31" y="131"/>
                  </a:lnTo>
                  <a:lnTo>
                    <a:pt x="10" y="138"/>
                  </a:lnTo>
                  <a:lnTo>
                    <a:pt x="0" y="140"/>
                  </a:lnTo>
                  <a:lnTo>
                    <a:pt x="1" y="152"/>
                  </a:lnTo>
                  <a:lnTo>
                    <a:pt x="25" y="164"/>
                  </a:lnTo>
                  <a:lnTo>
                    <a:pt x="16" y="177"/>
                  </a:lnTo>
                  <a:lnTo>
                    <a:pt x="38" y="198"/>
                  </a:lnTo>
                  <a:lnTo>
                    <a:pt x="32" y="213"/>
                  </a:lnTo>
                  <a:lnTo>
                    <a:pt x="48" y="228"/>
                  </a:lnTo>
                  <a:lnTo>
                    <a:pt x="45" y="240"/>
                  </a:lnTo>
                  <a:lnTo>
                    <a:pt x="70" y="253"/>
                  </a:lnTo>
                  <a:lnTo>
                    <a:pt x="67" y="262"/>
                  </a:lnTo>
                  <a:lnTo>
                    <a:pt x="56" y="273"/>
                  </a:lnTo>
                  <a:lnTo>
                    <a:pt x="30" y="297"/>
                  </a:lnTo>
                  <a:lnTo>
                    <a:pt x="47" y="306"/>
                  </a:lnTo>
                  <a:lnTo>
                    <a:pt x="33" y="317"/>
                  </a:lnTo>
                  <a:lnTo>
                    <a:pt x="36" y="321"/>
                  </a:lnTo>
                  <a:lnTo>
                    <a:pt x="28" y="332"/>
                  </a:lnTo>
                  <a:lnTo>
                    <a:pt x="35" y="350"/>
                  </a:lnTo>
                  <a:lnTo>
                    <a:pt x="30" y="356"/>
                  </a:lnTo>
                  <a:lnTo>
                    <a:pt x="38" y="361"/>
                  </a:lnTo>
                  <a:lnTo>
                    <a:pt x="41" y="370"/>
                  </a:lnTo>
                  <a:lnTo>
                    <a:pt x="48" y="382"/>
                  </a:lnTo>
                  <a:lnTo>
                    <a:pt x="65" y="386"/>
                  </a:lnTo>
                  <a:lnTo>
                    <a:pt x="68" y="392"/>
                  </a:lnTo>
                  <a:lnTo>
                    <a:pt x="76" y="389"/>
                  </a:lnTo>
                  <a:lnTo>
                    <a:pt x="92" y="394"/>
                  </a:lnTo>
                  <a:lnTo>
                    <a:pt x="95" y="403"/>
                  </a:lnTo>
                  <a:lnTo>
                    <a:pt x="93" y="408"/>
                  </a:lnTo>
                  <a:lnTo>
                    <a:pt x="105" y="422"/>
                  </a:lnTo>
                  <a:lnTo>
                    <a:pt x="112" y="425"/>
                  </a:lnTo>
                  <a:lnTo>
                    <a:pt x="112" y="429"/>
                  </a:lnTo>
                  <a:lnTo>
                    <a:pt x="123" y="432"/>
                  </a:lnTo>
                  <a:lnTo>
                    <a:pt x="129" y="438"/>
                  </a:lnTo>
                  <a:lnTo>
                    <a:pt x="123" y="442"/>
                  </a:lnTo>
                  <a:lnTo>
                    <a:pt x="111" y="441"/>
                  </a:lnTo>
                  <a:lnTo>
                    <a:pt x="108" y="443"/>
                  </a:lnTo>
                  <a:lnTo>
                    <a:pt x="113" y="450"/>
                  </a:lnTo>
                  <a:lnTo>
                    <a:pt x="119" y="463"/>
                  </a:lnTo>
                  <a:lnTo>
                    <a:pt x="125" y="463"/>
                  </a:lnTo>
                  <a:lnTo>
                    <a:pt x="128" y="459"/>
                  </a:lnTo>
                  <a:lnTo>
                    <a:pt x="133" y="460"/>
                  </a:lnTo>
                  <a:lnTo>
                    <a:pt x="149" y="458"/>
                  </a:lnTo>
                  <a:lnTo>
                    <a:pt x="161" y="469"/>
                  </a:lnTo>
                  <a:lnTo>
                    <a:pt x="158" y="474"/>
                  </a:lnTo>
                  <a:lnTo>
                    <a:pt x="161" y="480"/>
                  </a:lnTo>
                  <a:lnTo>
                    <a:pt x="174" y="481"/>
                  </a:lnTo>
                  <a:lnTo>
                    <a:pt x="181" y="489"/>
                  </a:lnTo>
                  <a:lnTo>
                    <a:pt x="182" y="493"/>
                  </a:lnTo>
                  <a:lnTo>
                    <a:pt x="203" y="500"/>
                  </a:lnTo>
                  <a:lnTo>
                    <a:pt x="215" y="497"/>
                  </a:lnTo>
                  <a:lnTo>
                    <a:pt x="227" y="507"/>
                  </a:lnTo>
                  <a:lnTo>
                    <a:pt x="236" y="507"/>
                  </a:lnTo>
                  <a:lnTo>
                    <a:pt x="261" y="513"/>
                  </a:lnTo>
                  <a:lnTo>
                    <a:pt x="262" y="519"/>
                  </a:lnTo>
                  <a:lnTo>
                    <a:pt x="258" y="530"/>
                  </a:lnTo>
                  <a:lnTo>
                    <a:pt x="264" y="541"/>
                  </a:lnTo>
                  <a:lnTo>
                    <a:pt x="263" y="547"/>
                  </a:lnTo>
                  <a:lnTo>
                    <a:pt x="248" y="549"/>
                  </a:lnTo>
                  <a:lnTo>
                    <a:pt x="240" y="555"/>
                  </a:lnTo>
                  <a:lnTo>
                    <a:pt x="241" y="564"/>
                  </a:lnTo>
                  <a:lnTo>
                    <a:pt x="255" y="560"/>
                  </a:lnTo>
                  <a:lnTo>
                    <a:pt x="257" y="565"/>
                  </a:lnTo>
                  <a:lnTo>
                    <a:pt x="234" y="573"/>
                  </a:lnTo>
                  <a:lnTo>
                    <a:pt x="245" y="581"/>
                  </a:lnTo>
                  <a:lnTo>
                    <a:pt x="234" y="598"/>
                  </a:lnTo>
                  <a:lnTo>
                    <a:pt x="223" y="602"/>
                  </a:lnTo>
                  <a:lnTo>
                    <a:pt x="239" y="614"/>
                  </a:lnTo>
                  <a:lnTo>
                    <a:pt x="259" y="621"/>
                  </a:lnTo>
                  <a:lnTo>
                    <a:pt x="284" y="639"/>
                  </a:lnTo>
                  <a:lnTo>
                    <a:pt x="285" y="636"/>
                  </a:lnTo>
                  <a:lnTo>
                    <a:pt x="300" y="640"/>
                  </a:lnTo>
                  <a:lnTo>
                    <a:pt x="325" y="643"/>
                  </a:lnTo>
                  <a:lnTo>
                    <a:pt x="350" y="653"/>
                  </a:lnTo>
                  <a:lnTo>
                    <a:pt x="353" y="657"/>
                  </a:lnTo>
                  <a:lnTo>
                    <a:pt x="363" y="654"/>
                  </a:lnTo>
                  <a:lnTo>
                    <a:pt x="379" y="658"/>
                  </a:lnTo>
                  <a:lnTo>
                    <a:pt x="386" y="666"/>
                  </a:lnTo>
                  <a:lnTo>
                    <a:pt x="398" y="671"/>
                  </a:lnTo>
                  <a:lnTo>
                    <a:pt x="402" y="672"/>
                  </a:lnTo>
                  <a:lnTo>
                    <a:pt x="416" y="684"/>
                  </a:lnTo>
                  <a:lnTo>
                    <a:pt x="424" y="686"/>
                  </a:lnTo>
                  <a:lnTo>
                    <a:pt x="426" y="680"/>
                  </a:lnTo>
                  <a:lnTo>
                    <a:pt x="434" y="672"/>
                  </a:lnTo>
                  <a:lnTo>
                    <a:pt x="411" y="648"/>
                  </a:lnTo>
                  <a:lnTo>
                    <a:pt x="410" y="634"/>
                  </a:lnTo>
                  <a:lnTo>
                    <a:pt x="391" y="615"/>
                  </a:lnTo>
                  <a:lnTo>
                    <a:pt x="402" y="594"/>
                  </a:lnTo>
                  <a:lnTo>
                    <a:pt x="417" y="590"/>
                  </a:lnTo>
                  <a:lnTo>
                    <a:pt x="422" y="578"/>
                  </a:lnTo>
                  <a:lnTo>
                    <a:pt x="413" y="575"/>
                  </a:lnTo>
                  <a:lnTo>
                    <a:pt x="412" y="564"/>
                  </a:lnTo>
                  <a:lnTo>
                    <a:pt x="398" y="551"/>
                  </a:lnTo>
                  <a:lnTo>
                    <a:pt x="386" y="551"/>
                  </a:lnTo>
                  <a:lnTo>
                    <a:pt x="369" y="537"/>
                  </a:lnTo>
                  <a:lnTo>
                    <a:pt x="375" y="522"/>
                  </a:lnTo>
                  <a:lnTo>
                    <a:pt x="369" y="518"/>
                  </a:lnTo>
                  <a:lnTo>
                    <a:pt x="376" y="496"/>
                  </a:lnTo>
                  <a:lnTo>
                    <a:pt x="396" y="507"/>
                  </a:lnTo>
                  <a:lnTo>
                    <a:pt x="394" y="493"/>
                  </a:lnTo>
                  <a:lnTo>
                    <a:pt x="420" y="471"/>
                  </a:lnTo>
                  <a:lnTo>
                    <a:pt x="445" y="470"/>
                  </a:lnTo>
                  <a:lnTo>
                    <a:pt x="484" y="484"/>
                  </a:lnTo>
                  <a:lnTo>
                    <a:pt x="505" y="492"/>
                  </a:lnTo>
                  <a:lnTo>
                    <a:pt x="519" y="484"/>
                  </a:lnTo>
                  <a:lnTo>
                    <a:pt x="544" y="484"/>
                  </a:lnTo>
                  <a:lnTo>
                    <a:pt x="568" y="494"/>
                  </a:lnTo>
                  <a:lnTo>
                    <a:pt x="571" y="488"/>
                  </a:lnTo>
                  <a:lnTo>
                    <a:pt x="593" y="489"/>
                  </a:lnTo>
                  <a:lnTo>
                    <a:pt x="594" y="479"/>
                  </a:lnTo>
                  <a:lnTo>
                    <a:pt x="563" y="466"/>
                  </a:lnTo>
                  <a:lnTo>
                    <a:pt x="575" y="456"/>
                  </a:lnTo>
                  <a:lnTo>
                    <a:pt x="570" y="450"/>
                  </a:lnTo>
                  <a:lnTo>
                    <a:pt x="583" y="445"/>
                  </a:lnTo>
                  <a:lnTo>
                    <a:pt x="567" y="431"/>
                  </a:lnTo>
                  <a:lnTo>
                    <a:pt x="571" y="425"/>
                  </a:lnTo>
                  <a:lnTo>
                    <a:pt x="626" y="417"/>
                  </a:lnTo>
                  <a:lnTo>
                    <a:pt x="632" y="413"/>
                  </a:lnTo>
                  <a:lnTo>
                    <a:pt x="667" y="406"/>
                  </a:lnTo>
                  <a:lnTo>
                    <a:pt x="677" y="397"/>
                  </a:lnTo>
                  <a:lnTo>
                    <a:pt x="707" y="401"/>
                  </a:lnTo>
                  <a:lnTo>
                    <a:pt x="721" y="422"/>
                  </a:lnTo>
                  <a:lnTo>
                    <a:pt x="735" y="417"/>
                  </a:lnTo>
                  <a:lnTo>
                    <a:pt x="758" y="424"/>
                  </a:lnTo>
                  <a:lnTo>
                    <a:pt x="762" y="435"/>
                  </a:lnTo>
                  <a:lnTo>
                    <a:pt x="776" y="434"/>
                  </a:lnTo>
                  <a:lnTo>
                    <a:pt x="806" y="415"/>
                  </a:lnTo>
                  <a:lnTo>
                    <a:pt x="803" y="421"/>
                  </a:lnTo>
                  <a:lnTo>
                    <a:pt x="831" y="436"/>
                  </a:lnTo>
                  <a:lnTo>
                    <a:pt x="889" y="487"/>
                  </a:lnTo>
                  <a:lnTo>
                    <a:pt x="893" y="477"/>
                  </a:lnTo>
                  <a:lnTo>
                    <a:pt x="920" y="489"/>
                  </a:lnTo>
                  <a:lnTo>
                    <a:pt x="940" y="483"/>
                  </a:lnTo>
                  <a:lnTo>
                    <a:pt x="951" y="487"/>
                  </a:lnTo>
                  <a:lnTo>
                    <a:pt x="964" y="499"/>
                  </a:lnTo>
                  <a:lnTo>
                    <a:pt x="977" y="503"/>
                  </a:lnTo>
                  <a:lnTo>
                    <a:pt x="988" y="511"/>
                  </a:lnTo>
                  <a:lnTo>
                    <a:pt x="1007" y="509"/>
                  </a:lnTo>
                  <a:lnTo>
                    <a:pt x="1022" y="521"/>
                  </a:lnTo>
                  <a:lnTo>
                    <a:pt x="1027" y="519"/>
                  </a:lnTo>
                  <a:lnTo>
                    <a:pt x="1042" y="516"/>
                  </a:lnTo>
                  <a:lnTo>
                    <a:pt x="1064" y="498"/>
                  </a:lnTo>
                  <a:lnTo>
                    <a:pt x="1084" y="489"/>
                  </a:lnTo>
                  <a:lnTo>
                    <a:pt x="1101" y="495"/>
                  </a:lnTo>
                  <a:lnTo>
                    <a:pt x="1117" y="495"/>
                  </a:lnTo>
                  <a:lnTo>
                    <a:pt x="1133" y="505"/>
                  </a:lnTo>
                  <a:lnTo>
                    <a:pt x="1149" y="505"/>
                  </a:lnTo>
                  <a:lnTo>
                    <a:pt x="1175" y="510"/>
                  </a:lnTo>
                  <a:lnTo>
                    <a:pt x="1183" y="497"/>
                  </a:lnTo>
                  <a:lnTo>
                    <a:pt x="1170" y="485"/>
                  </a:lnTo>
                  <a:lnTo>
                    <a:pt x="1175" y="464"/>
                  </a:lnTo>
                  <a:lnTo>
                    <a:pt x="1197" y="472"/>
                  </a:lnTo>
                  <a:lnTo>
                    <a:pt x="1213" y="474"/>
                  </a:lnTo>
                  <a:lnTo>
                    <a:pt x="1234" y="479"/>
                  </a:lnTo>
                  <a:lnTo>
                    <a:pt x="1246" y="495"/>
                  </a:lnTo>
                  <a:lnTo>
                    <a:pt x="1273" y="503"/>
                  </a:lnTo>
                  <a:lnTo>
                    <a:pt x="1286" y="499"/>
                  </a:lnTo>
                  <a:lnTo>
                    <a:pt x="1305" y="497"/>
                  </a:lnTo>
                  <a:lnTo>
                    <a:pt x="1323" y="500"/>
                  </a:lnTo>
                  <a:lnTo>
                    <a:pt x="1344" y="509"/>
                  </a:lnTo>
                  <a:lnTo>
                    <a:pt x="1360" y="520"/>
                  </a:lnTo>
                  <a:lnTo>
                    <a:pt x="1374" y="519"/>
                  </a:lnTo>
                  <a:lnTo>
                    <a:pt x="1397" y="523"/>
                  </a:lnTo>
                  <a:lnTo>
                    <a:pt x="1408" y="518"/>
                  </a:lnTo>
                  <a:lnTo>
                    <a:pt x="1427" y="514"/>
                  </a:lnTo>
                  <a:lnTo>
                    <a:pt x="1442" y="500"/>
                  </a:lnTo>
                  <a:lnTo>
                    <a:pt x="1453" y="502"/>
                  </a:lnTo>
                  <a:lnTo>
                    <a:pt x="1465" y="509"/>
                  </a:lnTo>
                  <a:lnTo>
                    <a:pt x="1483" y="507"/>
                  </a:lnTo>
                  <a:lnTo>
                    <a:pt x="1508" y="515"/>
                  </a:lnTo>
                  <a:lnTo>
                    <a:pt x="1522" y="502"/>
                  </a:lnTo>
                  <a:lnTo>
                    <a:pt x="1516" y="493"/>
                  </a:lnTo>
                  <a:lnTo>
                    <a:pt x="1516" y="472"/>
                  </a:lnTo>
                  <a:lnTo>
                    <a:pt x="1520" y="465"/>
                  </a:lnTo>
                  <a:lnTo>
                    <a:pt x="1512" y="454"/>
                  </a:lnTo>
                  <a:lnTo>
                    <a:pt x="1500" y="450"/>
                  </a:lnTo>
                  <a:lnTo>
                    <a:pt x="1505" y="440"/>
                  </a:lnTo>
                  <a:lnTo>
                    <a:pt x="1522" y="436"/>
                  </a:lnTo>
                  <a:lnTo>
                    <a:pt x="1542" y="436"/>
                  </a:lnTo>
                  <a:lnTo>
                    <a:pt x="1570" y="441"/>
                  </a:lnTo>
                  <a:lnTo>
                    <a:pt x="1589" y="449"/>
                  </a:lnTo>
                  <a:lnTo>
                    <a:pt x="1614" y="469"/>
                  </a:lnTo>
                  <a:lnTo>
                    <a:pt x="1627" y="478"/>
                  </a:lnTo>
                  <a:lnTo>
                    <a:pt x="1641" y="490"/>
                  </a:lnTo>
                  <a:lnTo>
                    <a:pt x="1661" y="510"/>
                  </a:lnTo>
                  <a:lnTo>
                    <a:pt x="1693" y="516"/>
                  </a:lnTo>
                  <a:lnTo>
                    <a:pt x="1722" y="531"/>
                  </a:lnTo>
                  <a:lnTo>
                    <a:pt x="1742" y="550"/>
                  </a:lnTo>
                  <a:lnTo>
                    <a:pt x="1766" y="550"/>
                  </a:lnTo>
                  <a:lnTo>
                    <a:pt x="1775" y="542"/>
                  </a:lnTo>
                  <a:lnTo>
                    <a:pt x="1797" y="536"/>
                  </a:lnTo>
                  <a:lnTo>
                    <a:pt x="1802" y="554"/>
                  </a:lnTo>
                  <a:lnTo>
                    <a:pt x="1801" y="562"/>
                  </a:lnTo>
                  <a:lnTo>
                    <a:pt x="1810" y="584"/>
                  </a:lnTo>
                  <a:lnTo>
                    <a:pt x="1811" y="604"/>
                  </a:lnTo>
                  <a:lnTo>
                    <a:pt x="1789" y="600"/>
                  </a:lnTo>
                  <a:lnTo>
                    <a:pt x="1779" y="607"/>
                  </a:lnTo>
                  <a:lnTo>
                    <a:pt x="1794" y="625"/>
                  </a:lnTo>
                  <a:lnTo>
                    <a:pt x="1806" y="649"/>
                  </a:lnTo>
                  <a:lnTo>
                    <a:pt x="1798" y="650"/>
                  </a:lnTo>
                  <a:lnTo>
                    <a:pt x="1804" y="660"/>
                  </a:lnTo>
                  <a:lnTo>
                    <a:pt x="1808" y="664"/>
                  </a:lnTo>
                  <a:lnTo>
                    <a:pt x="1807" y="657"/>
                  </a:lnTo>
                  <a:lnTo>
                    <a:pt x="1821" y="642"/>
                  </a:lnTo>
                  <a:lnTo>
                    <a:pt x="1837" y="652"/>
                  </a:lnTo>
                  <a:lnTo>
                    <a:pt x="1848" y="651"/>
                  </a:lnTo>
                  <a:lnTo>
                    <a:pt x="1863" y="639"/>
                  </a:lnTo>
                  <a:lnTo>
                    <a:pt x="1866" y="627"/>
                  </a:lnTo>
                  <a:lnTo>
                    <a:pt x="1873" y="604"/>
                  </a:lnTo>
                  <a:lnTo>
                    <a:pt x="1880" y="580"/>
                  </a:lnTo>
                  <a:lnTo>
                    <a:pt x="1876" y="566"/>
                  </a:lnTo>
                  <a:lnTo>
                    <a:pt x="1879" y="536"/>
                  </a:lnTo>
                  <a:lnTo>
                    <a:pt x="1862" y="504"/>
                  </a:lnTo>
                  <a:lnTo>
                    <a:pt x="1844" y="480"/>
                  </a:lnTo>
                  <a:lnTo>
                    <a:pt x="1840" y="460"/>
                  </a:lnTo>
                  <a:lnTo>
                    <a:pt x="1825" y="443"/>
                  </a:lnTo>
                  <a:lnTo>
                    <a:pt x="1784" y="421"/>
                  </a:lnTo>
                  <a:lnTo>
                    <a:pt x="1766" y="420"/>
                  </a:lnTo>
                  <a:lnTo>
                    <a:pt x="1764" y="430"/>
                  </a:lnTo>
                  <a:lnTo>
                    <a:pt x="1746" y="425"/>
                  </a:lnTo>
                  <a:lnTo>
                    <a:pt x="1728" y="413"/>
                  </a:lnTo>
                  <a:lnTo>
                    <a:pt x="1701" y="410"/>
                  </a:lnTo>
                  <a:lnTo>
                    <a:pt x="1718" y="364"/>
                  </a:lnTo>
                  <a:lnTo>
                    <a:pt x="1729" y="326"/>
                  </a:lnTo>
                  <a:lnTo>
                    <a:pt x="1772" y="320"/>
                  </a:lnTo>
                  <a:lnTo>
                    <a:pt x="1821" y="323"/>
                  </a:lnTo>
                  <a:lnTo>
                    <a:pt x="1829" y="314"/>
                  </a:lnTo>
                  <a:lnTo>
                    <a:pt x="1855" y="317"/>
                  </a:lnTo>
                  <a:lnTo>
                    <a:pt x="1869" y="331"/>
                  </a:lnTo>
                  <a:lnTo>
                    <a:pt x="1890" y="329"/>
                  </a:lnTo>
                  <a:lnTo>
                    <a:pt x="1917" y="324"/>
                  </a:lnTo>
                  <a:lnTo>
                    <a:pt x="1892" y="312"/>
                  </a:lnTo>
                  <a:lnTo>
                    <a:pt x="1892" y="280"/>
                  </a:lnTo>
                  <a:lnTo>
                    <a:pt x="1921" y="273"/>
                  </a:lnTo>
                  <a:lnTo>
                    <a:pt x="1961" y="297"/>
                  </a:lnTo>
                  <a:lnTo>
                    <a:pt x="1972" y="275"/>
                  </a:lnTo>
                  <a:lnTo>
                    <a:pt x="1961" y="260"/>
                  </a:lnTo>
                  <a:lnTo>
                    <a:pt x="1977" y="258"/>
                  </a:lnTo>
                  <a:lnTo>
                    <a:pt x="1999" y="285"/>
                  </a:lnTo>
                  <a:lnTo>
                    <a:pt x="1992" y="301"/>
                  </a:lnTo>
                  <a:lnTo>
                    <a:pt x="1989" y="320"/>
                  </a:lnTo>
                  <a:lnTo>
                    <a:pt x="1990" y="345"/>
                  </a:lnTo>
                  <a:lnTo>
                    <a:pt x="1972" y="349"/>
                  </a:lnTo>
                  <a:lnTo>
                    <a:pt x="1981" y="358"/>
                  </a:lnTo>
                  <a:lnTo>
                    <a:pt x="1980" y="370"/>
                  </a:lnTo>
                  <a:lnTo>
                    <a:pt x="2001" y="397"/>
                  </a:lnTo>
                  <a:lnTo>
                    <a:pt x="2053" y="441"/>
                  </a:lnTo>
                  <a:lnTo>
                    <a:pt x="2086" y="471"/>
                  </a:lnTo>
                  <a:lnTo>
                    <a:pt x="2105" y="485"/>
                  </a:lnTo>
                  <a:lnTo>
                    <a:pt x="2110" y="466"/>
                  </a:lnTo>
                  <a:lnTo>
                    <a:pt x="2096" y="446"/>
                  </a:lnTo>
                  <a:lnTo>
                    <a:pt x="2115" y="441"/>
                  </a:lnTo>
                  <a:lnTo>
                    <a:pt x="2098" y="418"/>
                  </a:lnTo>
                  <a:lnTo>
                    <a:pt x="2114" y="408"/>
                  </a:lnTo>
                  <a:lnTo>
                    <a:pt x="2099" y="399"/>
                  </a:lnTo>
                  <a:lnTo>
                    <a:pt x="2088" y="383"/>
                  </a:lnTo>
                  <a:lnTo>
                    <a:pt x="2102" y="382"/>
                  </a:lnTo>
                  <a:lnTo>
                    <a:pt x="2072" y="354"/>
                  </a:lnTo>
                  <a:lnTo>
                    <a:pt x="2050" y="349"/>
                  </a:lnTo>
                  <a:lnTo>
                    <a:pt x="2041" y="341"/>
                  </a:lnTo>
                  <a:lnTo>
                    <a:pt x="2037" y="322"/>
                  </a:lnTo>
                  <a:lnTo>
                    <a:pt x="2027" y="310"/>
                  </a:lnTo>
                  <a:lnTo>
                    <a:pt x="2050" y="312"/>
                  </a:lnTo>
                  <a:lnTo>
                    <a:pt x="2054" y="304"/>
                  </a:lnTo>
                  <a:lnTo>
                    <a:pt x="2069" y="311"/>
                  </a:lnTo>
                  <a:lnTo>
                    <a:pt x="2089" y="296"/>
                  </a:lnTo>
                  <a:lnTo>
                    <a:pt x="2127" y="309"/>
                  </a:lnTo>
                  <a:lnTo>
                    <a:pt x="2121" y="301"/>
                  </a:lnTo>
                  <a:lnTo>
                    <a:pt x="2127" y="289"/>
                  </a:lnTo>
                  <a:lnTo>
                    <a:pt x="2132" y="275"/>
                  </a:lnTo>
                  <a:lnTo>
                    <a:pt x="2142" y="273"/>
                  </a:lnTo>
                  <a:lnTo>
                    <a:pt x="2162" y="259"/>
                  </a:lnTo>
                  <a:lnTo>
                    <a:pt x="2195" y="263"/>
                  </a:lnTo>
                  <a:lnTo>
                    <a:pt x="2192" y="258"/>
                  </a:lnTo>
                  <a:lnTo>
                    <a:pt x="2179" y="250"/>
                  </a:lnTo>
                  <a:lnTo>
                    <a:pt x="2165" y="245"/>
                  </a:lnTo>
                  <a:lnTo>
                    <a:pt x="2135" y="230"/>
                  </a:lnTo>
                  <a:lnTo>
                    <a:pt x="2107" y="220"/>
                  </a:lnTo>
                  <a:lnTo>
                    <a:pt x="2128" y="221"/>
                  </a:lnTo>
                  <a:lnTo>
                    <a:pt x="2134" y="213"/>
                  </a:lnTo>
                  <a:lnTo>
                    <a:pt x="2128" y="210"/>
                  </a:lnTo>
                  <a:lnTo>
                    <a:pt x="2117" y="188"/>
                  </a:lnTo>
                  <a:lnTo>
                    <a:pt x="2124" y="183"/>
                  </a:lnTo>
                  <a:lnTo>
                    <a:pt x="2127" y="194"/>
                  </a:lnTo>
                  <a:lnTo>
                    <a:pt x="2139" y="195"/>
                  </a:lnTo>
                  <a:lnTo>
                    <a:pt x="2136" y="183"/>
                  </a:lnTo>
                  <a:lnTo>
                    <a:pt x="2149" y="185"/>
                  </a:lnTo>
                  <a:lnTo>
                    <a:pt x="2158" y="186"/>
                  </a:lnTo>
                  <a:lnTo>
                    <a:pt x="2154" y="172"/>
                  </a:lnTo>
                  <a:lnTo>
                    <a:pt x="2163" y="168"/>
                  </a:lnTo>
                  <a:lnTo>
                    <a:pt x="2150" y="158"/>
                  </a:lnTo>
                  <a:lnTo>
                    <a:pt x="2155" y="143"/>
                  </a:lnTo>
                  <a:lnTo>
                    <a:pt x="2167" y="151"/>
                  </a:lnTo>
                  <a:lnTo>
                    <a:pt x="2166" y="129"/>
                  </a:lnTo>
                  <a:lnTo>
                    <a:pt x="2163" y="113"/>
                  </a:lnTo>
                  <a:lnTo>
                    <a:pt x="2134" y="115"/>
                  </a:lnTo>
                  <a:lnTo>
                    <a:pt x="2116" y="123"/>
                  </a:lnTo>
                  <a:lnTo>
                    <a:pt x="2102" y="129"/>
                  </a:lnTo>
                  <a:lnTo>
                    <a:pt x="2098" y="133"/>
                  </a:lnTo>
                  <a:lnTo>
                    <a:pt x="2081" y="119"/>
                  </a:lnTo>
                  <a:lnTo>
                    <a:pt x="2021" y="141"/>
                  </a:lnTo>
                  <a:lnTo>
                    <a:pt x="2020" y="142"/>
                  </a:lnTo>
                  <a:lnTo>
                    <a:pt x="2020" y="142"/>
                  </a:lnTo>
                  <a:lnTo>
                    <a:pt x="1988" y="134"/>
                  </a:lnTo>
                  <a:lnTo>
                    <a:pt x="1936" y="126"/>
                  </a:lnTo>
                  <a:lnTo>
                    <a:pt x="1911" y="126"/>
                  </a:lnTo>
                  <a:lnTo>
                    <a:pt x="1861" y="122"/>
                  </a:lnTo>
                  <a:lnTo>
                    <a:pt x="1867" y="130"/>
                  </a:lnTo>
                  <a:lnTo>
                    <a:pt x="1896" y="141"/>
                  </a:lnTo>
                  <a:lnTo>
                    <a:pt x="1888" y="146"/>
                  </a:lnTo>
                  <a:lnTo>
                    <a:pt x="1841" y="131"/>
                  </a:lnTo>
                  <a:lnTo>
                    <a:pt x="1818" y="132"/>
                  </a:lnTo>
                  <a:lnTo>
                    <a:pt x="1788" y="129"/>
                  </a:lnTo>
                  <a:lnTo>
                    <a:pt x="1765" y="130"/>
                  </a:lnTo>
                  <a:lnTo>
                    <a:pt x="1753" y="133"/>
                  </a:lnTo>
                  <a:lnTo>
                    <a:pt x="1729" y="128"/>
                  </a:lnTo>
                  <a:lnTo>
                    <a:pt x="1711" y="115"/>
                  </a:lnTo>
                  <a:lnTo>
                    <a:pt x="1690" y="109"/>
                  </a:lnTo>
                  <a:lnTo>
                    <a:pt x="1660" y="106"/>
                  </a:lnTo>
                  <a:lnTo>
                    <a:pt x="1612" y="109"/>
                  </a:lnTo>
                  <a:lnTo>
                    <a:pt x="1559" y="96"/>
                  </a:lnTo>
                  <a:lnTo>
                    <a:pt x="1533" y="86"/>
                  </a:lnTo>
                  <a:lnTo>
                    <a:pt x="1402" y="75"/>
                  </a:lnTo>
                  <a:lnTo>
                    <a:pt x="1395" y="82"/>
                  </a:lnTo>
                  <a:lnTo>
                    <a:pt x="1426" y="98"/>
                  </a:lnTo>
                  <a:lnTo>
                    <a:pt x="1402" y="96"/>
                  </a:lnTo>
                  <a:lnTo>
                    <a:pt x="1399" y="101"/>
                  </a:lnTo>
                  <a:lnTo>
                    <a:pt x="1367" y="95"/>
                  </a:lnTo>
                  <a:lnTo>
                    <a:pt x="1351" y="100"/>
                  </a:lnTo>
                  <a:lnTo>
                    <a:pt x="1320" y="92"/>
                  </a:lnTo>
                  <a:lnTo>
                    <a:pt x="1331" y="110"/>
                  </a:lnTo>
                  <a:lnTo>
                    <a:pt x="1301" y="103"/>
                  </a:lnTo>
                  <a:lnTo>
                    <a:pt x="1268" y="90"/>
                  </a:lnTo>
                  <a:lnTo>
                    <a:pt x="1267" y="83"/>
                  </a:lnTo>
                  <a:lnTo>
                    <a:pt x="1247" y="72"/>
                  </a:lnTo>
                  <a:lnTo>
                    <a:pt x="1215" y="64"/>
                  </a:lnTo>
                  <a:lnTo>
                    <a:pt x="1195" y="64"/>
                  </a:lnTo>
                  <a:lnTo>
                    <a:pt x="1165" y="61"/>
                  </a:lnTo>
                  <a:lnTo>
                    <a:pt x="1180" y="73"/>
                  </a:lnTo>
                  <a:lnTo>
                    <a:pt x="1124" y="71"/>
                  </a:lnTo>
                  <a:lnTo>
                    <a:pt x="1111" y="63"/>
                  </a:lnTo>
                  <a:lnTo>
                    <a:pt x="1068" y="61"/>
                  </a:lnTo>
                  <a:lnTo>
                    <a:pt x="1051" y="63"/>
                  </a:lnTo>
                  <a:lnTo>
                    <a:pt x="1051" y="68"/>
                  </a:lnTo>
                  <a:lnTo>
                    <a:pt x="1032" y="57"/>
                  </a:lnTo>
                  <a:lnTo>
                    <a:pt x="1024" y="60"/>
                  </a:lnTo>
                  <a:lnTo>
                    <a:pt x="1001" y="56"/>
                  </a:lnTo>
                  <a:lnTo>
                    <a:pt x="983" y="54"/>
                  </a:lnTo>
                  <a:lnTo>
                    <a:pt x="986" y="49"/>
                  </a:lnTo>
                  <a:lnTo>
                    <a:pt x="1008" y="40"/>
                  </a:lnTo>
                  <a:lnTo>
                    <a:pt x="1016" y="36"/>
                  </a:lnTo>
                  <a:lnTo>
                    <a:pt x="1009" y="28"/>
                  </a:lnTo>
                  <a:lnTo>
                    <a:pt x="992" y="22"/>
                  </a:lnTo>
                  <a:lnTo>
                    <a:pt x="955" y="15"/>
                  </a:lnTo>
                  <a:lnTo>
                    <a:pt x="920" y="14"/>
                  </a:lnTo>
                  <a:lnTo>
                    <a:pt x="913" y="18"/>
                  </a:lnTo>
                  <a:lnTo>
                    <a:pt x="901" y="11"/>
                  </a:lnTo>
                  <a:lnTo>
                    <a:pt x="901" y="11"/>
                  </a:lnTo>
                  <a:lnTo>
                    <a:pt x="871" y="8"/>
                  </a:lnTo>
                  <a:lnTo>
                    <a:pt x="883" y="5"/>
                  </a:lnTo>
                  <a:lnTo>
                    <a:pt x="856" y="0"/>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sp>
          <p:nvSpPr>
            <p:cNvPr id="444" name="Freeform 222">
              <a:extLst>
                <a:ext uri="{FF2B5EF4-FFF2-40B4-BE49-F238E27FC236}">
                  <a16:creationId xmlns:a16="http://schemas.microsoft.com/office/drawing/2014/main" id="{DEA76CC4-DE01-A0FE-C0D7-55EBB0134D88}"/>
                </a:ext>
              </a:extLst>
            </p:cNvPr>
            <p:cNvSpPr>
              <a:spLocks/>
            </p:cNvSpPr>
            <p:nvPr/>
          </p:nvSpPr>
          <p:spPr bwMode="auto">
            <a:xfrm>
              <a:off x="6485984" y="4891426"/>
              <a:ext cx="70297" cy="68624"/>
            </a:xfrm>
            <a:custGeom>
              <a:avLst/>
              <a:gdLst>
                <a:gd name="T0" fmla="*/ 36 w 42"/>
                <a:gd name="T1" fmla="*/ 6 h 41"/>
                <a:gd name="T2" fmla="*/ 29 w 42"/>
                <a:gd name="T3" fmla="*/ 0 h 41"/>
                <a:gd name="T4" fmla="*/ 20 w 42"/>
                <a:gd name="T5" fmla="*/ 4 h 41"/>
                <a:gd name="T6" fmla="*/ 10 w 42"/>
                <a:gd name="T7" fmla="*/ 12 h 41"/>
                <a:gd name="T8" fmla="*/ 0 w 42"/>
                <a:gd name="T9" fmla="*/ 25 h 41"/>
                <a:gd name="T10" fmla="*/ 12 w 42"/>
                <a:gd name="T11" fmla="*/ 41 h 41"/>
                <a:gd name="T12" fmla="*/ 18 w 42"/>
                <a:gd name="T13" fmla="*/ 39 h 41"/>
                <a:gd name="T14" fmla="*/ 22 w 42"/>
                <a:gd name="T15" fmla="*/ 32 h 41"/>
                <a:gd name="T16" fmla="*/ 32 w 42"/>
                <a:gd name="T17" fmla="*/ 29 h 41"/>
                <a:gd name="T18" fmla="*/ 36 w 42"/>
                <a:gd name="T19" fmla="*/ 22 h 41"/>
                <a:gd name="T20" fmla="*/ 42 w 42"/>
                <a:gd name="T21" fmla="*/ 12 h 41"/>
                <a:gd name="T22" fmla="*/ 36 w 42"/>
                <a:gd name="T2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41">
                  <a:moveTo>
                    <a:pt x="36" y="6"/>
                  </a:moveTo>
                  <a:lnTo>
                    <a:pt x="29" y="0"/>
                  </a:lnTo>
                  <a:lnTo>
                    <a:pt x="20" y="4"/>
                  </a:lnTo>
                  <a:lnTo>
                    <a:pt x="10" y="12"/>
                  </a:lnTo>
                  <a:lnTo>
                    <a:pt x="0" y="25"/>
                  </a:lnTo>
                  <a:lnTo>
                    <a:pt x="12" y="41"/>
                  </a:lnTo>
                  <a:lnTo>
                    <a:pt x="18" y="39"/>
                  </a:lnTo>
                  <a:lnTo>
                    <a:pt x="22" y="32"/>
                  </a:lnTo>
                  <a:lnTo>
                    <a:pt x="32" y="29"/>
                  </a:lnTo>
                  <a:lnTo>
                    <a:pt x="36" y="22"/>
                  </a:lnTo>
                  <a:lnTo>
                    <a:pt x="42" y="12"/>
                  </a:lnTo>
                  <a:lnTo>
                    <a:pt x="36" y="6"/>
                  </a:lnTo>
                  <a:close/>
                </a:path>
              </a:pathLst>
            </a:custGeom>
            <a:grpFill/>
            <a:ln w="1" cap="flat">
              <a:solidFill>
                <a:schemeClr val="bg1"/>
              </a:solidFill>
              <a:prstDash val="solid"/>
              <a:miter lim="800000"/>
              <a:headEnd/>
              <a:tailEnd/>
            </a:ln>
          </p:spPr>
          <p:txBody>
            <a:bodyPr vert="horz" wrap="square" lIns="68580" tIns="34290" rIns="68580" bIns="34290" numCol="1" anchor="t" anchorCtr="0" compatLnSpc="1">
              <a:prstTxWarp prst="textNoShape">
                <a:avLst/>
              </a:prstTxWarp>
            </a:bodyPr>
            <a:lstStyle/>
            <a:p>
              <a:pPr defTabSz="685800">
                <a:defRPr/>
              </a:pPr>
              <a:endParaRPr lang="hu-HU" sz="1350">
                <a:solidFill>
                  <a:srgbClr val="3A3838"/>
                </a:solidFill>
                <a:latin typeface="Arial" panose="020B0604020202020204"/>
              </a:endParaRPr>
            </a:p>
          </p:txBody>
        </p:sp>
      </p:grpSp>
      <p:sp>
        <p:nvSpPr>
          <p:cNvPr id="2" name="TextBox 1">
            <a:extLst>
              <a:ext uri="{FF2B5EF4-FFF2-40B4-BE49-F238E27FC236}">
                <a16:creationId xmlns:a16="http://schemas.microsoft.com/office/drawing/2014/main" id="{2E7D2960-6AE0-DE40-4992-5E21838F418C}"/>
              </a:ext>
            </a:extLst>
          </p:cNvPr>
          <p:cNvSpPr txBox="1"/>
          <p:nvPr/>
        </p:nvSpPr>
        <p:spPr>
          <a:xfrm>
            <a:off x="7634436" y="2031876"/>
            <a:ext cx="1082989" cy="553998"/>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Japan</a:t>
            </a:r>
          </a:p>
          <a:p>
            <a:pPr marL="38700" defTabSz="360000">
              <a:lnSpc>
                <a:spcPct val="85000"/>
              </a:lnSpc>
              <a:buClr>
                <a:srgbClr val="C00000"/>
              </a:buClr>
            </a:pPr>
            <a:r>
              <a:rPr lang="en-GB" sz="1000"/>
              <a:t>10 sites</a:t>
            </a:r>
          </a:p>
          <a:p>
            <a:pPr marL="38700" defTabSz="360000">
              <a:lnSpc>
                <a:spcPct val="85000"/>
              </a:lnSpc>
              <a:buClr>
                <a:srgbClr val="C00000"/>
              </a:buClr>
            </a:pPr>
            <a:r>
              <a:rPr lang="en-GB" sz="1000"/>
              <a:t>35 participants</a:t>
            </a:r>
            <a:r>
              <a:rPr lang="en-GB" sz="1000">
                <a:solidFill>
                  <a:schemeClr val="accent1"/>
                </a:solidFill>
              </a:rPr>
              <a:t> </a:t>
            </a:r>
          </a:p>
        </p:txBody>
      </p:sp>
      <p:sp>
        <p:nvSpPr>
          <p:cNvPr id="4" name="TextBox 3">
            <a:extLst>
              <a:ext uri="{FF2B5EF4-FFF2-40B4-BE49-F238E27FC236}">
                <a16:creationId xmlns:a16="http://schemas.microsoft.com/office/drawing/2014/main" id="{3BB776B6-862F-1AE0-1BD4-8E0F8551A247}"/>
              </a:ext>
            </a:extLst>
          </p:cNvPr>
          <p:cNvSpPr txBox="1"/>
          <p:nvPr/>
        </p:nvSpPr>
        <p:spPr>
          <a:xfrm>
            <a:off x="5266928" y="2610128"/>
            <a:ext cx="1082989" cy="553998"/>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India</a:t>
            </a:r>
          </a:p>
          <a:p>
            <a:pPr marL="38700" defTabSz="360000">
              <a:lnSpc>
                <a:spcPct val="85000"/>
              </a:lnSpc>
              <a:buClr>
                <a:srgbClr val="C00000"/>
              </a:buClr>
            </a:pPr>
            <a:r>
              <a:rPr lang="en-GB" sz="1000"/>
              <a:t>4 sites</a:t>
            </a:r>
          </a:p>
          <a:p>
            <a:pPr marL="38700" defTabSz="360000">
              <a:lnSpc>
                <a:spcPct val="85000"/>
              </a:lnSpc>
              <a:buClr>
                <a:srgbClr val="C00000"/>
              </a:buClr>
            </a:pPr>
            <a:r>
              <a:rPr lang="en-GB" sz="1000"/>
              <a:t>17 participants</a:t>
            </a:r>
            <a:r>
              <a:rPr lang="en-GB" sz="1000" i="0" kern="1200">
                <a:solidFill>
                  <a:schemeClr val="accent1"/>
                </a:solidFill>
                <a:latin typeface="+mn-lt"/>
                <a:ea typeface="+mn-ea"/>
              </a:rPr>
              <a:t> </a:t>
            </a:r>
          </a:p>
        </p:txBody>
      </p:sp>
      <p:sp>
        <p:nvSpPr>
          <p:cNvPr id="7" name="TextBox 6">
            <a:extLst>
              <a:ext uri="{FF2B5EF4-FFF2-40B4-BE49-F238E27FC236}">
                <a16:creationId xmlns:a16="http://schemas.microsoft.com/office/drawing/2014/main" id="{63E7407D-357C-4077-5964-2C8EE5075084}"/>
              </a:ext>
            </a:extLst>
          </p:cNvPr>
          <p:cNvSpPr txBox="1"/>
          <p:nvPr/>
        </p:nvSpPr>
        <p:spPr>
          <a:xfrm>
            <a:off x="323528" y="2571750"/>
            <a:ext cx="1082989" cy="539891"/>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USA</a:t>
            </a:r>
          </a:p>
          <a:p>
            <a:pPr marL="38700" defTabSz="360000">
              <a:lnSpc>
                <a:spcPct val="85000"/>
              </a:lnSpc>
              <a:buClr>
                <a:srgbClr val="C00000"/>
              </a:buClr>
            </a:pPr>
            <a:r>
              <a:rPr lang="en-GB" sz="1000"/>
              <a:t>13 sites</a:t>
            </a:r>
          </a:p>
          <a:p>
            <a:pPr marL="38700" defTabSz="360000">
              <a:lnSpc>
                <a:spcPct val="85000"/>
              </a:lnSpc>
              <a:buClr>
                <a:srgbClr val="C00000"/>
              </a:buClr>
            </a:pPr>
            <a:r>
              <a:rPr lang="en-GB" sz="1000"/>
              <a:t>54 participants </a:t>
            </a:r>
          </a:p>
        </p:txBody>
      </p:sp>
      <p:cxnSp>
        <p:nvCxnSpPr>
          <p:cNvPr id="9" name="Straight Connector 8">
            <a:extLst>
              <a:ext uri="{FF2B5EF4-FFF2-40B4-BE49-F238E27FC236}">
                <a16:creationId xmlns:a16="http://schemas.microsoft.com/office/drawing/2014/main" id="{03FFD9CF-D6AA-ED95-86F9-40C3CDD6FF26}"/>
              </a:ext>
            </a:extLst>
          </p:cNvPr>
          <p:cNvCxnSpPr>
            <a:cxnSpLocks/>
          </p:cNvCxnSpPr>
          <p:nvPr/>
        </p:nvCxnSpPr>
        <p:spPr>
          <a:xfrm flipH="1">
            <a:off x="827584" y="2032856"/>
            <a:ext cx="864096" cy="648072"/>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2A96E18-F8F8-0CEA-2FDE-61AC67B72EFE}"/>
              </a:ext>
            </a:extLst>
          </p:cNvPr>
          <p:cNvCxnSpPr>
            <a:cxnSpLocks/>
          </p:cNvCxnSpPr>
          <p:nvPr/>
        </p:nvCxnSpPr>
        <p:spPr>
          <a:xfrm flipH="1">
            <a:off x="5816600" y="2730500"/>
            <a:ext cx="317500" cy="0"/>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25DC758-0841-CD7B-7577-796719A525FE}"/>
              </a:ext>
            </a:extLst>
          </p:cNvPr>
          <p:cNvCxnSpPr>
            <a:cxnSpLocks/>
          </p:cNvCxnSpPr>
          <p:nvPr/>
        </p:nvCxnSpPr>
        <p:spPr>
          <a:xfrm>
            <a:off x="7539196" y="2162004"/>
            <a:ext cx="207804" cy="0"/>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A5C5363-86F4-F538-112D-45A38B83706C}"/>
              </a:ext>
            </a:extLst>
          </p:cNvPr>
          <p:cNvSpPr txBox="1"/>
          <p:nvPr/>
        </p:nvSpPr>
        <p:spPr>
          <a:xfrm>
            <a:off x="2826884" y="912811"/>
            <a:ext cx="1082989" cy="553998"/>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Denmark</a:t>
            </a:r>
          </a:p>
          <a:p>
            <a:pPr marL="38700" defTabSz="360000">
              <a:lnSpc>
                <a:spcPct val="85000"/>
              </a:lnSpc>
              <a:buClr>
                <a:srgbClr val="C00000"/>
              </a:buClr>
            </a:pPr>
            <a:r>
              <a:rPr lang="en-GB" sz="1000"/>
              <a:t>2 sites</a:t>
            </a:r>
          </a:p>
          <a:p>
            <a:pPr marL="38700" defTabSz="360000">
              <a:lnSpc>
                <a:spcPct val="85000"/>
              </a:lnSpc>
              <a:buClr>
                <a:srgbClr val="C00000"/>
              </a:buClr>
            </a:pPr>
            <a:r>
              <a:rPr lang="en-GB" sz="1000"/>
              <a:t>10 participants</a:t>
            </a:r>
            <a:r>
              <a:rPr lang="en-GB" sz="1000" i="0" kern="1200">
                <a:solidFill>
                  <a:schemeClr val="accent1"/>
                </a:solidFill>
                <a:latin typeface="+mn-lt"/>
                <a:ea typeface="+mn-ea"/>
              </a:rPr>
              <a:t> </a:t>
            </a:r>
          </a:p>
        </p:txBody>
      </p:sp>
      <p:cxnSp>
        <p:nvCxnSpPr>
          <p:cNvPr id="19" name="Straight Connector 18">
            <a:extLst>
              <a:ext uri="{FF2B5EF4-FFF2-40B4-BE49-F238E27FC236}">
                <a16:creationId xmlns:a16="http://schemas.microsoft.com/office/drawing/2014/main" id="{54757260-2C06-8BB7-BFB6-5571C8217DCD}"/>
              </a:ext>
            </a:extLst>
          </p:cNvPr>
          <p:cNvCxnSpPr>
            <a:cxnSpLocks/>
          </p:cNvCxnSpPr>
          <p:nvPr/>
        </p:nvCxnSpPr>
        <p:spPr>
          <a:xfrm>
            <a:off x="3744107" y="1034794"/>
            <a:ext cx="661492" cy="543642"/>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97C93F2-51FB-B212-4DAA-117D47D18702}"/>
              </a:ext>
            </a:extLst>
          </p:cNvPr>
          <p:cNvSpPr txBox="1"/>
          <p:nvPr/>
        </p:nvSpPr>
        <p:spPr>
          <a:xfrm>
            <a:off x="2826884" y="1496093"/>
            <a:ext cx="1241687" cy="539891"/>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Netherlands</a:t>
            </a:r>
          </a:p>
          <a:p>
            <a:pPr marL="38700" defTabSz="360000">
              <a:lnSpc>
                <a:spcPct val="85000"/>
              </a:lnSpc>
              <a:buClr>
                <a:srgbClr val="C00000"/>
              </a:buClr>
            </a:pPr>
            <a:r>
              <a:rPr lang="en-GB" sz="1000"/>
              <a:t>3 sites</a:t>
            </a:r>
          </a:p>
          <a:p>
            <a:pPr marL="38700" defTabSz="360000">
              <a:lnSpc>
                <a:spcPct val="85000"/>
              </a:lnSpc>
              <a:buClr>
                <a:srgbClr val="C00000"/>
              </a:buClr>
            </a:pPr>
            <a:r>
              <a:rPr lang="en-GB" sz="1000"/>
              <a:t>18 participants </a:t>
            </a:r>
          </a:p>
        </p:txBody>
      </p:sp>
      <p:sp>
        <p:nvSpPr>
          <p:cNvPr id="22" name="TextBox 21">
            <a:extLst>
              <a:ext uri="{FF2B5EF4-FFF2-40B4-BE49-F238E27FC236}">
                <a16:creationId xmlns:a16="http://schemas.microsoft.com/office/drawing/2014/main" id="{94ACE850-82B9-F872-A22A-F8D1B3220A99}"/>
              </a:ext>
            </a:extLst>
          </p:cNvPr>
          <p:cNvSpPr txBox="1"/>
          <p:nvPr/>
        </p:nvSpPr>
        <p:spPr>
          <a:xfrm>
            <a:off x="4951214" y="918828"/>
            <a:ext cx="1082989" cy="553998"/>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Poland</a:t>
            </a:r>
          </a:p>
          <a:p>
            <a:pPr marL="38700" indent="0" algn="l" defTabSz="360000" rtl="0" eaLnBrk="1" latinLnBrk="0" hangingPunct="1">
              <a:lnSpc>
                <a:spcPct val="85000"/>
              </a:lnSpc>
              <a:buClr>
                <a:srgbClr val="C00000"/>
              </a:buClr>
              <a:buFont typeface="Arial" panose="020B0604020202020204" pitchFamily="34" charset="0"/>
              <a:buNone/>
            </a:pPr>
            <a:r>
              <a:rPr lang="en-GB" sz="1000"/>
              <a:t>6 sites</a:t>
            </a:r>
          </a:p>
          <a:p>
            <a:pPr marL="38700" indent="0" algn="l" defTabSz="360000" rtl="0" eaLnBrk="1" latinLnBrk="0" hangingPunct="1">
              <a:lnSpc>
                <a:spcPct val="85000"/>
              </a:lnSpc>
              <a:buClr>
                <a:srgbClr val="C00000"/>
              </a:buClr>
              <a:buFont typeface="Arial" panose="020B0604020202020204" pitchFamily="34" charset="0"/>
              <a:buNone/>
            </a:pPr>
            <a:r>
              <a:rPr lang="en-GB" sz="1000"/>
              <a:t>77 participants </a:t>
            </a:r>
          </a:p>
        </p:txBody>
      </p:sp>
      <p:sp>
        <p:nvSpPr>
          <p:cNvPr id="23" name="TextBox 22">
            <a:extLst>
              <a:ext uri="{FF2B5EF4-FFF2-40B4-BE49-F238E27FC236}">
                <a16:creationId xmlns:a16="http://schemas.microsoft.com/office/drawing/2014/main" id="{E8293D0A-5447-3E6C-75C7-16A72F745C00}"/>
              </a:ext>
            </a:extLst>
          </p:cNvPr>
          <p:cNvSpPr txBox="1"/>
          <p:nvPr/>
        </p:nvSpPr>
        <p:spPr>
          <a:xfrm>
            <a:off x="2826884" y="2065268"/>
            <a:ext cx="1082989" cy="539891"/>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Czechia</a:t>
            </a:r>
          </a:p>
          <a:p>
            <a:pPr marL="38700" defTabSz="360000">
              <a:lnSpc>
                <a:spcPct val="85000"/>
              </a:lnSpc>
              <a:buClr>
                <a:srgbClr val="C00000"/>
              </a:buClr>
            </a:pPr>
            <a:r>
              <a:rPr lang="en-GB" sz="1000"/>
              <a:t>5 sites</a:t>
            </a:r>
          </a:p>
          <a:p>
            <a:pPr marL="38700" defTabSz="360000">
              <a:lnSpc>
                <a:spcPct val="85000"/>
              </a:lnSpc>
              <a:buClr>
                <a:srgbClr val="C00000"/>
              </a:buClr>
            </a:pPr>
            <a:r>
              <a:rPr lang="en-GB" sz="1000"/>
              <a:t>28 participants </a:t>
            </a:r>
          </a:p>
        </p:txBody>
      </p:sp>
      <p:sp>
        <p:nvSpPr>
          <p:cNvPr id="24" name="TextBox 23">
            <a:extLst>
              <a:ext uri="{FF2B5EF4-FFF2-40B4-BE49-F238E27FC236}">
                <a16:creationId xmlns:a16="http://schemas.microsoft.com/office/drawing/2014/main" id="{F13F8B76-A40E-9AD0-F1B4-C575AFD733F0}"/>
              </a:ext>
            </a:extLst>
          </p:cNvPr>
          <p:cNvSpPr txBox="1"/>
          <p:nvPr/>
        </p:nvSpPr>
        <p:spPr>
          <a:xfrm>
            <a:off x="2826884" y="2634444"/>
            <a:ext cx="1057341" cy="684033"/>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i="0" kern="1200">
                <a:solidFill>
                  <a:schemeClr val="accent1"/>
                </a:solidFill>
                <a:latin typeface="+mn-lt"/>
                <a:ea typeface="+mn-ea"/>
              </a:rPr>
              <a:t>Slovakia</a:t>
            </a:r>
          </a:p>
          <a:p>
            <a:pPr marL="38700" defTabSz="360000">
              <a:lnSpc>
                <a:spcPct val="85000"/>
              </a:lnSpc>
              <a:buClr>
                <a:srgbClr val="C00000"/>
              </a:buClr>
            </a:pPr>
            <a:r>
              <a:rPr lang="en-GB" sz="1000"/>
              <a:t>3 sites</a:t>
            </a:r>
          </a:p>
          <a:p>
            <a:pPr marL="38700" defTabSz="360000">
              <a:lnSpc>
                <a:spcPct val="85000"/>
              </a:lnSpc>
              <a:buClr>
                <a:srgbClr val="C00000"/>
              </a:buClr>
            </a:pPr>
            <a:r>
              <a:rPr lang="en-GB" sz="1000"/>
              <a:t>36 participants</a:t>
            </a:r>
          </a:p>
          <a:p>
            <a:pPr marL="38700" indent="0" algn="l" defTabSz="360000" rtl="0" eaLnBrk="1" latinLnBrk="0" hangingPunct="1">
              <a:lnSpc>
                <a:spcPct val="85000"/>
              </a:lnSpc>
              <a:buClr>
                <a:srgbClr val="C00000"/>
              </a:buClr>
              <a:buFont typeface="Arial" panose="020B0604020202020204" pitchFamily="34" charset="0"/>
              <a:buNone/>
            </a:pPr>
            <a:endParaRPr lang="en-GB" sz="1100" i="0" kern="1200">
              <a:solidFill>
                <a:schemeClr val="tx1"/>
              </a:solidFill>
              <a:latin typeface="+mn-lt"/>
              <a:ea typeface="+mn-ea"/>
            </a:endParaRPr>
          </a:p>
        </p:txBody>
      </p:sp>
      <p:sp>
        <p:nvSpPr>
          <p:cNvPr id="25" name="TextBox 24">
            <a:extLst>
              <a:ext uri="{FF2B5EF4-FFF2-40B4-BE49-F238E27FC236}">
                <a16:creationId xmlns:a16="http://schemas.microsoft.com/office/drawing/2014/main" id="{B21188D3-6E26-58B3-F5EC-8AC9129A006B}"/>
              </a:ext>
            </a:extLst>
          </p:cNvPr>
          <p:cNvSpPr txBox="1"/>
          <p:nvPr/>
        </p:nvSpPr>
        <p:spPr>
          <a:xfrm>
            <a:off x="4931792" y="1412257"/>
            <a:ext cx="1057341" cy="539891"/>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a:solidFill>
                  <a:schemeClr val="accent1"/>
                </a:solidFill>
              </a:rPr>
              <a:t>Hungary</a:t>
            </a:r>
          </a:p>
          <a:p>
            <a:pPr marL="38700" defTabSz="360000">
              <a:lnSpc>
                <a:spcPct val="85000"/>
              </a:lnSpc>
              <a:buClr>
                <a:srgbClr val="C00000"/>
              </a:buClr>
            </a:pPr>
            <a:r>
              <a:rPr lang="en-GB" sz="1000"/>
              <a:t>4 sites</a:t>
            </a:r>
          </a:p>
          <a:p>
            <a:pPr marL="38700" defTabSz="360000">
              <a:lnSpc>
                <a:spcPct val="85000"/>
              </a:lnSpc>
              <a:buClr>
                <a:srgbClr val="C00000"/>
              </a:buClr>
            </a:pPr>
            <a:r>
              <a:rPr lang="en-GB" sz="1000"/>
              <a:t>63 participants</a:t>
            </a:r>
          </a:p>
        </p:txBody>
      </p:sp>
      <p:sp>
        <p:nvSpPr>
          <p:cNvPr id="26" name="TextBox 25">
            <a:extLst>
              <a:ext uri="{FF2B5EF4-FFF2-40B4-BE49-F238E27FC236}">
                <a16:creationId xmlns:a16="http://schemas.microsoft.com/office/drawing/2014/main" id="{4F7816F2-121B-497D-B472-4778D0C03B4D}"/>
              </a:ext>
            </a:extLst>
          </p:cNvPr>
          <p:cNvSpPr txBox="1"/>
          <p:nvPr/>
        </p:nvSpPr>
        <p:spPr>
          <a:xfrm>
            <a:off x="4936180" y="1891578"/>
            <a:ext cx="1057341" cy="539891"/>
          </a:xfrm>
          <a:prstGeom prst="rect">
            <a:avLst/>
          </a:prstGeom>
          <a:noFill/>
        </p:spPr>
        <p:txBody>
          <a:bodyPr wrap="none" rtlCol="0">
            <a:spAutoFit/>
          </a:bodyPr>
          <a:lstStyle/>
          <a:p>
            <a:pPr marL="38700" indent="0" algn="l" defTabSz="360000" rtl="0" eaLnBrk="1" latinLnBrk="0" hangingPunct="1">
              <a:lnSpc>
                <a:spcPct val="85000"/>
              </a:lnSpc>
              <a:buClr>
                <a:srgbClr val="C00000"/>
              </a:buClr>
              <a:buFont typeface="Arial" panose="020B0604020202020204" pitchFamily="34" charset="0"/>
              <a:buNone/>
            </a:pPr>
            <a:r>
              <a:rPr lang="en-GB" sz="1400" b="1">
                <a:solidFill>
                  <a:schemeClr val="accent1"/>
                </a:solidFill>
              </a:rPr>
              <a:t>Bulgaria</a:t>
            </a:r>
          </a:p>
          <a:p>
            <a:pPr marL="38700" indent="0" algn="l" defTabSz="360000" rtl="0" eaLnBrk="1" latinLnBrk="0" hangingPunct="1">
              <a:lnSpc>
                <a:spcPct val="85000"/>
              </a:lnSpc>
              <a:buClr>
                <a:srgbClr val="C00000"/>
              </a:buClr>
              <a:buFont typeface="Arial" panose="020B0604020202020204" pitchFamily="34" charset="0"/>
              <a:buNone/>
            </a:pPr>
            <a:r>
              <a:rPr lang="en-GB" sz="1000"/>
              <a:t>5 sites</a:t>
            </a:r>
          </a:p>
          <a:p>
            <a:pPr marL="38700" indent="0" algn="l" defTabSz="360000" rtl="0" eaLnBrk="1" latinLnBrk="0" hangingPunct="1">
              <a:lnSpc>
                <a:spcPct val="85000"/>
              </a:lnSpc>
              <a:buClr>
                <a:srgbClr val="C00000"/>
              </a:buClr>
              <a:buFont typeface="Arial" panose="020B0604020202020204" pitchFamily="34" charset="0"/>
              <a:buNone/>
            </a:pPr>
            <a:r>
              <a:rPr lang="en-GB" sz="1000"/>
              <a:t>37 participants</a:t>
            </a:r>
          </a:p>
        </p:txBody>
      </p:sp>
      <p:cxnSp>
        <p:nvCxnSpPr>
          <p:cNvPr id="27" name="Straight Connector 26">
            <a:extLst>
              <a:ext uri="{FF2B5EF4-FFF2-40B4-BE49-F238E27FC236}">
                <a16:creationId xmlns:a16="http://schemas.microsoft.com/office/drawing/2014/main" id="{4FC59BD3-1A7D-27B4-5174-C76112B21D93}"/>
              </a:ext>
            </a:extLst>
          </p:cNvPr>
          <p:cNvCxnSpPr>
            <a:cxnSpLocks/>
          </p:cNvCxnSpPr>
          <p:nvPr/>
        </p:nvCxnSpPr>
        <p:spPr>
          <a:xfrm>
            <a:off x="4025900" y="1631950"/>
            <a:ext cx="277525" cy="52910"/>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8DE9E81-F9A9-9C72-FF34-40744A0B1656}"/>
              </a:ext>
            </a:extLst>
          </p:cNvPr>
          <p:cNvCxnSpPr>
            <a:cxnSpLocks/>
            <a:endCxn id="274" idx="22"/>
          </p:cNvCxnSpPr>
          <p:nvPr/>
        </p:nvCxnSpPr>
        <p:spPr>
          <a:xfrm flipV="1">
            <a:off x="3695700" y="1780615"/>
            <a:ext cx="813147" cy="410135"/>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7156D80-628F-A3A0-DC25-35ACBCB8B61C}"/>
              </a:ext>
            </a:extLst>
          </p:cNvPr>
          <p:cNvCxnSpPr>
            <a:cxnSpLocks/>
          </p:cNvCxnSpPr>
          <p:nvPr/>
        </p:nvCxnSpPr>
        <p:spPr>
          <a:xfrm flipV="1">
            <a:off x="3695700" y="1800163"/>
            <a:ext cx="948023" cy="930337"/>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2745C43-738E-FF7A-3B91-C7E24BEE9629}"/>
              </a:ext>
            </a:extLst>
          </p:cNvPr>
          <p:cNvCxnSpPr>
            <a:cxnSpLocks/>
          </p:cNvCxnSpPr>
          <p:nvPr/>
        </p:nvCxnSpPr>
        <p:spPr>
          <a:xfrm flipH="1">
            <a:off x="4651601" y="1543050"/>
            <a:ext cx="377599" cy="314762"/>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70E42A-4FD3-6C22-D7D1-8D1FDA2A9637}"/>
              </a:ext>
            </a:extLst>
          </p:cNvPr>
          <p:cNvCxnSpPr>
            <a:cxnSpLocks/>
          </p:cNvCxnSpPr>
          <p:nvPr/>
        </p:nvCxnSpPr>
        <p:spPr>
          <a:xfrm flipH="1" flipV="1">
            <a:off x="4860032" y="1960848"/>
            <a:ext cx="188218" cy="58452"/>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673580D-1150-C8E4-F716-823B2661B9BB}"/>
              </a:ext>
            </a:extLst>
          </p:cNvPr>
          <p:cNvCxnSpPr>
            <a:cxnSpLocks/>
          </p:cNvCxnSpPr>
          <p:nvPr/>
        </p:nvCxnSpPr>
        <p:spPr>
          <a:xfrm flipV="1">
            <a:off x="4641112" y="1073150"/>
            <a:ext cx="407138" cy="634504"/>
          </a:xfrm>
          <a:prstGeom prst="line">
            <a:avLst/>
          </a:prstGeom>
          <a:ln w="1270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EEEBFCF-EE61-A1D7-DC32-CD7153F92FD3}"/>
              </a:ext>
            </a:extLst>
          </p:cNvPr>
          <p:cNvSpPr txBox="1"/>
          <p:nvPr/>
        </p:nvSpPr>
        <p:spPr>
          <a:xfrm>
            <a:off x="1573952" y="4910346"/>
            <a:ext cx="6840760" cy="107722"/>
          </a:xfrm>
          <a:prstGeom prst="rect">
            <a:avLst/>
          </a:prstGeom>
          <a:solidFill>
            <a:srgbClr val="FAFAFA"/>
          </a:solidFill>
        </p:spPr>
        <p:txBody>
          <a:bodyPr wrap="square" lIns="0" tIns="0" rIns="0" bIns="0" rtlCol="0">
            <a:spAutoFit/>
          </a:bodyPr>
          <a:lstStyle/>
          <a:p>
            <a:pPr marL="38700" defTabSz="360000">
              <a:spcBef>
                <a:spcPct val="20000"/>
              </a:spcBef>
              <a:buClr>
                <a:srgbClr val="C00000"/>
              </a:buClr>
            </a:pPr>
            <a:r>
              <a:rPr lang="en-GB" sz="700" i="0" kern="1200">
                <a:solidFill>
                  <a:schemeClr val="tx1"/>
                </a:solidFill>
                <a:latin typeface="+mn-lt"/>
                <a:ea typeface="+mn-ea"/>
              </a:rPr>
              <a:t>Number of randomised participants</a:t>
            </a:r>
            <a:endParaRPr lang="en-GB" sz="700"/>
          </a:p>
        </p:txBody>
      </p:sp>
    </p:spTree>
    <p:extLst>
      <p:ext uri="{BB962C8B-B14F-4D97-AF65-F5344CB8AC3E}">
        <p14:creationId xmlns:p14="http://schemas.microsoft.com/office/powerpoint/2010/main" val="1393919112"/>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F577B-9AC4-4ECF-D9D3-5E1FBA8FC2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64F1EE-4088-FDE5-46D6-E66D21E59B8F}"/>
              </a:ext>
            </a:extLst>
          </p:cNvPr>
          <p:cNvSpPr>
            <a:spLocks noGrp="1"/>
          </p:cNvSpPr>
          <p:nvPr>
            <p:ph type="title"/>
          </p:nvPr>
        </p:nvSpPr>
        <p:spPr/>
        <p:txBody>
          <a:bodyPr/>
          <a:lstStyle/>
          <a:p>
            <a:r>
              <a:rPr lang="en-GB"/>
              <a:t>Participant disposition</a:t>
            </a:r>
            <a:br>
              <a:rPr lang="en-GB"/>
            </a:br>
            <a:endParaRPr lang="en-US"/>
          </a:p>
        </p:txBody>
      </p:sp>
      <p:sp>
        <p:nvSpPr>
          <p:cNvPr id="77" name="Rectangle 76">
            <a:extLst>
              <a:ext uri="{FF2B5EF4-FFF2-40B4-BE49-F238E27FC236}">
                <a16:creationId xmlns:a16="http://schemas.microsoft.com/office/drawing/2014/main" id="{C261D111-15E6-B3AC-BC5D-0A331BBE1570}"/>
              </a:ext>
            </a:extLst>
          </p:cNvPr>
          <p:cNvSpPr/>
          <p:nvPr/>
        </p:nvSpPr>
        <p:spPr>
          <a:xfrm>
            <a:off x="179512" y="2012610"/>
            <a:ext cx="1224016" cy="540000"/>
          </a:xfrm>
          <a:prstGeom prst="rect">
            <a:avLst/>
          </a:prstGeom>
          <a:solidFill>
            <a:schemeClr val="bg1">
              <a:lumMod val="85000"/>
            </a:schemeClr>
          </a:solidFill>
          <a:ln>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lnSpc>
                <a:spcPct val="85000"/>
              </a:lnSpc>
            </a:pPr>
            <a:r>
              <a:rPr lang="en-GB" sz="900" b="1">
                <a:solidFill>
                  <a:sysClr val="windowText" lastClr="000000"/>
                </a:solidFill>
              </a:rPr>
              <a:t>Randomised</a:t>
            </a:r>
          </a:p>
        </p:txBody>
      </p:sp>
      <p:sp>
        <p:nvSpPr>
          <p:cNvPr id="79" name="Rectangle 78">
            <a:extLst>
              <a:ext uri="{FF2B5EF4-FFF2-40B4-BE49-F238E27FC236}">
                <a16:creationId xmlns:a16="http://schemas.microsoft.com/office/drawing/2014/main" id="{CA881F5E-63F5-6F63-2347-0B12034C7B73}"/>
              </a:ext>
            </a:extLst>
          </p:cNvPr>
          <p:cNvSpPr/>
          <p:nvPr/>
        </p:nvSpPr>
        <p:spPr>
          <a:xfrm>
            <a:off x="179512" y="2710706"/>
            <a:ext cx="1224016" cy="360000"/>
          </a:xfrm>
          <a:prstGeom prst="rect">
            <a:avLst/>
          </a:prstGeom>
          <a:solidFill>
            <a:schemeClr val="bg1">
              <a:lumMod val="85000"/>
            </a:schemeClr>
          </a:solidFill>
          <a:ln w="12700">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lnSpc>
                <a:spcPct val="85000"/>
              </a:lnSpc>
            </a:pPr>
            <a:r>
              <a:rPr lang="en-GB" sz="900" b="1">
                <a:solidFill>
                  <a:sysClr val="windowText" lastClr="000000"/>
                </a:solidFill>
              </a:rPr>
              <a:t>Discontinued</a:t>
            </a:r>
            <a:br>
              <a:rPr lang="en-GB" sz="900" b="1">
                <a:solidFill>
                  <a:sysClr val="windowText" lastClr="000000"/>
                </a:solidFill>
              </a:rPr>
            </a:br>
            <a:r>
              <a:rPr lang="en-GB" sz="900" b="1">
                <a:solidFill>
                  <a:sysClr val="windowText" lastClr="000000"/>
                </a:solidFill>
              </a:rPr>
              <a:t>treatment</a:t>
            </a:r>
          </a:p>
        </p:txBody>
      </p:sp>
      <p:sp>
        <p:nvSpPr>
          <p:cNvPr id="81" name="Rectangle 80">
            <a:extLst>
              <a:ext uri="{FF2B5EF4-FFF2-40B4-BE49-F238E27FC236}">
                <a16:creationId xmlns:a16="http://schemas.microsoft.com/office/drawing/2014/main" id="{1DB78289-258B-5A9E-DEBD-5CD0F02867A4}"/>
              </a:ext>
            </a:extLst>
          </p:cNvPr>
          <p:cNvSpPr/>
          <p:nvPr/>
        </p:nvSpPr>
        <p:spPr>
          <a:xfrm>
            <a:off x="179512" y="3228802"/>
            <a:ext cx="1224016" cy="360000"/>
          </a:xfrm>
          <a:prstGeom prst="rect">
            <a:avLst/>
          </a:prstGeom>
          <a:solidFill>
            <a:schemeClr val="bg1">
              <a:lumMod val="85000"/>
            </a:schemeClr>
          </a:solidFill>
          <a:ln w="12700">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lnSpc>
                <a:spcPct val="85000"/>
              </a:lnSpc>
            </a:pPr>
            <a:r>
              <a:rPr lang="en-GB" sz="900" b="1">
                <a:solidFill>
                  <a:sysClr val="windowText" lastClr="000000"/>
                </a:solidFill>
              </a:rPr>
              <a:t>Did not complete post treatment follow-up</a:t>
            </a:r>
            <a:endParaRPr lang="en-US">
              <a:solidFill>
                <a:sysClr val="windowText" lastClr="000000"/>
              </a:solidFill>
            </a:endParaRPr>
          </a:p>
        </p:txBody>
      </p:sp>
      <p:sp>
        <p:nvSpPr>
          <p:cNvPr id="83" name="Rectangle 82">
            <a:extLst>
              <a:ext uri="{FF2B5EF4-FFF2-40B4-BE49-F238E27FC236}">
                <a16:creationId xmlns:a16="http://schemas.microsoft.com/office/drawing/2014/main" id="{B402671A-80DF-0330-11FF-A2895C2AB178}"/>
              </a:ext>
            </a:extLst>
          </p:cNvPr>
          <p:cNvSpPr/>
          <p:nvPr/>
        </p:nvSpPr>
        <p:spPr>
          <a:xfrm>
            <a:off x="4212000" y="2012610"/>
            <a:ext cx="900000" cy="5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Placebo</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n = 59</a:t>
            </a:r>
          </a:p>
        </p:txBody>
      </p:sp>
      <p:sp>
        <p:nvSpPr>
          <p:cNvPr id="85" name="Rectangle 84">
            <a:extLst>
              <a:ext uri="{FF2B5EF4-FFF2-40B4-BE49-F238E27FC236}">
                <a16:creationId xmlns:a16="http://schemas.microsoft.com/office/drawing/2014/main" id="{87ACC8E4-D07E-3F2F-5C02-A3C6C28FA2AC}"/>
              </a:ext>
            </a:extLst>
          </p:cNvPr>
          <p:cNvSpPr/>
          <p:nvPr/>
        </p:nvSpPr>
        <p:spPr>
          <a:xfrm>
            <a:off x="2357764" y="2012610"/>
            <a:ext cx="900000"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80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 n = 59</a:t>
            </a:r>
          </a:p>
        </p:txBody>
      </p:sp>
      <p:sp>
        <p:nvSpPr>
          <p:cNvPr id="87" name="Rectangle 86">
            <a:extLst>
              <a:ext uri="{FF2B5EF4-FFF2-40B4-BE49-F238E27FC236}">
                <a16:creationId xmlns:a16="http://schemas.microsoft.com/office/drawing/2014/main" id="{89960AAD-ABA4-2EAD-6A3B-1910D3023CBE}"/>
              </a:ext>
            </a:extLst>
          </p:cNvPr>
          <p:cNvSpPr/>
          <p:nvPr/>
        </p:nvSpPr>
        <p:spPr>
          <a:xfrm>
            <a:off x="3284882" y="2012610"/>
            <a:ext cx="900000" cy="540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360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n = 58</a:t>
            </a:r>
          </a:p>
        </p:txBody>
      </p:sp>
      <p:sp>
        <p:nvSpPr>
          <p:cNvPr id="89" name="Rectangle 88">
            <a:extLst>
              <a:ext uri="{FF2B5EF4-FFF2-40B4-BE49-F238E27FC236}">
                <a16:creationId xmlns:a16="http://schemas.microsoft.com/office/drawing/2014/main" id="{AF86403B-EB7C-54E0-3AFE-E601024B6081}"/>
              </a:ext>
            </a:extLst>
          </p:cNvPr>
          <p:cNvSpPr/>
          <p:nvPr/>
        </p:nvSpPr>
        <p:spPr>
          <a:xfrm>
            <a:off x="1430646" y="2012610"/>
            <a:ext cx="900000" cy="5400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20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 n = 59</a:t>
            </a:r>
          </a:p>
        </p:txBody>
      </p:sp>
      <p:sp>
        <p:nvSpPr>
          <p:cNvPr id="91" name="Rectangle 90">
            <a:extLst>
              <a:ext uri="{FF2B5EF4-FFF2-40B4-BE49-F238E27FC236}">
                <a16:creationId xmlns:a16="http://schemas.microsoft.com/office/drawing/2014/main" id="{B07BBE12-A731-4210-DCB9-B5D09AF90768}"/>
              </a:ext>
            </a:extLst>
          </p:cNvPr>
          <p:cNvSpPr/>
          <p:nvPr/>
        </p:nvSpPr>
        <p:spPr>
          <a:xfrm>
            <a:off x="7920472" y="2012610"/>
            <a:ext cx="900000" cy="54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Placebo</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n = 35</a:t>
            </a:r>
          </a:p>
        </p:txBody>
      </p:sp>
      <p:sp>
        <p:nvSpPr>
          <p:cNvPr id="93" name="Rectangle 92">
            <a:extLst>
              <a:ext uri="{FF2B5EF4-FFF2-40B4-BE49-F238E27FC236}">
                <a16:creationId xmlns:a16="http://schemas.microsoft.com/office/drawing/2014/main" id="{2ECB1234-2DBA-312C-58E6-36B3024CDA4E}"/>
              </a:ext>
            </a:extLst>
          </p:cNvPr>
          <p:cNvSpPr/>
          <p:nvPr/>
        </p:nvSpPr>
        <p:spPr>
          <a:xfrm>
            <a:off x="6066236" y="2012610"/>
            <a:ext cx="900000" cy="540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80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 n = 34</a:t>
            </a:r>
          </a:p>
        </p:txBody>
      </p:sp>
      <p:sp>
        <p:nvSpPr>
          <p:cNvPr id="95" name="Rectangle 94">
            <a:extLst>
              <a:ext uri="{FF2B5EF4-FFF2-40B4-BE49-F238E27FC236}">
                <a16:creationId xmlns:a16="http://schemas.microsoft.com/office/drawing/2014/main" id="{6840C5D2-A5F8-C8E9-C494-7BDD7F75AFF8}"/>
              </a:ext>
            </a:extLst>
          </p:cNvPr>
          <p:cNvSpPr/>
          <p:nvPr/>
        </p:nvSpPr>
        <p:spPr>
          <a:xfrm>
            <a:off x="6993354" y="2012610"/>
            <a:ext cx="900000" cy="540000"/>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360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n = 36</a:t>
            </a:r>
          </a:p>
        </p:txBody>
      </p:sp>
      <p:sp>
        <p:nvSpPr>
          <p:cNvPr id="97" name="Rectangle 96">
            <a:extLst>
              <a:ext uri="{FF2B5EF4-FFF2-40B4-BE49-F238E27FC236}">
                <a16:creationId xmlns:a16="http://schemas.microsoft.com/office/drawing/2014/main" id="{D70BB920-A808-D955-8808-F3671F9E219D}"/>
              </a:ext>
            </a:extLst>
          </p:cNvPr>
          <p:cNvSpPr/>
          <p:nvPr/>
        </p:nvSpPr>
        <p:spPr>
          <a:xfrm>
            <a:off x="5139118" y="2012610"/>
            <a:ext cx="900000" cy="5400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85000"/>
              </a:lnSpc>
            </a:pPr>
            <a:r>
              <a:rPr lang="en-US" sz="1050" b="1">
                <a:solidFill>
                  <a:schemeClr val="bg1"/>
                </a:solidFill>
                <a:cs typeface="Arial" panose="020B0604020202020204" pitchFamily="34" charset="0"/>
              </a:rPr>
              <a:t>AZD5462</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20 mg</a:t>
            </a:r>
            <a:br>
              <a:rPr lang="en-GB" sz="1050" b="1">
                <a:solidFill>
                  <a:schemeClr val="bg1"/>
                </a:solidFill>
                <a:cs typeface="Arial" panose="020B0604020202020204" pitchFamily="34" charset="0"/>
              </a:rPr>
            </a:br>
            <a:r>
              <a:rPr lang="en-GB" sz="1050" b="1">
                <a:solidFill>
                  <a:schemeClr val="bg1"/>
                </a:solidFill>
                <a:cs typeface="Arial" panose="020B0604020202020204" pitchFamily="34" charset="0"/>
              </a:rPr>
              <a:t> n = 35</a:t>
            </a:r>
          </a:p>
        </p:txBody>
      </p:sp>
      <p:sp>
        <p:nvSpPr>
          <p:cNvPr id="99" name="Rectangle 98">
            <a:extLst>
              <a:ext uri="{FF2B5EF4-FFF2-40B4-BE49-F238E27FC236}">
                <a16:creationId xmlns:a16="http://schemas.microsoft.com/office/drawing/2014/main" id="{4319DA50-A2F5-47AD-523C-59AD8E5470C7}"/>
              </a:ext>
            </a:extLst>
          </p:cNvPr>
          <p:cNvSpPr/>
          <p:nvPr/>
        </p:nvSpPr>
        <p:spPr>
          <a:xfrm>
            <a:off x="179512" y="3746898"/>
            <a:ext cx="1224016" cy="360000"/>
          </a:xfrm>
          <a:prstGeom prst="rect">
            <a:avLst/>
          </a:prstGeom>
          <a:solidFill>
            <a:schemeClr val="bg1">
              <a:lumMod val="85000"/>
            </a:schemeClr>
          </a:solidFill>
          <a:ln w="12700">
            <a:noFill/>
          </a:ln>
        </p:spPr>
        <p:style>
          <a:lnRef idx="2">
            <a:schemeClr val="accent1"/>
          </a:lnRef>
          <a:fillRef idx="1">
            <a:schemeClr val="lt1"/>
          </a:fillRef>
          <a:effectRef idx="0">
            <a:schemeClr val="accent1"/>
          </a:effectRef>
          <a:fontRef idx="minor">
            <a:schemeClr val="dk1"/>
          </a:fontRef>
        </p:style>
        <p:txBody>
          <a:bodyPr lIns="36000" tIns="36000" rIns="36000" bIns="36000" rtlCol="0" anchor="ctr"/>
          <a:lstStyle/>
          <a:p>
            <a:pPr algn="ctr">
              <a:lnSpc>
                <a:spcPct val="85000"/>
              </a:lnSpc>
            </a:pPr>
            <a:r>
              <a:rPr lang="en-GB" sz="900" b="1">
                <a:solidFill>
                  <a:sysClr val="windowText" lastClr="000000"/>
                </a:solidFill>
              </a:rPr>
              <a:t>Completed treatment and study</a:t>
            </a:r>
          </a:p>
        </p:txBody>
      </p:sp>
      <p:sp>
        <p:nvSpPr>
          <p:cNvPr id="101" name="Rectangle 100">
            <a:extLst>
              <a:ext uri="{FF2B5EF4-FFF2-40B4-BE49-F238E27FC236}">
                <a16:creationId xmlns:a16="http://schemas.microsoft.com/office/drawing/2014/main" id="{33DA9D32-2302-47ED-F075-74599FFD91A2}"/>
              </a:ext>
            </a:extLst>
          </p:cNvPr>
          <p:cNvSpPr/>
          <p:nvPr/>
        </p:nvSpPr>
        <p:spPr>
          <a:xfrm>
            <a:off x="4094942" y="915599"/>
            <a:ext cx="2061234" cy="250939"/>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375 </a:t>
            </a:r>
            <a:r>
              <a:rPr lang="en-GB" sz="1050" b="1">
                <a:solidFill>
                  <a:schemeClr val="tx1">
                    <a:lumMod val="75000"/>
                  </a:schemeClr>
                </a:solidFill>
                <a:cs typeface="Arial" panose="020B0604020202020204" pitchFamily="34" charset="0"/>
              </a:rPr>
              <a:t>randomised</a:t>
            </a:r>
            <a:endParaRPr lang="en-GB" sz="1050" b="1">
              <a:solidFill>
                <a:schemeClr val="tx1">
                  <a:lumMod val="75000"/>
                </a:schemeClr>
              </a:solidFill>
              <a:latin typeface="+mj-lt"/>
              <a:cs typeface="Arial" panose="020B0604020202020204" pitchFamily="34" charset="0"/>
            </a:endParaRPr>
          </a:p>
        </p:txBody>
      </p:sp>
      <p:sp>
        <p:nvSpPr>
          <p:cNvPr id="103" name="Rectangle 102">
            <a:extLst>
              <a:ext uri="{FF2B5EF4-FFF2-40B4-BE49-F238E27FC236}">
                <a16:creationId xmlns:a16="http://schemas.microsoft.com/office/drawing/2014/main" id="{38AE46A7-3422-93F2-5E7B-DC9C9B75E124}"/>
              </a:ext>
            </a:extLst>
          </p:cNvPr>
          <p:cNvSpPr/>
          <p:nvPr/>
        </p:nvSpPr>
        <p:spPr>
          <a:xfrm>
            <a:off x="2230783" y="1419622"/>
            <a:ext cx="2078898"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solidFill>
              </a:rPr>
              <a:t>Cohort A: </a:t>
            </a:r>
            <a:r>
              <a:rPr lang="en-GB" sz="1050">
                <a:solidFill>
                  <a:schemeClr val="tx1"/>
                </a:solidFill>
              </a:rPr>
              <a:t>LVEF ≤ 35%</a:t>
            </a:r>
            <a:endParaRPr lang="en-GB" sz="1050" b="1">
              <a:solidFill>
                <a:schemeClr val="tx1"/>
              </a:solidFill>
            </a:endParaRPr>
          </a:p>
          <a:p>
            <a:pPr algn="ctr">
              <a:lnSpc>
                <a:spcPct val="85000"/>
              </a:lnSpc>
            </a:pPr>
            <a:r>
              <a:rPr lang="en-GB" sz="1050" b="1">
                <a:solidFill>
                  <a:schemeClr val="tx1">
                    <a:lumMod val="75000"/>
                  </a:schemeClr>
                </a:solidFill>
                <a:latin typeface="+mj-lt"/>
                <a:cs typeface="Arial" panose="020B0604020202020204" pitchFamily="34" charset="0"/>
              </a:rPr>
              <a:t>235 participants randomised</a:t>
            </a:r>
          </a:p>
        </p:txBody>
      </p:sp>
      <p:sp>
        <p:nvSpPr>
          <p:cNvPr id="109" name="Rectangle 108">
            <a:extLst>
              <a:ext uri="{FF2B5EF4-FFF2-40B4-BE49-F238E27FC236}">
                <a16:creationId xmlns:a16="http://schemas.microsoft.com/office/drawing/2014/main" id="{44E7FA6D-42D3-6604-9935-9E03BA2FCC7A}"/>
              </a:ext>
            </a:extLst>
          </p:cNvPr>
          <p:cNvSpPr/>
          <p:nvPr/>
        </p:nvSpPr>
        <p:spPr>
          <a:xfrm>
            <a:off x="7308303" y="705739"/>
            <a:ext cx="1584177" cy="250939"/>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solidFill>
                <a:latin typeface="+mj-lt"/>
                <a:cs typeface="Arial" panose="020B0604020202020204" pitchFamily="34" charset="0"/>
              </a:rPr>
              <a:t>524</a:t>
            </a:r>
            <a:r>
              <a:rPr lang="en-GB" sz="1050" b="1">
                <a:solidFill>
                  <a:schemeClr val="tx1">
                    <a:lumMod val="75000"/>
                  </a:schemeClr>
                </a:solidFill>
                <a:latin typeface="+mj-lt"/>
                <a:cs typeface="Arial" panose="020B0604020202020204" pitchFamily="34" charset="0"/>
              </a:rPr>
              <a:t> screening failures</a:t>
            </a:r>
          </a:p>
        </p:txBody>
      </p:sp>
      <p:cxnSp>
        <p:nvCxnSpPr>
          <p:cNvPr id="116" name="Connector: Elbow 115">
            <a:extLst>
              <a:ext uri="{FF2B5EF4-FFF2-40B4-BE49-F238E27FC236}">
                <a16:creationId xmlns:a16="http://schemas.microsoft.com/office/drawing/2014/main" id="{50837911-2F43-2B78-0DD2-436346488D60}"/>
              </a:ext>
            </a:extLst>
          </p:cNvPr>
          <p:cNvCxnSpPr>
            <a:cxnSpLocks/>
            <a:stCxn id="103" idx="2"/>
            <a:endCxn id="89" idx="0"/>
          </p:cNvCxnSpPr>
          <p:nvPr/>
        </p:nvCxnSpPr>
        <p:spPr>
          <a:xfrm rot="5400000">
            <a:off x="2458945" y="1201323"/>
            <a:ext cx="232988" cy="1389586"/>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18" name="Connector: Elbow 117">
            <a:extLst>
              <a:ext uri="{FF2B5EF4-FFF2-40B4-BE49-F238E27FC236}">
                <a16:creationId xmlns:a16="http://schemas.microsoft.com/office/drawing/2014/main" id="{00F3E949-8287-623F-42B0-8DC303DEA4B3}"/>
              </a:ext>
            </a:extLst>
          </p:cNvPr>
          <p:cNvCxnSpPr>
            <a:cxnSpLocks/>
            <a:stCxn id="103" idx="2"/>
            <a:endCxn id="85" idx="0"/>
          </p:cNvCxnSpPr>
          <p:nvPr/>
        </p:nvCxnSpPr>
        <p:spPr>
          <a:xfrm rot="5400000">
            <a:off x="2922504" y="1664882"/>
            <a:ext cx="232988" cy="462468"/>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20" name="Connector: Elbow 119">
            <a:extLst>
              <a:ext uri="{FF2B5EF4-FFF2-40B4-BE49-F238E27FC236}">
                <a16:creationId xmlns:a16="http://schemas.microsoft.com/office/drawing/2014/main" id="{7B7B6DD3-4B7D-9355-A4DC-A2C4F9F4BC6F}"/>
              </a:ext>
            </a:extLst>
          </p:cNvPr>
          <p:cNvCxnSpPr>
            <a:cxnSpLocks/>
            <a:stCxn id="103" idx="2"/>
            <a:endCxn id="83" idx="0"/>
          </p:cNvCxnSpPr>
          <p:nvPr/>
        </p:nvCxnSpPr>
        <p:spPr>
          <a:xfrm rot="16200000" flipH="1">
            <a:off x="3849622" y="1200232"/>
            <a:ext cx="232988" cy="1391768"/>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22" name="Connector: Elbow 121">
            <a:extLst>
              <a:ext uri="{FF2B5EF4-FFF2-40B4-BE49-F238E27FC236}">
                <a16:creationId xmlns:a16="http://schemas.microsoft.com/office/drawing/2014/main" id="{5F040523-2107-DA24-3AA2-25E896B2E08E}"/>
              </a:ext>
            </a:extLst>
          </p:cNvPr>
          <p:cNvCxnSpPr>
            <a:cxnSpLocks/>
            <a:stCxn id="103" idx="2"/>
            <a:endCxn id="87" idx="0"/>
          </p:cNvCxnSpPr>
          <p:nvPr/>
        </p:nvCxnSpPr>
        <p:spPr>
          <a:xfrm rot="16200000" flipH="1">
            <a:off x="3386063" y="1663791"/>
            <a:ext cx="232988" cy="464650"/>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26" name="Connector: Elbow 125">
            <a:extLst>
              <a:ext uri="{FF2B5EF4-FFF2-40B4-BE49-F238E27FC236}">
                <a16:creationId xmlns:a16="http://schemas.microsoft.com/office/drawing/2014/main" id="{A2E06880-BB8F-212A-3484-F35B28B79DD4}"/>
              </a:ext>
            </a:extLst>
          </p:cNvPr>
          <p:cNvCxnSpPr>
            <a:cxnSpLocks/>
            <a:endCxn id="97" idx="0"/>
          </p:cNvCxnSpPr>
          <p:nvPr/>
        </p:nvCxnSpPr>
        <p:spPr>
          <a:xfrm rot="5400000">
            <a:off x="6167866" y="1200875"/>
            <a:ext cx="232988" cy="1390483"/>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28" name="Connector: Elbow 127">
            <a:extLst>
              <a:ext uri="{FF2B5EF4-FFF2-40B4-BE49-F238E27FC236}">
                <a16:creationId xmlns:a16="http://schemas.microsoft.com/office/drawing/2014/main" id="{D0C76A1C-B99F-FF20-721C-FA97016D326F}"/>
              </a:ext>
            </a:extLst>
          </p:cNvPr>
          <p:cNvCxnSpPr>
            <a:cxnSpLocks/>
            <a:endCxn id="91" idx="0"/>
          </p:cNvCxnSpPr>
          <p:nvPr/>
        </p:nvCxnSpPr>
        <p:spPr>
          <a:xfrm rot="16200000" flipH="1">
            <a:off x="7558542" y="1200680"/>
            <a:ext cx="232988" cy="1390871"/>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30" name="Connector: Elbow 129">
            <a:extLst>
              <a:ext uri="{FF2B5EF4-FFF2-40B4-BE49-F238E27FC236}">
                <a16:creationId xmlns:a16="http://schemas.microsoft.com/office/drawing/2014/main" id="{6BEF0C8D-208C-2B8F-9795-1E396F7E2515}"/>
              </a:ext>
            </a:extLst>
          </p:cNvPr>
          <p:cNvCxnSpPr>
            <a:cxnSpLocks/>
            <a:endCxn id="93" idx="0"/>
          </p:cNvCxnSpPr>
          <p:nvPr/>
        </p:nvCxnSpPr>
        <p:spPr>
          <a:xfrm rot="5400000">
            <a:off x="6631425" y="1664434"/>
            <a:ext cx="232988" cy="463365"/>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32" name="Connector: Elbow 131">
            <a:extLst>
              <a:ext uri="{FF2B5EF4-FFF2-40B4-BE49-F238E27FC236}">
                <a16:creationId xmlns:a16="http://schemas.microsoft.com/office/drawing/2014/main" id="{967CB5F3-A234-B4D8-F0B9-0F534FD733F3}"/>
              </a:ext>
            </a:extLst>
          </p:cNvPr>
          <p:cNvCxnSpPr>
            <a:cxnSpLocks/>
            <a:endCxn id="95" idx="0"/>
          </p:cNvCxnSpPr>
          <p:nvPr/>
        </p:nvCxnSpPr>
        <p:spPr>
          <a:xfrm rot="16200000" flipH="1">
            <a:off x="7094983" y="1664239"/>
            <a:ext cx="232988" cy="463753"/>
          </a:xfrm>
          <a:prstGeom prst="bentConnector3">
            <a:avLst/>
          </a:prstGeom>
          <a:ln w="12700">
            <a:tailEnd type="triangle" w="sm" len="sm"/>
          </a:ln>
        </p:spPr>
        <p:style>
          <a:lnRef idx="1">
            <a:schemeClr val="dk1"/>
          </a:lnRef>
          <a:fillRef idx="0">
            <a:schemeClr val="dk1"/>
          </a:fillRef>
          <a:effectRef idx="0">
            <a:schemeClr val="dk1"/>
          </a:effectRef>
          <a:fontRef idx="minor">
            <a:schemeClr val="tx1"/>
          </a:fontRef>
        </p:style>
      </p:cxnSp>
      <p:sp>
        <p:nvSpPr>
          <p:cNvPr id="143" name="Rectangle 142">
            <a:extLst>
              <a:ext uri="{FF2B5EF4-FFF2-40B4-BE49-F238E27FC236}">
                <a16:creationId xmlns:a16="http://schemas.microsoft.com/office/drawing/2014/main" id="{D8317CAD-120C-CDBA-F080-0CE0DA525055}"/>
              </a:ext>
            </a:extLst>
          </p:cNvPr>
          <p:cNvSpPr/>
          <p:nvPr/>
        </p:nvSpPr>
        <p:spPr>
          <a:xfrm>
            <a:off x="1430646"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4</a:t>
            </a:r>
          </a:p>
        </p:txBody>
      </p:sp>
      <p:sp>
        <p:nvSpPr>
          <p:cNvPr id="144" name="Rectangle 143">
            <a:extLst>
              <a:ext uri="{FF2B5EF4-FFF2-40B4-BE49-F238E27FC236}">
                <a16:creationId xmlns:a16="http://schemas.microsoft.com/office/drawing/2014/main" id="{EB68A9C0-0316-77DB-DB2C-41FFF93FC074}"/>
              </a:ext>
            </a:extLst>
          </p:cNvPr>
          <p:cNvSpPr/>
          <p:nvPr/>
        </p:nvSpPr>
        <p:spPr>
          <a:xfrm>
            <a:off x="1430646"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1</a:t>
            </a:r>
          </a:p>
        </p:txBody>
      </p:sp>
      <p:sp>
        <p:nvSpPr>
          <p:cNvPr id="145" name="Rectangle 144">
            <a:extLst>
              <a:ext uri="{FF2B5EF4-FFF2-40B4-BE49-F238E27FC236}">
                <a16:creationId xmlns:a16="http://schemas.microsoft.com/office/drawing/2014/main" id="{0F9F5722-4998-11A0-537F-36B17E0466B1}"/>
              </a:ext>
            </a:extLst>
          </p:cNvPr>
          <p:cNvSpPr/>
          <p:nvPr/>
        </p:nvSpPr>
        <p:spPr>
          <a:xfrm>
            <a:off x="1430646" y="374689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54 (91.5%)</a:t>
            </a:r>
          </a:p>
        </p:txBody>
      </p:sp>
      <p:sp>
        <p:nvSpPr>
          <p:cNvPr id="146" name="Rectangle 145">
            <a:extLst>
              <a:ext uri="{FF2B5EF4-FFF2-40B4-BE49-F238E27FC236}">
                <a16:creationId xmlns:a16="http://schemas.microsoft.com/office/drawing/2014/main" id="{EEC55335-089F-E083-5851-CB42EA654F15}"/>
              </a:ext>
            </a:extLst>
          </p:cNvPr>
          <p:cNvSpPr/>
          <p:nvPr/>
        </p:nvSpPr>
        <p:spPr>
          <a:xfrm>
            <a:off x="2357764"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12</a:t>
            </a:r>
          </a:p>
        </p:txBody>
      </p:sp>
      <p:sp>
        <p:nvSpPr>
          <p:cNvPr id="147" name="Rectangle 146">
            <a:extLst>
              <a:ext uri="{FF2B5EF4-FFF2-40B4-BE49-F238E27FC236}">
                <a16:creationId xmlns:a16="http://schemas.microsoft.com/office/drawing/2014/main" id="{F7D8C60F-89FB-8627-2737-E41115AD63FF}"/>
              </a:ext>
            </a:extLst>
          </p:cNvPr>
          <p:cNvSpPr/>
          <p:nvPr/>
        </p:nvSpPr>
        <p:spPr>
          <a:xfrm>
            <a:off x="2357764"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48" name="Rectangle 147">
            <a:extLst>
              <a:ext uri="{FF2B5EF4-FFF2-40B4-BE49-F238E27FC236}">
                <a16:creationId xmlns:a16="http://schemas.microsoft.com/office/drawing/2014/main" id="{6B5CB3A8-B04C-D990-EC96-4EC8863D468F}"/>
              </a:ext>
            </a:extLst>
          </p:cNvPr>
          <p:cNvSpPr/>
          <p:nvPr/>
        </p:nvSpPr>
        <p:spPr>
          <a:xfrm>
            <a:off x="2357764" y="374693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47 (79.7%)</a:t>
            </a:r>
          </a:p>
        </p:txBody>
      </p:sp>
      <p:sp>
        <p:nvSpPr>
          <p:cNvPr id="149" name="Rectangle 148">
            <a:extLst>
              <a:ext uri="{FF2B5EF4-FFF2-40B4-BE49-F238E27FC236}">
                <a16:creationId xmlns:a16="http://schemas.microsoft.com/office/drawing/2014/main" id="{3D56F121-4110-553B-B076-666E8C5111A5}"/>
              </a:ext>
            </a:extLst>
          </p:cNvPr>
          <p:cNvSpPr/>
          <p:nvPr/>
        </p:nvSpPr>
        <p:spPr>
          <a:xfrm>
            <a:off x="7920472"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4</a:t>
            </a:r>
          </a:p>
        </p:txBody>
      </p:sp>
      <p:sp>
        <p:nvSpPr>
          <p:cNvPr id="150" name="Rectangle 149">
            <a:extLst>
              <a:ext uri="{FF2B5EF4-FFF2-40B4-BE49-F238E27FC236}">
                <a16:creationId xmlns:a16="http://schemas.microsoft.com/office/drawing/2014/main" id="{A51102E2-CA6A-34AD-6D2C-39CAC2CC3F7F}"/>
              </a:ext>
            </a:extLst>
          </p:cNvPr>
          <p:cNvSpPr/>
          <p:nvPr/>
        </p:nvSpPr>
        <p:spPr>
          <a:xfrm>
            <a:off x="7920472"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51" name="Rectangle 150">
            <a:extLst>
              <a:ext uri="{FF2B5EF4-FFF2-40B4-BE49-F238E27FC236}">
                <a16:creationId xmlns:a16="http://schemas.microsoft.com/office/drawing/2014/main" id="{6D22EDD5-F893-61A1-8D4D-E2630589B793}"/>
              </a:ext>
            </a:extLst>
          </p:cNvPr>
          <p:cNvSpPr/>
          <p:nvPr/>
        </p:nvSpPr>
        <p:spPr>
          <a:xfrm>
            <a:off x="7920472" y="374697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31 (88.6%)</a:t>
            </a:r>
          </a:p>
        </p:txBody>
      </p:sp>
      <p:sp>
        <p:nvSpPr>
          <p:cNvPr id="152" name="Rectangle 151">
            <a:extLst>
              <a:ext uri="{FF2B5EF4-FFF2-40B4-BE49-F238E27FC236}">
                <a16:creationId xmlns:a16="http://schemas.microsoft.com/office/drawing/2014/main" id="{D42A5961-AB0D-9E58-9BAB-4946773A0435}"/>
              </a:ext>
            </a:extLst>
          </p:cNvPr>
          <p:cNvSpPr/>
          <p:nvPr/>
        </p:nvSpPr>
        <p:spPr>
          <a:xfrm>
            <a:off x="3284882"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11</a:t>
            </a:r>
          </a:p>
        </p:txBody>
      </p:sp>
      <p:sp>
        <p:nvSpPr>
          <p:cNvPr id="153" name="Rectangle 152">
            <a:extLst>
              <a:ext uri="{FF2B5EF4-FFF2-40B4-BE49-F238E27FC236}">
                <a16:creationId xmlns:a16="http://schemas.microsoft.com/office/drawing/2014/main" id="{8C88E233-B995-FDBA-31FC-2B5D643ADDA5}"/>
              </a:ext>
            </a:extLst>
          </p:cNvPr>
          <p:cNvSpPr/>
          <p:nvPr/>
        </p:nvSpPr>
        <p:spPr>
          <a:xfrm>
            <a:off x="3284882"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54" name="Rectangle 153">
            <a:extLst>
              <a:ext uri="{FF2B5EF4-FFF2-40B4-BE49-F238E27FC236}">
                <a16:creationId xmlns:a16="http://schemas.microsoft.com/office/drawing/2014/main" id="{A3CA1653-1255-DDBD-04FB-E9F98FC0C906}"/>
              </a:ext>
            </a:extLst>
          </p:cNvPr>
          <p:cNvSpPr/>
          <p:nvPr/>
        </p:nvSpPr>
        <p:spPr>
          <a:xfrm>
            <a:off x="3284882" y="374681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47 (81.0%)</a:t>
            </a:r>
          </a:p>
        </p:txBody>
      </p:sp>
      <p:sp>
        <p:nvSpPr>
          <p:cNvPr id="155" name="Rectangle 154">
            <a:extLst>
              <a:ext uri="{FF2B5EF4-FFF2-40B4-BE49-F238E27FC236}">
                <a16:creationId xmlns:a16="http://schemas.microsoft.com/office/drawing/2014/main" id="{3D91268A-FCC1-6A5D-A84A-C6794E9B6583}"/>
              </a:ext>
            </a:extLst>
          </p:cNvPr>
          <p:cNvSpPr/>
          <p:nvPr/>
        </p:nvSpPr>
        <p:spPr>
          <a:xfrm>
            <a:off x="4212000"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8</a:t>
            </a:r>
          </a:p>
        </p:txBody>
      </p:sp>
      <p:sp>
        <p:nvSpPr>
          <p:cNvPr id="156" name="Rectangle 155">
            <a:extLst>
              <a:ext uri="{FF2B5EF4-FFF2-40B4-BE49-F238E27FC236}">
                <a16:creationId xmlns:a16="http://schemas.microsoft.com/office/drawing/2014/main" id="{77B5D574-0E0E-B12F-128D-71ECB781F714}"/>
              </a:ext>
            </a:extLst>
          </p:cNvPr>
          <p:cNvSpPr/>
          <p:nvPr/>
        </p:nvSpPr>
        <p:spPr>
          <a:xfrm>
            <a:off x="4212000"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1</a:t>
            </a:r>
          </a:p>
        </p:txBody>
      </p:sp>
      <p:sp>
        <p:nvSpPr>
          <p:cNvPr id="157" name="Rectangle 156">
            <a:extLst>
              <a:ext uri="{FF2B5EF4-FFF2-40B4-BE49-F238E27FC236}">
                <a16:creationId xmlns:a16="http://schemas.microsoft.com/office/drawing/2014/main" id="{B23958F9-8A30-A0F6-5E91-055155CE66BD}"/>
              </a:ext>
            </a:extLst>
          </p:cNvPr>
          <p:cNvSpPr/>
          <p:nvPr/>
        </p:nvSpPr>
        <p:spPr>
          <a:xfrm>
            <a:off x="4212000" y="374681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50 (84.7%)</a:t>
            </a:r>
          </a:p>
        </p:txBody>
      </p:sp>
      <p:sp>
        <p:nvSpPr>
          <p:cNvPr id="158" name="Rectangle 157">
            <a:extLst>
              <a:ext uri="{FF2B5EF4-FFF2-40B4-BE49-F238E27FC236}">
                <a16:creationId xmlns:a16="http://schemas.microsoft.com/office/drawing/2014/main" id="{CBEBCEDF-02F8-448E-FBC3-F1AC362417F1}"/>
              </a:ext>
            </a:extLst>
          </p:cNvPr>
          <p:cNvSpPr/>
          <p:nvPr/>
        </p:nvSpPr>
        <p:spPr>
          <a:xfrm>
            <a:off x="5139118"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5</a:t>
            </a:r>
          </a:p>
        </p:txBody>
      </p:sp>
      <p:sp>
        <p:nvSpPr>
          <p:cNvPr id="159" name="Rectangle 158">
            <a:extLst>
              <a:ext uri="{FF2B5EF4-FFF2-40B4-BE49-F238E27FC236}">
                <a16:creationId xmlns:a16="http://schemas.microsoft.com/office/drawing/2014/main" id="{8E6888F4-1A15-F37C-0EEC-2228AE860742}"/>
              </a:ext>
            </a:extLst>
          </p:cNvPr>
          <p:cNvSpPr/>
          <p:nvPr/>
        </p:nvSpPr>
        <p:spPr>
          <a:xfrm>
            <a:off x="5139118"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1</a:t>
            </a:r>
          </a:p>
        </p:txBody>
      </p:sp>
      <p:sp>
        <p:nvSpPr>
          <p:cNvPr id="160" name="Rectangle 159">
            <a:extLst>
              <a:ext uri="{FF2B5EF4-FFF2-40B4-BE49-F238E27FC236}">
                <a16:creationId xmlns:a16="http://schemas.microsoft.com/office/drawing/2014/main" id="{FE782C62-77CF-34C5-7614-795D92836DC1}"/>
              </a:ext>
            </a:extLst>
          </p:cNvPr>
          <p:cNvSpPr/>
          <p:nvPr/>
        </p:nvSpPr>
        <p:spPr>
          <a:xfrm>
            <a:off x="5139118" y="374681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29 (82.9%)</a:t>
            </a:r>
          </a:p>
        </p:txBody>
      </p:sp>
      <p:sp>
        <p:nvSpPr>
          <p:cNvPr id="161" name="Rectangle 160">
            <a:extLst>
              <a:ext uri="{FF2B5EF4-FFF2-40B4-BE49-F238E27FC236}">
                <a16:creationId xmlns:a16="http://schemas.microsoft.com/office/drawing/2014/main" id="{E4B081EE-4A28-CCBB-66A5-45CB8F9046E5}"/>
              </a:ext>
            </a:extLst>
          </p:cNvPr>
          <p:cNvSpPr/>
          <p:nvPr/>
        </p:nvSpPr>
        <p:spPr>
          <a:xfrm>
            <a:off x="6066236"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62" name="Rectangle 161">
            <a:extLst>
              <a:ext uri="{FF2B5EF4-FFF2-40B4-BE49-F238E27FC236}">
                <a16:creationId xmlns:a16="http://schemas.microsoft.com/office/drawing/2014/main" id="{AB0285D2-A887-65FF-9527-6FE0D9E526CD}"/>
              </a:ext>
            </a:extLst>
          </p:cNvPr>
          <p:cNvSpPr/>
          <p:nvPr/>
        </p:nvSpPr>
        <p:spPr>
          <a:xfrm>
            <a:off x="6066236"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63" name="Rectangle 162">
            <a:extLst>
              <a:ext uri="{FF2B5EF4-FFF2-40B4-BE49-F238E27FC236}">
                <a16:creationId xmlns:a16="http://schemas.microsoft.com/office/drawing/2014/main" id="{465C6CA7-935E-8AEA-6D08-7786AD739A1A}"/>
              </a:ext>
            </a:extLst>
          </p:cNvPr>
          <p:cNvSpPr/>
          <p:nvPr/>
        </p:nvSpPr>
        <p:spPr>
          <a:xfrm>
            <a:off x="6066236" y="374677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34 (100%)</a:t>
            </a:r>
          </a:p>
        </p:txBody>
      </p:sp>
      <p:sp>
        <p:nvSpPr>
          <p:cNvPr id="164" name="Rectangle 163">
            <a:extLst>
              <a:ext uri="{FF2B5EF4-FFF2-40B4-BE49-F238E27FC236}">
                <a16:creationId xmlns:a16="http://schemas.microsoft.com/office/drawing/2014/main" id="{7ECFEDCA-67E1-B61D-E7F6-CB83866C8DD3}"/>
              </a:ext>
            </a:extLst>
          </p:cNvPr>
          <p:cNvSpPr/>
          <p:nvPr/>
        </p:nvSpPr>
        <p:spPr>
          <a:xfrm>
            <a:off x="6993354" y="2710706"/>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4</a:t>
            </a:r>
          </a:p>
        </p:txBody>
      </p:sp>
      <p:sp>
        <p:nvSpPr>
          <p:cNvPr id="165" name="Rectangle 164">
            <a:extLst>
              <a:ext uri="{FF2B5EF4-FFF2-40B4-BE49-F238E27FC236}">
                <a16:creationId xmlns:a16="http://schemas.microsoft.com/office/drawing/2014/main" id="{66AD8610-87C5-98E1-32B5-AF2EAE59001E}"/>
              </a:ext>
            </a:extLst>
          </p:cNvPr>
          <p:cNvSpPr/>
          <p:nvPr/>
        </p:nvSpPr>
        <p:spPr>
          <a:xfrm>
            <a:off x="6993354" y="3228802"/>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0</a:t>
            </a:r>
          </a:p>
        </p:txBody>
      </p:sp>
      <p:sp>
        <p:nvSpPr>
          <p:cNvPr id="166" name="Rectangle 165">
            <a:extLst>
              <a:ext uri="{FF2B5EF4-FFF2-40B4-BE49-F238E27FC236}">
                <a16:creationId xmlns:a16="http://schemas.microsoft.com/office/drawing/2014/main" id="{C0953954-6055-9BA9-FC3A-CB1276042B46}"/>
              </a:ext>
            </a:extLst>
          </p:cNvPr>
          <p:cNvSpPr/>
          <p:nvPr/>
        </p:nvSpPr>
        <p:spPr>
          <a:xfrm>
            <a:off x="6993354" y="3746738"/>
            <a:ext cx="900000"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32 (88.9 %)</a:t>
            </a:r>
          </a:p>
        </p:txBody>
      </p:sp>
      <p:cxnSp>
        <p:nvCxnSpPr>
          <p:cNvPr id="168" name="Straight Arrow Connector 167">
            <a:extLst>
              <a:ext uri="{FF2B5EF4-FFF2-40B4-BE49-F238E27FC236}">
                <a16:creationId xmlns:a16="http://schemas.microsoft.com/office/drawing/2014/main" id="{87D0A3A1-48AA-D8AE-BA64-95ED6066361E}"/>
              </a:ext>
            </a:extLst>
          </p:cNvPr>
          <p:cNvCxnSpPr>
            <a:cxnSpLocks/>
            <a:stCxn id="89" idx="2"/>
            <a:endCxn id="143" idx="0"/>
          </p:cNvCxnSpPr>
          <p:nvPr/>
        </p:nvCxnSpPr>
        <p:spPr>
          <a:xfrm>
            <a:off x="1880646"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70" name="Straight Arrow Connector 169">
            <a:extLst>
              <a:ext uri="{FF2B5EF4-FFF2-40B4-BE49-F238E27FC236}">
                <a16:creationId xmlns:a16="http://schemas.microsoft.com/office/drawing/2014/main" id="{FECA929C-D820-BFF1-0F76-A6518EEF6F1F}"/>
              </a:ext>
            </a:extLst>
          </p:cNvPr>
          <p:cNvCxnSpPr>
            <a:cxnSpLocks/>
            <a:stCxn id="143" idx="2"/>
            <a:endCxn id="144" idx="0"/>
          </p:cNvCxnSpPr>
          <p:nvPr/>
        </p:nvCxnSpPr>
        <p:spPr>
          <a:xfrm>
            <a:off x="1880646"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72" name="Straight Arrow Connector 171">
            <a:extLst>
              <a:ext uri="{FF2B5EF4-FFF2-40B4-BE49-F238E27FC236}">
                <a16:creationId xmlns:a16="http://schemas.microsoft.com/office/drawing/2014/main" id="{8160BE95-F0CD-E16A-F96C-0C9CF58D8142}"/>
              </a:ext>
            </a:extLst>
          </p:cNvPr>
          <p:cNvCxnSpPr>
            <a:stCxn id="144" idx="2"/>
            <a:endCxn id="145" idx="0"/>
          </p:cNvCxnSpPr>
          <p:nvPr/>
        </p:nvCxnSpPr>
        <p:spPr>
          <a:xfrm>
            <a:off x="1880646" y="3588802"/>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74" name="Straight Arrow Connector 173">
            <a:extLst>
              <a:ext uri="{FF2B5EF4-FFF2-40B4-BE49-F238E27FC236}">
                <a16:creationId xmlns:a16="http://schemas.microsoft.com/office/drawing/2014/main" id="{17D475B6-B18B-3B0D-7E12-F015A90DABE3}"/>
              </a:ext>
            </a:extLst>
          </p:cNvPr>
          <p:cNvCxnSpPr>
            <a:cxnSpLocks/>
            <a:stCxn id="85" idx="2"/>
            <a:endCxn id="146" idx="0"/>
          </p:cNvCxnSpPr>
          <p:nvPr/>
        </p:nvCxnSpPr>
        <p:spPr>
          <a:xfrm>
            <a:off x="2807764"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76" name="Straight Arrow Connector 175">
            <a:extLst>
              <a:ext uri="{FF2B5EF4-FFF2-40B4-BE49-F238E27FC236}">
                <a16:creationId xmlns:a16="http://schemas.microsoft.com/office/drawing/2014/main" id="{E479CC76-F5DF-D23A-361B-D99178DF703B}"/>
              </a:ext>
            </a:extLst>
          </p:cNvPr>
          <p:cNvCxnSpPr>
            <a:cxnSpLocks/>
            <a:stCxn id="146" idx="2"/>
            <a:endCxn id="147" idx="0"/>
          </p:cNvCxnSpPr>
          <p:nvPr/>
        </p:nvCxnSpPr>
        <p:spPr>
          <a:xfrm>
            <a:off x="2807764"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78" name="Straight Arrow Connector 177">
            <a:extLst>
              <a:ext uri="{FF2B5EF4-FFF2-40B4-BE49-F238E27FC236}">
                <a16:creationId xmlns:a16="http://schemas.microsoft.com/office/drawing/2014/main" id="{AE307979-6001-4074-57E5-31BD84202472}"/>
              </a:ext>
            </a:extLst>
          </p:cNvPr>
          <p:cNvCxnSpPr>
            <a:stCxn id="147" idx="2"/>
            <a:endCxn id="148" idx="0"/>
          </p:cNvCxnSpPr>
          <p:nvPr/>
        </p:nvCxnSpPr>
        <p:spPr>
          <a:xfrm>
            <a:off x="2807764" y="3588802"/>
            <a:ext cx="0" cy="15813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80" name="Straight Arrow Connector 179">
            <a:extLst>
              <a:ext uri="{FF2B5EF4-FFF2-40B4-BE49-F238E27FC236}">
                <a16:creationId xmlns:a16="http://schemas.microsoft.com/office/drawing/2014/main" id="{A5BA5E63-C7F2-F57B-C294-D4C21347D1A7}"/>
              </a:ext>
            </a:extLst>
          </p:cNvPr>
          <p:cNvCxnSpPr>
            <a:stCxn id="87" idx="2"/>
            <a:endCxn id="152" idx="0"/>
          </p:cNvCxnSpPr>
          <p:nvPr/>
        </p:nvCxnSpPr>
        <p:spPr>
          <a:xfrm>
            <a:off x="3734882"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82" name="Straight Arrow Connector 181">
            <a:extLst>
              <a:ext uri="{FF2B5EF4-FFF2-40B4-BE49-F238E27FC236}">
                <a16:creationId xmlns:a16="http://schemas.microsoft.com/office/drawing/2014/main" id="{B8D1B4AD-0125-66F9-BF61-1CC8498135CB}"/>
              </a:ext>
            </a:extLst>
          </p:cNvPr>
          <p:cNvCxnSpPr>
            <a:stCxn id="152" idx="2"/>
            <a:endCxn id="153" idx="0"/>
          </p:cNvCxnSpPr>
          <p:nvPr/>
        </p:nvCxnSpPr>
        <p:spPr>
          <a:xfrm>
            <a:off x="3734882"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84" name="Straight Arrow Connector 183">
            <a:extLst>
              <a:ext uri="{FF2B5EF4-FFF2-40B4-BE49-F238E27FC236}">
                <a16:creationId xmlns:a16="http://schemas.microsoft.com/office/drawing/2014/main" id="{703F3F09-02FA-5DD5-2CB7-3FB38C05AD96}"/>
              </a:ext>
            </a:extLst>
          </p:cNvPr>
          <p:cNvCxnSpPr>
            <a:stCxn id="153" idx="2"/>
            <a:endCxn id="154" idx="0"/>
          </p:cNvCxnSpPr>
          <p:nvPr/>
        </p:nvCxnSpPr>
        <p:spPr>
          <a:xfrm>
            <a:off x="3734882" y="3588802"/>
            <a:ext cx="0" cy="15801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86" name="Straight Arrow Connector 185">
            <a:extLst>
              <a:ext uri="{FF2B5EF4-FFF2-40B4-BE49-F238E27FC236}">
                <a16:creationId xmlns:a16="http://schemas.microsoft.com/office/drawing/2014/main" id="{A29F8408-E11D-BB9E-3E1B-3EE8B7009B82}"/>
              </a:ext>
            </a:extLst>
          </p:cNvPr>
          <p:cNvCxnSpPr>
            <a:stCxn id="83" idx="2"/>
            <a:endCxn id="155" idx="0"/>
          </p:cNvCxnSpPr>
          <p:nvPr/>
        </p:nvCxnSpPr>
        <p:spPr>
          <a:xfrm>
            <a:off x="4662000"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88" name="Straight Arrow Connector 187">
            <a:extLst>
              <a:ext uri="{FF2B5EF4-FFF2-40B4-BE49-F238E27FC236}">
                <a16:creationId xmlns:a16="http://schemas.microsoft.com/office/drawing/2014/main" id="{B6F29B9F-15F3-8A2D-1B95-D2577B88ECC5}"/>
              </a:ext>
            </a:extLst>
          </p:cNvPr>
          <p:cNvCxnSpPr>
            <a:stCxn id="155" idx="2"/>
            <a:endCxn id="156" idx="0"/>
          </p:cNvCxnSpPr>
          <p:nvPr/>
        </p:nvCxnSpPr>
        <p:spPr>
          <a:xfrm>
            <a:off x="4662000"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90" name="Straight Arrow Connector 189">
            <a:extLst>
              <a:ext uri="{FF2B5EF4-FFF2-40B4-BE49-F238E27FC236}">
                <a16:creationId xmlns:a16="http://schemas.microsoft.com/office/drawing/2014/main" id="{4FDD7BB7-F567-725F-6A23-BB5AD6C72BBE}"/>
              </a:ext>
            </a:extLst>
          </p:cNvPr>
          <p:cNvCxnSpPr>
            <a:stCxn id="156" idx="2"/>
            <a:endCxn id="157" idx="0"/>
          </p:cNvCxnSpPr>
          <p:nvPr/>
        </p:nvCxnSpPr>
        <p:spPr>
          <a:xfrm>
            <a:off x="4662000" y="3588802"/>
            <a:ext cx="0" cy="15801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92" name="Straight Arrow Connector 191">
            <a:extLst>
              <a:ext uri="{FF2B5EF4-FFF2-40B4-BE49-F238E27FC236}">
                <a16:creationId xmlns:a16="http://schemas.microsoft.com/office/drawing/2014/main" id="{E0588C9F-E2ED-B9EF-1B5E-AD72BBA5212F}"/>
              </a:ext>
            </a:extLst>
          </p:cNvPr>
          <p:cNvCxnSpPr>
            <a:stCxn id="97" idx="2"/>
            <a:endCxn id="158" idx="0"/>
          </p:cNvCxnSpPr>
          <p:nvPr/>
        </p:nvCxnSpPr>
        <p:spPr>
          <a:xfrm>
            <a:off x="5589118"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94" name="Straight Arrow Connector 193">
            <a:extLst>
              <a:ext uri="{FF2B5EF4-FFF2-40B4-BE49-F238E27FC236}">
                <a16:creationId xmlns:a16="http://schemas.microsoft.com/office/drawing/2014/main" id="{1DFB60C7-E32B-139D-6E36-BDC9A653EA78}"/>
              </a:ext>
            </a:extLst>
          </p:cNvPr>
          <p:cNvCxnSpPr>
            <a:stCxn id="158" idx="2"/>
            <a:endCxn id="159" idx="0"/>
          </p:cNvCxnSpPr>
          <p:nvPr/>
        </p:nvCxnSpPr>
        <p:spPr>
          <a:xfrm>
            <a:off x="5589118"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96" name="Straight Arrow Connector 195">
            <a:extLst>
              <a:ext uri="{FF2B5EF4-FFF2-40B4-BE49-F238E27FC236}">
                <a16:creationId xmlns:a16="http://schemas.microsoft.com/office/drawing/2014/main" id="{B85DF003-C853-B382-F617-A6070C595207}"/>
              </a:ext>
            </a:extLst>
          </p:cNvPr>
          <p:cNvCxnSpPr>
            <a:stCxn id="159" idx="2"/>
            <a:endCxn id="160" idx="0"/>
          </p:cNvCxnSpPr>
          <p:nvPr/>
        </p:nvCxnSpPr>
        <p:spPr>
          <a:xfrm>
            <a:off x="5589118" y="3588802"/>
            <a:ext cx="0" cy="15801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03" name="Straight Arrow Connector 202">
            <a:extLst>
              <a:ext uri="{FF2B5EF4-FFF2-40B4-BE49-F238E27FC236}">
                <a16:creationId xmlns:a16="http://schemas.microsoft.com/office/drawing/2014/main" id="{A1BCB468-C48E-CA15-0CB1-9823E0B2B000}"/>
              </a:ext>
            </a:extLst>
          </p:cNvPr>
          <p:cNvCxnSpPr>
            <a:stCxn id="93" idx="2"/>
            <a:endCxn id="161" idx="0"/>
          </p:cNvCxnSpPr>
          <p:nvPr/>
        </p:nvCxnSpPr>
        <p:spPr>
          <a:xfrm>
            <a:off x="6516236"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05" name="Straight Arrow Connector 204">
            <a:extLst>
              <a:ext uri="{FF2B5EF4-FFF2-40B4-BE49-F238E27FC236}">
                <a16:creationId xmlns:a16="http://schemas.microsoft.com/office/drawing/2014/main" id="{66704E5D-D2AA-FBA3-FBDD-273BE754EEB1}"/>
              </a:ext>
            </a:extLst>
          </p:cNvPr>
          <p:cNvCxnSpPr>
            <a:stCxn id="161" idx="2"/>
            <a:endCxn id="162" idx="0"/>
          </p:cNvCxnSpPr>
          <p:nvPr/>
        </p:nvCxnSpPr>
        <p:spPr>
          <a:xfrm>
            <a:off x="6516236"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07" name="Straight Arrow Connector 206">
            <a:extLst>
              <a:ext uri="{FF2B5EF4-FFF2-40B4-BE49-F238E27FC236}">
                <a16:creationId xmlns:a16="http://schemas.microsoft.com/office/drawing/2014/main" id="{6CB787C3-3DF8-6A06-7295-B7A2F6FF68B6}"/>
              </a:ext>
            </a:extLst>
          </p:cNvPr>
          <p:cNvCxnSpPr>
            <a:stCxn id="162" idx="2"/>
            <a:endCxn id="163" idx="0"/>
          </p:cNvCxnSpPr>
          <p:nvPr/>
        </p:nvCxnSpPr>
        <p:spPr>
          <a:xfrm>
            <a:off x="6516236" y="3588802"/>
            <a:ext cx="0" cy="15797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09" name="Straight Arrow Connector 208">
            <a:extLst>
              <a:ext uri="{FF2B5EF4-FFF2-40B4-BE49-F238E27FC236}">
                <a16:creationId xmlns:a16="http://schemas.microsoft.com/office/drawing/2014/main" id="{3BCE7B32-C986-2B4F-C587-285C9BDA8CE7}"/>
              </a:ext>
            </a:extLst>
          </p:cNvPr>
          <p:cNvCxnSpPr>
            <a:stCxn id="95" idx="2"/>
            <a:endCxn id="164" idx="0"/>
          </p:cNvCxnSpPr>
          <p:nvPr/>
        </p:nvCxnSpPr>
        <p:spPr>
          <a:xfrm>
            <a:off x="7443354"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1" name="Straight Arrow Connector 210">
            <a:extLst>
              <a:ext uri="{FF2B5EF4-FFF2-40B4-BE49-F238E27FC236}">
                <a16:creationId xmlns:a16="http://schemas.microsoft.com/office/drawing/2014/main" id="{930E02AC-92B5-9903-FA2C-AD18DA372A87}"/>
              </a:ext>
            </a:extLst>
          </p:cNvPr>
          <p:cNvCxnSpPr>
            <a:stCxn id="165" idx="2"/>
            <a:endCxn id="166" idx="0"/>
          </p:cNvCxnSpPr>
          <p:nvPr/>
        </p:nvCxnSpPr>
        <p:spPr>
          <a:xfrm>
            <a:off x="7443354" y="3588802"/>
            <a:ext cx="0" cy="15793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3" name="Straight Arrow Connector 212">
            <a:extLst>
              <a:ext uri="{FF2B5EF4-FFF2-40B4-BE49-F238E27FC236}">
                <a16:creationId xmlns:a16="http://schemas.microsoft.com/office/drawing/2014/main" id="{0B19AF3C-891A-E843-7DC8-89F79D24F7B2}"/>
              </a:ext>
            </a:extLst>
          </p:cNvPr>
          <p:cNvCxnSpPr>
            <a:stCxn id="164" idx="2"/>
            <a:endCxn id="165" idx="0"/>
          </p:cNvCxnSpPr>
          <p:nvPr/>
        </p:nvCxnSpPr>
        <p:spPr>
          <a:xfrm>
            <a:off x="7443354"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5" name="Straight Arrow Connector 214">
            <a:extLst>
              <a:ext uri="{FF2B5EF4-FFF2-40B4-BE49-F238E27FC236}">
                <a16:creationId xmlns:a16="http://schemas.microsoft.com/office/drawing/2014/main" id="{03E55C29-4F7F-6BDD-2E98-62A528CFA860}"/>
              </a:ext>
            </a:extLst>
          </p:cNvPr>
          <p:cNvCxnSpPr>
            <a:stCxn id="91" idx="2"/>
            <a:endCxn id="149" idx="0"/>
          </p:cNvCxnSpPr>
          <p:nvPr/>
        </p:nvCxnSpPr>
        <p:spPr>
          <a:xfrm>
            <a:off x="8370472" y="2552610"/>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7" name="Straight Arrow Connector 216">
            <a:extLst>
              <a:ext uri="{FF2B5EF4-FFF2-40B4-BE49-F238E27FC236}">
                <a16:creationId xmlns:a16="http://schemas.microsoft.com/office/drawing/2014/main" id="{1C5E67DB-C6DB-227B-072C-EF449D008757}"/>
              </a:ext>
            </a:extLst>
          </p:cNvPr>
          <p:cNvCxnSpPr>
            <a:stCxn id="149" idx="2"/>
            <a:endCxn id="150" idx="0"/>
          </p:cNvCxnSpPr>
          <p:nvPr/>
        </p:nvCxnSpPr>
        <p:spPr>
          <a:xfrm>
            <a:off x="8370472" y="3070706"/>
            <a:ext cx="0" cy="15809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9" name="Straight Arrow Connector 218">
            <a:extLst>
              <a:ext uri="{FF2B5EF4-FFF2-40B4-BE49-F238E27FC236}">
                <a16:creationId xmlns:a16="http://schemas.microsoft.com/office/drawing/2014/main" id="{C41E78D2-7D03-DDF4-E2E4-F795936196E8}"/>
              </a:ext>
            </a:extLst>
          </p:cNvPr>
          <p:cNvCxnSpPr>
            <a:stCxn id="150" idx="2"/>
            <a:endCxn id="151" idx="0"/>
          </p:cNvCxnSpPr>
          <p:nvPr/>
        </p:nvCxnSpPr>
        <p:spPr>
          <a:xfrm>
            <a:off x="8370472" y="3588802"/>
            <a:ext cx="0" cy="158176"/>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9" name="Connector: Elbow 8">
            <a:extLst>
              <a:ext uri="{FF2B5EF4-FFF2-40B4-BE49-F238E27FC236}">
                <a16:creationId xmlns:a16="http://schemas.microsoft.com/office/drawing/2014/main" id="{163AA7D5-B31A-4226-E41A-238E7E3F72C4}"/>
              </a:ext>
            </a:extLst>
          </p:cNvPr>
          <p:cNvCxnSpPr>
            <a:cxnSpLocks/>
            <a:stCxn id="101" idx="2"/>
            <a:endCxn id="103" idx="0"/>
          </p:cNvCxnSpPr>
          <p:nvPr/>
        </p:nvCxnSpPr>
        <p:spPr>
          <a:xfrm rot="5400000">
            <a:off x="4071354" y="365417"/>
            <a:ext cx="253084" cy="1855327"/>
          </a:xfrm>
          <a:prstGeom prst="bentConnector3">
            <a:avLst>
              <a:gd name="adj1" fmla="val 50000"/>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CE24E53B-32C7-B09F-AEB6-ED3417E718BF}"/>
              </a:ext>
            </a:extLst>
          </p:cNvPr>
          <p:cNvCxnSpPr>
            <a:cxnSpLocks/>
            <a:stCxn id="101" idx="2"/>
            <a:endCxn id="20" idx="0"/>
          </p:cNvCxnSpPr>
          <p:nvPr/>
        </p:nvCxnSpPr>
        <p:spPr>
          <a:xfrm rot="16200000" flipH="1">
            <a:off x="5925553" y="366543"/>
            <a:ext cx="253084" cy="1853073"/>
          </a:xfrm>
          <a:prstGeom prst="bentConnector3">
            <a:avLst>
              <a:gd name="adj1" fmla="val 50000"/>
            </a:avLst>
          </a:prstGeom>
          <a:ln w="12700">
            <a:tailEnd type="triangle" w="sm" len="sm"/>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5B91C290-D42C-52D5-7B86-B012DCB2D430}"/>
              </a:ext>
            </a:extLst>
          </p:cNvPr>
          <p:cNvCxnSpPr/>
          <p:nvPr/>
        </p:nvCxnSpPr>
        <p:spPr>
          <a:xfrm>
            <a:off x="5125204" y="826895"/>
            <a:ext cx="2160000" cy="0"/>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8DCA62A1-63FA-9A05-0804-E4D539F4A00D}"/>
              </a:ext>
            </a:extLst>
          </p:cNvPr>
          <p:cNvSpPr txBox="1"/>
          <p:nvPr/>
        </p:nvSpPr>
        <p:spPr>
          <a:xfrm>
            <a:off x="1585552" y="4739749"/>
            <a:ext cx="6840760" cy="107722"/>
          </a:xfrm>
          <a:prstGeom prst="rect">
            <a:avLst/>
          </a:prstGeom>
          <a:solidFill>
            <a:srgbClr val="FAFAFA"/>
          </a:solidFill>
        </p:spPr>
        <p:txBody>
          <a:bodyPr wrap="square" lIns="0" tIns="0" rIns="0" bIns="0" rtlCol="0" anchor="t">
            <a:spAutoFit/>
          </a:bodyPr>
          <a:lstStyle/>
          <a:p>
            <a:pPr marL="38100" defTabSz="360000">
              <a:spcBef>
                <a:spcPct val="20000"/>
              </a:spcBef>
              <a:buClr>
                <a:srgbClr val="C00000"/>
              </a:buClr>
            </a:pPr>
            <a:r>
              <a:rPr lang="en-GB" sz="700"/>
              <a:t> LVEF, left ventricular ejection fraction.</a:t>
            </a:r>
            <a:endParaRPr lang="en-US"/>
          </a:p>
        </p:txBody>
      </p:sp>
      <p:sp>
        <p:nvSpPr>
          <p:cNvPr id="20" name="Rectangle 19">
            <a:extLst>
              <a:ext uri="{FF2B5EF4-FFF2-40B4-BE49-F238E27FC236}">
                <a16:creationId xmlns:a16="http://schemas.microsoft.com/office/drawing/2014/main" id="{CD7ADF56-16E7-8048-C21A-66EB4749ACDA}"/>
              </a:ext>
            </a:extLst>
          </p:cNvPr>
          <p:cNvSpPr/>
          <p:nvPr/>
        </p:nvSpPr>
        <p:spPr>
          <a:xfrm>
            <a:off x="5939183" y="1419622"/>
            <a:ext cx="2078898" cy="36000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85000"/>
              </a:lnSpc>
            </a:pPr>
            <a:r>
              <a:rPr lang="en-GB" sz="1050" b="1">
                <a:solidFill>
                  <a:schemeClr val="tx1"/>
                </a:solidFill>
              </a:rPr>
              <a:t>Cohort B: </a:t>
            </a:r>
            <a:r>
              <a:rPr lang="en-GB" sz="1050">
                <a:solidFill>
                  <a:schemeClr val="tx1"/>
                </a:solidFill>
              </a:rPr>
              <a:t>LVEF 41 to 55%</a:t>
            </a:r>
            <a:endParaRPr lang="en-GB" sz="1050" b="1">
              <a:solidFill>
                <a:schemeClr val="tx1"/>
              </a:solidFill>
            </a:endParaRPr>
          </a:p>
          <a:p>
            <a:pPr algn="ctr">
              <a:lnSpc>
                <a:spcPct val="85000"/>
              </a:lnSpc>
            </a:pPr>
            <a:r>
              <a:rPr lang="en-GB" sz="1050" b="1">
                <a:solidFill>
                  <a:schemeClr val="tx1">
                    <a:lumMod val="75000"/>
                  </a:schemeClr>
                </a:solidFill>
                <a:latin typeface="+mj-lt"/>
                <a:cs typeface="Arial" panose="020B0604020202020204" pitchFamily="34" charset="0"/>
              </a:rPr>
              <a:t>140 participants randomised</a:t>
            </a:r>
          </a:p>
        </p:txBody>
      </p:sp>
      <p:sp>
        <p:nvSpPr>
          <p:cNvPr id="4" name="Rectangle 3">
            <a:extLst>
              <a:ext uri="{FF2B5EF4-FFF2-40B4-BE49-F238E27FC236}">
                <a16:creationId xmlns:a16="http://schemas.microsoft.com/office/drawing/2014/main" id="{2C44317B-2298-8A88-7FA1-3A18FD83964C}"/>
              </a:ext>
            </a:extLst>
          </p:cNvPr>
          <p:cNvSpPr/>
          <p:nvPr/>
        </p:nvSpPr>
        <p:spPr>
          <a:xfrm>
            <a:off x="4094942" y="495977"/>
            <a:ext cx="2061234" cy="250939"/>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pPr>
            <a:r>
              <a:rPr lang="en-GB" sz="1050" b="1">
                <a:solidFill>
                  <a:schemeClr val="tx1">
                    <a:lumMod val="75000"/>
                  </a:schemeClr>
                </a:solidFill>
                <a:latin typeface="+mj-lt"/>
                <a:cs typeface="Arial" panose="020B0604020202020204" pitchFamily="34" charset="0"/>
              </a:rPr>
              <a:t>899 individuals screened</a:t>
            </a:r>
          </a:p>
        </p:txBody>
      </p:sp>
      <p:cxnSp>
        <p:nvCxnSpPr>
          <p:cNvPr id="12" name="Straight Arrow Connector 11">
            <a:extLst>
              <a:ext uri="{FF2B5EF4-FFF2-40B4-BE49-F238E27FC236}">
                <a16:creationId xmlns:a16="http://schemas.microsoft.com/office/drawing/2014/main" id="{C385D905-1DCC-7FCE-31B1-D4C96AFFD887}"/>
              </a:ext>
            </a:extLst>
          </p:cNvPr>
          <p:cNvCxnSpPr>
            <a:cxnSpLocks/>
            <a:stCxn id="4" idx="2"/>
            <a:endCxn id="101" idx="0"/>
          </p:cNvCxnSpPr>
          <p:nvPr/>
        </p:nvCxnSpPr>
        <p:spPr>
          <a:xfrm>
            <a:off x="5125559" y="746916"/>
            <a:ext cx="0" cy="168683"/>
          </a:xfrm>
          <a:prstGeom prst="straightConnector1">
            <a:avLst/>
          </a:prstGeom>
          <a:ln w="12700">
            <a:tailEnd type="triangle" w="sm" len="s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6682196"/>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4B17-276A-7D6B-269F-072B03CA84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CB59C4-FCC2-A21F-C630-7FB80499AD51}"/>
              </a:ext>
            </a:extLst>
          </p:cNvPr>
          <p:cNvSpPr>
            <a:spLocks noGrp="1"/>
          </p:cNvSpPr>
          <p:nvPr>
            <p:ph type="title"/>
          </p:nvPr>
        </p:nvSpPr>
        <p:spPr/>
        <p:txBody>
          <a:bodyPr/>
          <a:lstStyle/>
          <a:p>
            <a:r>
              <a:rPr lang="en-GB"/>
              <a:t>Baseline characteristics</a:t>
            </a:r>
            <a:br>
              <a:rPr lang="en-GB"/>
            </a:br>
            <a:endParaRPr lang="en-US"/>
          </a:p>
        </p:txBody>
      </p:sp>
      <p:graphicFrame>
        <p:nvGraphicFramePr>
          <p:cNvPr id="8" name="Table 7">
            <a:extLst>
              <a:ext uri="{FF2B5EF4-FFF2-40B4-BE49-F238E27FC236}">
                <a16:creationId xmlns:a16="http://schemas.microsoft.com/office/drawing/2014/main" id="{9CB7E626-A4AC-AD58-9562-DDCC97FC768B}"/>
              </a:ext>
            </a:extLst>
          </p:cNvPr>
          <p:cNvGraphicFramePr>
            <a:graphicFrameLocks noGrp="1"/>
          </p:cNvGraphicFramePr>
          <p:nvPr>
            <p:extLst>
              <p:ext uri="{D42A27DB-BD31-4B8C-83A1-F6EECF244321}">
                <p14:modId xmlns:p14="http://schemas.microsoft.com/office/powerpoint/2010/main" val="2815246832"/>
              </p:ext>
            </p:extLst>
          </p:nvPr>
        </p:nvGraphicFramePr>
        <p:xfrm>
          <a:off x="752400" y="768082"/>
          <a:ext cx="7639200" cy="3607064"/>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410827869"/>
                    </a:ext>
                  </a:extLst>
                </a:gridCol>
                <a:gridCol w="1224000">
                  <a:extLst>
                    <a:ext uri="{9D8B030D-6E8A-4147-A177-3AD203B41FA5}">
                      <a16:colId xmlns:a16="http://schemas.microsoft.com/office/drawing/2014/main" val="4157149921"/>
                    </a:ext>
                  </a:extLst>
                </a:gridCol>
                <a:gridCol w="1224000">
                  <a:extLst>
                    <a:ext uri="{9D8B030D-6E8A-4147-A177-3AD203B41FA5}">
                      <a16:colId xmlns:a16="http://schemas.microsoft.com/office/drawing/2014/main" val="2620830452"/>
                    </a:ext>
                  </a:extLst>
                </a:gridCol>
                <a:gridCol w="1224000">
                  <a:extLst>
                    <a:ext uri="{9D8B030D-6E8A-4147-A177-3AD203B41FA5}">
                      <a16:colId xmlns:a16="http://schemas.microsoft.com/office/drawing/2014/main" val="3434206684"/>
                    </a:ext>
                  </a:extLst>
                </a:gridCol>
                <a:gridCol w="1224000">
                  <a:extLst>
                    <a:ext uri="{9D8B030D-6E8A-4147-A177-3AD203B41FA5}">
                      <a16:colId xmlns:a16="http://schemas.microsoft.com/office/drawing/2014/main" val="2043651295"/>
                    </a:ext>
                  </a:extLst>
                </a:gridCol>
              </a:tblGrid>
              <a:tr h="244604">
                <a:tc rowSpan="2">
                  <a:txBody>
                    <a:bodyPr/>
                    <a:lstStyle/>
                    <a:p>
                      <a:pPr>
                        <a:lnSpc>
                          <a:spcPct val="90000"/>
                        </a:lnSpc>
                        <a:spcAft>
                          <a:spcPts val="0"/>
                        </a:spcAft>
                        <a:buNone/>
                      </a:pPr>
                      <a:endParaRPr lang="en-GB" sz="1200" b="1">
                        <a:solidFill>
                          <a:schemeClr val="tx1"/>
                        </a:solidFill>
                        <a:effectLst/>
                        <a:latin typeface="+mj-lt"/>
                        <a:ea typeface="MS PGothic" panose="020B0600070205080204" pitchFamily="34" charset="-128"/>
                        <a:cs typeface="Arial" panose="020B0604020202020204" pitchFamily="34" charset="0"/>
                      </a:endParaRPr>
                    </a:p>
                  </a:txBody>
                  <a:tcPr marL="45720" marR="45720" marT="27432" marB="27432" anchor="b">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GB" sz="1200" b="1">
                          <a:solidFill>
                            <a:schemeClr val="tx1"/>
                          </a:solidFill>
                        </a:rPr>
                        <a:t>Cohort A: </a:t>
                      </a:r>
                      <a:r>
                        <a:rPr lang="en-GB" sz="1200" b="0">
                          <a:solidFill>
                            <a:schemeClr val="tx1"/>
                          </a:solidFill>
                        </a:rPr>
                        <a:t>LVEF ≤ 35%</a:t>
                      </a:r>
                    </a:p>
                  </a:txBody>
                  <a:tcPr marL="0" marR="0" marT="27432" marB="27432" anchor="ctr">
                    <a:lnL w="12700" cmpd="sng">
                      <a:noFill/>
                    </a:lnL>
                    <a:lnR w="3810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00000"/>
                        </a:lnSpc>
                        <a:spcAft>
                          <a:spcPts val="0"/>
                        </a:spcAft>
                        <a:buNone/>
                      </a:pPr>
                      <a:endParaRPr lang="en-GB" sz="1200" b="1">
                        <a:effectLst/>
                        <a:latin typeface="+mj-lt"/>
                        <a:ea typeface="MS PGothic" panose="020B0600070205080204" pitchFamily="34" charset="-128"/>
                        <a:cs typeface="Arial" panose="020B0604020202020204" pitchFamily="34" charset="0"/>
                      </a:endParaRPr>
                    </a:p>
                  </a:txBody>
                  <a:tcPr marL="72000" marR="72000" marT="0" marB="0" anchor="ctr"/>
                </a:tc>
                <a:tc gridSpan="2">
                  <a:txBody>
                    <a:bodyPr/>
                    <a:lstStyle/>
                    <a:p>
                      <a:pPr algn="ctr">
                        <a:lnSpc>
                          <a:spcPct val="85000"/>
                        </a:lnSpc>
                      </a:pPr>
                      <a:r>
                        <a:rPr lang="en-GB" sz="1200" b="1">
                          <a:solidFill>
                            <a:schemeClr val="tx1"/>
                          </a:solidFill>
                        </a:rPr>
                        <a:t>Cohort B: </a:t>
                      </a:r>
                      <a:r>
                        <a:rPr lang="en-GB" sz="1200" b="0">
                          <a:solidFill>
                            <a:schemeClr val="tx1"/>
                          </a:solidFill>
                        </a:rPr>
                        <a:t>LVEF 41 to 55%</a:t>
                      </a:r>
                    </a:p>
                  </a:txBody>
                  <a:tcPr marL="0" marR="0" marT="27432" marB="27432" anchor="ctr">
                    <a:lnL w="3810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00000"/>
                        </a:lnSpc>
                        <a:spcAft>
                          <a:spcPts val="0"/>
                        </a:spcAft>
                        <a:buNone/>
                      </a:pPr>
                      <a:endParaRPr lang="en-GB" sz="1200" b="1">
                        <a:effectLst/>
                        <a:latin typeface="+mj-lt"/>
                        <a:ea typeface="MS PGothic" panose="020B0600070205080204" pitchFamily="34" charset="-128"/>
                        <a:cs typeface="Arial" panose="020B0604020202020204" pitchFamily="34" charset="0"/>
                      </a:endParaRPr>
                    </a:p>
                  </a:txBody>
                  <a:tcPr marL="72000" marR="72000" marT="0" marB="0" anchor="ctr"/>
                </a:tc>
                <a:extLst>
                  <a:ext uri="{0D108BD9-81ED-4DB2-BD59-A6C34878D82A}">
                    <a16:rowId xmlns:a16="http://schemas.microsoft.com/office/drawing/2014/main" val="645910694"/>
                  </a:ext>
                </a:extLst>
              </a:tr>
              <a:tr h="427212">
                <a:tc vMerge="1">
                  <a:txBody>
                    <a:bodyPr/>
                    <a:lstStyle/>
                    <a:p>
                      <a:endParaRPr lang="en-GB"/>
                    </a:p>
                  </a:txBody>
                  <a:tcPr marL="72000" marR="72000" marT="0" marB="0" anchor="ctr">
                    <a:solidFill>
                      <a:srgbClr val="AE1022"/>
                    </a:solidFill>
                  </a:tcPr>
                </a:tc>
                <a:tc>
                  <a:txBody>
                    <a:bodyPr/>
                    <a:lstStyle/>
                    <a:p>
                      <a:pPr algn="ctr">
                        <a:lnSpc>
                          <a:spcPct val="90000"/>
                        </a:lnSpc>
                        <a:spcAft>
                          <a:spcPts val="0"/>
                        </a:spcAft>
                        <a:buNone/>
                      </a:pPr>
                      <a:r>
                        <a:rPr lang="en-US" sz="1200" b="1">
                          <a:solidFill>
                            <a:schemeClr val="bg1"/>
                          </a:solidFill>
                          <a:effectLst/>
                        </a:rPr>
                        <a:t>AZD5462 Pooled</a:t>
                      </a:r>
                    </a:p>
                    <a:p>
                      <a:pPr algn="ctr">
                        <a:lnSpc>
                          <a:spcPct val="90000"/>
                        </a:lnSpc>
                        <a:spcAft>
                          <a:spcPts val="0"/>
                        </a:spcAft>
                        <a:buNone/>
                      </a:pPr>
                      <a:r>
                        <a:rPr lang="en-US" sz="1200" b="1">
                          <a:solidFill>
                            <a:schemeClr val="bg1"/>
                          </a:solidFill>
                          <a:effectLst/>
                        </a:rPr>
                        <a:t>N = 176</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AE1022"/>
                    </a:solidFill>
                  </a:tcPr>
                </a:tc>
                <a:tc>
                  <a:txBody>
                    <a:bodyPr/>
                    <a:lstStyle/>
                    <a:p>
                      <a:pPr algn="ctr">
                        <a:lnSpc>
                          <a:spcPct val="90000"/>
                        </a:lnSpc>
                        <a:spcAft>
                          <a:spcPts val="0"/>
                        </a:spcAft>
                        <a:buNone/>
                      </a:pPr>
                      <a:r>
                        <a:rPr lang="en-US" sz="1200" b="1">
                          <a:solidFill>
                            <a:schemeClr val="bg1"/>
                          </a:solidFill>
                          <a:effectLst/>
                        </a:rPr>
                        <a:t>Placebo</a:t>
                      </a:r>
                    </a:p>
                    <a:p>
                      <a:pPr algn="ctr">
                        <a:lnSpc>
                          <a:spcPct val="90000"/>
                        </a:lnSpc>
                        <a:spcAft>
                          <a:spcPts val="0"/>
                        </a:spcAft>
                        <a:buNone/>
                      </a:pPr>
                      <a:r>
                        <a:rPr lang="en-US" sz="1200" b="1">
                          <a:solidFill>
                            <a:schemeClr val="bg1"/>
                          </a:solidFill>
                          <a:effectLst/>
                        </a:rPr>
                        <a:t>N = 59</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90000"/>
                        </a:lnSpc>
                        <a:spcAft>
                          <a:spcPts val="0"/>
                        </a:spcAft>
                        <a:buNone/>
                      </a:pPr>
                      <a:r>
                        <a:rPr lang="en-US" sz="1200" b="1">
                          <a:solidFill>
                            <a:schemeClr val="bg1"/>
                          </a:solidFill>
                          <a:effectLst/>
                        </a:rPr>
                        <a:t>AZD5462 Pooled</a:t>
                      </a:r>
                    </a:p>
                    <a:p>
                      <a:pPr algn="ctr">
                        <a:lnSpc>
                          <a:spcPct val="90000"/>
                        </a:lnSpc>
                        <a:spcAft>
                          <a:spcPts val="0"/>
                        </a:spcAft>
                        <a:buNone/>
                      </a:pPr>
                      <a:r>
                        <a:rPr lang="en-US" sz="1200" b="1">
                          <a:solidFill>
                            <a:schemeClr val="bg1"/>
                          </a:solidFill>
                          <a:effectLst/>
                        </a:rPr>
                        <a:t>N = 105</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AE1022"/>
                    </a:solidFill>
                  </a:tcPr>
                </a:tc>
                <a:tc>
                  <a:txBody>
                    <a:bodyPr/>
                    <a:lstStyle/>
                    <a:p>
                      <a:pPr algn="ctr">
                        <a:lnSpc>
                          <a:spcPct val="90000"/>
                        </a:lnSpc>
                        <a:spcAft>
                          <a:spcPts val="0"/>
                        </a:spcAft>
                        <a:buNone/>
                      </a:pPr>
                      <a:r>
                        <a:rPr lang="en-US" sz="1200" b="1">
                          <a:solidFill>
                            <a:schemeClr val="bg1"/>
                          </a:solidFill>
                          <a:effectLst/>
                        </a:rPr>
                        <a:t>Placebo</a:t>
                      </a:r>
                    </a:p>
                    <a:p>
                      <a:pPr algn="ctr">
                        <a:lnSpc>
                          <a:spcPct val="90000"/>
                        </a:lnSpc>
                        <a:spcAft>
                          <a:spcPts val="0"/>
                        </a:spcAft>
                        <a:buNone/>
                        <a:tabLst>
                          <a:tab pos="273685" algn="l"/>
                        </a:tabLst>
                      </a:pPr>
                      <a:r>
                        <a:rPr lang="en-US" sz="1200" b="1">
                          <a:solidFill>
                            <a:schemeClr val="bg1"/>
                          </a:solidFill>
                          <a:effectLst/>
                        </a:rPr>
                        <a:t>N = 35</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752349770"/>
                  </a:ext>
                </a:extLst>
              </a:tr>
              <a:tr h="244604">
                <a:tc>
                  <a:txBody>
                    <a:bodyPr/>
                    <a:lstStyle/>
                    <a:p>
                      <a:pPr>
                        <a:lnSpc>
                          <a:spcPct val="90000"/>
                        </a:lnSpc>
                        <a:spcAft>
                          <a:spcPts val="0"/>
                        </a:spcAft>
                        <a:buNone/>
                      </a:pPr>
                      <a:r>
                        <a:rPr lang="en-US" sz="1200" b="1">
                          <a:effectLst/>
                        </a:rPr>
                        <a:t>Age, years,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65.2 (9.7)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65.6 (11.2)</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70.0 (8.9)</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273685" algn="l"/>
                        </a:tabLst>
                      </a:pPr>
                      <a:r>
                        <a:rPr lang="en-US" sz="1200">
                          <a:effectLst/>
                        </a:rPr>
                        <a:t>71.3 (8.5)</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780016288"/>
                  </a:ext>
                </a:extLst>
              </a:tr>
              <a:tr h="244604">
                <a:tc>
                  <a:txBody>
                    <a:bodyPr/>
                    <a:lstStyle/>
                    <a:p>
                      <a:pPr>
                        <a:lnSpc>
                          <a:spcPct val="90000"/>
                        </a:lnSpc>
                        <a:spcAft>
                          <a:spcPts val="0"/>
                        </a:spcAft>
                        <a:buNone/>
                      </a:pPr>
                      <a:r>
                        <a:rPr lang="en-US" sz="1200" b="1">
                          <a:effectLst/>
                        </a:rPr>
                        <a:t>Male, n (%)</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158 (89.8)</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48 (81.4)</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71 (67.6)</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316865" algn="l"/>
                        </a:tabLst>
                      </a:pPr>
                      <a:r>
                        <a:rPr lang="en-US" sz="1200">
                          <a:effectLst/>
                        </a:rPr>
                        <a:t>26 (74.3)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4049133011"/>
                  </a:ext>
                </a:extLst>
              </a:tr>
              <a:tr h="244604">
                <a:tc>
                  <a:txBody>
                    <a:bodyPr/>
                    <a:lstStyle/>
                    <a:p>
                      <a:pPr>
                        <a:lnSpc>
                          <a:spcPct val="90000"/>
                        </a:lnSpc>
                        <a:spcAft>
                          <a:spcPts val="0"/>
                        </a:spcAft>
                        <a:buNone/>
                      </a:pPr>
                      <a:r>
                        <a:rPr lang="en-US" sz="1200" b="1">
                          <a:effectLst/>
                        </a:rPr>
                        <a:t>BMI, kg/m</a:t>
                      </a:r>
                      <a:r>
                        <a:rPr lang="en-US" sz="1200" b="1" baseline="30000">
                          <a:effectLst/>
                        </a:rPr>
                        <a:t>2</a:t>
                      </a:r>
                      <a:r>
                        <a:rPr lang="en-US" sz="1200" b="1">
                          <a:effectLst/>
                        </a:rPr>
                        <a:t>,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28.7 (5.6)</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28.5 (5.5)</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28.7 (4.6)</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28.1 (4.1)</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890080444"/>
                  </a:ext>
                </a:extLst>
              </a:tr>
              <a:tr h="244604">
                <a:tc>
                  <a:txBody>
                    <a:bodyPr/>
                    <a:lstStyle/>
                    <a:p>
                      <a:pPr>
                        <a:lnSpc>
                          <a:spcPct val="90000"/>
                        </a:lnSpc>
                        <a:spcAft>
                          <a:spcPts val="0"/>
                        </a:spcAft>
                        <a:buNone/>
                      </a:pPr>
                      <a:r>
                        <a:rPr lang="en-US" sz="1200" b="1">
                          <a:effectLst/>
                        </a:rPr>
                        <a:t>eGFR, mL/min/1.73 m</a:t>
                      </a:r>
                      <a:r>
                        <a:rPr lang="en-US" sz="1200" b="1" baseline="30000">
                          <a:effectLst/>
                        </a:rPr>
                        <a:t>2</a:t>
                      </a:r>
                      <a:r>
                        <a:rPr lang="en-US" sz="1200" b="1">
                          <a:effectLst/>
                        </a:rPr>
                        <a:t>,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75.9 (18.9)</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70.4 (16.7)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72.0 (16.0)</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72.7 (18.4)</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619730995"/>
                  </a:ext>
                </a:extLst>
              </a:tr>
              <a:tr h="244604">
                <a:tc>
                  <a:txBody>
                    <a:bodyPr/>
                    <a:lstStyle/>
                    <a:p>
                      <a:pPr>
                        <a:lnSpc>
                          <a:spcPct val="90000"/>
                        </a:lnSpc>
                        <a:spcAft>
                          <a:spcPts val="0"/>
                        </a:spcAft>
                        <a:buNone/>
                      </a:pPr>
                      <a:r>
                        <a:rPr lang="en-US" sz="1200" b="1">
                          <a:effectLst/>
                        </a:rPr>
                        <a:t>NT-</a:t>
                      </a:r>
                      <a:r>
                        <a:rPr lang="en-US" sz="1200" b="1" err="1">
                          <a:effectLst/>
                        </a:rPr>
                        <a:t>proBNP</a:t>
                      </a:r>
                      <a:r>
                        <a:rPr lang="en-US" sz="1200" b="1">
                          <a:effectLst/>
                        </a:rPr>
                        <a:t>, </a:t>
                      </a:r>
                      <a:r>
                        <a:rPr lang="en-US" sz="1200" b="1" err="1">
                          <a:effectLst/>
                        </a:rPr>
                        <a:t>pg</a:t>
                      </a:r>
                      <a:r>
                        <a:rPr lang="en-US" sz="1200" b="1">
                          <a:effectLst/>
                        </a:rPr>
                        <a:t>/mL,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tabLst>
                          <a:tab pos="662305" algn="l"/>
                        </a:tabLst>
                      </a:pPr>
                      <a:r>
                        <a:rPr lang="en-US" sz="1200">
                          <a:effectLst/>
                        </a:rPr>
                        <a:t>901 (166.2)</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424815" algn="l"/>
                        </a:tabLst>
                      </a:pPr>
                      <a:r>
                        <a:rPr lang="en-US" sz="1200">
                          <a:effectLst/>
                        </a:rPr>
                        <a:t>1038 (133.2)</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882 (122.3)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852 (64.2)</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504727892"/>
                  </a:ext>
                </a:extLst>
              </a:tr>
              <a:tr h="244604">
                <a:tc>
                  <a:txBody>
                    <a:bodyPr/>
                    <a:lstStyle/>
                    <a:p>
                      <a:pPr>
                        <a:lnSpc>
                          <a:spcPct val="90000"/>
                        </a:lnSpc>
                        <a:spcAft>
                          <a:spcPts val="0"/>
                        </a:spcAft>
                        <a:buNone/>
                      </a:pPr>
                      <a:r>
                        <a:rPr lang="en-US" sz="1200" b="1">
                          <a:effectLst/>
                        </a:rPr>
                        <a:t>Renin, </a:t>
                      </a:r>
                      <a:r>
                        <a:rPr lang="en-US" sz="1200" b="1" err="1">
                          <a:effectLst/>
                        </a:rPr>
                        <a:t>pmol</a:t>
                      </a:r>
                      <a:r>
                        <a:rPr lang="en-US" sz="1200" b="1">
                          <a:effectLst/>
                        </a:rPr>
                        <a:t>/L,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tabLst>
                          <a:tab pos="662305" algn="l"/>
                        </a:tabLst>
                      </a:pPr>
                      <a:r>
                        <a:rPr lang="en-US" sz="1200">
                          <a:effectLst/>
                        </a:rPr>
                        <a:t>64.3 (114.8)</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388620" algn="l"/>
                        </a:tabLst>
                      </a:pPr>
                      <a:r>
                        <a:rPr lang="en-US" sz="1200">
                          <a:effectLst/>
                        </a:rPr>
                        <a:t>78.3 (103.7)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53.69 (97.3)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52.3 (92.8)</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012109352"/>
                  </a:ext>
                </a:extLst>
              </a:tr>
              <a:tr h="244604">
                <a:tc>
                  <a:txBody>
                    <a:bodyPr/>
                    <a:lstStyle/>
                    <a:p>
                      <a:pPr>
                        <a:lnSpc>
                          <a:spcPct val="90000"/>
                        </a:lnSpc>
                        <a:spcAft>
                          <a:spcPts val="0"/>
                        </a:spcAft>
                        <a:buNone/>
                      </a:pPr>
                      <a:r>
                        <a:rPr lang="en-US" sz="1200" b="1">
                          <a:effectLst/>
                        </a:rPr>
                        <a:t>ESVI, mL/m</a:t>
                      </a:r>
                      <a:r>
                        <a:rPr lang="en-US" sz="1200" b="1" baseline="30000">
                          <a:effectLst/>
                        </a:rPr>
                        <a:t>2</a:t>
                      </a:r>
                      <a:r>
                        <a:rPr lang="en-US" sz="1200" b="1">
                          <a:effectLst/>
                        </a:rPr>
                        <a:t>,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68.0 (21.3)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68.8 (22.7)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35.9 (12.4)</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35.2 (12.8)</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369174600"/>
                  </a:ext>
                </a:extLst>
              </a:tr>
              <a:tr h="244604">
                <a:tc>
                  <a:txBody>
                    <a:bodyPr/>
                    <a:lstStyle/>
                    <a:p>
                      <a:pPr>
                        <a:lnSpc>
                          <a:spcPct val="90000"/>
                        </a:lnSpc>
                        <a:spcAft>
                          <a:spcPts val="0"/>
                        </a:spcAft>
                        <a:buNone/>
                      </a:pPr>
                      <a:r>
                        <a:rPr lang="en-US" sz="1200" b="1">
                          <a:effectLst/>
                        </a:rPr>
                        <a:t>SVRI, dynes/s/cm</a:t>
                      </a:r>
                      <a:r>
                        <a:rPr lang="en-US" sz="1200" b="1" baseline="30000">
                          <a:effectLst/>
                        </a:rPr>
                        <a:t>5</a:t>
                      </a:r>
                      <a:r>
                        <a:rPr lang="en-US" sz="1200" b="1">
                          <a:effectLst/>
                        </a:rPr>
                        <a:t>/m</a:t>
                      </a:r>
                      <a:r>
                        <a:rPr lang="en-US" sz="1200" b="1" baseline="30000">
                          <a:effectLst/>
                        </a:rPr>
                        <a:t>2</a:t>
                      </a:r>
                      <a:r>
                        <a:rPr lang="en-US" sz="1200" b="1">
                          <a:effectLst/>
                        </a:rPr>
                        <a:t>,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834 (43.3)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881 (40.4)</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877 (37.5)</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904 (42.6)</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346027182"/>
                  </a:ext>
                </a:extLst>
              </a:tr>
              <a:tr h="244604">
                <a:tc>
                  <a:txBody>
                    <a:bodyPr/>
                    <a:lstStyle/>
                    <a:p>
                      <a:pPr>
                        <a:lnSpc>
                          <a:spcPct val="90000"/>
                        </a:lnSpc>
                        <a:spcAft>
                          <a:spcPts val="0"/>
                        </a:spcAft>
                        <a:buNone/>
                      </a:pPr>
                      <a:r>
                        <a:rPr lang="en-US" sz="1200" b="1">
                          <a:effectLst/>
                        </a:rPr>
                        <a:t>KCCQ OSS, points, mean (SD)</a:t>
                      </a:r>
                      <a:endParaRPr lang="en-GB" sz="1200" b="1">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72.6 (19.1)</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70.7 (18.9)</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71.3 (19.7)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69.0 (18.6)</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370481728"/>
                  </a:ext>
                </a:extLst>
              </a:tr>
              <a:tr h="2446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200" b="1">
                          <a:effectLst/>
                        </a:rPr>
                        <a:t>NYHA FC, n (%)</a:t>
                      </a:r>
                      <a:endParaRPr lang="en-GB" sz="1200" kern="1200">
                        <a:solidFill>
                          <a:schemeClr val="dk1"/>
                        </a:solidFill>
                        <a:effectLst/>
                        <a:latin typeface="+mn-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288290" algn="l"/>
                        </a:tabLst>
                      </a:pP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54639099"/>
                  </a:ext>
                </a:extLst>
              </a:tr>
              <a:tr h="244604">
                <a:tc>
                  <a:txBody>
                    <a:bodyPr/>
                    <a:lstStyle/>
                    <a:p>
                      <a:pPr>
                        <a:lnSpc>
                          <a:spcPct val="90000"/>
                        </a:lnSpc>
                        <a:spcAft>
                          <a:spcPts val="0"/>
                        </a:spcAft>
                        <a:buNone/>
                      </a:pPr>
                      <a:r>
                        <a:rPr lang="en-US" sz="1200" b="0">
                          <a:effectLst/>
                        </a:rPr>
                        <a:t>   NYHA II</a:t>
                      </a:r>
                      <a:endParaRPr lang="en-GB" sz="1200" b="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142 (80.7)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45 (76.3)</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95 (90.5)</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tabLst>
                          <a:tab pos="288290" algn="l"/>
                        </a:tabLst>
                      </a:pPr>
                      <a:r>
                        <a:rPr lang="en-US" sz="1200">
                          <a:effectLst/>
                        </a:rPr>
                        <a:t>28 (80.0)</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597939496"/>
                  </a:ext>
                </a:extLst>
              </a:tr>
              <a:tr h="244604">
                <a:tc>
                  <a:txBody>
                    <a:bodyPr/>
                    <a:lstStyle/>
                    <a:p>
                      <a:pPr>
                        <a:lnSpc>
                          <a:spcPct val="90000"/>
                        </a:lnSpc>
                        <a:spcAft>
                          <a:spcPts val="0"/>
                        </a:spcAft>
                        <a:buNone/>
                      </a:pPr>
                      <a:r>
                        <a:rPr lang="en-US" sz="1200" b="0">
                          <a:effectLst/>
                        </a:rPr>
                        <a:t>   NYHA III</a:t>
                      </a:r>
                      <a:endParaRPr lang="en-GB" sz="1200" b="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effectLst/>
                        </a:rPr>
                        <a:t>33 (18.8)</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14 (23.7)</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effectLst/>
                        </a:rPr>
                        <a:t>10 (9.5)</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effectLst/>
                        </a:rPr>
                        <a:t>7 (20.0)</a:t>
                      </a:r>
                      <a:endParaRPr lang="en-GB" sz="1200">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92497356"/>
                  </a:ext>
                </a:extLst>
              </a:tr>
            </a:tbl>
          </a:graphicData>
        </a:graphic>
      </p:graphicFrame>
      <p:sp>
        <p:nvSpPr>
          <p:cNvPr id="4" name="TextBox 3">
            <a:extLst>
              <a:ext uri="{FF2B5EF4-FFF2-40B4-BE49-F238E27FC236}">
                <a16:creationId xmlns:a16="http://schemas.microsoft.com/office/drawing/2014/main" id="{A1BBC96F-DB5A-8C58-9CD5-C203EB7F54D8}"/>
              </a:ext>
            </a:extLst>
          </p:cNvPr>
          <p:cNvSpPr txBox="1"/>
          <p:nvPr/>
        </p:nvSpPr>
        <p:spPr>
          <a:xfrm>
            <a:off x="1575222" y="4511976"/>
            <a:ext cx="6840760" cy="323165"/>
          </a:xfrm>
          <a:prstGeom prst="rect">
            <a:avLst/>
          </a:prstGeom>
          <a:solidFill>
            <a:srgbClr val="FAFAFA"/>
          </a:solidFill>
        </p:spPr>
        <p:txBody>
          <a:bodyPr wrap="square" lIns="0" tIns="0" rIns="0" bIns="0" rtlCol="0">
            <a:spAutoFit/>
          </a:bodyPr>
          <a:lstStyle/>
          <a:p>
            <a:pPr marL="38700" defTabSz="360000">
              <a:spcBef>
                <a:spcPct val="20000"/>
              </a:spcBef>
              <a:buClr>
                <a:srgbClr val="C00000"/>
              </a:buClr>
            </a:pPr>
            <a:r>
              <a:rPr lang="en-US" sz="700" i="0" kern="1200">
                <a:solidFill>
                  <a:schemeClr val="tx1"/>
                </a:solidFill>
                <a:latin typeface="+mn-lt"/>
                <a:ea typeface="+mn-ea"/>
              </a:rPr>
              <a:t>Data are reported as mean (standard deviation), unless otherwise stated. </a:t>
            </a:r>
            <a:r>
              <a:rPr lang="en-GB" sz="700" i="0" kern="1200">
                <a:solidFill>
                  <a:schemeClr val="tx1"/>
                </a:solidFill>
                <a:latin typeface="+mn-lt"/>
                <a:ea typeface="+mn-ea"/>
              </a:rPr>
              <a:t>BMI, body mass </a:t>
            </a:r>
            <a:r>
              <a:rPr lang="en-GB" sz="700"/>
              <a:t>index; eGFR, estimated glomerular filtration rate; ESVI, end-systolic volume index; KCCQ OSS, Kansas City Cardiomyopathy Questionnaire overall summary score; NT-</a:t>
            </a:r>
            <a:r>
              <a:rPr lang="en-GB" sz="700" err="1"/>
              <a:t>proBNP</a:t>
            </a:r>
            <a:r>
              <a:rPr lang="en-GB" sz="700"/>
              <a:t>, N-terminal pro-B-type natriuretic peptide; NYHA FC, New York Heart Association functional classification; SVRI, systemic vascular resistance index.</a:t>
            </a:r>
          </a:p>
        </p:txBody>
      </p:sp>
    </p:spTree>
    <p:extLst>
      <p:ext uri="{BB962C8B-B14F-4D97-AF65-F5344CB8AC3E}">
        <p14:creationId xmlns:p14="http://schemas.microsoft.com/office/powerpoint/2010/main" val="3777254726"/>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64A59-4A9F-63FB-85D5-6DC635B48E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A8BB3A-32C3-9115-E96F-2FF258303CE8}"/>
              </a:ext>
            </a:extLst>
          </p:cNvPr>
          <p:cNvSpPr>
            <a:spLocks noGrp="1"/>
          </p:cNvSpPr>
          <p:nvPr>
            <p:ph type="title"/>
          </p:nvPr>
        </p:nvSpPr>
        <p:spPr/>
        <p:txBody>
          <a:bodyPr/>
          <a:lstStyle/>
          <a:p>
            <a:r>
              <a:rPr lang="en-GB"/>
              <a:t>Comorbidities and medications at baseline</a:t>
            </a:r>
            <a:br>
              <a:rPr lang="en-GB"/>
            </a:br>
            <a:endParaRPr lang="en-US"/>
          </a:p>
        </p:txBody>
      </p:sp>
      <p:sp>
        <p:nvSpPr>
          <p:cNvPr id="4" name="TextBox 3">
            <a:extLst>
              <a:ext uri="{FF2B5EF4-FFF2-40B4-BE49-F238E27FC236}">
                <a16:creationId xmlns:a16="http://schemas.microsoft.com/office/drawing/2014/main" id="{302FB2A1-F9C2-253C-3307-FD32566EF794}"/>
              </a:ext>
            </a:extLst>
          </p:cNvPr>
          <p:cNvSpPr txBox="1"/>
          <p:nvPr/>
        </p:nvSpPr>
        <p:spPr>
          <a:xfrm>
            <a:off x="1587922" y="4630946"/>
            <a:ext cx="6840760" cy="246221"/>
          </a:xfrm>
          <a:prstGeom prst="rect">
            <a:avLst/>
          </a:prstGeom>
          <a:solidFill>
            <a:srgbClr val="FAFAFA"/>
          </a:solidFill>
        </p:spPr>
        <p:txBody>
          <a:bodyPr wrap="square" lIns="0" tIns="0" rIns="0" bIns="0" rtlCol="0" anchor="t">
            <a:spAutoFit/>
          </a:bodyPr>
          <a:lstStyle/>
          <a:p>
            <a:pPr marL="38100" defTabSz="360000">
              <a:spcBef>
                <a:spcPct val="20000"/>
              </a:spcBef>
              <a:buClr>
                <a:srgbClr val="C00000"/>
              </a:buClr>
            </a:pPr>
            <a:r>
              <a:rPr lang="en-GB" sz="800" err="1"/>
              <a:t>ACEi</a:t>
            </a:r>
            <a:r>
              <a:rPr lang="en-GB" sz="800"/>
              <a:t>, angiotensin-converting enzyme inhibitor; ARB, angiotensin receptor blocker; MRA, mineralocorticoid receptor agonist; SGLT2i, sodium–glucose cotransporter-2 inhibitor; T2D, type 2 diabetes.</a:t>
            </a:r>
            <a:endParaRPr lang="en-US" sz="800"/>
          </a:p>
        </p:txBody>
      </p:sp>
      <p:graphicFrame>
        <p:nvGraphicFramePr>
          <p:cNvPr id="7" name="Table 6">
            <a:extLst>
              <a:ext uri="{FF2B5EF4-FFF2-40B4-BE49-F238E27FC236}">
                <a16:creationId xmlns:a16="http://schemas.microsoft.com/office/drawing/2014/main" id="{4588C980-85CF-FA08-E03E-7E99B51DE545}"/>
              </a:ext>
            </a:extLst>
          </p:cNvPr>
          <p:cNvGraphicFramePr>
            <a:graphicFrameLocks noGrp="1"/>
          </p:cNvGraphicFramePr>
          <p:nvPr>
            <p:extLst>
              <p:ext uri="{D42A27DB-BD31-4B8C-83A1-F6EECF244321}">
                <p14:modId xmlns:p14="http://schemas.microsoft.com/office/powerpoint/2010/main" val="929571038"/>
              </p:ext>
            </p:extLst>
          </p:nvPr>
        </p:nvGraphicFramePr>
        <p:xfrm>
          <a:off x="935280" y="768082"/>
          <a:ext cx="7273440" cy="3607064"/>
        </p:xfrm>
        <a:graphic>
          <a:graphicData uri="http://schemas.openxmlformats.org/drawingml/2006/table">
            <a:tbl>
              <a:tblPr firstRow="1" bandRow="1">
                <a:tableStyleId>{5C22544A-7EE6-4342-B048-85BDC9FD1C3A}</a:tableStyleId>
              </a:tblPr>
              <a:tblGrid>
                <a:gridCol w="2377440">
                  <a:extLst>
                    <a:ext uri="{9D8B030D-6E8A-4147-A177-3AD203B41FA5}">
                      <a16:colId xmlns:a16="http://schemas.microsoft.com/office/drawing/2014/main" val="1410827869"/>
                    </a:ext>
                  </a:extLst>
                </a:gridCol>
                <a:gridCol w="1224000">
                  <a:extLst>
                    <a:ext uri="{9D8B030D-6E8A-4147-A177-3AD203B41FA5}">
                      <a16:colId xmlns:a16="http://schemas.microsoft.com/office/drawing/2014/main" val="4157149921"/>
                    </a:ext>
                  </a:extLst>
                </a:gridCol>
                <a:gridCol w="1224000">
                  <a:extLst>
                    <a:ext uri="{9D8B030D-6E8A-4147-A177-3AD203B41FA5}">
                      <a16:colId xmlns:a16="http://schemas.microsoft.com/office/drawing/2014/main" val="2620830452"/>
                    </a:ext>
                  </a:extLst>
                </a:gridCol>
                <a:gridCol w="1224000">
                  <a:extLst>
                    <a:ext uri="{9D8B030D-6E8A-4147-A177-3AD203B41FA5}">
                      <a16:colId xmlns:a16="http://schemas.microsoft.com/office/drawing/2014/main" val="3434206684"/>
                    </a:ext>
                  </a:extLst>
                </a:gridCol>
                <a:gridCol w="1224000">
                  <a:extLst>
                    <a:ext uri="{9D8B030D-6E8A-4147-A177-3AD203B41FA5}">
                      <a16:colId xmlns:a16="http://schemas.microsoft.com/office/drawing/2014/main" val="2043651295"/>
                    </a:ext>
                  </a:extLst>
                </a:gridCol>
              </a:tblGrid>
              <a:tr h="244604">
                <a:tc rowSpan="2">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sz="1200" b="1" kern="1200">
                        <a:solidFill>
                          <a:schemeClr val="tx1"/>
                        </a:solidFill>
                        <a:effectLst/>
                        <a:latin typeface="+mn-lt"/>
                        <a:ea typeface="MS PGothic" panose="020B0600070205080204" pitchFamily="34" charset="-128"/>
                        <a:cs typeface="Arial" panose="020B0604020202020204" pitchFamily="34" charset="0"/>
                      </a:endParaRPr>
                    </a:p>
                  </a:txBody>
                  <a:tcPr marL="45720" marR="45720" marT="27432" marB="27432" anchor="b">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GB" sz="1200" b="1">
                          <a:solidFill>
                            <a:schemeClr val="tx1"/>
                          </a:solidFill>
                        </a:rPr>
                        <a:t>Cohort A: </a:t>
                      </a:r>
                      <a:r>
                        <a:rPr lang="en-GB" sz="1200" b="0">
                          <a:solidFill>
                            <a:schemeClr val="tx1"/>
                          </a:solidFill>
                        </a:rPr>
                        <a:t>LVEF ≤ 35%</a:t>
                      </a:r>
                    </a:p>
                  </a:txBody>
                  <a:tcPr marL="0" marR="0" marT="27432" marB="27432" anchor="ctr">
                    <a:lnL w="12700" cmpd="sng">
                      <a:noFill/>
                    </a:lnL>
                    <a:lnR w="38100" cap="flat" cmpd="sng" algn="ctr">
                      <a:solidFill>
                        <a:schemeClr val="bg1">
                          <a:lumMod val="8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00000"/>
                        </a:lnSpc>
                        <a:spcAft>
                          <a:spcPts val="0"/>
                        </a:spcAft>
                        <a:buNone/>
                      </a:pPr>
                      <a:endParaRPr lang="en-GB" sz="1200" b="1">
                        <a:effectLst/>
                        <a:latin typeface="+mj-lt"/>
                        <a:ea typeface="MS PGothic" panose="020B0600070205080204" pitchFamily="34" charset="-128"/>
                        <a:cs typeface="Arial" panose="020B0604020202020204" pitchFamily="34" charset="0"/>
                      </a:endParaRPr>
                    </a:p>
                  </a:txBody>
                  <a:tcPr marL="72000" marR="72000" marT="0" marB="0" anchor="ctr"/>
                </a:tc>
                <a:tc gridSpan="2">
                  <a:txBody>
                    <a:bodyPr/>
                    <a:lstStyle/>
                    <a:p>
                      <a:pPr algn="ctr">
                        <a:lnSpc>
                          <a:spcPct val="85000"/>
                        </a:lnSpc>
                      </a:pPr>
                      <a:r>
                        <a:rPr lang="en-GB" sz="1200" b="1">
                          <a:solidFill>
                            <a:schemeClr val="tx1"/>
                          </a:solidFill>
                        </a:rPr>
                        <a:t>Cohort B: </a:t>
                      </a:r>
                      <a:r>
                        <a:rPr lang="en-GB" sz="1200" b="0">
                          <a:solidFill>
                            <a:schemeClr val="tx1"/>
                          </a:solidFill>
                        </a:rPr>
                        <a:t>LVEF 41 to 55%</a:t>
                      </a:r>
                    </a:p>
                  </a:txBody>
                  <a:tcPr marL="0" marR="0" marT="27432" marB="27432" anchor="ctr">
                    <a:lnL w="38100" cap="flat" cmpd="sng" algn="ctr">
                      <a:solidFill>
                        <a:schemeClr val="bg1">
                          <a:lumMod val="8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00000"/>
                        </a:lnSpc>
                        <a:spcAft>
                          <a:spcPts val="0"/>
                        </a:spcAft>
                        <a:buNone/>
                      </a:pPr>
                      <a:endParaRPr lang="en-GB" sz="1200" b="1">
                        <a:effectLst/>
                        <a:latin typeface="+mj-lt"/>
                        <a:ea typeface="MS PGothic" panose="020B0600070205080204" pitchFamily="34" charset="-128"/>
                        <a:cs typeface="Arial" panose="020B0604020202020204" pitchFamily="34" charset="0"/>
                      </a:endParaRPr>
                    </a:p>
                  </a:txBody>
                  <a:tcPr marL="72000" marR="72000" marT="0" marB="0" anchor="ctr"/>
                </a:tc>
                <a:extLst>
                  <a:ext uri="{0D108BD9-81ED-4DB2-BD59-A6C34878D82A}">
                    <a16:rowId xmlns:a16="http://schemas.microsoft.com/office/drawing/2014/main" val="645910694"/>
                  </a:ext>
                </a:extLst>
              </a:tr>
              <a:tr h="427212">
                <a:tc vMerge="1">
                  <a:txBody>
                    <a:bodyPr/>
                    <a:lstStyle/>
                    <a:p>
                      <a:endParaRPr lang="en-GB"/>
                    </a:p>
                  </a:txBody>
                  <a:tcPr marL="72000" marR="72000" marT="0" marB="0" anchor="ctr">
                    <a:solidFill>
                      <a:srgbClr val="AE1022"/>
                    </a:solidFill>
                  </a:tcPr>
                </a:tc>
                <a:tc>
                  <a:txBody>
                    <a:bodyPr/>
                    <a:lstStyle/>
                    <a:p>
                      <a:pPr algn="ctr">
                        <a:lnSpc>
                          <a:spcPct val="90000"/>
                        </a:lnSpc>
                        <a:spcAft>
                          <a:spcPts val="0"/>
                        </a:spcAft>
                        <a:buNone/>
                      </a:pPr>
                      <a:r>
                        <a:rPr lang="en-US" sz="1200" b="1">
                          <a:solidFill>
                            <a:schemeClr val="bg1"/>
                          </a:solidFill>
                          <a:effectLst/>
                        </a:rPr>
                        <a:t>AZD5462 Pooled</a:t>
                      </a:r>
                    </a:p>
                    <a:p>
                      <a:pPr algn="ctr">
                        <a:lnSpc>
                          <a:spcPct val="90000"/>
                        </a:lnSpc>
                        <a:spcAft>
                          <a:spcPts val="0"/>
                        </a:spcAft>
                        <a:buNone/>
                      </a:pPr>
                      <a:r>
                        <a:rPr lang="en-US" sz="1200" b="1">
                          <a:solidFill>
                            <a:schemeClr val="bg1"/>
                          </a:solidFill>
                          <a:effectLst/>
                        </a:rPr>
                        <a:t>N = 176</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2700" cap="flat" cmpd="sng" algn="ctr">
                      <a:no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AE1022"/>
                    </a:solidFill>
                  </a:tcPr>
                </a:tc>
                <a:tc>
                  <a:txBody>
                    <a:bodyPr/>
                    <a:lstStyle/>
                    <a:p>
                      <a:pPr algn="ctr">
                        <a:lnSpc>
                          <a:spcPct val="90000"/>
                        </a:lnSpc>
                        <a:spcAft>
                          <a:spcPts val="0"/>
                        </a:spcAft>
                        <a:buNone/>
                      </a:pPr>
                      <a:r>
                        <a:rPr lang="en-US" sz="1200" b="1">
                          <a:solidFill>
                            <a:schemeClr val="bg1"/>
                          </a:solidFill>
                          <a:effectLst/>
                        </a:rPr>
                        <a:t>Placebo</a:t>
                      </a:r>
                    </a:p>
                    <a:p>
                      <a:pPr algn="ctr">
                        <a:lnSpc>
                          <a:spcPct val="90000"/>
                        </a:lnSpc>
                        <a:spcAft>
                          <a:spcPts val="0"/>
                        </a:spcAft>
                        <a:buNone/>
                      </a:pPr>
                      <a:r>
                        <a:rPr lang="en-US" sz="1200" b="1">
                          <a:solidFill>
                            <a:schemeClr val="bg1"/>
                          </a:solidFill>
                          <a:effectLst/>
                        </a:rPr>
                        <a:t>N = 59</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90000"/>
                        </a:lnSpc>
                        <a:spcAft>
                          <a:spcPts val="0"/>
                        </a:spcAft>
                        <a:buNone/>
                      </a:pPr>
                      <a:r>
                        <a:rPr lang="en-US" sz="1200" b="1">
                          <a:solidFill>
                            <a:schemeClr val="bg1"/>
                          </a:solidFill>
                          <a:effectLst/>
                        </a:rPr>
                        <a:t>AZD5462 Pooled</a:t>
                      </a:r>
                    </a:p>
                    <a:p>
                      <a:pPr algn="ctr">
                        <a:lnSpc>
                          <a:spcPct val="90000"/>
                        </a:lnSpc>
                        <a:spcAft>
                          <a:spcPts val="0"/>
                        </a:spcAft>
                        <a:buNone/>
                      </a:pPr>
                      <a:r>
                        <a:rPr lang="en-US" sz="1200" b="1">
                          <a:solidFill>
                            <a:schemeClr val="bg1"/>
                          </a:solidFill>
                          <a:effectLst/>
                        </a:rPr>
                        <a:t>N = 105</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AE1022"/>
                    </a:solidFill>
                  </a:tcPr>
                </a:tc>
                <a:tc>
                  <a:txBody>
                    <a:bodyPr/>
                    <a:lstStyle/>
                    <a:p>
                      <a:pPr algn="ctr">
                        <a:lnSpc>
                          <a:spcPct val="90000"/>
                        </a:lnSpc>
                        <a:spcAft>
                          <a:spcPts val="0"/>
                        </a:spcAft>
                        <a:buNone/>
                      </a:pPr>
                      <a:r>
                        <a:rPr lang="en-US" sz="1200" b="1">
                          <a:solidFill>
                            <a:schemeClr val="bg1"/>
                          </a:solidFill>
                          <a:effectLst/>
                        </a:rPr>
                        <a:t>Placebo</a:t>
                      </a:r>
                    </a:p>
                    <a:p>
                      <a:pPr algn="ctr">
                        <a:lnSpc>
                          <a:spcPct val="90000"/>
                        </a:lnSpc>
                        <a:spcAft>
                          <a:spcPts val="0"/>
                        </a:spcAft>
                        <a:buNone/>
                        <a:tabLst>
                          <a:tab pos="273685" algn="l"/>
                        </a:tabLst>
                      </a:pPr>
                      <a:r>
                        <a:rPr lang="en-US" sz="1200" b="1">
                          <a:solidFill>
                            <a:schemeClr val="bg1"/>
                          </a:solidFill>
                          <a:effectLst/>
                        </a:rPr>
                        <a:t>N = 35</a:t>
                      </a:r>
                      <a:endParaRPr lang="en-GB" sz="1200" b="1">
                        <a:solidFill>
                          <a:schemeClr val="bg1"/>
                        </a:solidFill>
                        <a:effectLst/>
                        <a:latin typeface="+mj-lt"/>
                        <a:ea typeface="MS PGothic" panose="020B0600070205080204" pitchFamily="34" charset="-128"/>
                        <a:cs typeface="Arial" panose="020B0604020202020204" pitchFamily="34" charset="0"/>
                      </a:endParaRPr>
                    </a:p>
                  </a:txBody>
                  <a:tcPr marL="45720" marR="45720" marT="27432" marB="27432"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752349770"/>
                  </a:ext>
                </a:extLst>
              </a:tr>
              <a:tr h="2446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200" b="1">
                          <a:solidFill>
                            <a:srgbClr val="000000"/>
                          </a:solidFill>
                          <a:effectLst/>
                          <a:latin typeface="+mn-lt"/>
                          <a:ea typeface="Calibri" panose="020F0502020204030204" pitchFamily="34" charset="0"/>
                          <a:cs typeface="Arial" panose="020B0604020202020204" pitchFamily="34" charset="0"/>
                        </a:rPr>
                        <a:t>Comorbidities, </a:t>
                      </a:r>
                      <a:r>
                        <a:rPr lang="en-US" sz="1200" b="1">
                          <a:solidFill>
                            <a:schemeClr val="tx1"/>
                          </a:solidFill>
                          <a:effectLst/>
                          <a:latin typeface="+mn-lt"/>
                        </a:rPr>
                        <a:t>n (%)</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780016288"/>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Hypertension</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135 (76.7)</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41 (69.5)</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92 (87.6)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29 (82.9)</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4049133011"/>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Type 2 diabetes</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73 (41.5)</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24 (40.7)</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49 (46.7)</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11 (31.4)</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890080444"/>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Atrial fibrillation/flutter</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55 (31.3)</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26 (44.1)</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53 (50.5)</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20 (57.1)</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619730995"/>
                  </a:ext>
                </a:extLst>
              </a:tr>
              <a:tr h="244604">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1200" b="1">
                          <a:solidFill>
                            <a:srgbClr val="0D0D0D"/>
                          </a:solidFill>
                          <a:effectLst/>
                          <a:latin typeface="+mn-lt"/>
                          <a:ea typeface="Calibri" panose="020F0502020204030204" pitchFamily="34" charset="0"/>
                          <a:cs typeface="Arial" panose="020B0604020202020204" pitchFamily="34" charset="0"/>
                        </a:rPr>
                        <a:t>Concomitant medications</a:t>
                      </a:r>
                      <a:r>
                        <a:rPr lang="en-US" sz="1200" b="1">
                          <a:solidFill>
                            <a:srgbClr val="000000"/>
                          </a:solidFill>
                          <a:effectLst/>
                          <a:latin typeface="+mn-lt"/>
                          <a:ea typeface="Calibri" panose="020F0502020204030204" pitchFamily="34" charset="0"/>
                          <a:cs typeface="Arial" panose="020B0604020202020204" pitchFamily="34" charset="0"/>
                        </a:rPr>
                        <a:t>, </a:t>
                      </a:r>
                      <a:r>
                        <a:rPr lang="en-US" sz="1200" b="1">
                          <a:solidFill>
                            <a:schemeClr val="tx1"/>
                          </a:solidFill>
                          <a:effectLst/>
                          <a:latin typeface="+mn-lt"/>
                        </a:rPr>
                        <a:t>n (%)</a:t>
                      </a:r>
                      <a:endParaRPr lang="en-GB" sz="1200" b="1">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504727892"/>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a:t>
                      </a:r>
                      <a:r>
                        <a:rPr lang="en-US" sz="1200" err="1">
                          <a:solidFill>
                            <a:srgbClr val="000000"/>
                          </a:solidFill>
                          <a:effectLst/>
                          <a:latin typeface="+mn-lt"/>
                          <a:ea typeface="Calibri" panose="020F0502020204030204" pitchFamily="34" charset="0"/>
                          <a:cs typeface="Arial" panose="020B0604020202020204" pitchFamily="34" charset="0"/>
                        </a:rPr>
                        <a:t>ACEi</a:t>
                      </a:r>
                      <a:r>
                        <a:rPr lang="en-US" sz="1200">
                          <a:solidFill>
                            <a:srgbClr val="000000"/>
                          </a:solidFill>
                          <a:effectLst/>
                          <a:latin typeface="+mn-lt"/>
                          <a:ea typeface="Calibri" panose="020F0502020204030204" pitchFamily="34" charset="0"/>
                          <a:cs typeface="Arial" panose="020B0604020202020204" pitchFamily="34" charset="0"/>
                        </a:rPr>
                        <a:t>/ARB</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70 (39.8)</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17 (28.8)</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73 (69.5)</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24 (68.6)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012109352"/>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Sacubitril + valsartan</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99 (56.3)</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34 (57.6)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26 (24.8)</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10 (28.6)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2369174600"/>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MRA</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142 (80.7)</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46 (78.0)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64 (61.0)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21 (60.0)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346027182"/>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Loop Diuretics</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123 (69.9)</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44 (74.6)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tabLst>
                          <a:tab pos="461010" algn="l"/>
                        </a:tabLst>
                      </a:pPr>
                      <a:r>
                        <a:rPr lang="en-US" sz="1200">
                          <a:solidFill>
                            <a:srgbClr val="000000"/>
                          </a:solidFill>
                          <a:effectLst/>
                          <a:latin typeface="+mn-lt"/>
                          <a:ea typeface="Calibri" panose="020F0502020204030204" pitchFamily="34" charset="0"/>
                          <a:cs typeface="Arial" panose="020B0604020202020204" pitchFamily="34" charset="0"/>
                        </a:rPr>
                        <a:t>65 (61.9)</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18 (51.4)</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3370481728"/>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Other Diuretics</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9 (5.1)</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 (6.8)</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tabLst>
                          <a:tab pos="309880" algn="l"/>
                        </a:tabLst>
                      </a:pPr>
                      <a:r>
                        <a:rPr lang="en-US" sz="1200">
                          <a:solidFill>
                            <a:srgbClr val="000000"/>
                          </a:solidFill>
                          <a:effectLst/>
                          <a:latin typeface="+mn-lt"/>
                          <a:ea typeface="Calibri" panose="020F0502020204030204" pitchFamily="34" charset="0"/>
                          <a:cs typeface="Arial" panose="020B0604020202020204" pitchFamily="34" charset="0"/>
                        </a:rPr>
                        <a:t>21 (20.0)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5 (14.3)</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54639099"/>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Beta-blockers</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166 (94.3)</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55 (93.2)</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93 (88.6)</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28 (80.0)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597939496"/>
                  </a:ext>
                </a:extLst>
              </a:tr>
              <a:tr h="244604">
                <a:tc>
                  <a:txBody>
                    <a:bodyPr/>
                    <a:lstStyle/>
                    <a:p>
                      <a:pP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   SGLT2i</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2700" cmpd="sng">
                      <a:noFill/>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134 (76.1)</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2700" cmpd="sng">
                      <a:noFill/>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43 (72.9)</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38100"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tc>
                  <a:txBody>
                    <a:bodyPr/>
                    <a:lstStyle/>
                    <a:p>
                      <a:pPr algn="ctr">
                        <a:lnSpc>
                          <a:spcPct val="90000"/>
                        </a:lnSpc>
                        <a:spcAft>
                          <a:spcPts val="0"/>
                        </a:spcAft>
                        <a:buNone/>
                        <a:tabLst>
                          <a:tab pos="266700" algn="l"/>
                        </a:tabLst>
                      </a:pPr>
                      <a:r>
                        <a:rPr lang="en-US" sz="1200">
                          <a:solidFill>
                            <a:srgbClr val="000000"/>
                          </a:solidFill>
                          <a:effectLst/>
                          <a:latin typeface="+mn-lt"/>
                          <a:ea typeface="Calibri" panose="020F0502020204030204" pitchFamily="34" charset="0"/>
                          <a:cs typeface="Arial" panose="020B0604020202020204" pitchFamily="34" charset="0"/>
                        </a:rPr>
                        <a:t>63 (60.0)</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38100" cap="flat" cmpd="sng" algn="ctr">
                      <a:solidFill>
                        <a:schemeClr val="bg1">
                          <a:lumMod val="85000"/>
                        </a:schemeClr>
                      </a:solidFill>
                      <a:prstDash val="solid"/>
                      <a:round/>
                      <a:headEnd type="none" w="med" len="med"/>
                      <a:tailEnd type="none" w="med" len="med"/>
                    </a:lnL>
                    <a:lnR w="19050" cap="flat" cmpd="sng" algn="ctr">
                      <a:solidFill>
                        <a:srgbClr val="F7EFF0"/>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alpha val="10000"/>
                      </a:schemeClr>
                    </a:solidFill>
                  </a:tcPr>
                </a:tc>
                <a:tc>
                  <a:txBody>
                    <a:bodyPr/>
                    <a:lstStyle/>
                    <a:p>
                      <a:pPr algn="ctr">
                        <a:lnSpc>
                          <a:spcPct val="90000"/>
                        </a:lnSpc>
                        <a:spcAft>
                          <a:spcPts val="0"/>
                        </a:spcAft>
                        <a:buNone/>
                      </a:pPr>
                      <a:r>
                        <a:rPr lang="en-US" sz="1200">
                          <a:solidFill>
                            <a:srgbClr val="000000"/>
                          </a:solidFill>
                          <a:effectLst/>
                          <a:latin typeface="+mn-lt"/>
                          <a:ea typeface="Calibri" panose="020F0502020204030204" pitchFamily="34" charset="0"/>
                          <a:cs typeface="Arial" panose="020B0604020202020204" pitchFamily="34" charset="0"/>
                        </a:rPr>
                        <a:t>20 (57.1)</a:t>
                      </a:r>
                      <a:endParaRPr lang="en-GB" sz="1200">
                        <a:effectLst/>
                        <a:latin typeface="+mn-lt"/>
                        <a:ea typeface="MS PGothic" panose="020B0600070205080204" pitchFamily="34" charset="-128"/>
                        <a:cs typeface="Arial" panose="020B0604020202020204" pitchFamily="34" charset="0"/>
                      </a:endParaRPr>
                    </a:p>
                  </a:txBody>
                  <a:tcPr marL="68580" marR="68580" marT="17780" marB="17780" anchor="ctr">
                    <a:lnL w="19050" cap="flat" cmpd="sng" algn="ctr">
                      <a:solidFill>
                        <a:srgbClr val="F7EFF0"/>
                      </a:solidFill>
                      <a:prstDash val="solid"/>
                      <a:round/>
                      <a:headEnd type="none" w="med" len="med"/>
                      <a:tailEnd type="none" w="med" len="med"/>
                    </a:lnL>
                    <a:lnR w="12700" cmpd="sng">
                      <a:noFill/>
                    </a:lnR>
                    <a:lnT w="9525" cap="flat" cmpd="sng" algn="ctr">
                      <a:solidFill>
                        <a:schemeClr val="bg1">
                          <a:lumMod val="8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2">
                        <a:alpha val="10000"/>
                      </a:schemeClr>
                    </a:solidFill>
                  </a:tcPr>
                </a:tc>
                <a:extLst>
                  <a:ext uri="{0D108BD9-81ED-4DB2-BD59-A6C34878D82A}">
                    <a16:rowId xmlns:a16="http://schemas.microsoft.com/office/drawing/2014/main" val="192497356"/>
                  </a:ext>
                </a:extLst>
              </a:tr>
            </a:tbl>
          </a:graphicData>
        </a:graphic>
      </p:graphicFrame>
    </p:spTree>
    <p:extLst>
      <p:ext uri="{BB962C8B-B14F-4D97-AF65-F5344CB8AC3E}">
        <p14:creationId xmlns:p14="http://schemas.microsoft.com/office/powerpoint/2010/main" val="2555142556"/>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09056-89BA-F97C-67AE-07F926F709F2}"/>
              </a:ext>
            </a:extLst>
          </p:cNvPr>
          <p:cNvSpPr>
            <a:spLocks noGrp="1"/>
          </p:cNvSpPr>
          <p:nvPr>
            <p:ph type="body" sz="quarter" idx="10"/>
          </p:nvPr>
        </p:nvSpPr>
        <p:spPr>
          <a:xfrm>
            <a:off x="358175" y="2189665"/>
            <a:ext cx="6825854" cy="1152592"/>
          </a:xfrm>
        </p:spPr>
        <p:txBody>
          <a:bodyPr>
            <a:normAutofit/>
          </a:bodyPr>
          <a:lstStyle/>
          <a:p>
            <a:r>
              <a:rPr lang="en-US" sz="4800"/>
              <a:t>Study Endpoints</a:t>
            </a:r>
          </a:p>
        </p:txBody>
      </p:sp>
      <p:pic>
        <p:nvPicPr>
          <p:cNvPr id="7" name="Picture 6">
            <a:extLst>
              <a:ext uri="{FF2B5EF4-FFF2-40B4-BE49-F238E27FC236}">
                <a16:creationId xmlns:a16="http://schemas.microsoft.com/office/drawing/2014/main" id="{E426E095-677A-5226-0CC9-064942C4EE2F}"/>
              </a:ext>
            </a:extLst>
          </p:cNvPr>
          <p:cNvPicPr>
            <a:picLocks noChangeAspect="1"/>
          </p:cNvPicPr>
          <p:nvPr/>
        </p:nvPicPr>
        <p:blipFill>
          <a:blip r:embed="rId2"/>
          <a:stretch>
            <a:fillRect/>
          </a:stretch>
        </p:blipFill>
        <p:spPr>
          <a:xfrm>
            <a:off x="221084" y="406400"/>
            <a:ext cx="3688611" cy="1729284"/>
          </a:xfrm>
          <a:prstGeom prst="rect">
            <a:avLst/>
          </a:prstGeom>
        </p:spPr>
      </p:pic>
      <p:sp useBgFill="1">
        <p:nvSpPr>
          <p:cNvPr id="8" name="Rectangle 7">
            <a:extLst>
              <a:ext uri="{FF2B5EF4-FFF2-40B4-BE49-F238E27FC236}">
                <a16:creationId xmlns:a16="http://schemas.microsoft.com/office/drawing/2014/main" id="{92CB633F-4A39-695B-9F0D-F52412AC379C}"/>
              </a:ext>
            </a:extLst>
          </p:cNvPr>
          <p:cNvSpPr/>
          <p:nvPr/>
        </p:nvSpPr>
        <p:spPr>
          <a:xfrm>
            <a:off x="7886700" y="25400"/>
            <a:ext cx="1238250" cy="546100"/>
          </a:xfrm>
          <a:prstGeom prst="rect">
            <a:avLst/>
          </a:prstGeom>
          <a:ln>
            <a:solidFill>
              <a:srgbClr val="FAFAFA"/>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02827289"/>
      </p:ext>
    </p:extLst>
  </p:cSld>
  <p:clrMapOvr>
    <a:masterClrMapping/>
  </p:clrMapOvr>
  <p:transition>
    <p:wipe dir="r"/>
  </p:transition>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FD80E359EBB844AD9C634AAD591AF4" ma:contentTypeVersion="12" ma:contentTypeDescription="Create a new document." ma:contentTypeScope="" ma:versionID="e10c70d9f7a0aae8c9a808c9a4c30915">
  <xsd:schema xmlns:xsd="http://www.w3.org/2001/XMLSchema" xmlns:xs="http://www.w3.org/2001/XMLSchema" xmlns:p="http://schemas.microsoft.com/office/2006/metadata/properties" xmlns:ns2="44a56295-c29e-4898-8136-a54736c65b82" xmlns:ns3="cdf8beea-809f-402f-9801-cd0f35110a0f" xmlns:ns4="82439b70-87c5-4e3f-9f10-82f312c9a1e8" targetNamespace="http://schemas.microsoft.com/office/2006/metadata/properties" ma:root="true" ma:fieldsID="14e0e358c48f3c24979cfff5554e3f34" ns2:_="" ns3:_="" ns4:_="">
    <xsd:import namespace="44a56295-c29e-4898-8136-a54736c65b82"/>
    <xsd:import namespace="cdf8beea-809f-402f-9801-cd0f35110a0f"/>
    <xsd:import namespace="82439b70-87c5-4e3f-9f10-82f312c9a1e8"/>
    <xsd:element name="properties">
      <xsd:complexType>
        <xsd:sequence>
          <xsd:element name="documentManagement">
            <xsd:complexType>
              <xsd:all>
                <xsd:element ref="ns2:Descriptions" minOccurs="0"/>
                <xsd:element ref="ns2:Keyword" minOccurs="0"/>
                <xsd:element ref="ns3:MediaServiceMetadata" minOccurs="0"/>
                <xsd:element ref="ns3:MediaServiceFastMetadata" minOccurs="0"/>
                <xsd:element ref="ns3:MediaServiceSearchProperties" minOccurs="0"/>
                <xsd:element ref="ns3:MediaServiceDateTaken" minOccurs="0"/>
                <xsd:element ref="ns3:lcf76f155ced4ddcb4097134ff3c332f" minOccurs="0"/>
                <xsd:element ref="ns4: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6295-c29e-4898-8136-a54736c65b82" elementFormDefault="qualified">
    <xsd:import namespace="http://schemas.microsoft.com/office/2006/documentManagement/types"/>
    <xsd:import namespace="http://schemas.microsoft.com/office/infopath/2007/PartnerControls"/>
    <xsd:element name="Descriptions" ma:index="8" nillable="true" ma:displayName="Descriptions" ma:description="Describe your document to make it appear at the top of search results" ma:internalName="Descriptions">
      <xsd:simpleType>
        <xsd:restriction base="dms:Note">
          <xsd:maxLength value="255"/>
        </xsd:restriction>
      </xsd:simpleType>
    </xsd:element>
    <xsd:element name="Keyword" ma:index="9" nillable="true" ma:displayName="Keyword" ma:description="Enter list of terms separated by semi-colon(;)" ma:internalName="Keywor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f8beea-809f-402f-9801-cd0f35110a0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1ee89e71-04cd-405e-9ca3-99e020c1694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439b70-87c5-4e3f-9f10-82f312c9a1e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841b9d1-9ffa-48b0-be59-dc5eab94a37d}" ma:internalName="TaxCatchAll" ma:showField="CatchAllData" ma:web="82439b70-87c5-4e3f-9f10-82f312c9a1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Keyword xmlns="44a56295-c29e-4898-8136-a54736c65b82" xsi:nil="true"/>
    <Descriptions xmlns="44a56295-c29e-4898-8136-a54736c65b82" xsi:nil="true"/>
    <lcf76f155ced4ddcb4097134ff3c332f xmlns="cdf8beea-809f-402f-9801-cd0f35110a0f">
      <Terms xmlns="http://schemas.microsoft.com/office/infopath/2007/PartnerControls"/>
    </lcf76f155ced4ddcb4097134ff3c332f>
    <TaxCatchAll xmlns="82439b70-87c5-4e3f-9f10-82f312c9a1e8" xsi:nil="true"/>
  </documentManagement>
</p:properties>
</file>

<file path=customXml/item4.xml><?xml version="1.0" encoding="utf-8"?>
<?mso-contentType ?>
<SharedContentType xmlns="Microsoft.SharePoint.Taxonomy.ContentTypeSync" SourceId="1ee89e71-04cd-405e-9ca3-99e020c1694d" ContentTypeId="0x0101" PreviousValue="false"/>
</file>

<file path=customXml/itemProps1.xml><?xml version="1.0" encoding="utf-8"?>
<ds:datastoreItem xmlns:ds="http://schemas.openxmlformats.org/officeDocument/2006/customXml" ds:itemID="{32F5233B-CBFF-4083-A0F5-4BEE9E4288DB}">
  <ds:schemaRefs>
    <ds:schemaRef ds:uri="http://schemas.microsoft.com/sharepoint/v3/contenttype/forms"/>
  </ds:schemaRefs>
</ds:datastoreItem>
</file>

<file path=customXml/itemProps2.xml><?xml version="1.0" encoding="utf-8"?>
<ds:datastoreItem xmlns:ds="http://schemas.openxmlformats.org/officeDocument/2006/customXml" ds:itemID="{9363B0A9-0E46-4C9B-A36F-A9BE96016B1C}">
  <ds:schemaRefs>
    <ds:schemaRef ds:uri="44a56295-c29e-4898-8136-a54736c65b82"/>
    <ds:schemaRef ds:uri="82439b70-87c5-4e3f-9f10-82f312c9a1e8"/>
    <ds:schemaRef ds:uri="cdf8beea-809f-402f-9801-cd0f35110a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C96E31-C455-458E-B23C-220269DF7026}">
  <ds:schemaRefs>
    <ds:schemaRef ds:uri="44a56295-c29e-4898-8136-a54736c65b82"/>
    <ds:schemaRef ds:uri="82439b70-87c5-4e3f-9f10-82f312c9a1e8"/>
    <ds:schemaRef ds:uri="cdf8beea-809f-402f-9801-cd0f35110a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406FA9A4-7ED3-4513-9F76-A45E43627C8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21</TotalTime>
  <Words>3470</Words>
  <Application>Microsoft Office PowerPoint</Application>
  <PresentationFormat>On-screen Show (16:9)</PresentationFormat>
  <Paragraphs>639</Paragraphs>
  <Slides>17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Arial,Sans-Serif</vt:lpstr>
      <vt:lpstr>Calibri</vt:lpstr>
      <vt:lpstr>ESC_PPT_Light_220817-16-9</vt:lpstr>
      <vt:lpstr>PowerPoint Presentation</vt:lpstr>
      <vt:lpstr>Disclosures</vt:lpstr>
      <vt:lpstr>Background </vt:lpstr>
      <vt:lpstr>Study design</vt:lpstr>
      <vt:lpstr>LUMINARA was a global study across 10 countries</vt:lpstr>
      <vt:lpstr>Participant disposition </vt:lpstr>
      <vt:lpstr>Baseline characteristics </vt:lpstr>
      <vt:lpstr>Comorbidities and medications at baseline </vt:lpstr>
      <vt:lpstr>PowerPoint Presentation</vt:lpstr>
      <vt:lpstr>Primary endpoints </vt:lpstr>
      <vt:lpstr>Key secondary endpoints – Change from baseline to Week 25</vt:lpstr>
      <vt:lpstr>Safety and tolerability </vt:lpstr>
      <vt:lpstr>Changes in blood pressure </vt:lpstr>
      <vt:lpstr>Changes in renin </vt:lpstr>
      <vt:lpstr>Limitations</vt:lpstr>
      <vt:lpstr>Conclusions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Januzzi, James L.,JR,MD</cp:lastModifiedBy>
  <cp:revision>311</cp:revision>
  <dcterms:created xsi:type="dcterms:W3CDTF">2021-07-16T09:19:14Z</dcterms:created>
  <dcterms:modified xsi:type="dcterms:W3CDTF">2026-08-20T20:35:02Z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0x01010062FD80E359EBB844AD9C634AAD591AF4</vt:lpwstr>
  </property>
</Properties>
</file>