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60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4" r:id="rId15"/>
    <p:sldId id="273" r:id="rId16"/>
    <p:sldId id="275" r:id="rId17"/>
    <p:sldId id="285" r:id="rId18"/>
    <p:sldId id="276" r:id="rId19"/>
    <p:sldId id="277" r:id="rId20"/>
    <p:sldId id="280" r:id="rId21"/>
    <p:sldId id="281" r:id="rId22"/>
    <p:sldId id="282" r:id="rId23"/>
    <p:sldId id="283" r:id="rId24"/>
    <p:sldId id="278" r:id="rId25"/>
    <p:sldId id="286" r:id="rId26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pos="5524">
          <p15:clr>
            <a:srgbClr val="A4A3A4"/>
          </p15:clr>
        </p15:guide>
        <p15:guide id="4" pos="26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lly COLLINGRIDGE" initials="SC" lastIdx="12" clrIdx="0">
    <p:extLst>
      <p:ext uri="{19B8F6BF-5375-455C-9EA6-DF929625EA0E}">
        <p15:presenceInfo xmlns:p15="http://schemas.microsoft.com/office/powerpoint/2012/main" userId="S::sally_collingridge@escardio.net::bbed4dc1-00b7-474a-8549-18dc7b873d66" providerId="AD"/>
      </p:ext>
    </p:extLst>
  </p:cmAuthor>
  <p:cmAuthor id="2" name="Laure-Emmanuelle PEYRET" initials="LP" lastIdx="7" clrIdx="1">
    <p:extLst>
      <p:ext uri="{19B8F6BF-5375-455C-9EA6-DF929625EA0E}">
        <p15:presenceInfo xmlns:p15="http://schemas.microsoft.com/office/powerpoint/2012/main" userId="S::laure-emmanuelle_peyret@escardio.net::96dd4d06-5b74-42e8-b054-0c0a8419bf7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E1022"/>
    <a:srgbClr val="878787"/>
    <a:srgbClr val="D0D0D0"/>
    <a:srgbClr val="D3D3D3"/>
    <a:srgbClr val="E0E0E0"/>
    <a:srgbClr val="F28C26"/>
    <a:srgbClr val="FFBF08"/>
    <a:srgbClr val="B62A79"/>
    <a:srgbClr val="F3BC00"/>
    <a:srgbClr val="D00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30" autoAdjust="0"/>
    <p:restoredTop sz="83443" autoAdjust="0"/>
  </p:normalViewPr>
  <p:slideViewPr>
    <p:cSldViewPr showGuides="1">
      <p:cViewPr varScale="1">
        <p:scale>
          <a:sx n="178" d="100"/>
          <a:sy n="178" d="100"/>
        </p:scale>
        <p:origin x="1152" y="104"/>
      </p:cViewPr>
      <p:guideLst>
        <p:guide orient="horz" pos="1620"/>
        <p:guide pos="2880"/>
        <p:guide pos="5524"/>
        <p:guide pos="26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23" d="100"/>
          <a:sy n="123" d="100"/>
        </p:scale>
        <p:origin x="412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4CCA8C-2727-A54D-B40F-70CF9669C616}" type="datetimeFigureOut">
              <a:rPr lang="fr-FR"/>
              <a:pPr/>
              <a:t>21/08/2026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CEFCA3-4FB0-F648-923A-3843471D4321}" type="slidenum">
              <a:rPr/>
              <a:pPr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0420675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47D4E0-ADF2-4269-A368-F8657ABA7EB7}" type="datetimeFigureOut">
              <a:rPr lang="en-US" smtClean="0"/>
              <a:pPr/>
              <a:t>8/21/2026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8DCFB2-2FC4-4A48-85D8-914292BD17B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851543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99134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endParaRPr lang="ko-KR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3995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슬라이드 이미지 개체 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atinLnBrk="0"/>
            <a:endParaRPr lang="ko-KR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8912526-0E0A-4DF7-84AE-6AADEB2C700C}" type="slidenum">
              <a:rPr lang="ko-KR" altLang="en-US" smtClean="0"/>
              <a:pPr>
                <a:defRPr/>
              </a:pPr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90663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02702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99541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57032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95008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1437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599804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6CCD6-0C76-467D-A163-DDBDEAA663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슬라이드 이미지 개체 틀 1">
            <a:extLst>
              <a:ext uri="{FF2B5EF4-FFF2-40B4-BE49-F238E27FC236}">
                <a16:creationId xmlns:a16="http://schemas.microsoft.com/office/drawing/2014/main" id="{716BF881-08F2-A39B-34DF-8082D7CA4F2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CE0E37AC-8D37-6DAE-7B7D-3212A768FD9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atinLnBrk="0"/>
            <a:endParaRPr lang="ko-KR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38D1494-133D-DEB9-EC47-CE32C295C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8912526-0E0A-4DF7-84AE-6AADEB2C700C}" type="slidenum">
              <a:rPr lang="ko-KR" altLang="en-US" smtClean="0"/>
              <a:pPr>
                <a:defRPr/>
              </a:pPr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29620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50C834-DE2B-049E-D4E3-333A6CFB5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D8209FEA-2000-1413-7156-8E7B053AC8B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E646E8A9-F6C1-C99B-A9AA-8708AFE4B1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endParaRPr lang="ko-KR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0D1705FD-D6D6-6F33-27D4-7C08AF1FE99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72660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atinLnBrk="0"/>
            <a:endParaRPr lang="ko-KR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48827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0A81DA-D3D3-DEB2-7864-E4478D0B0C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D9B44F32-02A0-A870-463A-64E085AF89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C1CBABE3-CA7C-69F4-85C4-58072D73F3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25. Summary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 summarize:</a:t>
            </a:r>
            <a:endParaRPr lang="ko-KR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 latinLnBrk="0"/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this multicenter randomized trial, discontinuing oral anticoagulation in patients without AF recurrence after ablation resulted in a 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lower risk of the composite endpoint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compared with continued anticoagulation.</a:t>
            </a:r>
            <a:endParaRPr lang="ko-KR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 latinLnBrk="0"/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benefit was primarily due to a reduction in </a:t>
            </a:r>
            <a:r>
              <a:rPr lang="en-US" altLang="ko-KR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major bleeding events</a:t>
            </a:r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while the risk of ischemic events remained similar between groups.</a:t>
            </a:r>
            <a:endParaRPr lang="ko-KR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C61C2291-0270-55FB-6404-CFA0A1CE62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630057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“I’m happy to announce that this paper has just been published online in [JAMA] and is being made freely available during the meeting. </a:t>
            </a:r>
            <a:r>
              <a:rPr lang="en-US" altLang="ko-KR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 can access it via this QR code.” 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23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930697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746890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67408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37249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endParaRPr lang="ko-KR" altLang="ko-K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67740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24906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92672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20492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00255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A8DCFB2-2FC4-4A48-85D8-914292BD17B8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954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Espace réservé du texte 32">
            <a:extLst>
              <a:ext uri="{FF2B5EF4-FFF2-40B4-BE49-F238E27FC236}">
                <a16:creationId xmlns:a16="http://schemas.microsoft.com/office/drawing/2014/main" id="{E87A3DCC-5F52-46C1-83E5-0DCD52BF0AF8}"/>
              </a:ext>
            </a:extLst>
          </p:cNvPr>
          <p:cNvSpPr>
            <a:spLocks noGrp="1" noChangeAspect="1"/>
          </p:cNvSpPr>
          <p:nvPr>
            <p:ph type="body" sz="quarter" idx="10" hasCustomPrompt="1"/>
          </p:nvPr>
        </p:nvSpPr>
        <p:spPr>
          <a:xfrm>
            <a:off x="1039771" y="2517053"/>
            <a:ext cx="6844590" cy="58477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A short description about the subject of the presentation. Can be used as a subtitle. </a:t>
            </a:r>
          </a:p>
        </p:txBody>
      </p:sp>
      <p:sp>
        <p:nvSpPr>
          <p:cNvPr id="36" name="Espace réservé du texte 32">
            <a:extLst>
              <a:ext uri="{FF2B5EF4-FFF2-40B4-BE49-F238E27FC236}">
                <a16:creationId xmlns:a16="http://schemas.microsoft.com/office/drawing/2014/main" id="{16284A64-7B54-461F-9363-2BE4503F91FE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43597" y="3961569"/>
            <a:ext cx="5688626" cy="288032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rgbClr val="AE1022"/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Presentation date</a:t>
            </a:r>
          </a:p>
        </p:txBody>
      </p:sp>
      <p:sp>
        <p:nvSpPr>
          <p:cNvPr id="15" name="Espace réservé du texte 32">
            <a:extLst>
              <a:ext uri="{FF2B5EF4-FFF2-40B4-BE49-F238E27FC236}">
                <a16:creationId xmlns:a16="http://schemas.microsoft.com/office/drawing/2014/main" id="{DFFB4CC0-14B2-483B-83A6-DA9CE43781C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43610" y="3577877"/>
            <a:ext cx="5688619" cy="29001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600" b="0">
                <a:solidFill>
                  <a:schemeClr val="tx1"/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Presenter Name</a:t>
            </a:r>
          </a:p>
        </p:txBody>
      </p:sp>
      <p:sp>
        <p:nvSpPr>
          <p:cNvPr id="17" name="Espace réservé du texte 32">
            <a:extLst>
              <a:ext uri="{FF2B5EF4-FFF2-40B4-BE49-F238E27FC236}">
                <a16:creationId xmlns:a16="http://schemas.microsoft.com/office/drawing/2014/main" id="{495DAAF3-5ADD-3B4B-9B4A-F80003C2F6E4}"/>
              </a:ext>
            </a:extLst>
          </p:cNvPr>
          <p:cNvSpPr>
            <a:spLocks noGrp="1" noChangeAspect="1"/>
          </p:cNvSpPr>
          <p:nvPr>
            <p:ph type="body" sz="quarter" idx="14" hasCustomPrompt="1"/>
          </p:nvPr>
        </p:nvSpPr>
        <p:spPr>
          <a:xfrm>
            <a:off x="1043610" y="927760"/>
            <a:ext cx="6768746" cy="833178"/>
          </a:xfrm>
          <a:prstGeom prst="rect">
            <a:avLst/>
          </a:prstGeom>
        </p:spPr>
        <p:txBody>
          <a:bodyPr wrap="square" lIns="90000" tIns="46800" rIns="90000" bIns="46800">
            <a:spAutoFit/>
          </a:bodyPr>
          <a:lstStyle>
            <a:lvl1pPr marL="0" indent="0">
              <a:spcBef>
                <a:spcPts val="600"/>
              </a:spcBef>
              <a:buNone/>
              <a:defRPr sz="4800" b="1" i="0" baseline="0">
                <a:solidFill>
                  <a:schemeClr val="accent1"/>
                </a:solidFill>
                <a:latin typeface="+mn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Presentation Title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xtra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EC9FD404-747D-47CF-8BD6-85DE35A09C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4618" y="339502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500"/>
              </a:lnSpc>
              <a:spcBef>
                <a:spcPts val="0"/>
              </a:spcBef>
              <a:buNone/>
              <a:defRPr sz="2400" b="1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First line of the headline</a:t>
            </a:r>
          </a:p>
        </p:txBody>
      </p:sp>
      <p:sp>
        <p:nvSpPr>
          <p:cNvPr id="6" name="Content Placeholder 4">
            <a:extLst>
              <a:ext uri="{FF2B5EF4-FFF2-40B4-BE49-F238E27FC236}">
                <a16:creationId xmlns:a16="http://schemas.microsoft.com/office/drawing/2014/main" id="{448225EB-A123-4416-BF74-09996F92429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23850" y="915566"/>
            <a:ext cx="7632700" cy="3890434"/>
          </a:xfrm>
          <a:prstGeom prst="rect">
            <a:avLst/>
          </a:prstGeom>
        </p:spPr>
        <p:txBody>
          <a:bodyPr>
            <a:normAutofit/>
          </a:bodyPr>
          <a:lstStyle>
            <a:lvl1pPr marL="180975" indent="-180975" defTabSz="360000"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  <a:latin typeface="+mn-lt"/>
              </a:defRPr>
            </a:lvl1pPr>
            <a:lvl2pPr marL="447675" indent="-179388" defTabSz="358775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  <a:latin typeface="+mn-lt"/>
              </a:defRPr>
            </a:lvl2pPr>
            <a:lvl3pPr marL="628650" indent="-179388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  <a:latin typeface="+mn-lt"/>
              </a:defRPr>
            </a:lvl3pPr>
            <a:lvl4pPr marL="804863" indent="-179388"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804863" algn="l"/>
              </a:tabLst>
              <a:defRPr sz="1100" b="0">
                <a:solidFill>
                  <a:schemeClr val="tx1"/>
                </a:solidFill>
                <a:latin typeface="+mn-lt"/>
              </a:defRPr>
            </a:lvl4pPr>
            <a:lvl5pPr marL="985838" indent="-179388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solidFill>
                  <a:schemeClr val="tx1"/>
                </a:solidFill>
                <a:latin typeface="+mn-lt"/>
              </a:defRPr>
            </a:lvl5pPr>
            <a:lvl6pPr marL="1166813" indent="-179388">
              <a:buClr>
                <a:srgbClr val="AE1022"/>
              </a:buClr>
              <a:buFont typeface="Arial" panose="020B0604020202020204" pitchFamily="34" charset="0"/>
              <a:buChar char="•"/>
              <a:tabLst>
                <a:tab pos="1076325" algn="l"/>
              </a:tabLst>
              <a:defRPr sz="1800"/>
            </a:lvl6pPr>
            <a:lvl7pPr marL="1346400" indent="-179388">
              <a:buClr>
                <a:srgbClr val="C00000"/>
              </a:buClr>
              <a:defRPr sz="1800"/>
            </a:lvl7pPr>
            <a:lvl8pPr marL="1530000" indent="-179388">
              <a:buClr>
                <a:srgbClr val="C00000"/>
              </a:buClr>
              <a:defRPr sz="1800"/>
            </a:lvl8pPr>
            <a:lvl9pPr marL="2424113" indent="-228600">
              <a:buClr>
                <a:srgbClr val="C00000"/>
              </a:buClr>
              <a:buNone/>
              <a:defRPr sz="1400"/>
            </a:lvl9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946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P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75713D93-C919-4892-838C-B532C4D773A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4618" y="339502"/>
            <a:ext cx="7631757" cy="432048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ts val="2500"/>
              </a:lnSpc>
              <a:spcBef>
                <a:spcPts val="0"/>
              </a:spcBef>
              <a:buNone/>
              <a:defRPr sz="2000" b="1" baseline="0">
                <a:solidFill>
                  <a:schemeClr val="accent1"/>
                </a:solidFill>
                <a:latin typeface="+mj-lt"/>
              </a:defRPr>
            </a:lvl1pPr>
            <a:lvl2pPr marL="266700" indent="0">
              <a:buNone/>
              <a:defRPr/>
            </a:lvl2pPr>
            <a:lvl3pPr marL="531812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/>
            <a:r>
              <a:rPr lang="en-US" dirty="0"/>
              <a:t>Want to use just a headline? =&gt; type here</a:t>
            </a:r>
          </a:p>
        </p:txBody>
      </p:sp>
    </p:spTree>
    <p:extLst>
      <p:ext uri="{BB962C8B-B14F-4D97-AF65-F5344CB8AC3E}">
        <p14:creationId xmlns:p14="http://schemas.microsoft.com/office/powerpoint/2010/main" val="1972944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Sub-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8A1CE93C-D99C-4EDD-BA67-BCAAD80495D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8175" y="1364165"/>
            <a:ext cx="6825854" cy="115259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450"/>
              </a:spcBef>
              <a:buNone/>
              <a:defRPr sz="2000" b="1">
                <a:solidFill>
                  <a:schemeClr val="accent1"/>
                </a:solidFill>
                <a:latin typeface="+mj-lt"/>
              </a:defRPr>
            </a:lvl1pPr>
            <a:lvl2pPr marL="266693" indent="0">
              <a:buNone/>
              <a:defRPr/>
            </a:lvl2pPr>
            <a:lvl3pPr marL="531799" indent="0">
              <a:buNone/>
              <a:defRPr/>
            </a:lvl3pPr>
            <a:lvl4pPr marL="809605" indent="0">
              <a:buNone/>
              <a:defRPr/>
            </a:lvl4pPr>
            <a:lvl5pPr marL="1076298" indent="0">
              <a:buNone/>
              <a:defRPr/>
            </a:lvl5pPr>
          </a:lstStyle>
          <a:p>
            <a:pPr lvl="0"/>
            <a:r>
              <a:rPr lang="en-GB" dirty="0"/>
              <a:t>S</a:t>
            </a:r>
            <a:r>
              <a:rPr lang="en-US" dirty="0" err="1"/>
              <a:t>ub</a:t>
            </a:r>
            <a:r>
              <a:rPr lang="en-US" dirty="0"/>
              <a:t>-Title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2DF46A-1BA8-44CA-B779-2ACC2C31960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8176" y="2571750"/>
            <a:ext cx="6825853" cy="16430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buFontTx/>
              <a:buNone/>
              <a:defRPr sz="1100" b="0">
                <a:latin typeface="+mn-lt"/>
              </a:defRPr>
            </a:lvl1pPr>
            <a:lvl2pPr indent="-266400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latin typeface="+mn-lt"/>
              </a:defRPr>
            </a:lvl2pPr>
            <a:lvl3pPr indent="-266400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latin typeface="+mn-lt"/>
              </a:defRPr>
            </a:lvl3pPr>
            <a:lvl4pPr indent="-266400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latin typeface="+mn-lt"/>
              </a:defRPr>
            </a:lvl4pPr>
            <a:lvl5pPr indent="-266400">
              <a:buClr>
                <a:srgbClr val="AE1022"/>
              </a:buClr>
              <a:buFont typeface="Arial" panose="020B0604020202020204" pitchFamily="34" charset="0"/>
              <a:buChar char="•"/>
              <a:defRPr sz="1100" b="0">
                <a:latin typeface="+mn-lt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887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555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945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8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 2">
            <a:extLst>
              <a:ext uri="{FF2B5EF4-FFF2-40B4-BE49-F238E27FC236}">
                <a16:creationId xmlns:a16="http://schemas.microsoft.com/office/drawing/2014/main" id="{89271022-20A5-4D9A-84BD-CFB63810A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000" y="338401"/>
            <a:ext cx="7886700" cy="40959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0" lvl="0" indent="0">
              <a:lnSpc>
                <a:spcPts val="2500"/>
              </a:lnSpc>
              <a:spcBef>
                <a:spcPts val="0"/>
              </a:spcBef>
              <a:buClr>
                <a:srgbClr val="D00040"/>
              </a:buClr>
              <a:buFont typeface="Arial" pitchFamily="34" charset="0"/>
            </a:pPr>
            <a:r>
              <a:rPr lang="fr-FR" dirty="0"/>
              <a:t>Modifiez le style du titre</a:t>
            </a:r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374904E-396E-4218-8F2B-633F121269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4000" y="914400"/>
            <a:ext cx="7886700" cy="3913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66700" lvl="0" indent="-266700"/>
            <a:r>
              <a:rPr lang="fr-FR" dirty="0"/>
              <a:t>Cliquez pour modifier les styles du texte du masque</a:t>
            </a:r>
          </a:p>
          <a:p>
            <a:pPr marL="266700" lvl="1" indent="-266700"/>
            <a:r>
              <a:rPr lang="fr-FR" dirty="0"/>
              <a:t>Deuxième niveau</a:t>
            </a:r>
          </a:p>
          <a:p>
            <a:pPr marL="266700" lvl="2" indent="-266700"/>
            <a:r>
              <a:rPr lang="fr-FR" dirty="0"/>
              <a:t>Troisième niveau</a:t>
            </a:r>
          </a:p>
          <a:p>
            <a:pPr marL="266700" lvl="3" indent="-266700"/>
            <a:r>
              <a:rPr lang="fr-FR" dirty="0"/>
              <a:t>Quatrième niveau</a:t>
            </a:r>
          </a:p>
          <a:p>
            <a:pPr marL="266700" lvl="4" indent="-266700"/>
            <a:r>
              <a:rPr lang="fr-FR" dirty="0"/>
              <a:t>Cinquième niveau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65" r:id="rId3"/>
    <p:sldLayoutId id="2147483669" r:id="rId4"/>
    <p:sldLayoutId id="2147483666" r:id="rId5"/>
    <p:sldLayoutId id="2147483670" r:id="rId6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lang="en-US" sz="2000" b="1" i="0" kern="1200" smtClean="0">
          <a:solidFill>
            <a:schemeClr val="accent1"/>
          </a:solidFill>
          <a:latin typeface="+mj-lt"/>
          <a:ea typeface="+mn-ea"/>
          <a:cs typeface="Verdana"/>
        </a:defRPr>
      </a:lvl1pPr>
    </p:titleStyle>
    <p:bodyStyle>
      <a:lvl1pPr marL="0" indent="0" algn="l" defTabSz="3600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1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1pPr>
      <a:lvl2pPr marL="266700" indent="0" algn="l" defTabSz="3600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1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2pPr>
      <a:lvl3pPr marL="531812" indent="0" algn="l" defTabSz="3600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1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3pPr>
      <a:lvl4pPr marL="809625" indent="0" algn="l" defTabSz="3600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1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4pPr>
      <a:lvl5pPr marL="1076325" indent="0" algn="l" defTabSz="3600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100" b="0" i="0" kern="1200" dirty="0" smtClean="0">
          <a:solidFill>
            <a:schemeClr val="tx1"/>
          </a:solidFill>
          <a:latin typeface="+mn-lt"/>
          <a:ea typeface="+mn-ea"/>
          <a:cs typeface="Verdana"/>
        </a:defRPr>
      </a:lvl5pPr>
      <a:lvl6pPr marL="1981200" indent="0" algn="l" defTabSz="914400" rtl="0" eaLnBrk="1" latinLnBrk="0" hangingPunct="1">
        <a:spcBef>
          <a:spcPct val="20000"/>
        </a:spcBef>
        <a:buClr>
          <a:srgbClr val="C00000"/>
        </a:buClr>
        <a:buFont typeface="Arial" panose="020B0604020202020204" pitchFamily="34" charset="0"/>
        <a:buNone/>
        <a:defRPr lang="en-US" sz="14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14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lang="en-US" sz="14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A54CD9-6332-4018-80C0-8851DA2A6F5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043595" y="3787537"/>
            <a:ext cx="7499203" cy="554397"/>
          </a:xfrm>
        </p:spPr>
        <p:txBody>
          <a:bodyPr/>
          <a:lstStyle/>
          <a:p>
            <a:pPr algn="ctr"/>
            <a:r>
              <a:rPr lang="en-US" i="1" dirty="0"/>
              <a:t>European Society of Cardiology Congress 2026 – Annual Scientific Session</a:t>
            </a:r>
          </a:p>
          <a:p>
            <a:pPr algn="ctr"/>
            <a:r>
              <a:rPr lang="en-US" i="1" dirty="0"/>
              <a:t>Hot Line 1, August </a:t>
            </a:r>
            <a:r>
              <a:rPr lang="en-US" i="1" dirty="0" smtClean="0"/>
              <a:t>28, </a:t>
            </a:r>
            <a:r>
              <a:rPr lang="en-US" i="1" dirty="0"/>
              <a:t>2026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110484-47B9-407B-AAD0-5EFF6D5A36B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04824" y="2476071"/>
            <a:ext cx="7488832" cy="288032"/>
          </a:xfrm>
        </p:spPr>
        <p:txBody>
          <a:bodyPr/>
          <a:lstStyle/>
          <a:p>
            <a:pPr algn="ctr"/>
            <a:r>
              <a:rPr lang="en-US" sz="1800" b="1" dirty="0"/>
              <a:t>Boyoung Joung, MD, PhD </a:t>
            </a:r>
            <a:r>
              <a:rPr lang="en-US" sz="1800" dirty="0"/>
              <a:t>on behalf of the SINGLE-AF investigators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6148CC-D3A4-4136-AA81-28BD3CC083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88802" y="493334"/>
            <a:ext cx="7704854" cy="1510286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en-US" altLang="ko-KR" sz="2800" b="0" spc="23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Anticoagulation for atrial fibrillation with intermediate stroke risk</a:t>
            </a:r>
            <a:r>
              <a:rPr lang="en-US" altLang="ko-KR" sz="3200" b="1" spc="23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</a:p>
          <a:p>
            <a:pPr algn="ctr">
              <a:spcBef>
                <a:spcPts val="0"/>
              </a:spcBef>
            </a:pPr>
            <a:r>
              <a:rPr lang="en-US" altLang="ko-KR" sz="3200" b="1" spc="23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SINGLE-AF trial</a:t>
            </a:r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40A2F339-914E-4A32-8D36-DB6B0C44B3DA}"/>
              </a:ext>
            </a:extLst>
          </p:cNvPr>
          <p:cNvSpPr/>
          <p:nvPr/>
        </p:nvSpPr>
        <p:spPr>
          <a:xfrm>
            <a:off x="1094452" y="2954921"/>
            <a:ext cx="749920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spc="23" dirty="0">
                <a:ln>
                  <a:solidFill>
                    <a:schemeClr val="bg1">
                      <a:lumMod val="75000"/>
                      <a:alpha val="0"/>
                    </a:schemeClr>
                  </a:solidFill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Department of Cardiology, Severance Hospital, Yonsei University College of Medicine, Seoul, Korea</a:t>
            </a:r>
          </a:p>
        </p:txBody>
      </p:sp>
    </p:spTree>
    <p:extLst>
      <p:ext uri="{BB962C8B-B14F-4D97-AF65-F5344CB8AC3E}">
        <p14:creationId xmlns:p14="http://schemas.microsoft.com/office/powerpoint/2010/main" val="1485798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783"/>
    </mc:Choice>
    <mc:Fallback xmlns="">
      <p:transition spd="slow" advTm="15783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9D5E08DB-9592-4432-82DB-676C741BB8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Statistical Considerations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647C98D7-B1F6-461C-8A6F-80575800CDF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23850" y="915566"/>
            <a:ext cx="8496622" cy="3600397"/>
          </a:xfrm>
        </p:spPr>
        <p:txBody>
          <a:bodyPr/>
          <a:lstStyle/>
          <a:p>
            <a:pPr marL="0" indent="0">
              <a:buNone/>
            </a:pPr>
            <a:r>
              <a:rPr lang="en-US" altLang="ko-KR" sz="1400" b="1" dirty="0"/>
              <a:t>Power Calculation (N = 1800)</a:t>
            </a:r>
          </a:p>
          <a:p>
            <a:r>
              <a:rPr lang="en-US" altLang="ko-KR" sz="1400" dirty="0"/>
              <a:t>Assuming a 2-year event rate of 2.0% in the OAC group, 4.5% in the no-OAC group</a:t>
            </a:r>
          </a:p>
          <a:p>
            <a:r>
              <a:rPr lang="en-US" altLang="ko-KR" sz="1400" dirty="0"/>
              <a:t>Statistical power of 80% to detect a absolute risk reduction of 2.5% in the primary  outcome reduction (driven by the reduction of major bleeding) compared with no-OAC therapy at a significant level of 0.05</a:t>
            </a:r>
          </a:p>
          <a:p>
            <a:endParaRPr lang="en-US" altLang="ko-KR" sz="1400" dirty="0">
              <a:highlight>
                <a:srgbClr val="00FF00"/>
              </a:highlight>
            </a:endParaRPr>
          </a:p>
          <a:p>
            <a:pPr marL="0" indent="0">
              <a:buNone/>
            </a:pPr>
            <a:r>
              <a:rPr lang="en-US" altLang="ko-KR" sz="1400" b="1" dirty="0"/>
              <a:t>Statistical Analysis</a:t>
            </a:r>
          </a:p>
          <a:p>
            <a:r>
              <a:rPr lang="en-US" altLang="ko-KR" sz="1400" dirty="0"/>
              <a:t>Primary intention-to-treat analysis</a:t>
            </a:r>
          </a:p>
          <a:p>
            <a:r>
              <a:rPr lang="en-US" altLang="ko-KR" sz="1400" dirty="0"/>
              <a:t>Cumulative event rates calculated by Kaplan-Meier estimates and compared with log-rank test</a:t>
            </a:r>
          </a:p>
          <a:p>
            <a:r>
              <a:rPr lang="en-US" altLang="ko-KR" sz="1400" dirty="0"/>
              <a:t>Cox proportional hazard models</a:t>
            </a:r>
          </a:p>
          <a:p>
            <a:pPr lvl="1"/>
            <a:r>
              <a:rPr lang="en-US" altLang="ko-KR" sz="1400" dirty="0"/>
              <a:t>Estimate the risk differences if proportional hazards assumption is not violated.</a:t>
            </a:r>
          </a:p>
          <a:p>
            <a:r>
              <a:rPr lang="en-US" altLang="ko-KR" sz="1400" dirty="0"/>
              <a:t>Sensitivity and subgroup analysis</a:t>
            </a:r>
          </a:p>
          <a:p>
            <a:pPr lvl="1"/>
            <a:r>
              <a:rPr lang="en-US" altLang="ko-KR" sz="1400" dirty="0"/>
              <a:t>Per-protocol analysis (randomized groups without major protocol violations)</a:t>
            </a:r>
          </a:p>
          <a:p>
            <a:pPr lvl="1"/>
            <a:r>
              <a:rPr lang="en-US" altLang="ko-KR" sz="1400" dirty="0"/>
              <a:t>Subgroup analysis for primary endpoint according to the prespecified clinical factors</a:t>
            </a: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0DEA16CE-5855-41B3-F056-B35A9FCAE1F7}"/>
              </a:ext>
            </a:extLst>
          </p:cNvPr>
          <p:cNvCxnSpPr/>
          <p:nvPr/>
        </p:nvCxnSpPr>
        <p:spPr>
          <a:xfrm>
            <a:off x="323850" y="843558"/>
            <a:ext cx="842461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5840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075"/>
    </mc:Choice>
    <mc:Fallback xmlns="">
      <p:transition spd="slow" advTm="29075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제목 1"/>
          <p:cNvSpPr>
            <a:spLocks noGrp="1"/>
          </p:cNvSpPr>
          <p:nvPr>
            <p:ph type="title"/>
          </p:nvPr>
        </p:nvSpPr>
        <p:spPr>
          <a:xfrm>
            <a:off x="253610" y="167215"/>
            <a:ext cx="2518190" cy="820359"/>
          </a:xfrm>
        </p:spPr>
        <p:txBody>
          <a:bodyPr>
            <a:noAutofit/>
          </a:bodyPr>
          <a:lstStyle/>
          <a:p>
            <a:r>
              <a:rPr lang="en-US" altLang="ko-KR" sz="21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Patient Flow and Follow-up</a:t>
            </a:r>
            <a:endParaRPr lang="ko-KR" altLang="en-US" sz="2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4218142-3896-4BEE-8503-89C461D0BCC2}"/>
              </a:ext>
            </a:extLst>
          </p:cNvPr>
          <p:cNvSpPr txBox="1"/>
          <p:nvPr/>
        </p:nvSpPr>
        <p:spPr>
          <a:xfrm>
            <a:off x="253610" y="987574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altLang="ko-KR" sz="1600" b="1" i="0" kern="1200" dirty="0">
                <a:solidFill>
                  <a:schemeClr val="tx1"/>
                </a:solidFill>
                <a:latin typeface="+mn-lt"/>
                <a:ea typeface="+mn-ea"/>
              </a:rPr>
              <a:t>(from July, 2020 through June, 2023)</a:t>
            </a:r>
            <a:endParaRPr lang="ko-KR" altLang="en-US" sz="1600" b="1" i="0" kern="1200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7704" y="411510"/>
            <a:ext cx="7054147" cy="423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8764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26"/>
    </mc:Choice>
    <mc:Fallback xmlns="">
      <p:transition spd="slow" advTm="30026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910258-BB5F-D75B-D8CE-96A3B94B1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69AB948-8C0B-B922-BC5B-1C4169F07CA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Baseline Characteristics (1)</a:t>
            </a:r>
            <a:endParaRPr lang="ko-KR" altLang="en-US" dirty="0"/>
          </a:p>
        </p:txBody>
      </p:sp>
      <p:graphicFrame>
        <p:nvGraphicFramePr>
          <p:cNvPr id="4" name="내용 개체 틀 6">
            <a:extLst>
              <a:ext uri="{FF2B5EF4-FFF2-40B4-BE49-F238E27FC236}">
                <a16:creationId xmlns:a16="http://schemas.microsoft.com/office/drawing/2014/main" id="{FF7B9081-2AE0-923A-7F78-F41034836C6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9065350"/>
              </p:ext>
            </p:extLst>
          </p:nvPr>
        </p:nvGraphicFramePr>
        <p:xfrm>
          <a:off x="611721" y="987574"/>
          <a:ext cx="7848872" cy="3548001"/>
        </p:xfrm>
        <a:graphic>
          <a:graphicData uri="http://schemas.openxmlformats.org/drawingml/2006/table">
            <a:tbl>
              <a:tblPr firstRow="1" firstCol="1" bandRow="1"/>
              <a:tblGrid>
                <a:gridCol w="3924436">
                  <a:extLst>
                    <a:ext uri="{9D8B030D-6E8A-4147-A177-3AD203B41FA5}">
                      <a16:colId xmlns:a16="http://schemas.microsoft.com/office/drawing/2014/main" val="1916128366"/>
                    </a:ext>
                  </a:extLst>
                </a:gridCol>
                <a:gridCol w="1980220">
                  <a:extLst>
                    <a:ext uri="{9D8B030D-6E8A-4147-A177-3AD203B41FA5}">
                      <a16:colId xmlns:a16="http://schemas.microsoft.com/office/drawing/2014/main" val="3180564818"/>
                    </a:ext>
                  </a:extLst>
                </a:gridCol>
                <a:gridCol w="1944216">
                  <a:extLst>
                    <a:ext uri="{9D8B030D-6E8A-4147-A177-3AD203B41FA5}">
                      <a16:colId xmlns:a16="http://schemas.microsoft.com/office/drawing/2014/main" val="4177727545"/>
                    </a:ext>
                  </a:extLst>
                </a:gridCol>
              </a:tblGrid>
              <a:tr h="39887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buNone/>
                      </a:pPr>
                      <a:endParaRPr lang="en-US" altLang="ko-KR" sz="120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buNone/>
                      </a:pPr>
                      <a:r>
                        <a:rPr lang="en-US" altLang="ko-KR" sz="1200" b="1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Characteristic</a:t>
                      </a:r>
                      <a:endParaRPr lang="ko-KR" sz="120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26528" marR="26528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 DOAC Therapy</a:t>
                      </a:r>
                      <a:endParaRPr lang="ko-KR" sz="120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(N = 902)</a:t>
                      </a:r>
                      <a:endParaRPr lang="ko-KR" sz="120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No OAC Therapy</a:t>
                      </a:r>
                      <a:endParaRPr lang="ko-KR" sz="120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(N = 901)</a:t>
                      </a:r>
                      <a:endParaRPr lang="ko-KR" sz="120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0495863"/>
                  </a:ext>
                </a:extLst>
              </a:tr>
              <a:tr h="107659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Age — </a:t>
                      </a:r>
                      <a:r>
                        <a:rPr lang="en-US" sz="1200" kern="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yr</a:t>
                      </a: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60.7±7.8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60.0±8.1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7149449"/>
                  </a:ext>
                </a:extLst>
              </a:tr>
              <a:tr h="107659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Age ≥65 yr — no. (%)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304 (33.7)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282 (31.3)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5687882"/>
                  </a:ext>
                </a:extLst>
              </a:tr>
              <a:tr h="107659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Male sex — no. (%)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682 (75.6)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694 (77.0)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5095772"/>
                  </a:ext>
                </a:extLst>
              </a:tr>
              <a:tr h="107659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Paroxysmal AF — no. (%)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636 (70.5)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658 (73.0)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3972142"/>
                  </a:ext>
                </a:extLst>
              </a:tr>
              <a:tr h="107659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Non-paroxysmal AF — no. (%)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266 (29.5)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243 (27.0)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1017593"/>
                  </a:ext>
                </a:extLst>
              </a:tr>
              <a:tr h="107659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Median time since atrial fibrillation diagnosis (IQR) — mo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21 (2–60)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21 (2–58) 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22248875"/>
                  </a:ext>
                </a:extLst>
              </a:tr>
              <a:tr h="107659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Medical history — no. (%)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39066759"/>
                  </a:ext>
                </a:extLst>
              </a:tr>
              <a:tr h="213524">
                <a:tc>
                  <a:txBody>
                    <a:bodyPr/>
                    <a:lstStyle/>
                    <a:p>
                      <a:pPr indent="152400"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Hypertension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435 (48.2)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482 (53.5)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4253178"/>
                  </a:ext>
                </a:extLst>
              </a:tr>
              <a:tr h="107659">
                <a:tc>
                  <a:txBody>
                    <a:bodyPr/>
                    <a:lstStyle/>
                    <a:p>
                      <a:pPr indent="152400"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Diabetes mellitus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67 (7.4)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70 (7.8)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719509"/>
                  </a:ext>
                </a:extLst>
              </a:tr>
              <a:tr h="107659">
                <a:tc>
                  <a:txBody>
                    <a:bodyPr/>
                    <a:lstStyle/>
                    <a:p>
                      <a:pPr indent="152400"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Heart failure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93 (10.3)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72 (8.0)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1075067"/>
                  </a:ext>
                </a:extLst>
              </a:tr>
              <a:tr h="107659">
                <a:tc>
                  <a:txBody>
                    <a:bodyPr/>
                    <a:lstStyle/>
                    <a:p>
                      <a:pPr indent="152400"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Stroke or transient ischemic attack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 (0.2)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03829270"/>
                  </a:ext>
                </a:extLst>
              </a:tr>
              <a:tr h="107659">
                <a:tc>
                  <a:txBody>
                    <a:bodyPr/>
                    <a:lstStyle/>
                    <a:p>
                      <a:pPr indent="152400"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Dyslipidemia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224 (24.8)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193 (21.4)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8541290"/>
                  </a:ext>
                </a:extLst>
              </a:tr>
              <a:tr h="107659">
                <a:tc>
                  <a:txBody>
                    <a:bodyPr/>
                    <a:lstStyle/>
                    <a:p>
                      <a:pPr indent="152400"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Myocardial infarction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 (0.3)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 (0.2)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7521033"/>
                  </a:ext>
                </a:extLst>
              </a:tr>
              <a:tr h="107659">
                <a:tc>
                  <a:txBody>
                    <a:bodyPr/>
                    <a:lstStyle/>
                    <a:p>
                      <a:pPr indent="152400"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Peripheral artery disease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8 (0.9)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 (0.4)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1826306"/>
                  </a:ext>
                </a:extLst>
              </a:tr>
              <a:tr h="107659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Current drinking — no. (%)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253 (28.0)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265 (29.4)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4123044"/>
                  </a:ext>
                </a:extLst>
              </a:tr>
              <a:tr h="107659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Current smoking — no. (%)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97 (10.8)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123 (13.7)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3182745"/>
                  </a:ext>
                </a:extLst>
              </a:tr>
            </a:tbl>
          </a:graphicData>
        </a:graphic>
      </p:graphicFrame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64FF8732-B1E6-9C47-C9C0-4ED34DB930BC}"/>
              </a:ext>
            </a:extLst>
          </p:cNvPr>
          <p:cNvCxnSpPr/>
          <p:nvPr/>
        </p:nvCxnSpPr>
        <p:spPr>
          <a:xfrm>
            <a:off x="323850" y="843558"/>
            <a:ext cx="842461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1866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368"/>
    </mc:Choice>
    <mc:Fallback xmlns="">
      <p:transition spd="slow" advTm="16368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3329E9-066A-0F31-DA57-6FD7DD13F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63D6A5FF-7FF9-B99C-231F-87D5E2E713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Baseline Characteristics (2)</a:t>
            </a:r>
            <a:endParaRPr lang="ko-KR" altLang="en-US" dirty="0"/>
          </a:p>
          <a:p>
            <a:endParaRPr lang="ko-KR" altLang="en-US" dirty="0"/>
          </a:p>
        </p:txBody>
      </p:sp>
      <p:graphicFrame>
        <p:nvGraphicFramePr>
          <p:cNvPr id="4" name="내용 개체 틀 6">
            <a:extLst>
              <a:ext uri="{FF2B5EF4-FFF2-40B4-BE49-F238E27FC236}">
                <a16:creationId xmlns:a16="http://schemas.microsoft.com/office/drawing/2014/main" id="{4453D44C-0BBE-F389-F80F-CFEF821BA3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51799697"/>
              </p:ext>
            </p:extLst>
          </p:nvPr>
        </p:nvGraphicFramePr>
        <p:xfrm>
          <a:off x="467544" y="951572"/>
          <a:ext cx="8136359" cy="3666837"/>
        </p:xfrm>
        <a:graphic>
          <a:graphicData uri="http://schemas.openxmlformats.org/drawingml/2006/table">
            <a:tbl>
              <a:tblPr firstRow="1" firstCol="1" bandRow="1"/>
              <a:tblGrid>
                <a:gridCol w="4752528">
                  <a:extLst>
                    <a:ext uri="{9D8B030D-6E8A-4147-A177-3AD203B41FA5}">
                      <a16:colId xmlns:a16="http://schemas.microsoft.com/office/drawing/2014/main" val="1916128366"/>
                    </a:ext>
                  </a:extLst>
                </a:gridCol>
                <a:gridCol w="1736031">
                  <a:extLst>
                    <a:ext uri="{9D8B030D-6E8A-4147-A177-3AD203B41FA5}">
                      <a16:colId xmlns:a16="http://schemas.microsoft.com/office/drawing/2014/main" val="3180564818"/>
                    </a:ext>
                  </a:extLst>
                </a:gridCol>
                <a:gridCol w="1647800">
                  <a:extLst>
                    <a:ext uri="{9D8B030D-6E8A-4147-A177-3AD203B41FA5}">
                      <a16:colId xmlns:a16="http://schemas.microsoft.com/office/drawing/2014/main" val="4177727545"/>
                    </a:ext>
                  </a:extLst>
                </a:gridCol>
              </a:tblGrid>
              <a:tr h="46822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buNone/>
                      </a:pPr>
                      <a:endParaRPr lang="en-US" altLang="ko-KR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buNone/>
                      </a:pPr>
                      <a:endParaRPr lang="ko-KR" sz="1200" kern="100" dirty="0">
                        <a:effectLst/>
                        <a:latin typeface="Calibri" panose="020F0502020204030204" pitchFamily="34" charset="0"/>
                        <a:ea typeface="맑은 고딕" panose="020B0503020000020004" pitchFamily="50" charset="-127"/>
                        <a:cs typeface="Calibri" panose="020F0502020204030204" pitchFamily="34" charset="0"/>
                      </a:endParaRPr>
                    </a:p>
                  </a:txBody>
                  <a:tcPr marL="26528" marR="26528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 DOAC Therapy</a:t>
                      </a:r>
                      <a:endParaRPr lang="ko-KR" sz="120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(N = 902)</a:t>
                      </a:r>
                      <a:endParaRPr lang="ko-KR" sz="120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No OAC Therapy</a:t>
                      </a:r>
                      <a:endParaRPr lang="ko-KR" sz="120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(N = 901)</a:t>
                      </a:r>
                      <a:endParaRPr lang="ko-KR" sz="120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80495863"/>
                  </a:ext>
                </a:extLst>
              </a:tr>
              <a:tr h="213241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CHA</a:t>
                      </a:r>
                      <a:r>
                        <a:rPr lang="en-US" sz="1200" kern="0" baseline="-25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DS</a:t>
                      </a:r>
                      <a:r>
                        <a:rPr lang="en-US" sz="1200" kern="0" baseline="-250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-VASc score</a:t>
                      </a: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†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11826306"/>
                  </a:ext>
                </a:extLst>
              </a:tr>
              <a:tr h="213241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Mean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1.3±0.5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1.3±0.5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84123044"/>
                  </a:ext>
                </a:extLst>
              </a:tr>
              <a:tr h="213241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Median (IQR)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 (1–1)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 (1–1)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56777388"/>
                  </a:ext>
                </a:extLst>
              </a:tr>
              <a:tr h="213241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CHA</a:t>
                      </a:r>
                      <a:r>
                        <a:rPr lang="en-US" sz="1200" kern="0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DS</a:t>
                      </a:r>
                      <a:r>
                        <a:rPr lang="en-US" sz="1200" kern="0" baseline="-25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-VA score</a:t>
                      </a:r>
                      <a:r>
                        <a:rPr lang="en-US" sz="1200" b="1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‡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8641933"/>
                  </a:ext>
                </a:extLst>
              </a:tr>
              <a:tr h="213241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Mean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1.0±0.1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1.0±0.2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7867745"/>
                  </a:ext>
                </a:extLst>
              </a:tr>
              <a:tr h="213241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Median (IQR)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 (1–1)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 (1–1)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37225079"/>
                  </a:ext>
                </a:extLst>
              </a:tr>
              <a:tr h="213241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HAS-BLED score¶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3368391"/>
                  </a:ext>
                </a:extLst>
              </a:tr>
              <a:tr h="213241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Mean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0.5±0.6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0.5±0.7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5045138"/>
                  </a:ext>
                </a:extLst>
              </a:tr>
              <a:tr h="213241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Median (IQR)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(0–1)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(0–1)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90303825"/>
                  </a:ext>
                </a:extLst>
              </a:tr>
              <a:tr h="213241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Blood pressure — mmHg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1730181"/>
                  </a:ext>
                </a:extLst>
              </a:tr>
              <a:tr h="213241">
                <a:tc>
                  <a:txBody>
                    <a:bodyPr/>
                    <a:lstStyle/>
                    <a:p>
                      <a:pPr indent="152400"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Systolic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125.6±15.4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127.1±14.4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6260456"/>
                  </a:ext>
                </a:extLst>
              </a:tr>
              <a:tr h="213241">
                <a:tc>
                  <a:txBody>
                    <a:bodyPr/>
                    <a:lstStyle/>
                    <a:p>
                      <a:pPr indent="152400"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Diastolic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76.6±12.4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77.2±11.8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4899099"/>
                  </a:ext>
                </a:extLst>
              </a:tr>
              <a:tr h="213241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Body mass index — kg/m</a:t>
                      </a:r>
                      <a:r>
                        <a:rPr lang="en-US" sz="1200" kern="0" baseline="300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‖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25.2±3.2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25.3±3.2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1453062"/>
                  </a:ext>
                </a:extLst>
              </a:tr>
              <a:tr h="213241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Previous atrial fibrillation ablation — no. (%)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266 (29.5)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285 (31.6)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18482405"/>
                  </a:ext>
                </a:extLst>
              </a:tr>
              <a:tr h="213241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Previous cardioversion — no. (%)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162 (18.0)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137 (15.2)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23761676"/>
                  </a:ext>
                </a:extLst>
              </a:tr>
            </a:tbl>
          </a:graphicData>
        </a:graphic>
      </p:graphicFrame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7BE6711A-47ED-28F6-11BA-442E764BC6DF}"/>
              </a:ext>
            </a:extLst>
          </p:cNvPr>
          <p:cNvCxnSpPr/>
          <p:nvPr/>
        </p:nvCxnSpPr>
        <p:spPr>
          <a:xfrm>
            <a:off x="323850" y="843558"/>
            <a:ext cx="842461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703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64"/>
    </mc:Choice>
    <mc:Fallback xmlns="">
      <p:transition spd="slow" advTm="9164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BC64214-DC38-4B9B-BD56-896B4B8911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Antithrombotic regimens after randomization</a:t>
            </a:r>
            <a:endParaRPr lang="ko-KR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표 4">
            <a:extLst>
              <a:ext uri="{FF2B5EF4-FFF2-40B4-BE49-F238E27FC236}">
                <a16:creationId xmlns:a16="http://schemas.microsoft.com/office/drawing/2014/main" id="{2CA3468F-156E-4A87-A68C-4BCD4B0DCA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9317697"/>
              </p:ext>
            </p:extLst>
          </p:nvPr>
        </p:nvGraphicFramePr>
        <p:xfrm>
          <a:off x="611721" y="987574"/>
          <a:ext cx="7848872" cy="3522726"/>
        </p:xfrm>
        <a:graphic>
          <a:graphicData uri="http://schemas.openxmlformats.org/drawingml/2006/table">
            <a:tbl>
              <a:tblPr firstRow="1" firstCol="1" bandRow="1"/>
              <a:tblGrid>
                <a:gridCol w="4236154">
                  <a:extLst>
                    <a:ext uri="{9D8B030D-6E8A-4147-A177-3AD203B41FA5}">
                      <a16:colId xmlns:a16="http://schemas.microsoft.com/office/drawing/2014/main" val="3005038814"/>
                    </a:ext>
                  </a:extLst>
                </a:gridCol>
                <a:gridCol w="1806359">
                  <a:extLst>
                    <a:ext uri="{9D8B030D-6E8A-4147-A177-3AD203B41FA5}">
                      <a16:colId xmlns:a16="http://schemas.microsoft.com/office/drawing/2014/main" val="4113258330"/>
                    </a:ext>
                  </a:extLst>
                </a:gridCol>
                <a:gridCol w="1806359">
                  <a:extLst>
                    <a:ext uri="{9D8B030D-6E8A-4147-A177-3AD203B41FA5}">
                      <a16:colId xmlns:a16="http://schemas.microsoft.com/office/drawing/2014/main" val="861677671"/>
                    </a:ext>
                  </a:extLst>
                </a:gridCol>
              </a:tblGrid>
              <a:tr h="364483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US" sz="1200" b="1" kern="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Study drug regimens after randomization</a:t>
                      </a:r>
                      <a:endParaRPr lang="ko-KR" sz="120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44577" marR="44577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 DOAC Therapy</a:t>
                      </a:r>
                      <a:endParaRPr lang="ko-KR" sz="120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(N = 902)</a:t>
                      </a:r>
                      <a:endParaRPr lang="ko-KR" sz="120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No OAC Therapy</a:t>
                      </a:r>
                      <a:endParaRPr lang="ko-KR" sz="120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(N = 901)</a:t>
                      </a:r>
                      <a:endParaRPr lang="ko-KR" sz="120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7068499"/>
                  </a:ext>
                </a:extLst>
              </a:tr>
              <a:tr h="175242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Direct oral anticoagulants</a:t>
                      </a:r>
                      <a:endParaRPr 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902 (100.0)</a:t>
                      </a: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†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50 (5.5)</a:t>
                      </a: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‡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6111167"/>
                  </a:ext>
                </a:extLst>
              </a:tr>
              <a:tr h="175242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Apixaban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7168965"/>
                  </a:ext>
                </a:extLst>
              </a:tr>
              <a:tr h="175242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  5mg </a:t>
                      </a:r>
                      <a:r>
                        <a:rPr lang="en-US" sz="1200" kern="0" dirty="0" err="1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b.i.d</a:t>
                      </a:r>
                      <a:endParaRPr 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608 (67.4)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16 (1.8)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73177032"/>
                  </a:ext>
                </a:extLst>
              </a:tr>
              <a:tr h="175242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  2.5mg </a:t>
                      </a:r>
                      <a:r>
                        <a:rPr lang="en-US" sz="1200" kern="0" dirty="0" err="1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b.i.d</a:t>
                      </a:r>
                      <a:endParaRPr 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41 (4.5)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 (0.1)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9149682"/>
                  </a:ext>
                </a:extLst>
              </a:tr>
              <a:tr h="175242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Rivaroxaban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7401356"/>
                  </a:ext>
                </a:extLst>
              </a:tr>
              <a:tr h="175242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  20mg </a:t>
                      </a:r>
                      <a:r>
                        <a:rPr lang="en-US" sz="1200" kern="0" dirty="0" err="1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q.d</a:t>
                      </a:r>
                      <a:r>
                        <a:rPr lang="en-US" sz="1200" kern="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.</a:t>
                      </a:r>
                      <a:endParaRPr 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127 (14.1)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13 (1.4)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9362242"/>
                  </a:ext>
                </a:extLst>
              </a:tr>
              <a:tr h="175242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  15mg </a:t>
                      </a:r>
                      <a:r>
                        <a:rPr lang="en-US" sz="1200" kern="0" dirty="0" err="1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q.d</a:t>
                      </a:r>
                      <a:r>
                        <a:rPr lang="en-US" sz="1200" kern="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.</a:t>
                      </a:r>
                      <a:endParaRPr 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125 (13.9)</a:t>
                      </a:r>
                      <a:endParaRPr 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8 (0.9)</a:t>
                      </a:r>
                      <a:endParaRPr 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5903530"/>
                  </a:ext>
                </a:extLst>
              </a:tr>
              <a:tr h="175242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Dabigatran (</a:t>
                      </a:r>
                      <a:r>
                        <a:rPr lang="en-US" altLang="ko-KR" sz="1200" kern="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150mg </a:t>
                      </a:r>
                      <a:r>
                        <a:rPr lang="en-US" altLang="ko-KR" sz="1200" kern="0" dirty="0" err="1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q.d</a:t>
                      </a:r>
                      <a:r>
                        <a:rPr lang="en-US" altLang="ko-KR" sz="1200" kern="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.)</a:t>
                      </a:r>
                      <a:endParaRPr 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 (0.1)</a:t>
                      </a:r>
                      <a:endParaRPr 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 (0.1)</a:t>
                      </a:r>
                      <a:endParaRPr 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508039"/>
                  </a:ext>
                </a:extLst>
              </a:tr>
              <a:tr h="175242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kern="0" dirty="0" err="1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Edoxaban</a:t>
                      </a:r>
                      <a:r>
                        <a:rPr lang="en-US" sz="1200" kern="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altLang="ko-KR" sz="1200" kern="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(60/30mg </a:t>
                      </a:r>
                      <a:r>
                        <a:rPr lang="en-US" altLang="ko-KR" sz="1200" kern="0" dirty="0" err="1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q.d</a:t>
                      </a:r>
                      <a:r>
                        <a:rPr lang="en-US" altLang="ko-KR" sz="1200" kern="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.)</a:t>
                      </a:r>
                      <a:endParaRPr 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altLang="ko-KR" sz="12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(0)</a:t>
                      </a:r>
                      <a:endParaRPr lang="ko-KR" alt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altLang="ko-KR" sz="12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7 (0.8)/ 4 (0.4)</a:t>
                      </a:r>
                      <a:endParaRPr lang="ko-KR" alt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51689757"/>
                  </a:ext>
                </a:extLst>
              </a:tr>
              <a:tr h="175242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Full dose direct oral anticoagulants</a:t>
                      </a:r>
                      <a:endParaRPr 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736 (81.6)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 (0.2)</a:t>
                      </a:r>
                      <a:endParaRPr 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8763593"/>
                  </a:ext>
                </a:extLst>
              </a:tr>
              <a:tr h="175242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Reduced dose direct oral anticoagulants</a:t>
                      </a:r>
                      <a:endParaRPr 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166 (18.4)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(0)</a:t>
                      </a:r>
                      <a:endParaRPr 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98940900"/>
                  </a:ext>
                </a:extLst>
              </a:tr>
              <a:tr h="175242">
                <a:tc>
                  <a:txBody>
                    <a:bodyPr/>
                    <a:lstStyle/>
                    <a:p>
                      <a:pPr indent="63500"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 Fulfilling the dose reduction criteria</a:t>
                      </a:r>
                      <a:endParaRPr 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1/166 (0.7)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-</a:t>
                      </a:r>
                      <a:endParaRPr 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2558863"/>
                  </a:ext>
                </a:extLst>
              </a:tr>
              <a:tr h="175242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Antiplatelet agents</a:t>
                      </a:r>
                      <a:endParaRPr 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 (0.4)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329 (36.5)</a:t>
                      </a:r>
                      <a:endParaRPr 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2697812"/>
                  </a:ext>
                </a:extLst>
              </a:tr>
              <a:tr h="175242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Aspirin</a:t>
                      </a:r>
                      <a:endParaRPr 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 (0.3)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305 (33.9)</a:t>
                      </a:r>
                      <a:endParaRPr 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33915272"/>
                  </a:ext>
                </a:extLst>
              </a:tr>
              <a:tr h="175242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</a:t>
                      </a:r>
                      <a:r>
                        <a:rPr lang="en-US" sz="1200" kern="0" dirty="0" err="1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Clopidogrel</a:t>
                      </a:r>
                      <a:endParaRPr 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 (0.1)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27 (3.0)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5077620"/>
                  </a:ext>
                </a:extLst>
              </a:tr>
              <a:tr h="175242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Clinically indicated</a:t>
                      </a: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§</a:t>
                      </a:r>
                      <a:endParaRPr 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1/4 (25.0)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33/329 (10.0)</a:t>
                      </a:r>
                      <a:endParaRPr 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7258675"/>
                  </a:ext>
                </a:extLst>
              </a:tr>
            </a:tbl>
          </a:graphicData>
        </a:graphic>
      </p:graphicFrame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836EEEB8-3787-80AE-14C0-7A15BCB53207}"/>
              </a:ext>
            </a:extLst>
          </p:cNvPr>
          <p:cNvCxnSpPr/>
          <p:nvPr/>
        </p:nvCxnSpPr>
        <p:spPr>
          <a:xfrm>
            <a:off x="323850" y="843558"/>
            <a:ext cx="842461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188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737"/>
    </mc:Choice>
    <mc:Fallback xmlns="">
      <p:transition spd="slow" advTm="40737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310676-47B5-F950-7DCE-C243EB98E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B51DE614-4678-0136-55D8-91CE490B670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Rates of study drug adherence* during study period</a:t>
            </a:r>
            <a:endParaRPr lang="ko-KR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5C033802-00A3-031A-58D9-A0F892D1A2E5}"/>
              </a:ext>
            </a:extLst>
          </p:cNvPr>
          <p:cNvCxnSpPr/>
          <p:nvPr/>
        </p:nvCxnSpPr>
        <p:spPr>
          <a:xfrm>
            <a:off x="323850" y="843558"/>
            <a:ext cx="842461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그림 5"/>
          <p:cNvPicPr/>
          <p:nvPr/>
        </p:nvPicPr>
        <p:blipFill>
          <a:blip r:embed="rId3"/>
          <a:stretch>
            <a:fillRect/>
          </a:stretch>
        </p:blipFill>
        <p:spPr>
          <a:xfrm>
            <a:off x="1987155" y="1059582"/>
            <a:ext cx="5098003" cy="3257594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1619672" y="4371950"/>
            <a:ext cx="6600288" cy="474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</a:pPr>
            <a:r>
              <a:rPr lang="en-US" altLang="ko-KR" sz="1200" kern="100" dirty="0">
                <a:solidFill>
                  <a:srgbClr val="000000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Times New Roman" panose="02020603050405020304" pitchFamily="18" charset="0"/>
              </a:rPr>
              <a:t>* Adherence was assessed by pill count–based medication accountability at each follow-up visit.</a:t>
            </a:r>
            <a:endParaRPr lang="ko-KR" altLang="ko-KR" sz="1200" kern="100" dirty="0">
              <a:latin typeface="맑은 고딕" panose="020B0503020000020004" pitchFamily="50" charset="-127"/>
              <a:ea typeface="맑은 고딕" panose="020B0503020000020004" pitchFamily="50" charset="-127"/>
              <a:cs typeface="Times New Roman" panose="02020603050405020304" pitchFamily="18" charset="0"/>
            </a:endParaRPr>
          </a:p>
          <a:p>
            <a:r>
              <a:rPr lang="en-US" altLang="ko-KR" sz="1200" dirty="0">
                <a:solidFill>
                  <a:srgbClr val="000000"/>
                </a:solidFill>
                <a:latin typeface="Arial" panose="020B0604020202020204" pitchFamily="34" charset="0"/>
                <a:ea typeface="맑은 고딕" panose="020B0503020000020004" pitchFamily="50" charset="-127"/>
              </a:rPr>
              <a:t>Plus–minus values are </a:t>
            </a:r>
            <a:r>
              <a:rPr lang="en-US" altLang="ko-KR" sz="1200" dirty="0" err="1">
                <a:solidFill>
                  <a:srgbClr val="000000"/>
                </a:solidFill>
                <a:latin typeface="Arial" panose="020B0604020202020204" pitchFamily="34" charset="0"/>
                <a:ea typeface="맑은 고딕" panose="020B0503020000020004" pitchFamily="50" charset="-127"/>
              </a:rPr>
              <a:t>means±SD</a:t>
            </a:r>
            <a:r>
              <a:rPr lang="en-US" altLang="ko-KR" sz="1200" dirty="0">
                <a:solidFill>
                  <a:srgbClr val="000000"/>
                </a:solidFill>
                <a:latin typeface="Arial" panose="020B0604020202020204" pitchFamily="34" charset="0"/>
                <a:ea typeface="맑은 고딕" panose="020B0503020000020004" pitchFamily="50" charset="-127"/>
              </a:rPr>
              <a:t>. </a:t>
            </a:r>
            <a:endParaRPr lang="ko-KR" altLang="en-US" sz="1200" dirty="0"/>
          </a:p>
        </p:txBody>
      </p:sp>
    </p:spTree>
    <p:extLst>
      <p:ext uri="{BB962C8B-B14F-4D97-AF65-F5344CB8AC3E}">
        <p14:creationId xmlns:p14="http://schemas.microsoft.com/office/powerpoint/2010/main" val="4022911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971"/>
    </mc:Choice>
    <mc:Fallback xmlns="">
      <p:transition spd="slow" advTm="3297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C7B5405-E597-42C5-AEA0-A823D513E9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Primary Endpoint: Net adverse clinical event </a:t>
            </a:r>
            <a:endParaRPr lang="ko-KR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42165864-E422-4BE7-AC98-CE27F6C6D128}"/>
              </a:ext>
            </a:extLst>
          </p:cNvPr>
          <p:cNvSpPr txBox="1"/>
          <p:nvPr/>
        </p:nvSpPr>
        <p:spPr>
          <a:xfrm>
            <a:off x="3527279" y="1714652"/>
            <a:ext cx="2952327" cy="384528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non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 latinLnBrk="1">
              <a:buNone/>
            </a:pPr>
            <a:r>
              <a:rPr lang="en-US" sz="1100" kern="100" dirty="0">
                <a:latin typeface="Arial" panose="020B0604020202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Absolute difference at 24 mo, </a:t>
            </a:r>
          </a:p>
          <a:p>
            <a:pPr algn="just" latinLnBrk="1">
              <a:buNone/>
            </a:pPr>
            <a:r>
              <a:rPr lang="en-US" sz="1100" kern="100" dirty="0">
                <a:latin typeface="Arial" panose="020B0604020202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-</a:t>
            </a:r>
            <a:r>
              <a:rPr lang="en-US" sz="1100" kern="0" dirty="0">
                <a:latin typeface="Arial" panose="020B0604020202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1.0 percentage points (95% CI -2.0 to -0.1)</a:t>
            </a: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C07ED559-5FDF-7F90-EF9C-7EED4A0D6FC4}"/>
              </a:ext>
            </a:extLst>
          </p:cNvPr>
          <p:cNvCxnSpPr/>
          <p:nvPr/>
        </p:nvCxnSpPr>
        <p:spPr>
          <a:xfrm>
            <a:off x="323850" y="843558"/>
            <a:ext cx="842461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0F407442-0A36-2336-1E37-EE82F7C4C0BE}"/>
              </a:ext>
            </a:extLst>
          </p:cNvPr>
          <p:cNvSpPr txBox="1"/>
          <p:nvPr/>
        </p:nvSpPr>
        <p:spPr>
          <a:xfrm>
            <a:off x="7585129" y="2687803"/>
            <a:ext cx="586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altLang="ko-KR" sz="1400" b="1" i="0" kern="1200" dirty="0">
                <a:solidFill>
                  <a:schemeClr val="tx1"/>
                </a:solidFill>
                <a:latin typeface="+mn-lt"/>
                <a:ea typeface="+mn-ea"/>
              </a:rPr>
              <a:t>0.5%</a:t>
            </a:r>
            <a:endParaRPr lang="ko-KR" altLang="en-US" sz="1400" b="1" i="0" kern="1200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4991F1-BE03-3235-CA83-B526BBB482C6}"/>
              </a:ext>
            </a:extLst>
          </p:cNvPr>
          <p:cNvSpPr txBox="1"/>
          <p:nvPr/>
        </p:nvSpPr>
        <p:spPr>
          <a:xfrm>
            <a:off x="7585129" y="2099180"/>
            <a:ext cx="586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altLang="ko-KR" sz="1400" b="1" i="0" kern="1200" dirty="0">
                <a:solidFill>
                  <a:schemeClr val="tx1"/>
                </a:solidFill>
                <a:latin typeface="+mn-lt"/>
                <a:ea typeface="+mn-ea"/>
              </a:rPr>
              <a:t>1.5%</a:t>
            </a:r>
            <a:endParaRPr lang="ko-KR" altLang="en-US" sz="1400" b="1" i="0" kern="1200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841" y="1178938"/>
            <a:ext cx="6776511" cy="3325509"/>
          </a:xfrm>
          <a:prstGeom prst="rect">
            <a:avLst/>
          </a:prstGeom>
        </p:spPr>
      </p:pic>
      <p:sp>
        <p:nvSpPr>
          <p:cNvPr id="9" name="직사각형 8"/>
          <p:cNvSpPr/>
          <p:nvPr/>
        </p:nvSpPr>
        <p:spPr>
          <a:xfrm rot="16200000">
            <a:off x="815204" y="2118416"/>
            <a:ext cx="2808312" cy="577081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ko-KR" sz="10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Cumulative incidence of  a composite of </a:t>
            </a:r>
          </a:p>
          <a:p>
            <a:pPr algn="ctr"/>
            <a:r>
              <a:rPr lang="en-US" altLang="ko-KR" sz="10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Stroke, </a:t>
            </a:r>
            <a:r>
              <a:rPr lang="en-US" altLang="ko-KR" sz="1050" dirty="0">
                <a:latin typeface="Arial" panose="020B0604020202020204" pitchFamily="34" charset="0"/>
                <a:cs typeface="Arial" panose="020B0604020202020204" pitchFamily="34" charset="0"/>
              </a:rPr>
              <a:t>Systemic embolism, </a:t>
            </a:r>
            <a:r>
              <a:rPr lang="en-US" altLang="ko-KR" sz="105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Major bleeding or Cardiovascular death (%)</a:t>
            </a:r>
          </a:p>
        </p:txBody>
      </p:sp>
      <p:sp>
        <p:nvSpPr>
          <p:cNvPr id="11" name="Text Box 2">
            <a:extLst>
              <a:ext uri="{FF2B5EF4-FFF2-40B4-BE49-F238E27FC236}">
                <a16:creationId xmlns:a16="http://schemas.microsoft.com/office/drawing/2014/main" id="{42165864-E422-4BE7-AC98-CE27F6C6D128}"/>
              </a:ext>
            </a:extLst>
          </p:cNvPr>
          <p:cNvSpPr txBox="1"/>
          <p:nvPr/>
        </p:nvSpPr>
        <p:spPr>
          <a:xfrm>
            <a:off x="3453040" y="1213982"/>
            <a:ext cx="2775144" cy="41260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6350">
            <a:noFill/>
          </a:ln>
        </p:spPr>
        <p:txBody>
          <a:bodyPr rot="0" spcFirstLastPara="0" vert="horz" wrap="none" lIns="68580" tIns="34290" rIns="68580" bIns="3429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 latinLnBrk="1">
              <a:buNone/>
            </a:pPr>
            <a:r>
              <a:rPr lang="en-US" sz="1200" kern="100" dirty="0">
                <a:latin typeface="Arial" panose="020B0604020202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Hazard ratio, 0.31 (95% CI, 0.10-0.94)</a:t>
            </a:r>
          </a:p>
          <a:p>
            <a:pPr algn="just" latinLnBrk="1">
              <a:buNone/>
            </a:pPr>
            <a:r>
              <a:rPr lang="en-US" sz="1200" kern="100" dirty="0">
                <a:latin typeface="Arial" panose="020B060402020202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P=0.028 by Gray’s test</a:t>
            </a:r>
            <a:endParaRPr lang="en-US" sz="1200" kern="0" dirty="0">
              <a:latin typeface="Arial" panose="020B0604020202020204" pitchFamily="34" charset="0"/>
              <a:ea typeface="맑은 고딕" panose="020B0503020000020004" pitchFamily="34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9750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2859"/>
    </mc:Choice>
    <mc:Fallback xmlns="">
      <p:transition spd="slow" advTm="32859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그림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0906" y="3110284"/>
            <a:ext cx="4091400" cy="1980380"/>
          </a:xfrm>
          <a:prstGeom prst="rect">
            <a:avLst/>
          </a:prstGeom>
        </p:spPr>
      </p:pic>
      <p:pic>
        <p:nvPicPr>
          <p:cNvPr id="15" name="그림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9927" y="888542"/>
            <a:ext cx="4087492" cy="1948410"/>
          </a:xfrm>
          <a:prstGeom prst="rect">
            <a:avLst/>
          </a:prstGeom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688" y="1732311"/>
            <a:ext cx="4138136" cy="1980286"/>
          </a:xfrm>
          <a:prstGeom prst="rect">
            <a:avLst/>
          </a:prstGeom>
        </p:spPr>
      </p:pic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36C6620-5CD2-4DCC-A79D-DDA920A5FB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Key Secondary Endpoint</a:t>
            </a:r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2A2FE5E-BA8F-49A8-82F1-A290F783BD34}"/>
              </a:ext>
            </a:extLst>
          </p:cNvPr>
          <p:cNvSpPr/>
          <p:nvPr/>
        </p:nvSpPr>
        <p:spPr>
          <a:xfrm>
            <a:off x="4572000" y="1020400"/>
            <a:ext cx="266702" cy="2552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1D5178-426F-C68E-B5EF-18127081149F}"/>
              </a:ext>
            </a:extLst>
          </p:cNvPr>
          <p:cNvSpPr txBox="1"/>
          <p:nvPr/>
        </p:nvSpPr>
        <p:spPr>
          <a:xfrm>
            <a:off x="200581" y="1408115"/>
            <a:ext cx="39383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Stroke</a:t>
            </a:r>
            <a:endParaRPr lang="ko-KR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9733EC66-2493-CEAA-2ED9-340EED467D9F}"/>
              </a:ext>
            </a:extLst>
          </p:cNvPr>
          <p:cNvCxnSpPr/>
          <p:nvPr/>
        </p:nvCxnSpPr>
        <p:spPr>
          <a:xfrm>
            <a:off x="323850" y="843558"/>
            <a:ext cx="842461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996A5247-6F81-C3E8-18D7-C54923CCE0E0}"/>
              </a:ext>
            </a:extLst>
          </p:cNvPr>
          <p:cNvSpPr txBox="1"/>
          <p:nvPr/>
        </p:nvSpPr>
        <p:spPr>
          <a:xfrm>
            <a:off x="3370227" y="2834486"/>
            <a:ext cx="586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altLang="ko-KR" sz="1400" b="1" i="0" kern="1200" dirty="0">
                <a:solidFill>
                  <a:schemeClr val="tx1"/>
                </a:solidFill>
                <a:latin typeface="+mn-lt"/>
                <a:ea typeface="+mn-ea"/>
              </a:rPr>
              <a:t>0.3%</a:t>
            </a:r>
            <a:endParaRPr lang="ko-KR" altLang="en-US" sz="1400" b="1" i="0" kern="1200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C38995-5EE0-8FD7-4DF8-38B1C577841F}"/>
              </a:ext>
            </a:extLst>
          </p:cNvPr>
          <p:cNvSpPr txBox="1"/>
          <p:nvPr/>
        </p:nvSpPr>
        <p:spPr>
          <a:xfrm>
            <a:off x="3370227" y="2153196"/>
            <a:ext cx="586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altLang="ko-KR" sz="1400" b="1" dirty="0"/>
              <a:t>1.1</a:t>
            </a:r>
            <a:r>
              <a:rPr lang="en-US" altLang="ko-KR" sz="1400" b="1" i="0" kern="1200" dirty="0">
                <a:solidFill>
                  <a:schemeClr val="tx1"/>
                </a:solidFill>
                <a:latin typeface="+mn-lt"/>
                <a:ea typeface="+mn-ea"/>
              </a:rPr>
              <a:t>%</a:t>
            </a:r>
            <a:endParaRPr lang="ko-KR" altLang="en-US" sz="1400" b="1" i="0" kern="1200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9E94CC-CE71-1662-4FE5-B72AFF0E4239}"/>
              </a:ext>
            </a:extLst>
          </p:cNvPr>
          <p:cNvSpPr txBox="1"/>
          <p:nvPr/>
        </p:nvSpPr>
        <p:spPr>
          <a:xfrm>
            <a:off x="7998993" y="1840255"/>
            <a:ext cx="44659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altLang="ko-KR" sz="1400" b="1" i="0" kern="1200" dirty="0">
                <a:solidFill>
                  <a:schemeClr val="tx1"/>
                </a:solidFill>
                <a:latin typeface="+mn-lt"/>
                <a:ea typeface="+mn-ea"/>
              </a:rPr>
              <a:t>0%</a:t>
            </a:r>
            <a:endParaRPr lang="ko-KR" altLang="en-US" sz="1400" b="1" i="0" kern="1200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44F28E-7484-A04A-411B-0765258DAB45}"/>
              </a:ext>
            </a:extLst>
          </p:cNvPr>
          <p:cNvSpPr txBox="1"/>
          <p:nvPr/>
        </p:nvSpPr>
        <p:spPr>
          <a:xfrm>
            <a:off x="7929263" y="1392736"/>
            <a:ext cx="586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altLang="ko-KR" sz="1400" b="1" i="0" kern="1200" dirty="0">
                <a:solidFill>
                  <a:schemeClr val="tx1"/>
                </a:solidFill>
                <a:latin typeface="+mn-lt"/>
                <a:ea typeface="+mn-ea"/>
              </a:rPr>
              <a:t>0.1%</a:t>
            </a:r>
            <a:endParaRPr lang="ko-KR" altLang="en-US" sz="1400" b="1" i="0" kern="1200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C1D5178-426F-C68E-B5EF-18127081149F}"/>
              </a:ext>
            </a:extLst>
          </p:cNvPr>
          <p:cNvSpPr txBox="1"/>
          <p:nvPr/>
        </p:nvSpPr>
        <p:spPr>
          <a:xfrm>
            <a:off x="4599927" y="556810"/>
            <a:ext cx="39383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Systemic embolism</a:t>
            </a:r>
            <a:endParaRPr lang="ko-KR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C1D5178-426F-C68E-B5EF-18127081149F}"/>
              </a:ext>
            </a:extLst>
          </p:cNvPr>
          <p:cNvSpPr txBox="1"/>
          <p:nvPr/>
        </p:nvSpPr>
        <p:spPr>
          <a:xfrm>
            <a:off x="4572000" y="2865244"/>
            <a:ext cx="393834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Major bleeding</a:t>
            </a:r>
            <a:endParaRPr lang="ko-KR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C9E94CC-CE71-1662-4FE5-B72AFF0E4239}"/>
              </a:ext>
            </a:extLst>
          </p:cNvPr>
          <p:cNvSpPr txBox="1"/>
          <p:nvPr/>
        </p:nvSpPr>
        <p:spPr>
          <a:xfrm>
            <a:off x="8030536" y="4100850"/>
            <a:ext cx="586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altLang="ko-KR" sz="1400" b="1" i="0" kern="1200" dirty="0">
                <a:solidFill>
                  <a:schemeClr val="tx1"/>
                </a:solidFill>
                <a:latin typeface="+mn-lt"/>
                <a:ea typeface="+mn-ea"/>
              </a:rPr>
              <a:t>0.3%</a:t>
            </a:r>
            <a:endParaRPr lang="ko-KR" altLang="en-US" sz="1400" b="1" i="0" kern="1200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C44F28E-7484-A04A-411B-0765258DAB45}"/>
              </a:ext>
            </a:extLst>
          </p:cNvPr>
          <p:cNvSpPr txBox="1"/>
          <p:nvPr/>
        </p:nvSpPr>
        <p:spPr>
          <a:xfrm>
            <a:off x="7960806" y="3653331"/>
            <a:ext cx="586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altLang="ko-KR" sz="1400" b="1" i="0" kern="1200" dirty="0">
                <a:solidFill>
                  <a:schemeClr val="tx1"/>
                </a:solidFill>
                <a:latin typeface="+mn-lt"/>
                <a:ea typeface="+mn-ea"/>
              </a:rPr>
              <a:t>0.5%</a:t>
            </a:r>
            <a:endParaRPr lang="ko-KR" altLang="en-US" sz="1400" b="1" i="0" kern="1200" dirty="0">
              <a:solidFill>
                <a:schemeClr val="tx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950029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163"/>
    </mc:Choice>
    <mc:Fallback xmlns="">
      <p:transition spd="slow" advTm="13163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그림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08" y="1328177"/>
            <a:ext cx="4326227" cy="3187788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059" y="1407484"/>
            <a:ext cx="4330933" cy="3108481"/>
          </a:xfrm>
          <a:prstGeom prst="rect">
            <a:avLst/>
          </a:prstGeom>
        </p:spPr>
      </p:pic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36C6620-5CD2-4DCC-A79D-DDA920A5FB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Exploratory post hoc end points</a:t>
            </a:r>
            <a:endParaRPr lang="ko-KR" altLang="en-US" dirty="0"/>
          </a:p>
        </p:txBody>
      </p:sp>
      <p:sp>
        <p:nvSpPr>
          <p:cNvPr id="6" name="직사각형 5">
            <a:extLst>
              <a:ext uri="{FF2B5EF4-FFF2-40B4-BE49-F238E27FC236}">
                <a16:creationId xmlns:a16="http://schemas.microsoft.com/office/drawing/2014/main" id="{72A2FE5E-BA8F-49A8-82F1-A290F783BD34}"/>
              </a:ext>
            </a:extLst>
          </p:cNvPr>
          <p:cNvSpPr/>
          <p:nvPr/>
        </p:nvSpPr>
        <p:spPr>
          <a:xfrm>
            <a:off x="4572000" y="1020400"/>
            <a:ext cx="266702" cy="2552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>
            <a:extLst>
              <a:ext uri="{FF2B5EF4-FFF2-40B4-BE49-F238E27FC236}">
                <a16:creationId xmlns:a16="http://schemas.microsoft.com/office/drawing/2014/main" id="{5C59EB94-9B82-4BA1-AD1C-D7B267514555}"/>
              </a:ext>
            </a:extLst>
          </p:cNvPr>
          <p:cNvSpPr/>
          <p:nvPr/>
        </p:nvSpPr>
        <p:spPr>
          <a:xfrm>
            <a:off x="35708" y="1031018"/>
            <a:ext cx="266702" cy="2552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1D5178-426F-C68E-B5EF-18127081149F}"/>
              </a:ext>
            </a:extLst>
          </p:cNvPr>
          <p:cNvSpPr txBox="1"/>
          <p:nvPr/>
        </p:nvSpPr>
        <p:spPr>
          <a:xfrm>
            <a:off x="251520" y="958927"/>
            <a:ext cx="3938349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Ischemic stroke or systemic embolism </a:t>
            </a:r>
            <a:endParaRPr lang="ko-KR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6151766-5E9F-5946-E832-DDCDAED5D67A}"/>
              </a:ext>
            </a:extLst>
          </p:cNvPr>
          <p:cNvSpPr txBox="1"/>
          <p:nvPr/>
        </p:nvSpPr>
        <p:spPr>
          <a:xfrm>
            <a:off x="4788024" y="975654"/>
            <a:ext cx="3744416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altLang="ko-KR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Major bleeding or CRNMB</a:t>
            </a:r>
            <a:endParaRPr lang="ko-KR" alt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id="{9733EC66-2493-CEAA-2ED9-340EED467D9F}"/>
              </a:ext>
            </a:extLst>
          </p:cNvPr>
          <p:cNvCxnSpPr/>
          <p:nvPr/>
        </p:nvCxnSpPr>
        <p:spPr>
          <a:xfrm>
            <a:off x="323850" y="843558"/>
            <a:ext cx="842461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996A5247-6F81-C3E8-18D7-C54923CCE0E0}"/>
              </a:ext>
            </a:extLst>
          </p:cNvPr>
          <p:cNvSpPr txBox="1"/>
          <p:nvPr/>
        </p:nvSpPr>
        <p:spPr>
          <a:xfrm>
            <a:off x="3603811" y="3043405"/>
            <a:ext cx="586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altLang="ko-KR" sz="1400" b="1" i="0" kern="1200" dirty="0">
                <a:solidFill>
                  <a:schemeClr val="tx1"/>
                </a:solidFill>
                <a:latin typeface="+mn-lt"/>
                <a:ea typeface="+mn-ea"/>
              </a:rPr>
              <a:t>0.1%</a:t>
            </a:r>
            <a:endParaRPr lang="ko-KR" altLang="en-US" sz="1400" b="1" i="0" kern="1200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C38995-5EE0-8FD7-4DF8-38B1C577841F}"/>
              </a:ext>
            </a:extLst>
          </p:cNvPr>
          <p:cNvSpPr txBox="1"/>
          <p:nvPr/>
        </p:nvSpPr>
        <p:spPr>
          <a:xfrm>
            <a:off x="3606752" y="2186400"/>
            <a:ext cx="586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altLang="ko-KR" sz="1400" b="1" dirty="0"/>
              <a:t>1.1</a:t>
            </a:r>
            <a:r>
              <a:rPr lang="en-US" altLang="ko-KR" sz="1400" b="1" i="0" kern="1200" dirty="0">
                <a:solidFill>
                  <a:schemeClr val="tx1"/>
                </a:solidFill>
                <a:latin typeface="+mn-lt"/>
                <a:ea typeface="+mn-ea"/>
              </a:rPr>
              <a:t>%</a:t>
            </a:r>
            <a:endParaRPr lang="ko-KR" altLang="en-US" sz="1400" b="1" i="0" kern="1200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C9E94CC-CE71-1662-4FE5-B72AFF0E4239}"/>
              </a:ext>
            </a:extLst>
          </p:cNvPr>
          <p:cNvSpPr txBox="1"/>
          <p:nvPr/>
        </p:nvSpPr>
        <p:spPr>
          <a:xfrm>
            <a:off x="8233919" y="2653947"/>
            <a:ext cx="586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altLang="ko-KR" sz="1400" b="1" i="0" kern="1200" dirty="0">
                <a:solidFill>
                  <a:schemeClr val="tx1"/>
                </a:solidFill>
                <a:latin typeface="+mn-lt"/>
                <a:ea typeface="+mn-ea"/>
              </a:rPr>
              <a:t>2.0%</a:t>
            </a:r>
            <a:endParaRPr lang="ko-KR" altLang="en-US" sz="1400" b="1" i="0" kern="1200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44F28E-7484-A04A-411B-0765258DAB45}"/>
              </a:ext>
            </a:extLst>
          </p:cNvPr>
          <p:cNvSpPr txBox="1"/>
          <p:nvPr/>
        </p:nvSpPr>
        <p:spPr>
          <a:xfrm>
            <a:off x="8233919" y="1696611"/>
            <a:ext cx="58605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altLang="ko-KR" sz="1400" b="1" i="0" kern="1200" dirty="0">
                <a:solidFill>
                  <a:schemeClr val="tx1"/>
                </a:solidFill>
                <a:latin typeface="+mn-lt"/>
                <a:ea typeface="+mn-ea"/>
              </a:rPr>
              <a:t>2.7%</a:t>
            </a:r>
            <a:endParaRPr lang="ko-KR" altLang="en-US" sz="1400" b="1" i="0" kern="1200" dirty="0">
              <a:solidFill>
                <a:schemeClr val="tx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65878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3163"/>
    </mc:Choice>
    <mc:Fallback xmlns="">
      <p:transition spd="slow" advTm="13163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7C3FEEDD-7A98-4B80-B90C-57FC301D459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850" y="195486"/>
            <a:ext cx="7631757" cy="432048"/>
          </a:xfrm>
        </p:spPr>
        <p:txBody>
          <a:bodyPr/>
          <a:lstStyle/>
          <a:p>
            <a:r>
              <a:rPr lang="en-US" altLang="ko-KR" sz="1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Primary and Secondary Endpoints at 2 Years After Randomization</a:t>
            </a:r>
            <a:endParaRPr lang="ko-KR" altLang="en-US" sz="1800" dirty="0"/>
          </a:p>
        </p:txBody>
      </p:sp>
      <p:graphicFrame>
        <p:nvGraphicFramePr>
          <p:cNvPr id="4" name="내용 개체 틀 4">
            <a:extLst>
              <a:ext uri="{FF2B5EF4-FFF2-40B4-BE49-F238E27FC236}">
                <a16:creationId xmlns:a16="http://schemas.microsoft.com/office/drawing/2014/main" id="{FD0D39B8-AC26-4B1C-A317-490F645E8A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5049186"/>
              </p:ext>
            </p:extLst>
          </p:nvPr>
        </p:nvGraphicFramePr>
        <p:xfrm>
          <a:off x="322397" y="757809"/>
          <a:ext cx="8280921" cy="3723855"/>
        </p:xfrm>
        <a:graphic>
          <a:graphicData uri="http://schemas.openxmlformats.org/drawingml/2006/table">
            <a:tbl>
              <a:tblPr firstRow="1" firstCol="1" bandRow="1"/>
              <a:tblGrid>
                <a:gridCol w="2741101">
                  <a:extLst>
                    <a:ext uri="{9D8B030D-6E8A-4147-A177-3AD203B41FA5}">
                      <a16:colId xmlns:a16="http://schemas.microsoft.com/office/drawing/2014/main" val="300772128"/>
                    </a:ext>
                  </a:extLst>
                </a:gridCol>
                <a:gridCol w="1142178">
                  <a:extLst>
                    <a:ext uri="{9D8B030D-6E8A-4147-A177-3AD203B41FA5}">
                      <a16:colId xmlns:a16="http://schemas.microsoft.com/office/drawing/2014/main" val="1791982760"/>
                    </a:ext>
                  </a:extLst>
                </a:gridCol>
                <a:gridCol w="222308">
                  <a:extLst>
                    <a:ext uri="{9D8B030D-6E8A-4147-A177-3AD203B41FA5}">
                      <a16:colId xmlns:a16="http://schemas.microsoft.com/office/drawing/2014/main" val="2968568404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50073765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3360474572"/>
                    </a:ext>
                  </a:extLst>
                </a:gridCol>
                <a:gridCol w="1583046">
                  <a:extLst>
                    <a:ext uri="{9D8B030D-6E8A-4147-A177-3AD203B41FA5}">
                      <a16:colId xmlns:a16="http://schemas.microsoft.com/office/drawing/2014/main" val="3915885302"/>
                    </a:ext>
                  </a:extLst>
                </a:gridCol>
              </a:tblGrid>
              <a:tr h="362413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050" b="1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Outcome</a:t>
                      </a:r>
                      <a:endParaRPr lang="ko-KR" sz="105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28508" marR="2850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b="1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 DOAC Therapy</a:t>
                      </a:r>
                      <a:endParaRPr lang="ko-KR" sz="105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b="1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(N = 902)</a:t>
                      </a:r>
                      <a:endParaRPr lang="ko-KR" sz="105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b="1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No OAC </a:t>
                      </a:r>
                      <a:r>
                        <a:rPr lang="en-US" sz="1050" b="1" kern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herapy</a:t>
                      </a:r>
                      <a:endParaRPr lang="ko-KR" sz="105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50" b="1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(N = 901)</a:t>
                      </a:r>
                      <a:endParaRPr lang="ko-KR" sz="105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050" b="1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Difference,</a:t>
                      </a:r>
                      <a:endParaRPr lang="ko-KR" sz="105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050" b="1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(95% CI)</a:t>
                      </a:r>
                      <a:endParaRPr lang="ko-KR" sz="105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28508" marR="2850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altLang="ko-KR" sz="1050" b="1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Hazard Ratio</a:t>
                      </a:r>
                      <a:endParaRPr lang="ko-KR" altLang="ko-KR" sz="1050" b="1" kern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altLang="ko-KR" sz="1050" b="1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(95% CI)</a:t>
                      </a:r>
                      <a:endParaRPr lang="ko-KR" sz="1050" b="1" kern="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28508" marR="2850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03473121"/>
                  </a:ext>
                </a:extLst>
              </a:tr>
              <a:tr h="144513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050" b="1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 </a:t>
                      </a:r>
                      <a:endParaRPr lang="ko-KR" sz="105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28508" marR="285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sz="105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No. of patients (estimated %)</a:t>
                      </a:r>
                      <a:endParaRPr lang="ko-KR" altLang="en-US" sz="1400" dirty="0"/>
                    </a:p>
                  </a:txBody>
                  <a:tcPr marL="28508" marR="285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marL="28508" marR="285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05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Percentage points</a:t>
                      </a:r>
                      <a:endParaRPr lang="ko-KR" sz="105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28508" marR="285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ko-KR" sz="105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28508" marR="28508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9900179"/>
                  </a:ext>
                </a:extLst>
              </a:tr>
              <a:tr h="144513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050" b="1" i="1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Primary composite endpoint</a:t>
                      </a:r>
                      <a:endParaRPr lang="ko-KR" sz="1050" i="1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28508" marR="2850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05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 </a:t>
                      </a:r>
                      <a:endParaRPr lang="ko-KR" sz="105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28508" marR="2850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ko-KR" sz="105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28508" marR="2850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05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 </a:t>
                      </a:r>
                      <a:endParaRPr lang="ko-KR" sz="105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28508" marR="2850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05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 </a:t>
                      </a:r>
                      <a:endParaRPr lang="ko-KR" sz="105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28508" marR="2850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0000"/>
                        </a:lnSpc>
                        <a:spcAft>
                          <a:spcPts val="0"/>
                        </a:spcAft>
                        <a:buNone/>
                      </a:pPr>
                      <a:endParaRPr lang="ko-KR" sz="105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28508" marR="2850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3304991"/>
                  </a:ext>
                </a:extLst>
              </a:tr>
              <a:tr h="324008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Stroke, systemic embolism, major bleeding, or cardiovascular death</a:t>
                      </a:r>
                      <a:endParaRPr lang="ko-KR" sz="9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4 (0.5)</a:t>
                      </a:r>
                      <a:endParaRPr lang="ko-KR" sz="9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9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13 (1.5)</a:t>
                      </a:r>
                      <a:endParaRPr lang="ko-KR" sz="9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-1.0 (-2.0 to -0.1)</a:t>
                      </a:r>
                      <a:endParaRPr lang="ko-KR" sz="9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0.31 (0.10 to 0.94)</a:t>
                      </a:r>
                      <a:endParaRPr lang="ko-KR" sz="90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9304687"/>
                  </a:ext>
                </a:extLst>
              </a:tr>
              <a:tr h="154606"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50" b="1" i="1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Secondary endpoints</a:t>
                      </a:r>
                      <a:endParaRPr lang="ko-KR" altLang="ko-KR" sz="1050" i="1" kern="100" dirty="0"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28508" marR="2850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ko-KR" altLang="en-US" sz="1050" i="1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28508" marR="2850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ko-KR" sz="105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28508" marR="2850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05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 </a:t>
                      </a:r>
                      <a:endParaRPr lang="ko-KR" sz="105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28508" marR="2850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05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 </a:t>
                      </a:r>
                      <a:endParaRPr lang="ko-KR" sz="105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28508" marR="2850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ko-KR" sz="105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28508" marR="28508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64506221"/>
                  </a:ext>
                </a:extLst>
              </a:tr>
              <a:tr h="162005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Stroke</a:t>
                      </a:r>
                      <a:endParaRPr lang="ko-KR" sz="90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3 (0.3)</a:t>
                      </a:r>
                      <a:endParaRPr lang="ko-KR" sz="9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9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10 (1.1)</a:t>
                      </a:r>
                      <a:endParaRPr lang="ko-KR" sz="9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-0.8 (-1.6 to 0.0)</a:t>
                      </a:r>
                      <a:endParaRPr lang="ko-KR" sz="9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0.30 (0.08 to 1.08)</a:t>
                      </a:r>
                      <a:endParaRPr lang="ko-KR" sz="9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45492700"/>
                  </a:ext>
                </a:extLst>
              </a:tr>
              <a:tr h="162005">
                <a:tc>
                  <a:txBody>
                    <a:bodyPr/>
                    <a:lstStyle/>
                    <a:p>
                      <a:pPr indent="152400"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Ischemic event</a:t>
                      </a:r>
                      <a:endParaRPr lang="ko-KR" sz="90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 (0.1)</a:t>
                      </a:r>
                      <a:endParaRPr lang="ko-KR" sz="90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9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10 (1.1)</a:t>
                      </a:r>
                      <a:endParaRPr lang="ko-KR" sz="90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-1.0 (-1.8 to -0.3)</a:t>
                      </a:r>
                      <a:endParaRPr lang="ko-KR" sz="90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0.10 (0.01 to 0.77)</a:t>
                      </a:r>
                      <a:endParaRPr lang="ko-KR" sz="90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0867517"/>
                  </a:ext>
                </a:extLst>
              </a:tr>
              <a:tr h="162005">
                <a:tc>
                  <a:txBody>
                    <a:bodyPr/>
                    <a:lstStyle/>
                    <a:p>
                      <a:pPr indent="152400"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Hemorrhagic event</a:t>
                      </a:r>
                      <a:endParaRPr lang="ko-KR" sz="90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2 (0.2)</a:t>
                      </a:r>
                      <a:endParaRPr lang="ko-KR" sz="9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9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9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0.2 (-0.1 to 0.6)</a:t>
                      </a:r>
                      <a:endParaRPr lang="ko-KR" sz="9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ND</a:t>
                      </a:r>
                      <a:endParaRPr lang="ko-KR" sz="9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0321993"/>
                  </a:ext>
                </a:extLst>
              </a:tr>
              <a:tr h="162005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Systemic embolism</a:t>
                      </a:r>
                      <a:endParaRPr lang="ko-KR" sz="90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90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9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 (0.1)</a:t>
                      </a:r>
                      <a:endParaRPr lang="ko-KR" sz="90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-0.1 (-0.3 to 0.1)</a:t>
                      </a:r>
                      <a:endParaRPr lang="ko-KR" sz="9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ND</a:t>
                      </a:r>
                      <a:endParaRPr lang="ko-KR" sz="9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4354603"/>
                  </a:ext>
                </a:extLst>
              </a:tr>
              <a:tr h="162005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Major bleeding¶</a:t>
                      </a:r>
                      <a:endParaRPr lang="ko-KR" sz="9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3 (0.3)</a:t>
                      </a:r>
                      <a:endParaRPr lang="ko-KR" sz="9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9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4 (0.5)</a:t>
                      </a:r>
                      <a:endParaRPr lang="ko-KR" sz="90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-0.1 (-0.7 to 0.5)</a:t>
                      </a:r>
                      <a:endParaRPr lang="ko-KR" sz="90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0.75 (0.17 to 3.35)</a:t>
                      </a:r>
                      <a:endParaRPr lang="ko-KR" sz="9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2281828"/>
                  </a:ext>
                </a:extLst>
              </a:tr>
              <a:tr h="162005">
                <a:tc>
                  <a:txBody>
                    <a:bodyPr/>
                    <a:lstStyle/>
                    <a:p>
                      <a:pPr indent="152400"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Intracranial hemorrhage</a:t>
                      </a:r>
                      <a:r>
                        <a:rPr lang="en-US" sz="11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‖</a:t>
                      </a:r>
                      <a:endParaRPr lang="ko-KR" sz="9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2 (0.2)</a:t>
                      </a:r>
                      <a:endParaRPr lang="ko-KR" sz="9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9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 (0.1)</a:t>
                      </a:r>
                      <a:endParaRPr lang="ko-KR" sz="9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0.1 (-0.3 to 0.5)</a:t>
                      </a:r>
                      <a:endParaRPr lang="ko-KR" sz="90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2.00 (0.18 to 22.05)</a:t>
                      </a:r>
                      <a:endParaRPr lang="ko-KR" sz="90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63435303"/>
                  </a:ext>
                </a:extLst>
              </a:tr>
              <a:tr h="162005">
                <a:tc>
                  <a:txBody>
                    <a:bodyPr/>
                    <a:lstStyle/>
                    <a:p>
                      <a:pPr indent="152400"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Gastrointestinal hemorrhage</a:t>
                      </a:r>
                      <a:endParaRPr lang="ko-KR" sz="11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 (0.1)</a:t>
                      </a:r>
                      <a:endParaRPr lang="ko-KR" sz="11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11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2 (0.2)</a:t>
                      </a:r>
                      <a:endParaRPr lang="ko-KR" sz="11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-0.1 (-0.5 to 0.3)</a:t>
                      </a:r>
                      <a:endParaRPr lang="ko-KR" sz="11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0.50 (0.05 to 5.51)</a:t>
                      </a:r>
                      <a:endParaRPr lang="ko-KR" sz="11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8726898"/>
                  </a:ext>
                </a:extLst>
              </a:tr>
              <a:tr h="162005">
                <a:tc>
                  <a:txBody>
                    <a:bodyPr/>
                    <a:lstStyle/>
                    <a:p>
                      <a:pPr indent="152400"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Fatal bleeding</a:t>
                      </a:r>
                      <a:endParaRPr lang="ko-KR" sz="11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1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11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1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ND</a:t>
                      </a:r>
                      <a:endParaRPr lang="ko-KR" sz="11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ND</a:t>
                      </a:r>
                      <a:endParaRPr lang="ko-KR" sz="11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33853171"/>
                  </a:ext>
                </a:extLst>
              </a:tr>
              <a:tr h="162005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Cardiovascular death</a:t>
                      </a:r>
                      <a:endParaRPr lang="ko-KR" sz="11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1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11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</a:t>
                      </a:r>
                      <a:endParaRPr lang="ko-KR" sz="11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ND</a:t>
                      </a:r>
                      <a:endParaRPr lang="ko-KR" sz="11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ND</a:t>
                      </a:r>
                      <a:endParaRPr lang="ko-KR" sz="11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8311133"/>
                  </a:ext>
                </a:extLst>
              </a:tr>
              <a:tr h="162005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Clinically relevant nonmajor bleeding¶</a:t>
                      </a:r>
                      <a:endParaRPr lang="ko-KR" sz="11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22 (2.5)</a:t>
                      </a:r>
                      <a:endParaRPr lang="ko-KR" sz="11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11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14 (1.6)</a:t>
                      </a:r>
                      <a:endParaRPr lang="ko-KR" sz="11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0.9 (-0.4 to 2.2)</a:t>
                      </a:r>
                      <a:endParaRPr lang="ko-KR" sz="11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1.58 (0.81 to 3.08)</a:t>
                      </a:r>
                      <a:endParaRPr lang="ko-KR" sz="110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59244037"/>
                  </a:ext>
                </a:extLst>
              </a:tr>
              <a:tr h="162005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b="1" i="1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Exploratory post hoc end points</a:t>
                      </a:r>
                      <a:r>
                        <a:rPr lang="en-US" sz="1100" i="1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§</a:t>
                      </a:r>
                      <a:endParaRPr lang="ko-KR" sz="1100" i="1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 </a:t>
                      </a:r>
                      <a:endParaRPr lang="ko-KR" sz="11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11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 </a:t>
                      </a:r>
                      <a:endParaRPr lang="ko-KR" sz="11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 </a:t>
                      </a:r>
                      <a:endParaRPr lang="ko-KR" sz="11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 </a:t>
                      </a:r>
                      <a:endParaRPr lang="ko-KR" sz="110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26736546"/>
                  </a:ext>
                </a:extLst>
              </a:tr>
              <a:tr h="162005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Ischemic stroke or systemic embolism</a:t>
                      </a:r>
                      <a:r>
                        <a:rPr lang="en-US" sz="11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**</a:t>
                      </a:r>
                      <a:endParaRPr lang="ko-KR" sz="110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 (0.1)</a:t>
                      </a:r>
                      <a:endParaRPr lang="ko-KR" sz="11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11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10 (1.1)</a:t>
                      </a:r>
                      <a:endParaRPr lang="ko-KR" sz="11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-1.0 (-1.8 to -0.3)</a:t>
                      </a:r>
                      <a:endParaRPr lang="ko-KR" sz="11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0.10 (0.01 to 0.77)</a:t>
                      </a:r>
                      <a:endParaRPr lang="ko-KR" sz="110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7305363"/>
                  </a:ext>
                </a:extLst>
              </a:tr>
              <a:tr h="324008">
                <a:tc>
                  <a:txBody>
                    <a:bodyPr/>
                    <a:lstStyle/>
                    <a:p>
                      <a:pPr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Major bleeding or clinically relevant nonmajor bleeding¶</a:t>
                      </a:r>
                      <a:endParaRPr lang="ko-KR" sz="11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24 (2.7)</a:t>
                      </a:r>
                      <a:endParaRPr lang="ko-KR" sz="11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ko-KR" sz="11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17 (2.0)</a:t>
                      </a:r>
                      <a:endParaRPr lang="ko-KR" sz="11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0.8 (-0.6 to 2.2)</a:t>
                      </a:r>
                      <a:endParaRPr lang="ko-KR" sz="1100" kern="10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100" kern="1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Arial" panose="020B0604020202020204" pitchFamily="34" charset="0"/>
                        </a:rPr>
                        <a:t>1.42 (0.76 to 2.63)</a:t>
                      </a:r>
                      <a:endParaRPr lang="ko-KR" sz="1100" kern="100" dirty="0">
                        <a:effectLst/>
                        <a:latin typeface="Arial" panose="020B0604020202020204" pitchFamily="34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62865" marR="62865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696295"/>
                  </a:ext>
                </a:extLst>
              </a:tr>
            </a:tbl>
          </a:graphicData>
        </a:graphic>
      </p:graphicFrame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AB5F39FF-52FE-9067-F4FE-CE84462AF73F}"/>
              </a:ext>
            </a:extLst>
          </p:cNvPr>
          <p:cNvCxnSpPr/>
          <p:nvPr/>
        </p:nvCxnSpPr>
        <p:spPr>
          <a:xfrm>
            <a:off x="323850" y="699542"/>
            <a:ext cx="842461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765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224"/>
    </mc:Choice>
    <mc:Fallback xmlns="">
      <p:transition spd="slow" advTm="10224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사각형: 둥근 모서리 19">
            <a:extLst>
              <a:ext uri="{FF2B5EF4-FFF2-40B4-BE49-F238E27FC236}">
                <a16:creationId xmlns:a16="http://schemas.microsoft.com/office/drawing/2014/main" id="{E50FB705-9D9C-BE43-C583-4D8FC9669ABC}"/>
              </a:ext>
            </a:extLst>
          </p:cNvPr>
          <p:cNvSpPr/>
          <p:nvPr/>
        </p:nvSpPr>
        <p:spPr>
          <a:xfrm>
            <a:off x="6006600" y="1923678"/>
            <a:ext cx="2232248" cy="439213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8" name="사각형: 둥근 모서리 17">
            <a:extLst>
              <a:ext uri="{FF2B5EF4-FFF2-40B4-BE49-F238E27FC236}">
                <a16:creationId xmlns:a16="http://schemas.microsoft.com/office/drawing/2014/main" id="{ECF4FDDE-3BBE-D428-3851-E56729AF661C}"/>
              </a:ext>
            </a:extLst>
          </p:cNvPr>
          <p:cNvSpPr/>
          <p:nvPr/>
        </p:nvSpPr>
        <p:spPr>
          <a:xfrm>
            <a:off x="3561108" y="1935802"/>
            <a:ext cx="2232248" cy="439213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6" name="사각형: 둥근 모서리 15">
            <a:extLst>
              <a:ext uri="{FF2B5EF4-FFF2-40B4-BE49-F238E27FC236}">
                <a16:creationId xmlns:a16="http://schemas.microsoft.com/office/drawing/2014/main" id="{EE645694-9FD5-913A-37B5-B7A4074F7AA4}"/>
              </a:ext>
            </a:extLst>
          </p:cNvPr>
          <p:cNvSpPr/>
          <p:nvPr/>
        </p:nvSpPr>
        <p:spPr>
          <a:xfrm>
            <a:off x="1115616" y="1935802"/>
            <a:ext cx="2232248" cy="439213"/>
          </a:xfrm>
          <a:prstGeom prst="round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BA8BE47-E536-47A7-8710-7EB976BCF2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4618" y="339502"/>
            <a:ext cx="8567862" cy="432048"/>
          </a:xfrm>
        </p:spPr>
        <p:txBody>
          <a:bodyPr/>
          <a:lstStyle/>
          <a:p>
            <a:r>
              <a:rPr lang="en-US" altLang="ko-KR" dirty="0"/>
              <a:t>Background</a:t>
            </a:r>
            <a:endParaRPr lang="ko-KR" altLang="en-US" dirty="0"/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06D4E6B1-0E9A-4D02-AB5C-91158406196B}"/>
              </a:ext>
            </a:extLst>
          </p:cNvPr>
          <p:cNvCxnSpPr/>
          <p:nvPr/>
        </p:nvCxnSpPr>
        <p:spPr>
          <a:xfrm>
            <a:off x="323850" y="843558"/>
            <a:ext cx="8424614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86CB96A7-1AAB-84CF-D1C1-29F6E0FA1465}"/>
              </a:ext>
            </a:extLst>
          </p:cNvPr>
          <p:cNvSpPr txBox="1"/>
          <p:nvPr/>
        </p:nvSpPr>
        <p:spPr>
          <a:xfrm>
            <a:off x="589301" y="2787774"/>
            <a:ext cx="817236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600" dirty="0"/>
              <a:t>When we designed the SINGLE-AF trial, recommendations for oral anticoagulation in patients with an intermediate stroke risk </a:t>
            </a:r>
            <a:r>
              <a:rPr lang="en-US" altLang="ko-KR" sz="1600" dirty="0">
                <a:solidFill>
                  <a:srgbClr val="FF0000"/>
                </a:solidFill>
              </a:rPr>
              <a:t>differed across international guidelines</a:t>
            </a:r>
            <a:r>
              <a:rPr lang="en-US" altLang="ko-KR" sz="16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600" dirty="0"/>
              <a:t>The Korean National Health Insurance Service (NHIS) </a:t>
            </a:r>
            <a:r>
              <a:rPr lang="en-US" altLang="ko-KR" sz="1600" b="1" u="sng" dirty="0">
                <a:solidFill>
                  <a:srgbClr val="FF0000"/>
                </a:solidFill>
              </a:rPr>
              <a:t>reimbursed DOAC therapy for women with a CHA₂DS₂-VASc score of 2, but not for men with a score of 1.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ko-KR" sz="1600" dirty="0"/>
              <a:t>Current guidelines now provide a Class </a:t>
            </a:r>
            <a:r>
              <a:rPr lang="en-US" altLang="ko-KR" sz="1600" dirty="0" err="1"/>
              <a:t>IIa</a:t>
            </a:r>
            <a:r>
              <a:rPr lang="en-US" altLang="ko-KR" sz="1600" dirty="0"/>
              <a:t> recommendation, stating that oral anticoagulation should be considered in these patients. However, this recommendation has been based primarily on observational evidence, and </a:t>
            </a:r>
            <a:r>
              <a:rPr lang="en-US" altLang="ko-KR" sz="1600" dirty="0">
                <a:solidFill>
                  <a:srgbClr val="FF0000"/>
                </a:solidFill>
              </a:rPr>
              <a:t>randomized trial data have been lacking.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740AF6-2EB0-1E2A-29FF-27DC7F8D260B}"/>
              </a:ext>
            </a:extLst>
          </p:cNvPr>
          <p:cNvSpPr txBox="1"/>
          <p:nvPr/>
        </p:nvSpPr>
        <p:spPr>
          <a:xfrm>
            <a:off x="2132209" y="987574"/>
            <a:ext cx="4983416" cy="48744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none" rtlCol="0">
            <a:spAutoFit/>
          </a:bodyPr>
          <a:lstStyle/>
          <a:p>
            <a:pPr marL="38700" indent="0" algn="ctr" defTabSz="360000" rtl="0" eaLnBrk="1" latinLnBrk="0" hangingPunct="1">
              <a:lnSpc>
                <a:spcPts val="1300"/>
              </a:lnSpc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altLang="ko-KR" sz="1600" b="1" i="0" kern="1200" dirty="0">
                <a:solidFill>
                  <a:schemeClr val="tx1"/>
                </a:solidFill>
                <a:latin typeface="+mn-lt"/>
                <a:ea typeface="+mn-ea"/>
              </a:rPr>
              <a:t>Oral anticoagulants for AF with intermediate stroke risk </a:t>
            </a:r>
          </a:p>
          <a:p>
            <a:pPr marL="38700" indent="0" algn="ctr" defTabSz="360000" rtl="0" eaLnBrk="1" latinLnBrk="0" hangingPunct="1">
              <a:lnSpc>
                <a:spcPts val="1300"/>
              </a:lnSpc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altLang="ko-KR" sz="1600" b="1" i="0" kern="1200" dirty="0" smtClean="0">
                <a:solidFill>
                  <a:schemeClr val="tx1"/>
                </a:solidFill>
                <a:latin typeface="+mn-lt"/>
                <a:ea typeface="+mn-ea"/>
              </a:rPr>
              <a:t>(CHA</a:t>
            </a:r>
            <a:r>
              <a:rPr lang="en-US" altLang="ko-KR" sz="1600" b="1" i="0" kern="1200" baseline="-25000" dirty="0" smtClean="0">
                <a:solidFill>
                  <a:schemeClr val="tx1"/>
                </a:solidFill>
                <a:latin typeface="+mn-lt"/>
                <a:ea typeface="+mn-ea"/>
              </a:rPr>
              <a:t>2</a:t>
            </a:r>
            <a:r>
              <a:rPr lang="en-US" altLang="ko-KR" sz="1600" b="1" i="0" kern="1200" dirty="0" smtClean="0">
                <a:solidFill>
                  <a:schemeClr val="tx1"/>
                </a:solidFill>
                <a:latin typeface="+mn-lt"/>
                <a:ea typeface="+mn-ea"/>
              </a:rPr>
              <a:t>DS</a:t>
            </a:r>
            <a:r>
              <a:rPr lang="en-US" altLang="ko-KR" sz="1600" b="1" i="0" kern="1200" baseline="-25000" dirty="0" smtClean="0">
                <a:solidFill>
                  <a:schemeClr val="tx1"/>
                </a:solidFill>
                <a:latin typeface="+mn-lt"/>
                <a:ea typeface="+mn-ea"/>
              </a:rPr>
              <a:t>2</a:t>
            </a:r>
            <a:r>
              <a:rPr lang="en-US" altLang="ko-KR" sz="1600" b="1" i="0" kern="1200" dirty="0" smtClean="0">
                <a:solidFill>
                  <a:schemeClr val="tx1"/>
                </a:solidFill>
                <a:latin typeface="+mn-lt"/>
                <a:ea typeface="+mn-ea"/>
              </a:rPr>
              <a:t>-VASc </a:t>
            </a:r>
            <a:r>
              <a:rPr lang="en-US" altLang="ko-KR" sz="1600" b="1" i="0" kern="1200" dirty="0">
                <a:solidFill>
                  <a:schemeClr val="tx1"/>
                </a:solidFill>
                <a:latin typeface="+mn-lt"/>
                <a:ea typeface="+mn-ea"/>
              </a:rPr>
              <a:t>of 1 for male or 2 for females)</a:t>
            </a:r>
            <a:endParaRPr lang="ko-KR" altLang="en-US" sz="1600" b="1" i="0" kern="1200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0E7A9C9-7AB9-FC3F-93D9-DE8DB33868FE}"/>
              </a:ext>
            </a:extLst>
          </p:cNvPr>
          <p:cNvSpPr txBox="1"/>
          <p:nvPr/>
        </p:nvSpPr>
        <p:spPr>
          <a:xfrm>
            <a:off x="1259632" y="1935802"/>
            <a:ext cx="1954318" cy="43922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38700" indent="0" algn="ctr" defTabSz="360000" rtl="0" eaLnBrk="1" latinLnBrk="0" hangingPunct="1">
              <a:lnSpc>
                <a:spcPts val="1200"/>
              </a:lnSpc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altLang="ko-KR" sz="1200" b="1" i="0" kern="1200" dirty="0">
                <a:solidFill>
                  <a:schemeClr val="bg1"/>
                </a:solidFill>
                <a:latin typeface="+mn-lt"/>
                <a:ea typeface="+mn-ea"/>
              </a:rPr>
              <a:t>2016 ESC</a:t>
            </a:r>
          </a:p>
          <a:p>
            <a:pPr marL="38700" indent="0" algn="ctr" defTabSz="360000" rtl="0" eaLnBrk="1" latinLnBrk="0" hangingPunct="1">
              <a:lnSpc>
                <a:spcPts val="1200"/>
              </a:lnSpc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altLang="ko-KR" sz="1200" b="1" dirty="0">
                <a:solidFill>
                  <a:schemeClr val="bg1"/>
                </a:solidFill>
              </a:rPr>
              <a:t>- Class IIa recommendation</a:t>
            </a:r>
            <a:endParaRPr lang="ko-KR" altLang="en-US" sz="1200" b="1" i="0" kern="1200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3ADA399-2CCE-870B-577B-DDC18198EAEA}"/>
              </a:ext>
            </a:extLst>
          </p:cNvPr>
          <p:cNvSpPr txBox="1"/>
          <p:nvPr/>
        </p:nvSpPr>
        <p:spPr>
          <a:xfrm>
            <a:off x="3641456" y="1935802"/>
            <a:ext cx="1861087" cy="43922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38700" indent="0" algn="ctr" defTabSz="360000" rtl="0" eaLnBrk="1" latinLnBrk="0" hangingPunct="1">
              <a:lnSpc>
                <a:spcPts val="1200"/>
              </a:lnSpc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altLang="ko-KR" sz="1200" b="1" i="0" kern="1200" dirty="0">
                <a:solidFill>
                  <a:schemeClr val="bg1"/>
                </a:solidFill>
                <a:latin typeface="+mn-lt"/>
                <a:ea typeface="+mn-ea"/>
              </a:rPr>
              <a:t>2018 CHEST</a:t>
            </a:r>
          </a:p>
          <a:p>
            <a:pPr marL="38700" indent="0" algn="ctr" defTabSz="360000" rtl="0" eaLnBrk="1" latinLnBrk="0" hangingPunct="1">
              <a:lnSpc>
                <a:spcPts val="1200"/>
              </a:lnSpc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altLang="ko-KR" sz="1200" b="1" dirty="0">
                <a:solidFill>
                  <a:schemeClr val="bg1"/>
                </a:solidFill>
              </a:rPr>
              <a:t>- Strong recommendation</a:t>
            </a:r>
            <a:endParaRPr lang="ko-KR" altLang="en-US" sz="1200" b="1" i="0" kern="1200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A603C69-3674-15EC-1510-379E9ACFD9EE}"/>
              </a:ext>
            </a:extLst>
          </p:cNvPr>
          <p:cNvSpPr txBox="1"/>
          <p:nvPr/>
        </p:nvSpPr>
        <p:spPr>
          <a:xfrm>
            <a:off x="6084168" y="1940266"/>
            <a:ext cx="1962332" cy="439223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pPr marL="38700" indent="0" algn="ctr" defTabSz="360000" rtl="0" eaLnBrk="1" latinLnBrk="0" hangingPunct="1">
              <a:lnSpc>
                <a:spcPts val="1200"/>
              </a:lnSpc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altLang="ko-KR" sz="1200" b="1" i="0" kern="1200" dirty="0">
                <a:solidFill>
                  <a:schemeClr val="bg1"/>
                </a:solidFill>
                <a:latin typeface="+mn-lt"/>
                <a:ea typeface="+mn-ea"/>
              </a:rPr>
              <a:t>2019 AHA/ACC/HRS*</a:t>
            </a:r>
          </a:p>
          <a:p>
            <a:pPr marL="38700" indent="0" algn="ctr" defTabSz="360000" rtl="0" eaLnBrk="1" latinLnBrk="0" hangingPunct="1">
              <a:lnSpc>
                <a:spcPts val="1200"/>
              </a:lnSpc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altLang="ko-KR" sz="1200" b="1" dirty="0">
                <a:solidFill>
                  <a:schemeClr val="bg1"/>
                </a:solidFill>
              </a:rPr>
              <a:t>- Class IIb recommendation</a:t>
            </a:r>
            <a:endParaRPr lang="ko-KR" altLang="en-US" sz="1200" b="1" i="0" kern="1200" dirty="0">
              <a:solidFill>
                <a:schemeClr val="bg1"/>
              </a:solidFill>
              <a:latin typeface="+mn-lt"/>
              <a:ea typeface="+mn-ea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D1A7315-8D8C-30FB-7A95-E1978E00656F}"/>
              </a:ext>
            </a:extLst>
          </p:cNvPr>
          <p:cNvSpPr txBox="1"/>
          <p:nvPr/>
        </p:nvSpPr>
        <p:spPr>
          <a:xfrm>
            <a:off x="6137416" y="2375015"/>
            <a:ext cx="1728192" cy="215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altLang="ko-KR" sz="1200" b="1" dirty="0"/>
              <a:t>*2023 Class </a:t>
            </a:r>
            <a:r>
              <a:rPr lang="en-US" altLang="ko-KR" sz="1200" b="1" dirty="0" err="1"/>
              <a:t>IIa</a:t>
            </a:r>
            <a:endParaRPr lang="ko-KR" altLang="en-US" sz="1200" b="1" i="0" kern="1200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cxnSp>
        <p:nvCxnSpPr>
          <p:cNvPr id="24" name="직선 화살표 연결선 23">
            <a:extLst>
              <a:ext uri="{FF2B5EF4-FFF2-40B4-BE49-F238E27FC236}">
                <a16:creationId xmlns:a16="http://schemas.microsoft.com/office/drawing/2014/main" id="{787FF2DE-41A8-4201-AE99-FB86B2E595B4}"/>
              </a:ext>
            </a:extLst>
          </p:cNvPr>
          <p:cNvCxnSpPr>
            <a:cxnSpLocks/>
            <a:stCxn id="8" idx="2"/>
          </p:cNvCxnSpPr>
          <p:nvPr/>
        </p:nvCxnSpPr>
        <p:spPr>
          <a:xfrm>
            <a:off x="4623917" y="1475015"/>
            <a:ext cx="1" cy="43200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0E7400AC-2907-7111-205F-557E22289607}"/>
              </a:ext>
            </a:extLst>
          </p:cNvPr>
          <p:cNvCxnSpPr/>
          <p:nvPr/>
        </p:nvCxnSpPr>
        <p:spPr>
          <a:xfrm>
            <a:off x="2258686" y="1707654"/>
            <a:ext cx="483359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직선 화살표 연결선 30">
            <a:extLst>
              <a:ext uri="{FF2B5EF4-FFF2-40B4-BE49-F238E27FC236}">
                <a16:creationId xmlns:a16="http://schemas.microsoft.com/office/drawing/2014/main" id="{30529DEB-8F31-9722-F773-D811BC9D025A}"/>
              </a:ext>
            </a:extLst>
          </p:cNvPr>
          <p:cNvCxnSpPr>
            <a:cxnSpLocks/>
          </p:cNvCxnSpPr>
          <p:nvPr/>
        </p:nvCxnSpPr>
        <p:spPr>
          <a:xfrm>
            <a:off x="7092280" y="1707654"/>
            <a:ext cx="0" cy="21600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직선 화살표 연결선 31">
            <a:extLst>
              <a:ext uri="{FF2B5EF4-FFF2-40B4-BE49-F238E27FC236}">
                <a16:creationId xmlns:a16="http://schemas.microsoft.com/office/drawing/2014/main" id="{45DE44E4-A988-BC9C-2BC9-9458FA15EB46}"/>
              </a:ext>
            </a:extLst>
          </p:cNvPr>
          <p:cNvCxnSpPr>
            <a:cxnSpLocks/>
          </p:cNvCxnSpPr>
          <p:nvPr/>
        </p:nvCxnSpPr>
        <p:spPr>
          <a:xfrm>
            <a:off x="2267744" y="1707654"/>
            <a:ext cx="0" cy="21600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0963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921"/>
    </mc:Choice>
    <mc:Fallback xmlns="">
      <p:transition spd="slow" advTm="4292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40FE0B-0FFC-1BC9-1E62-DBB2206E0E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제목 1">
            <a:extLst>
              <a:ext uri="{FF2B5EF4-FFF2-40B4-BE49-F238E27FC236}">
                <a16:creationId xmlns:a16="http://schemas.microsoft.com/office/drawing/2014/main" id="{B53CA772-F5C4-AF93-B77B-3710817BC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610" y="167215"/>
            <a:ext cx="2768197" cy="904348"/>
          </a:xfrm>
        </p:spPr>
        <p:txBody>
          <a:bodyPr>
            <a:noAutofit/>
          </a:bodyPr>
          <a:lstStyle/>
          <a:p>
            <a:r>
              <a:rPr lang="en-US" altLang="ko-KR" sz="2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Prespecified Subgroup Analysis</a:t>
            </a:r>
            <a:endParaRPr lang="ko-KR" altLang="en-US" sz="2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3646" y="167215"/>
            <a:ext cx="5796136" cy="4883781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2493795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870"/>
    </mc:Choice>
    <mc:Fallback xmlns="">
      <p:transition spd="slow" advTm="1087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BF56F8-58D6-0AE3-A03C-66B92C78E2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21D0EA00-A2FD-D09C-A40D-D2789CEED1D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latin typeface="Arial" panose="020B0604020202020204" pitchFamily="34" charset="0"/>
                <a:cs typeface="Arial" panose="020B0604020202020204" pitchFamily="34" charset="0"/>
              </a:rPr>
              <a:t>Study Limitations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E1F597D-F0AC-68A7-0BBB-6FB03E00AE8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23850" y="915566"/>
            <a:ext cx="8280598" cy="3600397"/>
          </a:xfrm>
        </p:spPr>
        <p:txBody>
          <a:bodyPr>
            <a:normAutofit/>
          </a:bodyPr>
          <a:lstStyle/>
          <a:p>
            <a:pPr marL="257175" indent="-257175">
              <a:lnSpc>
                <a:spcPct val="150000"/>
              </a:lnSpc>
              <a:defRPr/>
            </a:pP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Open-label design that entailed a risk of reporting or ascertainment bias</a:t>
            </a:r>
          </a:p>
          <a:p>
            <a:pPr marL="257175" indent="-257175">
              <a:lnSpc>
                <a:spcPct val="150000"/>
              </a:lnSpc>
              <a:defRPr/>
            </a:pP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The lower-than-anticipated primary end-point incidence </a:t>
            </a:r>
          </a:p>
          <a:p>
            <a:pPr marL="257175" indent="-257175">
              <a:lnSpc>
                <a:spcPct val="150000"/>
              </a:lnSpc>
              <a:defRPr/>
            </a:pP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5.4% of patients in each group did not complete 2-year follow-up</a:t>
            </a:r>
          </a:p>
          <a:p>
            <a:pPr marL="257175" indent="-257175">
              <a:lnSpc>
                <a:spcPct val="150000"/>
              </a:lnSpc>
              <a:defRPr/>
            </a:pP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Antiplatelet therapy was used in approximately one third of patients assigned to no anticoagulant therapy</a:t>
            </a:r>
          </a:p>
          <a:p>
            <a:pPr marL="257175" indent="-257175">
              <a:lnSpc>
                <a:spcPct val="150000"/>
              </a:lnSpc>
              <a:defRPr/>
            </a:pP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The generalizability and producibility of our trial findings may be potentially limited</a:t>
            </a:r>
          </a:p>
          <a:p>
            <a:pPr marL="523875" lvl="1" indent="-257175">
              <a:lnSpc>
                <a:spcPct val="150000"/>
              </a:lnSpc>
              <a:defRPr/>
            </a:pP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East Asian Population</a:t>
            </a:r>
          </a:p>
          <a:p>
            <a:pPr marL="523875" lvl="1" indent="-257175">
              <a:lnSpc>
                <a:spcPct val="150000"/>
              </a:lnSpc>
              <a:defRPr/>
            </a:pP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Women were underrepresented</a:t>
            </a: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3688B182-ACC5-C020-A1E7-2F36A6B68558}"/>
              </a:ext>
            </a:extLst>
          </p:cNvPr>
          <p:cNvCxnSpPr/>
          <p:nvPr/>
        </p:nvCxnSpPr>
        <p:spPr>
          <a:xfrm>
            <a:off x="323850" y="843558"/>
            <a:ext cx="842461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7217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426"/>
    </mc:Choice>
    <mc:Fallback xmlns="">
      <p:transition spd="slow" advTm="19426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F878D-B6A7-EECF-AB99-D59C673777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53B3C83-2BC8-1815-DC67-194F21A999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en-US" altLang="ko-KR" dirty="0">
                <a:latin typeface="Calibri" panose="020F0502020204030204" pitchFamily="34" charset="0"/>
                <a:cs typeface="Calibri" panose="020F0502020204030204" pitchFamily="34" charset="0"/>
              </a:rPr>
              <a:t>Conclusion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B6A2502-4199-53E0-2401-B0D3E67752AB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23850" y="915566"/>
            <a:ext cx="7632700" cy="3600397"/>
          </a:xfrm>
        </p:spPr>
        <p:txBody>
          <a:bodyPr>
            <a:normAutofit/>
          </a:bodyPr>
          <a:lstStyle/>
          <a:p>
            <a:pPr marL="257175" indent="-257175">
              <a:lnSpc>
                <a:spcPct val="200000"/>
              </a:lnSpc>
              <a:defRPr/>
            </a:pPr>
            <a:r>
              <a:rPr lang="en-US" altLang="ko-KR" sz="1600" b="1" dirty="0">
                <a:latin typeface="Arial" panose="020B0604020202020204" pitchFamily="34" charset="0"/>
                <a:cs typeface="Arial" panose="020B0604020202020204" pitchFamily="34" charset="0"/>
              </a:rPr>
              <a:t>In the SINGLE-AF trial involving patients with atrial fibrillation at intermediate stroke risk, </a:t>
            </a:r>
          </a:p>
          <a:p>
            <a:pPr marL="257175" indent="-257175">
              <a:lnSpc>
                <a:spcPct val="200000"/>
              </a:lnSpc>
              <a:defRPr/>
            </a:pP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DOAC therapy resulted in a lower risk of the composite of stroke, systemic embolism, major bleeding, or cardiovascular death than no anticoagulant therapy at 24 months. </a:t>
            </a: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6561EB97-88FC-31C6-9A2E-A703CF8F34DE}"/>
              </a:ext>
            </a:extLst>
          </p:cNvPr>
          <p:cNvCxnSpPr/>
          <p:nvPr/>
        </p:nvCxnSpPr>
        <p:spPr>
          <a:xfrm>
            <a:off x="323850" y="843558"/>
            <a:ext cx="842461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19824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E6518490-65F4-5CA2-C430-F7AE90366E1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Further Details, </a:t>
            </a:r>
            <a:r>
              <a:rPr lang="en-US" altLang="ko-KR" dirty="0" err="1" smtClean="0"/>
              <a:t>simulataneously</a:t>
            </a:r>
            <a:r>
              <a:rPr lang="en-US" altLang="ko-KR" dirty="0" smtClean="0"/>
              <a:t> </a:t>
            </a:r>
            <a:r>
              <a:rPr lang="en-US" altLang="ko-KR" dirty="0"/>
              <a:t>Published in NEJM</a:t>
            </a:r>
            <a:endParaRPr lang="ko-KR" altLang="en-US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00082" y="873037"/>
            <a:ext cx="5543835" cy="339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0623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DD6238CD-F47E-4A2B-90A9-B9A9F5CC41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4618" y="339502"/>
            <a:ext cx="8135814" cy="432048"/>
          </a:xfrm>
        </p:spPr>
        <p:txBody>
          <a:bodyPr/>
          <a:lstStyle/>
          <a:p>
            <a:r>
              <a:rPr lang="en-US" altLang="ko-K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Details of stroke events in the study participants</a:t>
            </a:r>
            <a:endParaRPr lang="ko-KR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A024DDD5-CBFC-09C1-538A-92C35E4474C2}"/>
              </a:ext>
            </a:extLst>
          </p:cNvPr>
          <p:cNvCxnSpPr/>
          <p:nvPr/>
        </p:nvCxnSpPr>
        <p:spPr>
          <a:xfrm>
            <a:off x="359693" y="699542"/>
            <a:ext cx="842461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211314"/>
              </p:ext>
            </p:extLst>
          </p:nvPr>
        </p:nvGraphicFramePr>
        <p:xfrm>
          <a:off x="972144" y="915566"/>
          <a:ext cx="7128248" cy="3537012"/>
        </p:xfrm>
        <a:graphic>
          <a:graphicData uri="http://schemas.openxmlformats.org/drawingml/2006/table">
            <a:tbl>
              <a:tblPr firstRow="1" firstCol="1" bandRow="1"/>
              <a:tblGrid>
                <a:gridCol w="3639302">
                  <a:extLst>
                    <a:ext uri="{9D8B030D-6E8A-4147-A177-3AD203B41FA5}">
                      <a16:colId xmlns:a16="http://schemas.microsoft.com/office/drawing/2014/main" val="599242310"/>
                    </a:ext>
                  </a:extLst>
                </a:gridCol>
                <a:gridCol w="1744473">
                  <a:extLst>
                    <a:ext uri="{9D8B030D-6E8A-4147-A177-3AD203B41FA5}">
                      <a16:colId xmlns:a16="http://schemas.microsoft.com/office/drawing/2014/main" val="1910616548"/>
                    </a:ext>
                  </a:extLst>
                </a:gridCol>
                <a:gridCol w="1744473">
                  <a:extLst>
                    <a:ext uri="{9D8B030D-6E8A-4147-A177-3AD203B41FA5}">
                      <a16:colId xmlns:a16="http://schemas.microsoft.com/office/drawing/2014/main" val="648855006"/>
                    </a:ext>
                  </a:extLst>
                </a:gridCol>
              </a:tblGrid>
              <a:tr h="601407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Stroke</a:t>
                      </a:r>
                      <a:endParaRPr 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DOAC therapy</a:t>
                      </a:r>
                      <a:endParaRPr 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(N = 902)</a:t>
                      </a:r>
                      <a:endParaRPr 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No anticoagulant therapy</a:t>
                      </a:r>
                      <a:endParaRPr 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(N = 901)</a:t>
                      </a:r>
                      <a:endParaRPr 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282388868"/>
                  </a:ext>
                </a:extLst>
              </a:tr>
              <a:tr h="190332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Classification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80095087"/>
                  </a:ext>
                </a:extLst>
              </a:tr>
              <a:tr h="190332">
                <a:tc>
                  <a:txBody>
                    <a:bodyPr/>
                    <a:lstStyle/>
                    <a:p>
                      <a:pPr indent="127000"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Ischemic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 (0.1)</a:t>
                      </a:r>
                      <a:endParaRPr 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10 (1.1)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83539209"/>
                  </a:ext>
                </a:extLst>
              </a:tr>
              <a:tr h="190332">
                <a:tc>
                  <a:txBody>
                    <a:bodyPr/>
                    <a:lstStyle/>
                    <a:p>
                      <a:pPr indent="127000"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Hemorrhagic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 (0.2)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(0)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32631247"/>
                  </a:ext>
                </a:extLst>
              </a:tr>
              <a:tr h="190332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Unspecified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(0)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(0)</a:t>
                      </a:r>
                      <a:endParaRPr 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581825629"/>
                  </a:ext>
                </a:extLst>
              </a:tr>
              <a:tr h="190332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Imaging modality used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81142680"/>
                  </a:ext>
                </a:extLst>
              </a:tr>
              <a:tr h="190332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Computed tomography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 (0.3)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8 (0.9)</a:t>
                      </a:r>
                      <a:endParaRPr 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94172214"/>
                  </a:ext>
                </a:extLst>
              </a:tr>
              <a:tr h="190332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Magnetic resonance imaging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2* (0.2)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10 (1.1)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722338005"/>
                  </a:ext>
                </a:extLst>
              </a:tr>
              <a:tr h="190332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Etiology of ischemic stroke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61207773"/>
                  </a:ext>
                </a:extLst>
              </a:tr>
              <a:tr h="190332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Large-artery atherosclerosis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(0)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(0)</a:t>
                      </a:r>
                      <a:endParaRPr 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707315752"/>
                  </a:ext>
                </a:extLst>
              </a:tr>
              <a:tr h="190332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Cardioembolism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 (0.1)</a:t>
                      </a: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†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8 (0.9)‡</a:t>
                      </a:r>
                      <a:endParaRPr 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09912560"/>
                  </a:ext>
                </a:extLst>
              </a:tr>
              <a:tr h="190332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Undetermined or other cause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(0)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 (0.2)</a:t>
                      </a:r>
                      <a:endParaRPr 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78881179"/>
                  </a:ext>
                </a:extLst>
              </a:tr>
              <a:tr h="190332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By severity - </a:t>
                      </a:r>
                      <a:r>
                        <a:rPr kumimoji="0" lang="en-US" altLang="ko-KR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Modified Rankin scale (</a:t>
                      </a:r>
                      <a:r>
                        <a:rPr kumimoji="0" lang="en-US" altLang="ko-KR" sz="1200" b="1" i="0" u="none" strike="noStrike" kern="0" cap="none" spc="0" normalizeH="0" baseline="0" noProof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mRS</a:t>
                      </a:r>
                      <a:r>
                        <a:rPr kumimoji="0" lang="en-US" altLang="ko-KR" sz="12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kumimoji="0" lang="en-US" altLang="ko-KR" sz="12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§</a:t>
                      </a:r>
                      <a:endParaRPr kumimoji="0" lang="ko-KR" altLang="en-US" sz="1200" b="0" i="0" u="none" strike="noStrike" kern="1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912007333"/>
                  </a:ext>
                </a:extLst>
              </a:tr>
              <a:tr h="190332">
                <a:tc>
                  <a:txBody>
                    <a:bodyPr/>
                    <a:lstStyle/>
                    <a:p>
                      <a:pPr indent="127000"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Nondisabling</a:t>
                      </a:r>
                      <a:r>
                        <a:rPr lang="en-US" sz="12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(mRS 0 to 2) 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 (0.2)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8 (0.9)</a:t>
                      </a:r>
                      <a:endParaRPr 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41593128"/>
                  </a:ext>
                </a:extLst>
              </a:tr>
              <a:tr h="190332">
                <a:tc>
                  <a:txBody>
                    <a:bodyPr/>
                    <a:lstStyle/>
                    <a:p>
                      <a:pPr indent="127000"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Disabling or fatal</a:t>
                      </a:r>
                      <a:r>
                        <a:rPr lang="en-US" sz="12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(mRS 3 to 6)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 (0.1)¶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 (0.2)‖</a:t>
                      </a:r>
                      <a:endParaRPr 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87946293"/>
                  </a:ext>
                </a:extLst>
              </a:tr>
              <a:tr h="190332">
                <a:tc>
                  <a:txBody>
                    <a:bodyPr/>
                    <a:lstStyle/>
                    <a:p>
                      <a:pPr marL="87313" indent="0"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Fatal (</a:t>
                      </a:r>
                      <a:r>
                        <a:rPr lang="en-US" sz="1200" kern="0" dirty="0" err="1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mRS</a:t>
                      </a:r>
                      <a:r>
                        <a:rPr lang="en-US" sz="1200" kern="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6)</a:t>
                      </a:r>
                      <a:endParaRPr 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(0)</a:t>
                      </a:r>
                      <a:endParaRPr lang="ko-KR" sz="12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2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(0)</a:t>
                      </a:r>
                      <a:endParaRPr lang="ko-KR" sz="12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7381" marR="47381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0391288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9035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994"/>
    </mc:Choice>
    <mc:Fallback xmlns="">
      <p:transition spd="slow" advTm="26994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DD6238CD-F47E-4A2B-90A9-B9A9F5CC419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4618" y="339502"/>
            <a:ext cx="8135814" cy="432048"/>
          </a:xfrm>
        </p:spPr>
        <p:txBody>
          <a:bodyPr/>
          <a:lstStyle/>
          <a:p>
            <a:r>
              <a:rPr lang="en-US" altLang="ko-K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Details of major bleeding or CRNMB</a:t>
            </a:r>
            <a:endParaRPr lang="ko-KR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A024DDD5-CBFC-09C1-538A-92C35E4474C2}"/>
              </a:ext>
            </a:extLst>
          </p:cNvPr>
          <p:cNvCxnSpPr/>
          <p:nvPr/>
        </p:nvCxnSpPr>
        <p:spPr>
          <a:xfrm>
            <a:off x="359693" y="699542"/>
            <a:ext cx="842461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8415477"/>
              </p:ext>
            </p:extLst>
          </p:nvPr>
        </p:nvGraphicFramePr>
        <p:xfrm>
          <a:off x="683568" y="747013"/>
          <a:ext cx="8000010" cy="3930357"/>
        </p:xfrm>
        <a:graphic>
          <a:graphicData uri="http://schemas.openxmlformats.org/drawingml/2006/table">
            <a:tbl>
              <a:tblPr firstRow="1" firstCol="1" bandRow="1"/>
              <a:tblGrid>
                <a:gridCol w="5180042">
                  <a:extLst>
                    <a:ext uri="{9D8B030D-6E8A-4147-A177-3AD203B41FA5}">
                      <a16:colId xmlns:a16="http://schemas.microsoft.com/office/drawing/2014/main" val="4290114545"/>
                    </a:ext>
                  </a:extLst>
                </a:gridCol>
                <a:gridCol w="1163784">
                  <a:extLst>
                    <a:ext uri="{9D8B030D-6E8A-4147-A177-3AD203B41FA5}">
                      <a16:colId xmlns:a16="http://schemas.microsoft.com/office/drawing/2014/main" val="2660611491"/>
                    </a:ext>
                  </a:extLst>
                </a:gridCol>
                <a:gridCol w="1656184">
                  <a:extLst>
                    <a:ext uri="{9D8B030D-6E8A-4147-A177-3AD203B41FA5}">
                      <a16:colId xmlns:a16="http://schemas.microsoft.com/office/drawing/2014/main" val="3395583492"/>
                    </a:ext>
                  </a:extLst>
                </a:gridCol>
              </a:tblGrid>
              <a:tr h="446609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Bleeding classification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DOAC therapy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(N = 902)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No anticoagulant therapy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(N = 901)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33749717"/>
                  </a:ext>
                </a:extLst>
              </a:tr>
              <a:tr h="139764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By severity (ISTH criteria)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43588343"/>
                  </a:ext>
                </a:extLst>
              </a:tr>
              <a:tr h="139764">
                <a:tc>
                  <a:txBody>
                    <a:bodyPr/>
                    <a:lstStyle/>
                    <a:p>
                      <a:pPr marL="127000"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Major bleeding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 (0.3)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4 (0.4)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652962629"/>
                  </a:ext>
                </a:extLst>
              </a:tr>
              <a:tr h="139764">
                <a:tc>
                  <a:txBody>
                    <a:bodyPr/>
                    <a:lstStyle/>
                    <a:p>
                      <a:pPr marL="127000"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CRNMB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22 (2.4)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14 (1.6)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28042177"/>
                  </a:ext>
                </a:extLst>
              </a:tr>
              <a:tr h="139764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By severity (BARC criteria)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90557454"/>
                  </a:ext>
                </a:extLst>
              </a:tr>
              <a:tr h="139764">
                <a:tc>
                  <a:txBody>
                    <a:bodyPr/>
                    <a:lstStyle/>
                    <a:p>
                      <a:pPr indent="127000"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BARC 2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22 (2.4)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14 (1.6)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94384129"/>
                  </a:ext>
                </a:extLst>
              </a:tr>
              <a:tr h="139764">
                <a:tc>
                  <a:txBody>
                    <a:bodyPr/>
                    <a:lstStyle/>
                    <a:p>
                      <a:pPr indent="127000"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BARC 3a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 (0.1)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 (0.2)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368249347"/>
                  </a:ext>
                </a:extLst>
              </a:tr>
              <a:tr h="139764">
                <a:tc>
                  <a:txBody>
                    <a:bodyPr/>
                    <a:lstStyle/>
                    <a:p>
                      <a:pPr indent="127000"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BARC 3b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(0)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 (0.1)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560200027"/>
                  </a:ext>
                </a:extLst>
              </a:tr>
              <a:tr h="139764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 BARC 3c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 (0.3)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 (0.1)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055756997"/>
                  </a:ext>
                </a:extLst>
              </a:tr>
              <a:tr h="139764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By site (Major bleeding by ISTH criteria)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769696078"/>
                  </a:ext>
                </a:extLst>
              </a:tr>
              <a:tr h="139764">
                <a:tc>
                  <a:txBody>
                    <a:bodyPr/>
                    <a:lstStyle/>
                    <a:p>
                      <a:pPr marL="127000"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Intracranial hemorrhage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 (0.2)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 (0.1)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26863092"/>
                  </a:ext>
                </a:extLst>
              </a:tr>
              <a:tr h="139764">
                <a:tc>
                  <a:txBody>
                    <a:bodyPr/>
                    <a:lstStyle/>
                    <a:p>
                      <a:pPr marL="127000"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Gastrointestinal bleeding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 (0.1)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 (0.2)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69522276"/>
                  </a:ext>
                </a:extLst>
              </a:tr>
              <a:tr h="139764">
                <a:tc>
                  <a:txBody>
                    <a:bodyPr/>
                    <a:lstStyle/>
                    <a:p>
                      <a:pPr marL="127000"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Other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(0)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 (0.1)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38138931"/>
                  </a:ext>
                </a:extLst>
              </a:tr>
              <a:tr h="139764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By site (CRNMB by ISTH criteria)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113775750"/>
                  </a:ext>
                </a:extLst>
              </a:tr>
              <a:tr h="139764">
                <a:tc>
                  <a:txBody>
                    <a:bodyPr/>
                    <a:lstStyle/>
                    <a:p>
                      <a:pPr marL="127000"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Gastrointestinal bleeding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 (0.3)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 (0.3)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14168738"/>
                  </a:ext>
                </a:extLst>
              </a:tr>
              <a:tr h="139764">
                <a:tc>
                  <a:txBody>
                    <a:bodyPr/>
                    <a:lstStyle/>
                    <a:p>
                      <a:pPr marL="127000"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Genitourinary bleeding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9 (1.0)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6 (0.7)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911007924"/>
                  </a:ext>
                </a:extLst>
              </a:tr>
              <a:tr h="139764">
                <a:tc>
                  <a:txBody>
                    <a:bodyPr/>
                    <a:lstStyle/>
                    <a:p>
                      <a:pPr marL="127000"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Respiratory tract bleeding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 (0.2)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 (0.2)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180679692"/>
                  </a:ext>
                </a:extLst>
              </a:tr>
              <a:tr h="139764">
                <a:tc>
                  <a:txBody>
                    <a:bodyPr/>
                    <a:lstStyle/>
                    <a:p>
                      <a:pPr marL="127000"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Others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8 (0.9)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 (0.3)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499099824"/>
                  </a:ext>
                </a:extLst>
              </a:tr>
              <a:tr h="139764">
                <a:tc>
                  <a:txBody>
                    <a:bodyPr/>
                    <a:lstStyle/>
                    <a:p>
                      <a:pPr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b="1" kern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By each criterion of ISTH major bleeding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 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948875541"/>
                  </a:ext>
                </a:extLst>
              </a:tr>
              <a:tr h="139764">
                <a:tc>
                  <a:txBody>
                    <a:bodyPr/>
                    <a:lstStyle/>
                    <a:p>
                      <a:pPr marL="127000"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Fatal bleeding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(0)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0 (0)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62733885"/>
                  </a:ext>
                </a:extLst>
              </a:tr>
              <a:tr h="139764">
                <a:tc>
                  <a:txBody>
                    <a:bodyPr/>
                    <a:lstStyle/>
                    <a:p>
                      <a:pPr marL="127000" algn="l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Symptomatic bleeding in a critical area or organ 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2 (0.2)*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 (0.1)*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980572301"/>
                  </a:ext>
                </a:extLst>
              </a:tr>
              <a:tr h="290758">
                <a:tc>
                  <a:txBody>
                    <a:bodyPr/>
                    <a:lstStyle/>
                    <a:p>
                      <a:pPr marL="127000"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Bleeding causing a fall in hemoglobin level of 2 g/dL (1.24 mmol/L) or more, or leading to transfusion of 2 or more units of whole blood or red cells.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 (0.1)</a:t>
                      </a: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3 (0.7)</a:t>
                      </a: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‡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656946498"/>
                  </a:ext>
                </a:extLst>
              </a:tr>
              <a:tr h="139764">
                <a:tc>
                  <a:txBody>
                    <a:bodyPr/>
                    <a:lstStyle/>
                    <a:p>
                      <a:pPr marL="87313" indent="0" algn="just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 Transfusion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 (0.1)</a:t>
                      </a:r>
                      <a:r>
                        <a:rPr lang="en-US" sz="1000" ker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†</a:t>
                      </a:r>
                      <a:endParaRPr lang="ko-KR" sz="1000" kern="10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1 (0.1)</a:t>
                      </a:r>
                      <a:r>
                        <a:rPr lang="en-US" sz="1000" kern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§</a:t>
                      </a:r>
                      <a:endParaRPr lang="ko-KR" sz="1000" kern="100" dirty="0"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41523" marR="41523" marT="0" marB="0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4428199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61378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994"/>
    </mc:Choice>
    <mc:Fallback xmlns="">
      <p:transition spd="slow" advTm="26994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6C3440E5-75D4-429B-80C9-12E8F749C6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b="1" dirty="0">
                <a:latin typeface="Arial" panose="020B0604020202020204" pitchFamily="34" charset="0"/>
                <a:cs typeface="Arial" panose="020B0604020202020204" pitchFamily="34" charset="0"/>
              </a:rPr>
              <a:t>Objective</a:t>
            </a:r>
            <a:endParaRPr lang="ko-KR" alt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0A61E76C-DE52-44A9-88B3-36AFC46CEA0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11560" y="915566"/>
            <a:ext cx="7344990" cy="3384376"/>
          </a:xfrm>
        </p:spPr>
        <p:txBody>
          <a:bodyPr>
            <a:normAutofit/>
          </a:bodyPr>
          <a:lstStyle/>
          <a:p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The primary hypothesis was that DOAC therapy would lower the risk of net primary outcomes compared to no DOAC therapy in patients with intermediate stroke risk </a:t>
            </a:r>
            <a:r>
              <a:rPr lang="en-US" altLang="ko-KR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(CHA</a:t>
            </a:r>
            <a:r>
              <a:rPr lang="en-US" altLang="ko-KR" sz="1800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ko-KR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DS</a:t>
            </a:r>
            <a:r>
              <a:rPr lang="en-US" altLang="ko-KR" sz="1800" baseline="-25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ko-KR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-VASc of 1 for male or 2 for females)</a:t>
            </a:r>
            <a:r>
              <a:rPr lang="en-US" altLang="ko-KR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ko-KR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investigate whether oral anticoagulation lowers adverse clinical events compared with no anticoagulation in patients with atrial fibrillation at intermediate stroke risk.</a:t>
            </a:r>
          </a:p>
          <a:p>
            <a:endParaRPr lang="en-US" altLang="ko-KR" sz="18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B18FBC37-9165-4B3F-BDD4-CA676E35943C}"/>
              </a:ext>
            </a:extLst>
          </p:cNvPr>
          <p:cNvCxnSpPr/>
          <p:nvPr/>
        </p:nvCxnSpPr>
        <p:spPr>
          <a:xfrm>
            <a:off x="323850" y="843558"/>
            <a:ext cx="842461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2924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5318"/>
    </mc:Choice>
    <mc:Fallback xmlns="">
      <p:transition spd="slow" advTm="45318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타원 8"/>
          <p:cNvSpPr/>
          <p:nvPr/>
        </p:nvSpPr>
        <p:spPr>
          <a:xfrm>
            <a:off x="3461862" y="1940113"/>
            <a:ext cx="2232248" cy="576064"/>
          </a:xfrm>
          <a:prstGeom prst="ellipse">
            <a:avLst/>
          </a:prstGeom>
          <a:solidFill>
            <a:srgbClr val="0070C0"/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Espace réservé du texte 1">
            <a:extLst>
              <a:ext uri="{FF2B5EF4-FFF2-40B4-BE49-F238E27FC236}">
                <a16:creationId xmlns:a16="http://schemas.microsoft.com/office/drawing/2014/main" id="{C2E3A9A4-76F8-6C47-B859-3D618D5064C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4619" y="339502"/>
            <a:ext cx="3095254" cy="432048"/>
          </a:xfrm>
        </p:spPr>
        <p:txBody>
          <a:bodyPr/>
          <a:lstStyle/>
          <a:p>
            <a:r>
              <a:rPr lang="en-US" altLang="ko-KR" sz="2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SINGLE-AF </a:t>
            </a:r>
            <a:r>
              <a:rPr lang="en-US" altLang="ko-K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Trial Design</a:t>
            </a:r>
            <a:endParaRPr lang="ko-KR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F947943-A9A4-4ABA-9DBD-1C31D5954B50}"/>
              </a:ext>
            </a:extLst>
          </p:cNvPr>
          <p:cNvSpPr txBox="1"/>
          <p:nvPr/>
        </p:nvSpPr>
        <p:spPr>
          <a:xfrm>
            <a:off x="3563888" y="223775"/>
            <a:ext cx="532859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0"/>
              </a:spcBef>
            </a:pP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The efficacy and </a:t>
            </a:r>
            <a:r>
              <a:rPr lang="en-US" altLang="ko-KR" sz="12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afety of non-</a:t>
            </a:r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US" altLang="ko-KR" sz="1200" b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tami</a:t>
            </a:r>
            <a:r>
              <a:rPr lang="en-US" altLang="ko-KR" sz="1200" b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K </a:t>
            </a:r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anta</a:t>
            </a:r>
            <a:r>
              <a:rPr lang="en-US" altLang="ko-KR" sz="1200" b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onist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ora</a:t>
            </a:r>
            <a:r>
              <a:rPr lang="en-US" altLang="ko-KR" sz="1200" b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anticoagulants for </a:t>
            </a:r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interm</a:t>
            </a:r>
            <a:r>
              <a:rPr lang="en-US" altLang="ko-KR" sz="1200" b="1" u="sng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</a:t>
            </a:r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diate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stroke risk in patients with </a:t>
            </a:r>
            <a:r>
              <a:rPr lang="en-US" altLang="ko-KR" sz="12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trial </a:t>
            </a:r>
            <a:r>
              <a:rPr lang="en-US" altLang="ko-KR" sz="1200" b="1" u="sng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ibrillation</a:t>
            </a:r>
            <a:endParaRPr lang="en-US" altLang="ko-KR" sz="800" spc="23" dirty="0">
              <a:ln>
                <a:solidFill>
                  <a:schemeClr val="bg1">
                    <a:lumMod val="75000"/>
                    <a:alpha val="0"/>
                  </a:schemeClr>
                </a:solidFill>
              </a:ln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cxnSp>
        <p:nvCxnSpPr>
          <p:cNvPr id="30" name="직선 연결선 29">
            <a:extLst>
              <a:ext uri="{FF2B5EF4-FFF2-40B4-BE49-F238E27FC236}">
                <a16:creationId xmlns:a16="http://schemas.microsoft.com/office/drawing/2014/main" id="{E7C04079-2FAA-4487-A93B-49F6E0CDC333}"/>
              </a:ext>
            </a:extLst>
          </p:cNvPr>
          <p:cNvCxnSpPr/>
          <p:nvPr/>
        </p:nvCxnSpPr>
        <p:spPr>
          <a:xfrm>
            <a:off x="323850" y="843558"/>
            <a:ext cx="8424614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32676F0F-A771-465C-9814-15AC185EF9D9}"/>
              </a:ext>
            </a:extLst>
          </p:cNvPr>
          <p:cNvSpPr txBox="1"/>
          <p:nvPr/>
        </p:nvSpPr>
        <p:spPr>
          <a:xfrm>
            <a:off x="3275856" y="4866501"/>
            <a:ext cx="40565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US" altLang="ko-KR" sz="1200" i="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 D, Joung B et 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al. Heart Rhythm O</a:t>
            </a:r>
            <a:r>
              <a:rPr lang="en-US" altLang="ko-KR" sz="12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2026;7:545–551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F0F26C-28BD-DDB6-11BB-EF8B610F804D}"/>
              </a:ext>
            </a:extLst>
          </p:cNvPr>
          <p:cNvSpPr txBox="1"/>
          <p:nvPr/>
        </p:nvSpPr>
        <p:spPr>
          <a:xfrm>
            <a:off x="363003" y="1923168"/>
            <a:ext cx="2448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700" indent="0" algn="ctr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altLang="ko-KR" sz="1400" b="1" i="0" kern="1200" dirty="0">
                <a:solidFill>
                  <a:schemeClr val="tx1"/>
                </a:solidFill>
                <a:latin typeface="+mn-lt"/>
                <a:ea typeface="+mn-ea"/>
              </a:rPr>
              <a:t>Prospective multicenter RCT from 18 sites in Korea</a:t>
            </a:r>
            <a:endParaRPr lang="ko-KR" altLang="en-US" sz="1400" b="1" i="0" kern="1200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3648" y="1004009"/>
            <a:ext cx="6264696" cy="6340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38700" algn="ctr" defTabSz="360000">
              <a:spcBef>
                <a:spcPct val="20000"/>
              </a:spcBef>
              <a:buClr>
                <a:srgbClr val="C00000"/>
              </a:buClr>
            </a:pPr>
            <a:r>
              <a:rPr lang="en-US" altLang="ko-KR" sz="1600" b="1" i="0" kern="1200" dirty="0">
                <a:solidFill>
                  <a:schemeClr val="tx1"/>
                </a:solidFill>
                <a:latin typeface="+mn-lt"/>
                <a:ea typeface="+mn-ea"/>
              </a:rPr>
              <a:t>Patients with AF and </a:t>
            </a:r>
            <a:r>
              <a:rPr lang="en-US" altLang="ko-KR" sz="1600" b="1" dirty="0"/>
              <a:t>CHA</a:t>
            </a:r>
            <a:r>
              <a:rPr lang="en-US" altLang="ko-KR" sz="1600" b="1" baseline="-25000" dirty="0"/>
              <a:t>2</a:t>
            </a:r>
            <a:r>
              <a:rPr lang="en-US" altLang="ko-KR" sz="1600" b="1" dirty="0"/>
              <a:t>DS</a:t>
            </a:r>
            <a:r>
              <a:rPr lang="en-US" altLang="ko-KR" sz="1600" b="1" baseline="-25000" dirty="0"/>
              <a:t>2</a:t>
            </a:r>
            <a:r>
              <a:rPr lang="en-US" altLang="ko-KR" sz="1600" b="1" dirty="0"/>
              <a:t>-VA of 1 * </a:t>
            </a:r>
            <a:endParaRPr lang="en-US" altLang="ko-KR" sz="1600" b="1" i="0" kern="1200" dirty="0">
              <a:solidFill>
                <a:schemeClr val="tx1"/>
              </a:solidFill>
              <a:latin typeface="+mn-lt"/>
              <a:ea typeface="+mn-ea"/>
            </a:endParaRPr>
          </a:p>
          <a:p>
            <a:pPr marL="38700" indent="0" algn="ctr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altLang="ko-KR" sz="1600" b="1" i="0" kern="1200" dirty="0">
                <a:solidFill>
                  <a:schemeClr val="tx1"/>
                </a:solidFill>
                <a:latin typeface="+mn-lt"/>
                <a:ea typeface="+mn-ea"/>
              </a:rPr>
              <a:t>[CHA</a:t>
            </a:r>
            <a:r>
              <a:rPr lang="en-US" altLang="ko-KR" sz="1600" b="1" i="0" kern="1200" baseline="-25000" dirty="0">
                <a:solidFill>
                  <a:schemeClr val="tx1"/>
                </a:solidFill>
                <a:latin typeface="+mn-lt"/>
                <a:ea typeface="+mn-ea"/>
              </a:rPr>
              <a:t>2</a:t>
            </a:r>
            <a:r>
              <a:rPr lang="en-US" altLang="ko-KR" sz="1600" b="1" i="0" kern="1200" dirty="0">
                <a:solidFill>
                  <a:schemeClr val="tx1"/>
                </a:solidFill>
                <a:latin typeface="+mn-lt"/>
                <a:ea typeface="+mn-ea"/>
              </a:rPr>
              <a:t>DS</a:t>
            </a:r>
            <a:r>
              <a:rPr lang="en-US" altLang="ko-KR" sz="1600" b="1" i="0" kern="1200" baseline="-25000" dirty="0">
                <a:solidFill>
                  <a:schemeClr val="tx1"/>
                </a:solidFill>
                <a:latin typeface="+mn-lt"/>
                <a:ea typeface="+mn-ea"/>
              </a:rPr>
              <a:t>2</a:t>
            </a:r>
            <a:r>
              <a:rPr lang="en-US" altLang="ko-KR" sz="1600" b="1" i="0" kern="1200" dirty="0">
                <a:solidFill>
                  <a:schemeClr val="tx1"/>
                </a:solidFill>
                <a:latin typeface="+mn-lt"/>
                <a:ea typeface="+mn-ea"/>
              </a:rPr>
              <a:t>-VASc of 1 (male) or 2 (female)] (N=1,800)</a:t>
            </a:r>
            <a:endParaRPr lang="ko-KR" altLang="en-US" sz="1600" b="1" i="0" kern="1200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53091" y="2028648"/>
            <a:ext cx="1633777" cy="33855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8700" indent="0" algn="ctr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altLang="ko-KR" sz="1600" b="1" dirty="0">
                <a:solidFill>
                  <a:schemeClr val="bg1"/>
                </a:solidFill>
              </a:rPr>
              <a:t>Randomization</a:t>
            </a:r>
            <a:endParaRPr lang="ko-KR" altLang="en-US" sz="1600" b="1" i="0" kern="1200" dirty="0">
              <a:solidFill>
                <a:schemeClr val="bg1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911226" y="2879623"/>
            <a:ext cx="1556660" cy="5006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8700" indent="0" algn="ctr" defTabSz="360000" rtl="0" eaLnBrk="1" latinLnBrk="0" hangingPunct="1">
              <a:lnSpc>
                <a:spcPts val="1400"/>
              </a:lnSpc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altLang="ko-KR" sz="1600" b="1" dirty="0"/>
              <a:t>OAC</a:t>
            </a:r>
          </a:p>
          <a:p>
            <a:pPr marL="38700" indent="0" algn="ctr" defTabSz="360000" rtl="0" eaLnBrk="1" latinLnBrk="0" hangingPunct="1">
              <a:lnSpc>
                <a:spcPts val="1400"/>
              </a:lnSpc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altLang="ko-KR" sz="1600" b="1" i="0" kern="1200" dirty="0">
                <a:solidFill>
                  <a:schemeClr val="tx1"/>
                </a:solidFill>
                <a:latin typeface="+mn-lt"/>
                <a:ea typeface="+mn-ea"/>
              </a:rPr>
              <a:t>(N=900)</a:t>
            </a:r>
            <a:endParaRPr lang="ko-KR" altLang="en-US" sz="1600" b="1" i="0" kern="1200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51644" y="2845503"/>
            <a:ext cx="1556660" cy="50065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8700" indent="0" algn="ctr" defTabSz="360000" rtl="0" eaLnBrk="1" latinLnBrk="0" hangingPunct="1">
              <a:lnSpc>
                <a:spcPts val="1400"/>
              </a:lnSpc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altLang="ko-KR" sz="1600" b="1" dirty="0"/>
              <a:t>No OAC</a:t>
            </a:r>
          </a:p>
          <a:p>
            <a:pPr marL="38700" indent="0" algn="ctr" defTabSz="360000" rtl="0" eaLnBrk="1" latinLnBrk="0" hangingPunct="1">
              <a:lnSpc>
                <a:spcPts val="1400"/>
              </a:lnSpc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altLang="ko-KR" sz="1600" b="1" i="0" kern="1200" dirty="0">
                <a:solidFill>
                  <a:schemeClr val="tx1"/>
                </a:solidFill>
                <a:latin typeface="+mn-lt"/>
                <a:ea typeface="+mn-ea"/>
              </a:rPr>
              <a:t>(N=900)</a:t>
            </a:r>
            <a:endParaRPr lang="ko-KR" altLang="en-US" sz="1600" b="1" i="0" kern="1200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03648" y="3663445"/>
            <a:ext cx="6264696" cy="68942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marL="38700" indent="0" algn="ctr" defTabSz="360000" rtl="0" eaLnBrk="1" latinLnBrk="0" hangingPunct="1">
              <a:lnSpc>
                <a:spcPts val="1400"/>
              </a:lnSpc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altLang="ko-KR" sz="1600" b="1" i="0" u="sng" kern="1200" dirty="0">
                <a:solidFill>
                  <a:schemeClr val="tx1"/>
                </a:solidFill>
                <a:latin typeface="+mn-lt"/>
                <a:ea typeface="+mn-ea"/>
              </a:rPr>
              <a:t>Primary endpoint</a:t>
            </a:r>
          </a:p>
          <a:p>
            <a:pPr marL="38700" indent="0" algn="ctr" defTabSz="360000" rtl="0" eaLnBrk="1" latinLnBrk="0" hangingPunct="1">
              <a:lnSpc>
                <a:spcPts val="1400"/>
              </a:lnSpc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altLang="ko-KR" sz="1600" b="1" dirty="0"/>
              <a:t>composite of stroke, systemic embolism, major bleeding, or cardiovascular death at 2 years after randomization</a:t>
            </a:r>
            <a:endParaRPr lang="ko-KR" altLang="en-US" sz="1600" b="1" i="0" kern="1200" dirty="0">
              <a:solidFill>
                <a:schemeClr val="tx1"/>
              </a:solidFill>
              <a:latin typeface="+mn-lt"/>
              <a:ea typeface="+mn-ea"/>
            </a:endParaRPr>
          </a:p>
        </p:txBody>
      </p:sp>
      <p:cxnSp>
        <p:nvCxnSpPr>
          <p:cNvPr id="16" name="직선 화살표 연결선 15"/>
          <p:cNvCxnSpPr/>
          <p:nvPr/>
        </p:nvCxnSpPr>
        <p:spPr>
          <a:xfrm>
            <a:off x="4569980" y="1638029"/>
            <a:ext cx="8006" cy="30208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화살표 연결선 19"/>
          <p:cNvCxnSpPr/>
          <p:nvPr/>
        </p:nvCxnSpPr>
        <p:spPr>
          <a:xfrm>
            <a:off x="2711963" y="3366221"/>
            <a:ext cx="8006" cy="30208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직선 화살표 연결선 20"/>
          <p:cNvCxnSpPr/>
          <p:nvPr/>
        </p:nvCxnSpPr>
        <p:spPr>
          <a:xfrm>
            <a:off x="6516216" y="3354284"/>
            <a:ext cx="8006" cy="30208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직선 화살표 연결선 21"/>
          <p:cNvCxnSpPr>
            <a:endCxn id="12" idx="0"/>
          </p:cNvCxnSpPr>
          <p:nvPr/>
        </p:nvCxnSpPr>
        <p:spPr>
          <a:xfrm flipH="1">
            <a:off x="2689556" y="2516177"/>
            <a:ext cx="1522404" cy="36344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직선 화살표 연결선 24"/>
          <p:cNvCxnSpPr>
            <a:endCxn id="13" idx="0"/>
          </p:cNvCxnSpPr>
          <p:nvPr/>
        </p:nvCxnSpPr>
        <p:spPr>
          <a:xfrm>
            <a:off x="4968044" y="2516177"/>
            <a:ext cx="1561930" cy="32932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직사각형 2"/>
          <p:cNvSpPr/>
          <p:nvPr/>
        </p:nvSpPr>
        <p:spPr>
          <a:xfrm>
            <a:off x="2627784" y="4416854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ko-KR" sz="1400" kern="0" dirty="0">
                <a:latin typeface="Times New Roman" panose="02020603050405020304" pitchFamily="18" charset="0"/>
                <a:ea typeface="맑은 고딕" panose="020B0503020000020004" pitchFamily="50" charset="-127"/>
              </a:rPr>
              <a:t>SINGLE-AF ClinicalTrials.gov number, NCT04437654</a:t>
            </a:r>
            <a:endParaRPr lang="ko-KR" altLang="en-US" sz="1400" dirty="0"/>
          </a:p>
        </p:txBody>
      </p:sp>
    </p:spTree>
    <p:extLst>
      <p:ext uri="{BB962C8B-B14F-4D97-AF65-F5344CB8AC3E}">
        <p14:creationId xmlns:p14="http://schemas.microsoft.com/office/powerpoint/2010/main" val="3371255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1886"/>
    </mc:Choice>
    <mc:Fallback xmlns="">
      <p:transition spd="slow" advTm="51886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D144C3DF-7770-425C-B251-6C05E644D2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3850" y="174307"/>
            <a:ext cx="7631757" cy="432048"/>
          </a:xfrm>
        </p:spPr>
        <p:txBody>
          <a:bodyPr/>
          <a:lstStyle/>
          <a:p>
            <a:r>
              <a:rPr lang="en-US" altLang="ko-KR" dirty="0">
                <a:solidFill>
                  <a:srgbClr val="C00000"/>
                </a:solidFill>
                <a:latin typeface="+mn-lt"/>
              </a:rPr>
              <a:t>Trial Organization</a:t>
            </a:r>
            <a:endParaRPr lang="ko-KR" altLang="en-US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9A98884-37FE-4F3F-A7F1-8ABE536A8F6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24146" y="885918"/>
            <a:ext cx="8352310" cy="3846069"/>
          </a:xfrm>
        </p:spPr>
        <p:txBody>
          <a:bodyPr>
            <a:normAutofit lnSpcReduction="10000"/>
          </a:bodyPr>
          <a:lstStyle/>
          <a:p>
            <a:r>
              <a:rPr lang="en-US" altLang="ko-KR" b="1" i="1" dirty="0">
                <a:solidFill>
                  <a:schemeClr val="accent1">
                    <a:lumMod val="75000"/>
                  </a:schemeClr>
                </a:solidFill>
              </a:rPr>
              <a:t>Participating Investigators (18 Sites in South Korea)</a:t>
            </a:r>
          </a:p>
          <a:p>
            <a:r>
              <a:rPr lang="en-US" altLang="ko-KR" dirty="0"/>
              <a:t>Boyoung Joung, Daehoon Kim, Hee Tae Yu, Tae-Hoon Kim, Jae-Sun Uhm, MD (Yonsei University), </a:t>
            </a:r>
            <a:r>
              <a:rPr lang="en-US" altLang="ko-KR" dirty="0" err="1"/>
              <a:t>Il-Young</a:t>
            </a:r>
            <a:r>
              <a:rPr lang="en-US" altLang="ko-KR" dirty="0"/>
              <a:t> Oh (Seoul Nat </a:t>
            </a:r>
            <a:r>
              <a:rPr lang="en-US" altLang="ko-KR" dirty="0" err="1"/>
              <a:t>Bundal</a:t>
            </a:r>
            <a:r>
              <a:rPr lang="en-US" altLang="ko-KR" dirty="0"/>
              <a:t> Hospital), Jaemin Shim (Korea University), Eue-Keun Choi (Seoul Nat University), Il-Young Oh (Seoul Nat </a:t>
            </a:r>
            <a:r>
              <a:rPr lang="en-US" altLang="ko-KR" dirty="0" err="1"/>
              <a:t>Bundal</a:t>
            </a:r>
            <a:r>
              <a:rPr lang="en-US" altLang="ko-KR" dirty="0"/>
              <a:t> Hospital), Jun Kim (Asan Medical Center), Young Soo Lee (Daegu Catholic University), </a:t>
            </a:r>
            <a:r>
              <a:rPr lang="en-US" altLang="ko-KR" dirty="0" err="1"/>
              <a:t>Junbeom</a:t>
            </a:r>
            <a:r>
              <a:rPr lang="en-US" altLang="ko-KR" dirty="0"/>
              <a:t> Park (Ewha </a:t>
            </a:r>
            <a:r>
              <a:rPr lang="en-US" altLang="ko-KR" dirty="0" err="1"/>
              <a:t>Womans</a:t>
            </a:r>
            <a:r>
              <a:rPr lang="en-US" altLang="ko-KR" dirty="0"/>
              <a:t> University), Jum-Suk Ko (</a:t>
            </a:r>
            <a:r>
              <a:rPr lang="en-US" altLang="ko-KR" dirty="0" err="1"/>
              <a:t>Wonkwang</a:t>
            </a:r>
            <a:r>
              <a:rPr lang="en-US" altLang="ko-KR" dirty="0"/>
              <a:t> University), Kyoung-Min Park (Samsung Medical Center), Jung-Hoon Sung (CHA University), Hyung Wook Park, MD (Chonnam National University), Hyung-</a:t>
            </a:r>
            <a:r>
              <a:rPr lang="en-US" altLang="ko-KR" dirty="0" err="1"/>
              <a:t>Seob</a:t>
            </a:r>
            <a:r>
              <a:rPr lang="en-US" altLang="ko-KR" dirty="0"/>
              <a:t> Park (Keimyung University), Jong-Youn Kim (Gangnam Severance Hospital),  Ki-Woon Kang (</a:t>
            </a:r>
            <a:r>
              <a:rPr lang="en-US" altLang="ko-KR" dirty="0" err="1"/>
              <a:t>ChungAng</a:t>
            </a:r>
            <a:r>
              <a:rPr lang="en-US" altLang="ko-KR" dirty="0"/>
              <a:t> University), </a:t>
            </a:r>
            <a:r>
              <a:rPr lang="en-US" altLang="ko-KR" dirty="0" err="1"/>
              <a:t>Dongmin</a:t>
            </a:r>
            <a:r>
              <a:rPr lang="en-US" altLang="ko-KR" dirty="0"/>
              <a:t> Kim, MD (</a:t>
            </a:r>
            <a:r>
              <a:rPr lang="en-US" altLang="ko-KR" dirty="0" err="1"/>
              <a:t>Dankook</a:t>
            </a:r>
            <a:r>
              <a:rPr lang="en-US" altLang="ko-KR" dirty="0"/>
              <a:t> University), Jin-Kyu Park (Hanyang University), Dae-Hyeok Kim (Inha University), Jin-Bae Kim, MD (Kyung Hee University)</a:t>
            </a:r>
          </a:p>
          <a:p>
            <a:endParaRPr lang="en-US" altLang="ko-KR" dirty="0"/>
          </a:p>
          <a:p>
            <a:r>
              <a:rPr lang="en-US" altLang="ko-KR" b="1" i="1" dirty="0">
                <a:solidFill>
                  <a:schemeClr val="accent1">
                    <a:lumMod val="75000"/>
                  </a:schemeClr>
                </a:solidFill>
              </a:rPr>
              <a:t>Executive Committee</a:t>
            </a:r>
          </a:p>
          <a:p>
            <a:r>
              <a:rPr lang="en-US" altLang="ko-KR" dirty="0"/>
              <a:t>Boyoung Joung (Trial PI)	Daehoon Kim		Hee Tae Yu 			Tae-Hoon Kim   				 </a:t>
            </a:r>
          </a:p>
          <a:p>
            <a:endParaRPr lang="en-US" altLang="ko-KR" dirty="0"/>
          </a:p>
          <a:p>
            <a:r>
              <a:rPr lang="en-US" altLang="ko-KR" b="1" i="1" dirty="0">
                <a:solidFill>
                  <a:schemeClr val="accent1">
                    <a:lumMod val="75000"/>
                  </a:schemeClr>
                </a:solidFill>
              </a:rPr>
              <a:t>Event Adjudication Committee</a:t>
            </a:r>
          </a:p>
          <a:p>
            <a:r>
              <a:rPr lang="en-US" altLang="ko-KR" dirty="0" err="1"/>
              <a:t>Sungjin</a:t>
            </a:r>
            <a:r>
              <a:rPr lang="en-US" altLang="ko-KR" dirty="0"/>
              <a:t> Hong			Jae-Hyuk Lee		Sung </a:t>
            </a:r>
            <a:r>
              <a:rPr lang="en-US" altLang="ko-KR" dirty="0" err="1"/>
              <a:t>Hwa</a:t>
            </a:r>
            <a:r>
              <a:rPr lang="en-US" altLang="ko-KR" dirty="0"/>
              <a:t> Choi	  	</a:t>
            </a:r>
          </a:p>
          <a:p>
            <a:r>
              <a:rPr lang="en-US" altLang="ko-KR" dirty="0"/>
              <a:t>	</a:t>
            </a:r>
            <a:endParaRPr lang="en-US" altLang="ko-KR" b="1" i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altLang="ko-KR" b="1" i="1" dirty="0">
                <a:solidFill>
                  <a:schemeClr val="accent1">
                    <a:lumMod val="75000"/>
                  </a:schemeClr>
                </a:solidFill>
              </a:rPr>
              <a:t>Data &amp; Safety Monitoring Board/Advisory</a:t>
            </a:r>
            <a:r>
              <a:rPr lang="ko-KR" altLang="en-US" b="1" i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US" altLang="ko-KR" b="1" i="1" dirty="0">
                <a:solidFill>
                  <a:schemeClr val="accent1">
                    <a:lumMod val="75000"/>
                  </a:schemeClr>
                </a:solidFill>
              </a:rPr>
              <a:t>members from PACEN /Statistical consultation</a:t>
            </a:r>
          </a:p>
          <a:p>
            <a:r>
              <a:rPr lang="en-US" altLang="ko-KR" dirty="0"/>
              <a:t>Jung Myung Lee		Yeong-Min Lim		Taehyun Hwang		</a:t>
            </a:r>
            <a:r>
              <a:rPr lang="en-US" altLang="ko-KR" dirty="0" err="1"/>
              <a:t>Seunghoon</a:t>
            </a:r>
            <a:r>
              <a:rPr lang="en-US" altLang="ko-KR" dirty="0"/>
              <a:t> Cho</a:t>
            </a:r>
          </a:p>
          <a:p>
            <a:r>
              <a:rPr lang="en-US" altLang="ko-KR" dirty="0" err="1"/>
              <a:t>Jee-yoon</a:t>
            </a:r>
            <a:r>
              <a:rPr lang="en-US" altLang="ko-KR" dirty="0"/>
              <a:t> Chae			Min-</a:t>
            </a:r>
            <a:r>
              <a:rPr lang="en-US" altLang="ko-KR" dirty="0" err="1"/>
              <a:t>joung</a:t>
            </a:r>
            <a:r>
              <a:rPr lang="en-US" altLang="ko-KR" dirty="0"/>
              <a:t> Kim		Song-hee Cho		Hee-ju Ji			 Sung-Eun Lee</a:t>
            </a:r>
          </a:p>
          <a:p>
            <a:r>
              <a:rPr lang="en-US" altLang="ko-KR" dirty="0"/>
              <a:t>Tae-</a:t>
            </a:r>
            <a:r>
              <a:rPr lang="en-US" altLang="ko-KR" dirty="0" err="1"/>
              <a:t>kyun</a:t>
            </a:r>
            <a:r>
              <a:rPr lang="en-US" altLang="ko-KR" dirty="0"/>
              <a:t> Nam			Kyung-</a:t>
            </a:r>
            <a:r>
              <a:rPr lang="en-US" altLang="ko-KR" dirty="0" err="1"/>
              <a:t>soo</a:t>
            </a:r>
            <a:r>
              <a:rPr lang="en-US" altLang="ko-KR" dirty="0"/>
              <a:t> Park		Jinseob Kim (</a:t>
            </a:r>
            <a:r>
              <a:rPr lang="en-US" altLang="ko-KR" dirty="0" err="1"/>
              <a:t>Zarathu</a:t>
            </a:r>
            <a:r>
              <a:rPr lang="en-US" altLang="ko-KR" dirty="0"/>
              <a:t>)</a:t>
            </a:r>
          </a:p>
          <a:p>
            <a:endParaRPr lang="en-US" altLang="ko-KR" dirty="0"/>
          </a:p>
          <a:p>
            <a:r>
              <a:rPr lang="en-US" altLang="ko-KR" b="1" i="1" dirty="0">
                <a:solidFill>
                  <a:schemeClr val="accent1">
                    <a:lumMod val="75000"/>
                  </a:schemeClr>
                </a:solidFill>
              </a:rPr>
              <a:t>Trial Funding  </a:t>
            </a:r>
            <a:r>
              <a:rPr lang="en-US" altLang="ko-KR" dirty="0"/>
              <a:t>	</a:t>
            </a:r>
            <a:r>
              <a:rPr lang="en-US" altLang="ko-KR" sz="1200" dirty="0"/>
              <a:t>Research grants from the Ministry of Health &amp; Welfare, Republic of Korea (HC19C0130, RS-2026-25520638)</a:t>
            </a:r>
          </a:p>
          <a:p>
            <a:pPr marL="0" indent="0">
              <a:buNone/>
            </a:pPr>
            <a:r>
              <a:rPr lang="en-US" altLang="ko-KR" sz="1200" dirty="0"/>
              <a:t>			</a:t>
            </a:r>
            <a:r>
              <a:rPr lang="en-US" altLang="ko-KR" sz="1200" dirty="0" err="1"/>
              <a:t>Samjin</a:t>
            </a:r>
            <a:r>
              <a:rPr lang="en-US" altLang="ko-KR" sz="1200" dirty="0"/>
              <a:t> and </a:t>
            </a:r>
            <a:r>
              <a:rPr lang="en-US" altLang="ko-KR" sz="1200" dirty="0" err="1"/>
              <a:t>Hanmi</a:t>
            </a:r>
            <a:r>
              <a:rPr lang="en-US" altLang="ko-KR" sz="1200" dirty="0"/>
              <a:t> Pharm</a:t>
            </a:r>
            <a:endParaRPr lang="ko-KR" altLang="en-US" sz="1200" dirty="0"/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79C1C685-31BF-0720-DAB1-F9BCF598363E}"/>
              </a:ext>
            </a:extLst>
          </p:cNvPr>
          <p:cNvCxnSpPr/>
          <p:nvPr/>
        </p:nvCxnSpPr>
        <p:spPr>
          <a:xfrm>
            <a:off x="323850" y="843558"/>
            <a:ext cx="842461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33281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6C3440E5-75D4-429B-80C9-12E8F749C60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sz="20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Enrollment criteria</a:t>
            </a:r>
            <a:endParaRPr lang="ko-KR" alt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6F019961-78B4-49CD-ADA1-EDB74E166B15}"/>
              </a:ext>
            </a:extLst>
          </p:cNvPr>
          <p:cNvCxnSpPr/>
          <p:nvPr/>
        </p:nvCxnSpPr>
        <p:spPr>
          <a:xfrm>
            <a:off x="323850" y="843558"/>
            <a:ext cx="842461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2B57B26-1FF8-4C8B-81AE-B39534F87629}"/>
              </a:ext>
            </a:extLst>
          </p:cNvPr>
          <p:cNvSpPr txBox="1"/>
          <p:nvPr/>
        </p:nvSpPr>
        <p:spPr>
          <a:xfrm>
            <a:off x="1116705" y="949829"/>
            <a:ext cx="2232248" cy="367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latinLnBrk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altLang="ko-KR" sz="1800" b="1" kern="100" dirty="0">
                <a:solidFill>
                  <a:srgbClr val="00B0F0"/>
                </a:solidFill>
                <a:effectLst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Inclusion criteria</a:t>
            </a:r>
            <a:endParaRPr lang="ko-KR" altLang="ko-KR" sz="1800" kern="100" dirty="0">
              <a:solidFill>
                <a:srgbClr val="00B0F0"/>
              </a:solidFill>
              <a:effectLst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D4E37CB-DE33-4CEC-90B0-D5CA74B4D2F4}"/>
              </a:ext>
            </a:extLst>
          </p:cNvPr>
          <p:cNvSpPr txBox="1"/>
          <p:nvPr/>
        </p:nvSpPr>
        <p:spPr>
          <a:xfrm>
            <a:off x="5724128" y="931867"/>
            <a:ext cx="20882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ko-KR" dirty="0">
                <a:solidFill>
                  <a:schemeClr val="accent1">
                    <a:lumMod val="75000"/>
                  </a:schemeClr>
                </a:solidFill>
              </a:rPr>
              <a:t>Exclusion criteria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E09EC04-07B3-4F8B-8484-6475C3D0F125}"/>
              </a:ext>
            </a:extLst>
          </p:cNvPr>
          <p:cNvSpPr txBox="1"/>
          <p:nvPr/>
        </p:nvSpPr>
        <p:spPr>
          <a:xfrm>
            <a:off x="179512" y="1345798"/>
            <a:ext cx="4247383" cy="523220"/>
          </a:xfrm>
          <a:prstGeom prst="rect">
            <a:avLst/>
          </a:prstGeom>
          <a:noFill/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marL="342900" lvl="0" indent="-342900" algn="just">
              <a:buFont typeface="+mj-lt"/>
              <a:buAutoNum type="arabicPeriod"/>
            </a:pPr>
            <a:r>
              <a:rPr lang="en-US" altLang="ko-KR" sz="1400" kern="100" dirty="0"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Patient with atrial fibrillation* 19 </a:t>
            </a:r>
            <a:r>
              <a:rPr lang="en-US" altLang="ko-KR" sz="1400" kern="100" dirty="0">
                <a:effectLst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and 80 years</a:t>
            </a:r>
            <a:endParaRPr lang="ko-KR" altLang="ko-KR" sz="1400" kern="100" dirty="0">
              <a:effectLst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en-US" altLang="ko-KR" sz="1400" kern="100" dirty="0">
                <a:solidFill>
                  <a:srgbClr val="000000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CHA</a:t>
            </a:r>
            <a:r>
              <a:rPr lang="en-US" altLang="ko-KR" sz="1400" kern="100" baseline="-25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2</a:t>
            </a:r>
            <a:r>
              <a:rPr lang="en-US" altLang="ko-KR" sz="14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DS</a:t>
            </a:r>
            <a:r>
              <a:rPr lang="en-US" altLang="ko-KR" sz="1400" kern="100" baseline="-25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2</a:t>
            </a:r>
            <a:r>
              <a:rPr lang="en-US" altLang="ko-KR" sz="14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-VASc score of</a:t>
            </a:r>
            <a:r>
              <a:rPr lang="en-US" altLang="ko-KR" sz="1400" kern="100" dirty="0">
                <a:effectLst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 </a:t>
            </a:r>
            <a:r>
              <a:rPr lang="en-US" altLang="ko-KR" sz="1400" kern="1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1 (male) or 2 (female)</a:t>
            </a:r>
            <a:endParaRPr lang="ko-KR" altLang="ko-KR" sz="1400" kern="100" dirty="0">
              <a:effectLst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6AA743-A841-458D-8889-E51FA8A974A3}"/>
              </a:ext>
            </a:extLst>
          </p:cNvPr>
          <p:cNvSpPr txBox="1"/>
          <p:nvPr/>
        </p:nvSpPr>
        <p:spPr>
          <a:xfrm>
            <a:off x="4717107" y="1334267"/>
            <a:ext cx="4174828" cy="2893100"/>
          </a:xfrm>
          <a:prstGeom prst="rect">
            <a:avLst/>
          </a:prstGeom>
          <a:noFill/>
          <a:ln w="28575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marL="342900" lvl="0" indent="-342900" latinLnBrk="0">
              <a:lnSpc>
                <a:spcPct val="1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altLang="ko-KR" sz="1400" kern="100" dirty="0">
                <a:solidFill>
                  <a:srgbClr val="1B1B1B"/>
                </a:solidFill>
                <a:effectLst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Significant liver or renal disease</a:t>
            </a:r>
            <a:endParaRPr lang="ko-KR" altLang="ko-KR" sz="1400" kern="100" dirty="0">
              <a:effectLst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342900" lvl="0" indent="-342900" latinLnBrk="0">
              <a:lnSpc>
                <a:spcPct val="1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altLang="ko-KR" sz="1400" kern="100" dirty="0">
                <a:solidFill>
                  <a:srgbClr val="1B1B1B"/>
                </a:solidFill>
                <a:effectLst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Requiring anticoagulation due to surgery with a mechanical prosthetic valve, moderate-to-severe mitral stenosis, or deep vein thrombosis</a:t>
            </a:r>
            <a:endParaRPr lang="ko-KR" altLang="ko-KR" sz="1400" kern="100" dirty="0">
              <a:effectLst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342900" lvl="0" indent="-342900" latinLnBrk="0">
              <a:lnSpc>
                <a:spcPct val="1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altLang="ko-KR" sz="1400" kern="100" dirty="0">
                <a:solidFill>
                  <a:srgbClr val="1B1B1B"/>
                </a:solidFill>
                <a:effectLst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Significant structural heart disease (moderate-to-severe mitral regurgitation, severe valvular regurgitation or stenosis, DCMP, or HCMP)</a:t>
            </a:r>
            <a:endParaRPr lang="ko-KR" altLang="ko-KR" sz="1400" kern="100" dirty="0">
              <a:effectLst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342900" lvl="0" indent="-342900" latinLnBrk="0">
              <a:lnSpc>
                <a:spcPct val="1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altLang="ko-KR" sz="1400" kern="100" dirty="0">
                <a:solidFill>
                  <a:srgbClr val="1B1B1B"/>
                </a:solidFill>
                <a:effectLst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Active malignancy</a:t>
            </a:r>
            <a:endParaRPr lang="ko-KR" altLang="ko-KR" sz="1400" kern="100" dirty="0">
              <a:effectLst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342900" lvl="0" indent="-342900" latinLnBrk="0">
              <a:lnSpc>
                <a:spcPct val="1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altLang="ko-KR" sz="1400" kern="100" dirty="0">
                <a:solidFill>
                  <a:srgbClr val="1B1B1B"/>
                </a:solidFill>
                <a:effectLst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Pregnancy or breast-feeding</a:t>
            </a:r>
            <a:endParaRPr lang="ko-KR" altLang="ko-KR" sz="1400" kern="100" dirty="0">
              <a:effectLst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342900" lvl="0" indent="-342900" latinLnBrk="0">
              <a:lnSpc>
                <a:spcPct val="1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altLang="ko-KR" sz="1400" kern="100" dirty="0">
                <a:solidFill>
                  <a:srgbClr val="1B1B1B"/>
                </a:solidFill>
                <a:effectLst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Life expectancy &lt; 1 year</a:t>
            </a:r>
            <a:endParaRPr lang="ko-KR" altLang="ko-KR" sz="1400" kern="100" dirty="0">
              <a:effectLst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342900" lvl="0" indent="-342900" latinLnBrk="0">
              <a:lnSpc>
                <a:spcPct val="100000"/>
              </a:lnSpc>
              <a:spcAft>
                <a:spcPts val="0"/>
              </a:spcAft>
              <a:buFont typeface="+mj-lt"/>
              <a:buAutoNum type="arabicPeriod"/>
            </a:pPr>
            <a:r>
              <a:rPr lang="en-US" altLang="ko-KR" sz="1400" kern="100" dirty="0">
                <a:solidFill>
                  <a:srgbClr val="1B1B1B"/>
                </a:solidFill>
                <a:effectLst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Refuse or enable to understand the written informed consent</a:t>
            </a:r>
            <a:endParaRPr lang="ko-KR" altLang="ko-KR" sz="1400" kern="100" dirty="0">
              <a:effectLst/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86ED733-3B2F-4E6C-BBB1-6DB160F2C520}"/>
              </a:ext>
            </a:extLst>
          </p:cNvPr>
          <p:cNvSpPr txBox="1"/>
          <p:nvPr/>
        </p:nvSpPr>
        <p:spPr>
          <a:xfrm>
            <a:off x="4481880" y="4371950"/>
            <a:ext cx="438677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indent="0" algn="l" defTabSz="360000" rtl="0" eaLnBrk="1" latinLnBrk="0" hangingPunct="1">
              <a:spcBef>
                <a:spcPct val="20000"/>
              </a:spcBef>
              <a:buClr>
                <a:srgbClr val="C00000"/>
              </a:buClr>
              <a:buFont typeface="Arial" panose="020B0604020202020204" pitchFamily="34" charset="0"/>
              <a:buNone/>
            </a:pPr>
            <a:r>
              <a:rPr lang="en-US" altLang="ko-KR" sz="1050" i="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DCMP, dilated cardiomyopathy, HCMP: Hypertrophic cardiomyopathy</a:t>
            </a:r>
            <a:endParaRPr lang="ko-KR" altLang="en-US" sz="105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2676F0F-A771-465C-9814-15AC185EF9D9}"/>
              </a:ext>
            </a:extLst>
          </p:cNvPr>
          <p:cNvSpPr txBox="1"/>
          <p:nvPr/>
        </p:nvSpPr>
        <p:spPr>
          <a:xfrm>
            <a:off x="3275856" y="4866501"/>
            <a:ext cx="40565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8700" defTabSz="360000">
              <a:spcBef>
                <a:spcPct val="20000"/>
              </a:spcBef>
              <a:buClr>
                <a:srgbClr val="C00000"/>
              </a:buClr>
            </a:pPr>
            <a:r>
              <a:rPr lang="en-US" altLang="ko-KR" sz="1200" i="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 D, Joung B et 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al. Heart Rhythm O</a:t>
            </a:r>
            <a:r>
              <a:rPr lang="en-US" altLang="ko-KR" sz="12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2026;7:545–551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345917" y="2234839"/>
            <a:ext cx="3800295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000" dirty="0">
                <a:latin typeface="Arial" panose="020B0604020202020204" pitchFamily="34" charset="0"/>
                <a:ea typeface="맑은 고딕" panose="020B0503020000020004" pitchFamily="50" charset="-127"/>
              </a:rPr>
              <a:t>* Atrial fibrillation was confirmed by an electrocardiogram (12-lead, multiple, or single leads). Atrial fibrillation was defined as documentation of atrial fibrillation on a standard 12-lead electrocardiogram or on a rhythm tracing lasting at least 30 seconds</a:t>
            </a:r>
            <a:endParaRPr lang="ko-KR" altLang="en-US" sz="1000" dirty="0"/>
          </a:p>
        </p:txBody>
      </p:sp>
    </p:spTree>
    <p:extLst>
      <p:ext uri="{BB962C8B-B14F-4D97-AF65-F5344CB8AC3E}">
        <p14:creationId xmlns:p14="http://schemas.microsoft.com/office/powerpoint/2010/main" val="2298163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443"/>
    </mc:Choice>
    <mc:Fallback xmlns="">
      <p:transition spd="slow" advTm="28443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F20FF64-E7E9-418A-A3A6-85DB21CC33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Randomization and administration of study drug</a:t>
            </a:r>
            <a:endParaRPr lang="ko-KR" altLang="en-US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6CE7BBD-DCF0-4C62-95E9-E4B6A658A84F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23850" y="915566"/>
            <a:ext cx="7632700" cy="3384374"/>
          </a:xfrm>
        </p:spPr>
        <p:txBody>
          <a:bodyPr>
            <a:normAutofit/>
          </a:bodyPr>
          <a:lstStyle/>
          <a:p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Eligible patients  were randomly assigned in a 1:1 ratio to either </a:t>
            </a:r>
            <a:r>
              <a:rPr lang="en-US" altLang="ko-K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DOAC </a:t>
            </a: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or no-OAC therapy</a:t>
            </a:r>
          </a:p>
          <a:p>
            <a:endParaRPr lang="en-US" altLang="ko-KR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Standard-dose apixaban used </a:t>
            </a:r>
          </a:p>
          <a:p>
            <a:pPr lvl="1"/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5 mg twice daily as a standard dose</a:t>
            </a:r>
          </a:p>
          <a:p>
            <a:pPr lvl="1"/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Reduce dose to 2.5 mg orally 2 times a day for patients with any 2 of the following:</a:t>
            </a:r>
          </a:p>
          <a:p>
            <a:pPr lvl="2"/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Age 80 years or older</a:t>
            </a:r>
          </a:p>
          <a:p>
            <a:pPr lvl="2"/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Body weight 60 kg or less</a:t>
            </a:r>
          </a:p>
          <a:p>
            <a:pPr lvl="2"/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Serum creatinine 1.5 mg/</a:t>
            </a:r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dL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l-GR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(133 μ</a:t>
            </a:r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mol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/L) or higher</a:t>
            </a:r>
          </a:p>
          <a:p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Standard-dose rivaroxaban used </a:t>
            </a:r>
            <a:endParaRPr lang="ko-KR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20-mg once daily as a standard dose</a:t>
            </a:r>
          </a:p>
          <a:p>
            <a:pPr lvl="1"/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15-mg once daily with dose-reduction criteria : </a:t>
            </a:r>
            <a:r>
              <a:rPr lang="en-US" altLang="ko-KR" sz="1200" dirty="0" err="1">
                <a:latin typeface="Arial" panose="020B0604020202020204" pitchFamily="34" charset="0"/>
                <a:cs typeface="Arial" panose="020B0604020202020204" pitchFamily="34" charset="0"/>
              </a:rPr>
              <a:t>CrCl</a:t>
            </a:r>
            <a:r>
              <a:rPr lang="en-US" altLang="ko-KR" sz="1200" dirty="0">
                <a:latin typeface="Arial" panose="020B0604020202020204" pitchFamily="34" charset="0"/>
                <a:cs typeface="Arial" panose="020B0604020202020204" pitchFamily="34" charset="0"/>
              </a:rPr>
              <a:t> &lt;50 mL/min</a:t>
            </a: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B7FEB674-BB50-6EC9-0D7F-6D8A50B4E27C}"/>
              </a:ext>
            </a:extLst>
          </p:cNvPr>
          <p:cNvCxnSpPr/>
          <p:nvPr/>
        </p:nvCxnSpPr>
        <p:spPr>
          <a:xfrm>
            <a:off x="323850" y="843558"/>
            <a:ext cx="842461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9491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54"/>
    </mc:Choice>
    <mc:Fallback xmlns="">
      <p:transition spd="slow" advTm="23554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FE4063E8-A8CE-41FB-93B6-2278358B6DB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Primary trial endpoint</a:t>
            </a:r>
            <a:endParaRPr lang="ko-KR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22524277-CBDA-45F5-9163-1ED6C4E74647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23850" y="915566"/>
            <a:ext cx="7632700" cy="3240360"/>
          </a:xfrm>
        </p:spPr>
        <p:txBody>
          <a:bodyPr>
            <a:normAutofit/>
          </a:bodyPr>
          <a:lstStyle/>
          <a:p>
            <a:r>
              <a:rPr lang="en-US" altLang="ko-K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Net adverse clinical event: defined as a composite of</a:t>
            </a:r>
          </a:p>
          <a:p>
            <a:pPr lvl="1"/>
            <a:r>
              <a:rPr lang="en-US" altLang="ko-K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Stroke</a:t>
            </a:r>
            <a:endParaRPr lang="en-US" altLang="ko-KR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/>
            <a:r>
              <a:rPr lang="en-US" altLang="ko-KR" sz="2000" dirty="0">
                <a:latin typeface="Arial" panose="020B0604020202020204" pitchFamily="34" charset="0"/>
                <a:cs typeface="Arial" panose="020B0604020202020204" pitchFamily="34" charset="0"/>
              </a:rPr>
              <a:t>Systemic embolism</a:t>
            </a:r>
          </a:p>
          <a:p>
            <a:pPr lvl="1"/>
            <a:r>
              <a:rPr lang="en-US" altLang="ko-K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Major bleeding (defined by the ISTH criteria)</a:t>
            </a:r>
          </a:p>
          <a:p>
            <a:pPr lvl="1"/>
            <a:r>
              <a:rPr lang="en-US" altLang="ko-K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Cardiovascular death</a:t>
            </a:r>
          </a:p>
          <a:p>
            <a:pPr lvl="1"/>
            <a:endParaRPr lang="en-US" altLang="ko-KR" sz="20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8287" lvl="1" indent="0">
              <a:buNone/>
            </a:pPr>
            <a:r>
              <a:rPr lang="en-US" altLang="ko-KR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 2 years after randomization</a:t>
            </a:r>
            <a:endParaRPr lang="ko-KR" altLang="en-US" sz="2000" dirty="0"/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668FD8B0-CA5A-7A04-8CC6-7F04E1BA4F5A}"/>
              </a:ext>
            </a:extLst>
          </p:cNvPr>
          <p:cNvCxnSpPr/>
          <p:nvPr/>
        </p:nvCxnSpPr>
        <p:spPr>
          <a:xfrm>
            <a:off x="323850" y="843558"/>
            <a:ext cx="842461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3503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906"/>
    </mc:Choice>
    <mc:Fallback xmlns="">
      <p:transition spd="slow" advTm="15906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F865AAF0-1448-430F-95D4-87B84877A7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sz="2400" dirty="0">
                <a:latin typeface="Arial" panose="020B0604020202020204" pitchFamily="34" charset="0"/>
                <a:cs typeface="Arial" panose="020B0604020202020204" pitchFamily="34" charset="0"/>
              </a:rPr>
              <a:t>Secondary trial endpoints</a:t>
            </a:r>
            <a:endParaRPr lang="ko-KR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6279476-80E6-4403-BC09-3E202E8DA6A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23850" y="915566"/>
            <a:ext cx="7632700" cy="3312366"/>
          </a:xfrm>
        </p:spPr>
        <p:txBody>
          <a:bodyPr>
            <a:normAutofit/>
          </a:bodyPr>
          <a:lstStyle/>
          <a:p>
            <a:pPr marL="0" algn="just" rtl="0" eaLnBrk="1" fontAlgn="ctr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altLang="ko-KR" sz="1600" b="1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Individual components of the primary outcome</a:t>
            </a:r>
            <a:endParaRPr lang="ko-KR" altLang="ko-KR" sz="2400" b="0" i="0" u="none" strike="noStrike" dirty="0">
              <a:effectLst/>
              <a:latin typeface="Arial" panose="020B0604020202020204" pitchFamily="34" charset="0"/>
            </a:endParaRPr>
          </a:p>
          <a:p>
            <a:pPr marL="266700" lvl="1" algn="just" fontAlgn="ctr">
              <a:lnSpc>
                <a:spcPct val="107000"/>
              </a:lnSpc>
              <a:spcBef>
                <a:spcPts val="0"/>
              </a:spcBef>
            </a:pPr>
            <a:r>
              <a:rPr lang="en-US" altLang="ko-KR" sz="1600" b="0" i="0" u="none" strike="noStrike" dirty="0">
                <a:effectLst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Stroke: Ischemic, Hemorrhagic</a:t>
            </a:r>
            <a:endParaRPr lang="ko-KR" altLang="ko-KR" sz="2400" b="0" i="0" u="none" strike="noStrike" dirty="0">
              <a:effectLst/>
              <a:latin typeface="Arial" panose="020B0604020202020204" pitchFamily="34" charset="0"/>
            </a:endParaRPr>
          </a:p>
          <a:p>
            <a:pPr marL="266700" lvl="1" algn="just" fontAlgn="ctr">
              <a:lnSpc>
                <a:spcPct val="107000"/>
              </a:lnSpc>
              <a:spcBef>
                <a:spcPts val="0"/>
              </a:spcBef>
            </a:pPr>
            <a:r>
              <a:rPr lang="en-US" altLang="ko-KR" sz="1600" b="0" i="0" u="none" strike="noStrike" dirty="0">
                <a:effectLst/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Systemic embolism</a:t>
            </a:r>
          </a:p>
          <a:p>
            <a:pPr marL="266700" lvl="1" algn="just" fontAlgn="ctr">
              <a:lnSpc>
                <a:spcPct val="107000"/>
              </a:lnSpc>
              <a:spcBef>
                <a:spcPts val="0"/>
              </a:spcBef>
            </a:pPr>
            <a:r>
              <a:rPr lang="en-US" altLang="ko-KR" sz="1600" dirty="0">
                <a:latin typeface="Arial" panose="020B0604020202020204" pitchFamily="34" charset="0"/>
                <a:cs typeface="Arial" panose="020B0604020202020204" pitchFamily="34" charset="0"/>
              </a:rPr>
              <a:t>Major bleeding: </a:t>
            </a:r>
            <a:r>
              <a:rPr lang="en-US" altLang="ko-KR" sz="1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Intracranial, Gastrointestinal, Other</a:t>
            </a:r>
            <a:endParaRPr lang="ko-KR" altLang="ko-KR" sz="2400" dirty="0">
              <a:latin typeface="Arial" panose="020B0604020202020204" pitchFamily="34" charset="0"/>
            </a:endParaRPr>
          </a:p>
          <a:p>
            <a:pPr marL="266700" lvl="1" algn="just" fontAlgn="ctr">
              <a:lnSpc>
                <a:spcPct val="107000"/>
              </a:lnSpc>
              <a:spcBef>
                <a:spcPts val="0"/>
              </a:spcBef>
            </a:pPr>
            <a:r>
              <a:rPr lang="en-US" altLang="ko-KR" sz="1600" dirty="0">
                <a:solidFill>
                  <a:srgbClr val="000000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Cardiovascular death</a:t>
            </a:r>
          </a:p>
          <a:p>
            <a:pPr marL="266700" lvl="1" algn="just" fontAlgn="ctr">
              <a:lnSpc>
                <a:spcPct val="107000"/>
              </a:lnSpc>
              <a:spcBef>
                <a:spcPts val="0"/>
              </a:spcBef>
            </a:pPr>
            <a:endParaRPr lang="en-US" altLang="ko-KR" sz="1600" dirty="0">
              <a:solidFill>
                <a:srgbClr val="000000"/>
              </a:solidFill>
              <a:latin typeface="Arial" panose="020B0604020202020204" pitchFamily="34" charset="0"/>
              <a:ea typeface="맑은 고딕" panose="020B0503020000020004" pitchFamily="50" charset="-127"/>
              <a:cs typeface="Arial" panose="020B0604020202020204" pitchFamily="34" charset="0"/>
            </a:endParaRPr>
          </a:p>
          <a:p>
            <a:pPr marL="266700" lvl="1" algn="just" fontAlgn="ctr">
              <a:lnSpc>
                <a:spcPct val="107000"/>
              </a:lnSpc>
              <a:spcBef>
                <a:spcPts val="0"/>
              </a:spcBef>
            </a:pPr>
            <a:r>
              <a:rPr lang="en-US" altLang="ko-KR" sz="1600" dirty="0">
                <a:solidFill>
                  <a:srgbClr val="000000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Clinically relevant non-major bleeding</a:t>
            </a:r>
          </a:p>
          <a:p>
            <a:pPr marL="266700" lvl="1" algn="just" fontAlgn="ctr">
              <a:lnSpc>
                <a:spcPct val="107000"/>
              </a:lnSpc>
              <a:spcBef>
                <a:spcPts val="0"/>
              </a:spcBef>
            </a:pPr>
            <a:r>
              <a:rPr lang="en-US" altLang="ko-KR" sz="1600" dirty="0">
                <a:solidFill>
                  <a:srgbClr val="000000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All-cause death</a:t>
            </a:r>
          </a:p>
          <a:p>
            <a:pPr marL="266700" lvl="1" algn="just" fontAlgn="ctr">
              <a:lnSpc>
                <a:spcPct val="107000"/>
              </a:lnSpc>
              <a:spcBef>
                <a:spcPts val="0"/>
              </a:spcBef>
            </a:pPr>
            <a:r>
              <a:rPr lang="en-US" altLang="ko-KR" sz="1600" dirty="0">
                <a:solidFill>
                  <a:srgbClr val="000000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Transient ischemic attack</a:t>
            </a:r>
          </a:p>
          <a:p>
            <a:pPr marL="266700" lvl="1" algn="just" fontAlgn="ctr">
              <a:lnSpc>
                <a:spcPct val="107000"/>
              </a:lnSpc>
              <a:spcBef>
                <a:spcPts val="0"/>
              </a:spcBef>
            </a:pPr>
            <a:r>
              <a:rPr lang="en-US" altLang="ko-KR" sz="1600" dirty="0">
                <a:solidFill>
                  <a:srgbClr val="000000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Myocardial infarction</a:t>
            </a:r>
          </a:p>
          <a:p>
            <a:pPr marL="266700" lvl="1" algn="just" fontAlgn="ctr">
              <a:lnSpc>
                <a:spcPct val="107000"/>
              </a:lnSpc>
              <a:spcBef>
                <a:spcPts val="0"/>
              </a:spcBef>
            </a:pPr>
            <a:r>
              <a:rPr lang="en-US" altLang="ko-KR" sz="1600" dirty="0">
                <a:solidFill>
                  <a:srgbClr val="000000"/>
                </a:solidFill>
                <a:latin typeface="Arial" panose="020B0604020202020204" pitchFamily="34" charset="0"/>
                <a:ea typeface="맑은 고딕" panose="020B0503020000020004" pitchFamily="50" charset="-127"/>
                <a:cs typeface="Arial" panose="020B0604020202020204" pitchFamily="34" charset="0"/>
              </a:rPr>
              <a:t>Hospitalization due to any causes</a:t>
            </a:r>
          </a:p>
        </p:txBody>
      </p: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2132287C-2DC5-2B19-B37F-73DF053EA0F8}"/>
              </a:ext>
            </a:extLst>
          </p:cNvPr>
          <p:cNvCxnSpPr/>
          <p:nvPr/>
        </p:nvCxnSpPr>
        <p:spPr>
          <a:xfrm>
            <a:off x="323850" y="843558"/>
            <a:ext cx="8424614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5884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196"/>
    </mc:Choice>
    <mc:Fallback xmlns="">
      <p:transition spd="slow" advTm="12196"/>
    </mc:Fallback>
  </mc:AlternateContent>
</p:sld>
</file>

<file path=ppt/theme/theme1.xml><?xml version="1.0" encoding="utf-8"?>
<a:theme xmlns:a="http://schemas.openxmlformats.org/drawingml/2006/main" name="ESC_PPT_Light_220817-16-9">
  <a:themeElements>
    <a:clrScheme name="Custom 31">
      <a:dk1>
        <a:srgbClr val="000000"/>
      </a:dk1>
      <a:lt1>
        <a:srgbClr val="FFFFFF"/>
      </a:lt1>
      <a:dk2>
        <a:srgbClr val="595959"/>
      </a:dk2>
      <a:lt2>
        <a:srgbClr val="F2F2F2"/>
      </a:lt2>
      <a:accent1>
        <a:srgbClr val="AE1022"/>
      </a:accent1>
      <a:accent2>
        <a:srgbClr val="552682"/>
      </a:accent2>
      <a:accent3>
        <a:srgbClr val="00ABAA"/>
      </a:accent3>
      <a:accent4>
        <a:srgbClr val="005694"/>
      </a:accent4>
      <a:accent5>
        <a:srgbClr val="FBB800"/>
      </a:accent5>
      <a:accent6>
        <a:srgbClr val="EF7918"/>
      </a:accent6>
      <a:hlink>
        <a:srgbClr val="005694"/>
      </a:hlink>
      <a:folHlink>
        <a:srgbClr val="005694"/>
      </a:folHlink>
    </a:clrScheme>
    <a:fontScheme name="Custom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txDef>
      <a:spPr>
        <a:noFill/>
      </a:spPr>
      <a:bodyPr wrap="square" rtlCol="0">
        <a:spAutoFit/>
      </a:bodyPr>
      <a:lstStyle>
        <a:defPPr marL="38700" indent="0" algn="l" defTabSz="360000" rtl="0" eaLnBrk="1" latinLnBrk="0" hangingPunct="1">
          <a:spcBef>
            <a:spcPct val="20000"/>
          </a:spcBef>
          <a:buClr>
            <a:srgbClr val="C00000"/>
          </a:buClr>
          <a:buFont typeface="Arial" panose="020B0604020202020204" pitchFamily="34" charset="0"/>
          <a:buNone/>
          <a:defRPr sz="1600" b="1" i="0" kern="1200" dirty="0" smtClean="0">
            <a:solidFill>
              <a:schemeClr val="tx1"/>
            </a:solidFill>
            <a:latin typeface="+mn-lt"/>
            <a:ea typeface="+mn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ESC_PPT_GENERIC_12012021  -  Read-Only" id="{8CB5A6F9-0108-4F1C-927D-5872DF40D793}" vid="{717AFAD0-94CD-4965-A011-B2544BC0820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404</TotalTime>
  <Words>2834</Words>
  <Application>Microsoft Office PowerPoint</Application>
  <PresentationFormat>화면 슬라이드 쇼(16:9)</PresentationFormat>
  <Paragraphs>557</Paragraphs>
  <Slides>25</Slides>
  <Notes>23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25</vt:i4>
      </vt:variant>
    </vt:vector>
  </HeadingPairs>
  <TitlesOfParts>
    <vt:vector size="31" baseType="lpstr">
      <vt:lpstr>맑은 고딕</vt:lpstr>
      <vt:lpstr>Arial</vt:lpstr>
      <vt:lpstr>Calibri</vt:lpstr>
      <vt:lpstr>Times New Roman</vt:lpstr>
      <vt:lpstr>Verdana</vt:lpstr>
      <vt:lpstr>ESC_PPT_Light_220817-16-9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Patient Flow and Follow-up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Prespecified Subgroup Analysis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Roland COLLIN</dc:creator>
  <cp:lastModifiedBy> 정보영</cp:lastModifiedBy>
  <cp:revision>56</cp:revision>
  <dcterms:created xsi:type="dcterms:W3CDTF">2021-07-16T09:19:14Z</dcterms:created>
  <dcterms:modified xsi:type="dcterms:W3CDTF">2026-08-21T04:25:14Z</dcterms:modified>
</cp:coreProperties>
</file>