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61" r:id="rId3"/>
    <p:sldId id="266" r:id="rId4"/>
    <p:sldId id="265" r:id="rId5"/>
    <p:sldId id="2147478324" r:id="rId6"/>
    <p:sldId id="2147478327" r:id="rId7"/>
    <p:sldId id="2147478927" r:id="rId8"/>
    <p:sldId id="2147478729" r:id="rId9"/>
    <p:sldId id="2147478926" r:id="rId10"/>
    <p:sldId id="2147478925" r:id="rId11"/>
    <p:sldId id="2147478728" r:id="rId12"/>
    <p:sldId id="2147478726" r:id="rId13"/>
    <p:sldId id="2147478924" r:id="rId14"/>
    <p:sldId id="2147478758" r:id="rId15"/>
    <p:sldId id="2147478922" r:id="rId16"/>
    <p:sldId id="2147478923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022"/>
    <a:srgbClr val="878787"/>
    <a:srgbClr val="D0D0D0"/>
    <a:srgbClr val="D3D3D3"/>
    <a:srgbClr val="E0E0E0"/>
    <a:srgbClr val="F28C26"/>
    <a:srgbClr val="FFBF08"/>
    <a:srgbClr val="B62A79"/>
    <a:srgbClr val="F3BC00"/>
    <a:srgbClr val="D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66" autoAdjust="0"/>
    <p:restoredTop sz="96197"/>
  </p:normalViewPr>
  <p:slideViewPr>
    <p:cSldViewPr showGuides="1">
      <p:cViewPr varScale="1">
        <p:scale>
          <a:sx n="154" d="100"/>
          <a:sy n="154" d="100"/>
        </p:scale>
        <p:origin x="216" y="448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(Latest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-%20Cop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(Latest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(Latest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(Latest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5318a4d74e97034/Desktop/Medera/Company%20Presentation/Backups/HFpEF/HFpEF%20Datav12%20(Latest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46728638425907"/>
          <c:y val="0.16821979600293152"/>
          <c:w val="0.87543202656697094"/>
          <c:h val="0.748570446294787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SRD002_PCWP!$AZ$109</c:f>
              <c:strCache>
                <c:ptCount val="1"/>
                <c:pt idx="0">
                  <c:v>Rest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SRD002_PCWP!$BA$108:$BD$108</c:f>
              <c:strCache>
                <c:ptCount val="4"/>
                <c:pt idx="0">
                  <c:v>Low Dose 
@ 6 mos</c:v>
                </c:pt>
                <c:pt idx="1">
                  <c:v>High Dose 
@ 6 mos</c:v>
                </c:pt>
                <c:pt idx="2">
                  <c:v>Low Dose 
@ 12 mos</c:v>
                </c:pt>
                <c:pt idx="3">
                  <c:v>High Dose 
@ 12 mos</c:v>
                </c:pt>
              </c:strCache>
            </c:strRef>
          </c:cat>
          <c:val>
            <c:numRef>
              <c:f>SRD002_PCWP!$BA$109:$BD$109</c:f>
              <c:numCache>
                <c:formatCode>0.0%</c:formatCode>
                <c:ptCount val="4"/>
                <c:pt idx="0">
                  <c:v>-0.23418481056060339</c:v>
                </c:pt>
                <c:pt idx="1">
                  <c:v>-0.27126216690601568</c:v>
                </c:pt>
                <c:pt idx="2">
                  <c:v>-0.31990399451397222</c:v>
                </c:pt>
                <c:pt idx="3">
                  <c:v>-0.46811339822349873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D-4847-8B4F-8E7467555727}"/>
            </c:ext>
          </c:extLst>
        </c:ser>
        <c:ser>
          <c:idx val="1"/>
          <c:order val="1"/>
          <c:tx>
            <c:strRef>
              <c:f>SRD002_PCWP!$AZ$110</c:f>
              <c:strCache>
                <c:ptCount val="1"/>
                <c:pt idx="0">
                  <c:v>Peak Exercise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SRD002_PCWP!$BA$108:$BD$108</c:f>
              <c:strCache>
                <c:ptCount val="4"/>
                <c:pt idx="0">
                  <c:v>Low Dose 
@ 6 mos</c:v>
                </c:pt>
                <c:pt idx="1">
                  <c:v>High Dose 
@ 6 mos</c:v>
                </c:pt>
                <c:pt idx="2">
                  <c:v>Low Dose 
@ 12 mos</c:v>
                </c:pt>
                <c:pt idx="3">
                  <c:v>High Dose 
@ 12 mos</c:v>
                </c:pt>
              </c:strCache>
            </c:strRef>
          </c:cat>
          <c:val>
            <c:numRef>
              <c:f>SRD002_PCWP!$BA$110:$BD$110</c:f>
              <c:numCache>
                <c:formatCode>0.0%</c:formatCode>
                <c:ptCount val="4"/>
                <c:pt idx="0">
                  <c:v>-8.2960119428449663E-2</c:v>
                </c:pt>
                <c:pt idx="1">
                  <c:v>-0.1798026315789473</c:v>
                </c:pt>
                <c:pt idx="2">
                  <c:v>-0.27966161939290557</c:v>
                </c:pt>
                <c:pt idx="3">
                  <c:v>-0.30921052631578944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7D-4847-8B4F-8E74675557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5748703"/>
        <c:axId val="105750143"/>
      </c:barChart>
      <c:catAx>
        <c:axId val="10574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750143"/>
        <c:crosses val="autoZero"/>
        <c:auto val="1"/>
        <c:lblAlgn val="ctr"/>
        <c:lblOffset val="100"/>
        <c:noMultiLvlLbl val="0"/>
      </c:catAx>
      <c:valAx>
        <c:axId val="105750143"/>
        <c:scaling>
          <c:orientation val="minMax"/>
          <c:max val="0"/>
          <c:min val="-0.5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 w="6350"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74870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33720046482155"/>
          <c:y val="6.6715186802523044E-2"/>
          <c:w val="0.73238947565908763"/>
          <c:h val="0.80465902657889687"/>
        </c:manualLayout>
      </c:layout>
      <c:lineChart>
        <c:grouping val="standard"/>
        <c:varyColors val="0"/>
        <c:ser>
          <c:idx val="0"/>
          <c:order val="0"/>
          <c:tx>
            <c:strRef>
              <c:f>Hemodynamics!$D$10</c:f>
              <c:strCache>
                <c:ptCount val="1"/>
                <c:pt idx="0">
                  <c:v>Overall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Hemodynamics!$C$11:$C$13</c:f>
              <c:strCache>
                <c:ptCount val="3"/>
                <c:pt idx="0">
                  <c:v>Baseline</c:v>
                </c:pt>
                <c:pt idx="1">
                  <c:v>Week 24</c:v>
                </c:pt>
                <c:pt idx="2">
                  <c:v>Week 52</c:v>
                </c:pt>
              </c:strCache>
            </c:strRef>
          </c:cat>
          <c:val>
            <c:numRef>
              <c:f>Hemodynamics!$D$11:$D$13</c:f>
              <c:numCache>
                <c:formatCode>0.0</c:formatCode>
                <c:ptCount val="3"/>
                <c:pt idx="0">
                  <c:v>29.267000000000003</c:v>
                </c:pt>
                <c:pt idx="1">
                  <c:v>25.367000000000001</c:v>
                </c:pt>
                <c:pt idx="2">
                  <c:v>20.541249999999998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12-42A0-B225-4FA095F009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7451007"/>
        <c:axId val="667451487"/>
      </c:lineChart>
      <c:catAx>
        <c:axId val="667451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7451487"/>
        <c:crosses val="autoZero"/>
        <c:auto val="1"/>
        <c:lblAlgn val="ctr"/>
        <c:lblOffset val="100"/>
        <c:noMultiLvlLbl val="0"/>
      </c:catAx>
      <c:valAx>
        <c:axId val="667451487"/>
        <c:scaling>
          <c:orientation val="minMax"/>
          <c:max val="35"/>
          <c:min val="1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(mmHg)</a:t>
                </a:r>
              </a:p>
            </c:rich>
          </c:tx>
          <c:layout>
            <c:manualLayout>
              <c:xMode val="edge"/>
              <c:yMode val="edge"/>
              <c:x val="3.4382053446820236E-2"/>
              <c:y val="0.353815586135845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#,##0_);\(#,##0\)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7451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13161636045493"/>
          <c:y val="7.2751322751322747E-2"/>
          <c:w val="0.78021762904636915"/>
          <c:h val="0.68961952672582594"/>
        </c:manualLayout>
      </c:layout>
      <c:lineChart>
        <c:grouping val="standard"/>
        <c:varyColors val="0"/>
        <c:ser>
          <c:idx val="0"/>
          <c:order val="0"/>
          <c:tx>
            <c:strRef>
              <c:f>Hemodynamics!$D$42</c:f>
              <c:strCache>
                <c:ptCount val="1"/>
                <c:pt idx="0">
                  <c:v>Overall</c:v>
                </c:pt>
              </c:strCache>
            </c:strRef>
          </c:tx>
          <c:spPr>
            <a:ln w="31750" cap="rnd">
              <a:solidFill>
                <a:srgbClr val="215F9A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215F9A"/>
              </a:solidFill>
              <a:ln w="9525">
                <a:solidFill>
                  <a:srgbClr val="215F9A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0.12900793650793652"/>
                  <c:y val="-5.4563492063492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9-4810-AFBC-31B9FF8BE5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Hemodynamics!$C$43:$C$45</c:f>
              <c:strCache>
                <c:ptCount val="3"/>
                <c:pt idx="0">
                  <c:v>Baseline</c:v>
                </c:pt>
                <c:pt idx="1">
                  <c:v>Week 24</c:v>
                </c:pt>
                <c:pt idx="2">
                  <c:v>Week 52</c:v>
                </c:pt>
              </c:strCache>
            </c:strRef>
          </c:cat>
          <c:val>
            <c:numRef>
              <c:f>Hemodynamics!$D$43:$D$45</c:f>
              <c:numCache>
                <c:formatCode>0.000</c:formatCode>
                <c:ptCount val="3"/>
                <c:pt idx="0">
                  <c:v>1.7988385530294433</c:v>
                </c:pt>
                <c:pt idx="1">
                  <c:v>1.8719532051228505</c:v>
                </c:pt>
                <c:pt idx="2">
                  <c:v>1.543717064341986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B9-4810-AFBC-31B9FF8BE568}"/>
            </c:ext>
          </c:extLst>
        </c:ser>
        <c:ser>
          <c:idx val="1"/>
          <c:order val="1"/>
          <c:tx>
            <c:strRef>
              <c:f>Hemodynamics!$E$42</c:f>
              <c:strCache>
                <c:ptCount val="1"/>
                <c:pt idx="0">
                  <c:v>PVR ≥2</c:v>
                </c:pt>
              </c:strCache>
            </c:strRef>
          </c:tx>
          <c:spPr>
            <a:ln w="31750" cap="rnd">
              <a:solidFill>
                <a:srgbClr val="DCEAF7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DCEAF7"/>
              </a:solidFill>
              <a:ln w="9525">
                <a:solidFill>
                  <a:srgbClr val="DCEAF7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4.1706349206349351E-2"/>
                  <c:y val="7.1097883597883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B9-4810-AFBC-31B9FF8BE568}"/>
                </c:ext>
              </c:extLst>
            </c:dLbl>
            <c:numFmt formatCode="#,##0.0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Hemodynamics!$C$43:$C$45</c:f>
              <c:strCache>
                <c:ptCount val="3"/>
                <c:pt idx="0">
                  <c:v>Baseline</c:v>
                </c:pt>
                <c:pt idx="1">
                  <c:v>Week 24</c:v>
                </c:pt>
                <c:pt idx="2">
                  <c:v>Week 52</c:v>
                </c:pt>
              </c:strCache>
            </c:strRef>
          </c:cat>
          <c:val>
            <c:numRef>
              <c:f>Hemodynamics!$E$43:$E$45</c:f>
              <c:numCache>
                <c:formatCode>0.00</c:formatCode>
                <c:ptCount val="3"/>
                <c:pt idx="0">
                  <c:v>2.385822950819672</c:v>
                </c:pt>
                <c:pt idx="1">
                  <c:v>2.1274034904151073</c:v>
                </c:pt>
                <c:pt idx="2">
                  <c:v>1.5011098779134295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1B9-4810-AFBC-31B9FF8BE5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1508960"/>
        <c:axId val="1501509440"/>
      </c:lineChart>
      <c:catAx>
        <c:axId val="15015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1509440"/>
        <c:crosses val="autoZero"/>
        <c:auto val="1"/>
        <c:lblAlgn val="ctr"/>
        <c:lblOffset val="100"/>
        <c:noMultiLvlLbl val="0"/>
      </c:catAx>
      <c:valAx>
        <c:axId val="1501509440"/>
        <c:scaling>
          <c:orientation val="minMax"/>
          <c:min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(mmHg*min/L)</a:t>
                </a:r>
              </a:p>
            </c:rich>
          </c:tx>
          <c:layout>
            <c:manualLayout>
              <c:xMode val="edge"/>
              <c:yMode val="edge"/>
              <c:x val="0"/>
              <c:y val="0.193420614089905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00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150896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57064741907262"/>
          <c:y val="0.88789995000624922"/>
          <c:w val="0.53157136607924005"/>
          <c:h val="0.10548629337999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67300962379702"/>
          <c:y val="4.7743055555555552E-2"/>
          <c:w val="0.7671325459317585"/>
          <c:h val="0.74924062226596677"/>
        </c:manualLayout>
      </c:layout>
      <c:lineChart>
        <c:grouping val="standard"/>
        <c:varyColors val="0"/>
        <c:ser>
          <c:idx val="0"/>
          <c:order val="0"/>
          <c:tx>
            <c:strRef>
              <c:f>'GLP-1 Comparison'!$B$22</c:f>
              <c:strCache>
                <c:ptCount val="1"/>
                <c:pt idx="0">
                  <c:v>GLP-1 (n=3)</c:v>
                </c:pt>
              </c:strCache>
            </c:strRef>
          </c:tx>
          <c:spPr>
            <a:ln w="31750" cap="rnd">
              <a:solidFill>
                <a:srgbClr val="DCEAF7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DCEAF7"/>
              </a:solidFill>
              <a:ln w="9525">
                <a:solidFill>
                  <a:srgbClr val="DCEAF7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'GLP-1 Comparison'!$A$23:$A$25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12 Months</c:v>
                </c:pt>
              </c:strCache>
            </c:strRef>
          </c:cat>
          <c:val>
            <c:numRef>
              <c:f>'GLP-1 Comparison'!$B$23:$B$25</c:f>
              <c:numCache>
                <c:formatCode>0.0</c:formatCode>
                <c:ptCount val="3"/>
                <c:pt idx="0">
                  <c:v>37.333333333333336</c:v>
                </c:pt>
                <c:pt idx="1">
                  <c:v>36.666666666666664</c:v>
                </c:pt>
                <c:pt idx="2">
                  <c:v>23.164999999999999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3D-4FDB-896B-A0704C932951}"/>
            </c:ext>
          </c:extLst>
        </c:ser>
        <c:ser>
          <c:idx val="1"/>
          <c:order val="1"/>
          <c:tx>
            <c:strRef>
              <c:f>'GLP-1 Comparison'!$C$22</c:f>
              <c:strCache>
                <c:ptCount val="1"/>
                <c:pt idx="0">
                  <c:v>No GLP-1 (n=7)</c:v>
                </c:pt>
              </c:strCache>
            </c:strRef>
          </c:tx>
          <c:spPr>
            <a:ln w="31750" cap="rnd">
              <a:solidFill>
                <a:srgbClr val="163E6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63E64"/>
              </a:solidFill>
              <a:ln w="9525">
                <a:solidFill>
                  <a:srgbClr val="163E6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'GLP-1 Comparison'!$A$23:$A$25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12 Months</c:v>
                </c:pt>
              </c:strCache>
            </c:strRef>
          </c:cat>
          <c:val>
            <c:numRef>
              <c:f>'GLP-1 Comparison'!$C$23:$C$25</c:f>
              <c:numCache>
                <c:formatCode>0.0</c:formatCode>
                <c:ptCount val="3"/>
                <c:pt idx="0">
                  <c:v>25.810000000000002</c:v>
                </c:pt>
                <c:pt idx="1">
                  <c:v>20.524285714285718</c:v>
                </c:pt>
                <c:pt idx="2">
                  <c:v>19.666666666666668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3D-4FDB-896B-A0704C932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3856816"/>
        <c:axId val="976458864"/>
      </c:lineChart>
      <c:catAx>
        <c:axId val="96385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6458864"/>
        <c:crosses val="autoZero"/>
        <c:auto val="1"/>
        <c:lblAlgn val="ctr"/>
        <c:lblOffset val="100"/>
        <c:noMultiLvlLbl val="0"/>
      </c:catAx>
      <c:valAx>
        <c:axId val="976458864"/>
        <c:scaling>
          <c:orientation val="minMax"/>
          <c:min val="1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(mmHg)</a:t>
                </a:r>
              </a:p>
            </c:rich>
          </c:tx>
          <c:layout>
            <c:manualLayout>
              <c:xMode val="edge"/>
              <c:yMode val="edge"/>
              <c:x val="0"/>
              <c:y val="0.331000596474648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6385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0000000001E-2"/>
          <c:y val="0.89552489085516407"/>
          <c:w val="0.9"/>
          <c:h val="9.86880747447895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'GLP-1 Comparison'!$B$40</c:f>
              <c:strCache>
                <c:ptCount val="1"/>
                <c:pt idx="0">
                  <c:v>GLP-1 (n=3)</c:v>
                </c:pt>
              </c:strCache>
            </c:strRef>
          </c:tx>
          <c:spPr>
            <a:solidFill>
              <a:srgbClr val="DCEAF7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'GLP-1 Comparison'!$A$41:$A$42</c:f>
              <c:strCache>
                <c:ptCount val="2"/>
                <c:pt idx="0">
                  <c:v>6 Months</c:v>
                </c:pt>
                <c:pt idx="1">
                  <c:v>12 Months</c:v>
                </c:pt>
              </c:strCache>
            </c:strRef>
          </c:cat>
          <c:val>
            <c:numRef>
              <c:f>'GLP-1 Comparison'!$B$41:$B$42</c:f>
              <c:numCache>
                <c:formatCode>0.0%</c:formatCode>
                <c:ptCount val="2"/>
                <c:pt idx="0">
                  <c:v>0.33333333333333331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01-471C-935F-548D45C54816}"/>
            </c:ext>
          </c:extLst>
        </c:ser>
        <c:ser>
          <c:idx val="1"/>
          <c:order val="1"/>
          <c:tx>
            <c:strRef>
              <c:f>'GLP-1 Comparison'!$C$40</c:f>
              <c:strCache>
                <c:ptCount val="1"/>
                <c:pt idx="0">
                  <c:v>No GLP-1 (n=7)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'GLP-1 Comparison'!$A$41:$A$42</c:f>
              <c:strCache>
                <c:ptCount val="2"/>
                <c:pt idx="0">
                  <c:v>6 Months</c:v>
                </c:pt>
                <c:pt idx="1">
                  <c:v>12 Months</c:v>
                </c:pt>
              </c:strCache>
            </c:strRef>
          </c:cat>
          <c:val>
            <c:numRef>
              <c:f>'GLP-1 Comparison'!$C$41:$C$42</c:f>
              <c:numCache>
                <c:formatCode>0.0%</c:formatCode>
                <c:ptCount val="2"/>
                <c:pt idx="0">
                  <c:v>0.5714285714285714</c:v>
                </c:pt>
                <c:pt idx="1">
                  <c:v>0.66666666666666663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01-471C-935F-548D45C54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3834080"/>
        <c:axId val="976275504"/>
      </c:barChart>
      <c:catAx>
        <c:axId val="96383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6275504"/>
        <c:crosses val="autoZero"/>
        <c:auto val="1"/>
        <c:lblAlgn val="ctr"/>
        <c:lblOffset val="100"/>
        <c:noMultiLvlLbl val="0"/>
      </c:catAx>
      <c:valAx>
        <c:axId val="976275504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%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6383408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'GLP-1 Comparison'!$B$17</c:f>
              <c:strCache>
                <c:ptCount val="1"/>
                <c:pt idx="0">
                  <c:v>GLP-1 (n=3)</c:v>
                </c:pt>
              </c:strCache>
            </c:strRef>
          </c:tx>
          <c:spPr>
            <a:ln w="31750" cap="rnd">
              <a:solidFill>
                <a:srgbClr val="DCEAF7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DCEAF7"/>
              </a:solidFill>
              <a:ln w="9525">
                <a:solidFill>
                  <a:srgbClr val="DCEAF7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0312499999999999E-2"/>
                  <c:y val="5.5338541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1D-4060-97E0-A27FB536A80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'GLP-1 Comparison'!$A$18:$A$20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12 Months</c:v>
                </c:pt>
              </c:strCache>
            </c:strRef>
          </c:cat>
          <c:val>
            <c:numRef>
              <c:f>'GLP-1 Comparison'!$B$18:$B$20</c:f>
              <c:numCache>
                <c:formatCode>0.0</c:formatCode>
                <c:ptCount val="3"/>
                <c:pt idx="0">
                  <c:v>55.666666666666664</c:v>
                </c:pt>
                <c:pt idx="1">
                  <c:v>54.00333333333333</c:v>
                </c:pt>
                <c:pt idx="2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1D-4060-97E0-A27FB536A807}"/>
            </c:ext>
          </c:extLst>
        </c:ser>
        <c:ser>
          <c:idx val="1"/>
          <c:order val="1"/>
          <c:tx>
            <c:strRef>
              <c:f>'GLP-1 Comparison'!$C$17</c:f>
              <c:strCache>
                <c:ptCount val="1"/>
                <c:pt idx="0">
                  <c:v>No GLP-1 (n=7)</c:v>
                </c:pt>
              </c:strCache>
            </c:strRef>
          </c:tx>
          <c:spPr>
            <a:ln w="31750" cap="rnd">
              <a:solidFill>
                <a:srgbClr val="163E6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63E64"/>
              </a:solidFill>
              <a:ln w="9525">
                <a:solidFill>
                  <a:srgbClr val="163E64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'GLP-1 Comparison'!$A$18:$A$20</c:f>
              <c:strCache>
                <c:ptCount val="3"/>
                <c:pt idx="0">
                  <c:v>Baseline</c:v>
                </c:pt>
                <c:pt idx="1">
                  <c:v>6 Months</c:v>
                </c:pt>
                <c:pt idx="2">
                  <c:v>12 Months</c:v>
                </c:pt>
              </c:strCache>
            </c:strRef>
          </c:cat>
          <c:val>
            <c:numRef>
              <c:f>'GLP-1 Comparison'!$C$18:$C$20</c:f>
              <c:numCache>
                <c:formatCode>0.0</c:formatCode>
                <c:ptCount val="3"/>
                <c:pt idx="0">
                  <c:v>39</c:v>
                </c:pt>
                <c:pt idx="1">
                  <c:v>48.428571428571431</c:v>
                </c:pt>
                <c:pt idx="2">
                  <c:v>59.778333333333336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1D-4060-97E0-A27FB536A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3803456"/>
        <c:axId val="976360944"/>
      </c:lineChart>
      <c:catAx>
        <c:axId val="96380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6360944"/>
        <c:crosses val="autoZero"/>
        <c:auto val="1"/>
        <c:lblAlgn val="ctr"/>
        <c:lblOffset val="100"/>
        <c:noMultiLvlLbl val="0"/>
      </c:catAx>
      <c:valAx>
        <c:axId val="976360944"/>
        <c:scaling>
          <c:orientation val="minMax"/>
          <c:max val="65"/>
          <c:min val="3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(points)</a:t>
                </a:r>
              </a:p>
            </c:rich>
          </c:tx>
          <c:layout>
            <c:manualLayout>
              <c:xMode val="edge"/>
              <c:yMode val="edge"/>
              <c:x val="2.7777777777777776E-2"/>
              <c:y val="0.28996302220034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6380345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26/08/2026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8/26/26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018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1626FA-57CC-844B-BE29-65B055B443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60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1E8CF-6542-954F-8DA2-B9786D13B58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22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10544-2BDC-E0A2-FD62-B926F24A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FD7D08-B6FB-7818-3C5C-2EC6B992D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5961A-D888-87AF-7EBE-7664257BB0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17012-7901-74C4-06E7-5A5D4A6BC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001B-3F3E-4CDA-B46D-29113C434E17}" type="slidenum">
              <a:rPr lang="en-HK" smtClean="0"/>
              <a:t>8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792519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001B-3F3E-4CDA-B46D-29113C434E17}" type="slidenum">
              <a:rPr lang="en-HK" smtClean="0"/>
              <a:t>10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02845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B1A82-1B6C-2B4F-55CA-B93E100A5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26919-C9DF-9F11-AF77-2C16E7367E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A47EF-DF0A-8E64-8496-5BA73EE1A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1BBD5-2DF1-B9FD-B636-08E2AD4ED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001B-3F3E-4CDA-B46D-29113C434E17}" type="slidenum">
              <a:rPr lang="en-HK" smtClean="0"/>
              <a:t>11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58154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1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B1A82-1B6C-2B4F-55CA-B93E100A5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26919-C9DF-9F11-AF77-2C16E7367E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A47EF-DF0A-8E64-8496-5BA73EE1A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1BBD5-2DF1-B9FD-B636-08E2AD4ED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001B-3F3E-4CDA-B46D-29113C434E17}" type="slidenum">
              <a:rPr lang="en-HK" smtClean="0"/>
              <a:t>13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068015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7D4E2-17F1-F6AD-148B-52CF96C5E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C1ED6-D3D3-1916-5A68-A2398E1AE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6E4B3B-E5AF-236C-B2E5-D04654809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table for hi dose? At least slide 4 summary eg 100% PCWP normalisation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52547-A0D1-322A-33AE-4AAED30D0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001B-3F3E-4CDA-B46D-29113C434E17}" type="slidenum">
              <a:rPr lang="en-HK" smtClean="0"/>
              <a:t>14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151843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6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1B624F2F-A05E-C442-AC71-BAF8C48524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800" b="1">
                <a:solidFill>
                  <a:srgbClr val="C00000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4916F6-DEDA-E746-9E0E-C190FE1554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/>
          <a:lstStyle>
            <a:lvl1pPr marL="180975" indent="-180975" defTabSz="3600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44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37D92-36A6-B31B-F167-A516F2E7F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51718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941B9-FF05-EB99-E39C-F006E13E2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838C0-D877-ACE3-0158-4993DA1DD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083236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  <p:sldLayoutId id="2147483671" r:id="rId7"/>
    <p:sldLayoutId id="2147483672" r:id="rId8"/>
    <p:sldLayoutId id="2147483673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2A3005-0E1F-CBEC-7B0D-6C1C1F8AFCFE}"/>
              </a:ext>
            </a:extLst>
          </p:cNvPr>
          <p:cNvSpPr txBox="1">
            <a:spLocks/>
          </p:cNvSpPr>
          <p:nvPr/>
        </p:nvSpPr>
        <p:spPr>
          <a:xfrm>
            <a:off x="251520" y="699542"/>
            <a:ext cx="8424936" cy="19898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0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en-US" sz="3000" dirty="0"/>
              <a:t>Outcomes of Intracoronary AAV1/SERCA2a Gene Therapy in Patients With Heart Failure With Preserved Ejection Fraction: 12-Month Results From the MUSIC-HFpEF Phase 1b Trial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04A23-E647-A6B9-FB97-FD345412407D}"/>
              </a:ext>
            </a:extLst>
          </p:cNvPr>
          <p:cNvSpPr txBox="1">
            <a:spLocks/>
          </p:cNvSpPr>
          <p:nvPr/>
        </p:nvSpPr>
        <p:spPr>
          <a:xfrm>
            <a:off x="265321" y="3300573"/>
            <a:ext cx="6345029" cy="879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Marat Fudim, MD, MHS on behalf of the MUSIC HFPEF investigators </a:t>
            </a:r>
          </a:p>
          <a:p>
            <a:r>
              <a:rPr lang="en-US" sz="1600" b="1" dirty="0"/>
              <a:t>Duke University</a:t>
            </a:r>
          </a:p>
          <a:p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70736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32C5A-53A1-5FFB-34CF-DD985C9AA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E591E7F-7EF7-E0B4-9753-2C0290FA5A89}"/>
              </a:ext>
            </a:extLst>
          </p:cNvPr>
          <p:cNvSpPr txBox="1">
            <a:spLocks/>
          </p:cNvSpPr>
          <p:nvPr/>
        </p:nvSpPr>
        <p:spPr>
          <a:xfrm>
            <a:off x="325774" y="146304"/>
            <a:ext cx="8243922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ea typeface="Malgun Gothic"/>
                <a:cs typeface="Arial"/>
              </a:rPr>
              <a:t>PCWP Improvement in Concordance with Other Hemodynamic Endpoints (All Patients)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42393E-2681-93ED-8263-A3CDAE3332DE}"/>
              </a:ext>
            </a:extLst>
          </p:cNvPr>
          <p:cNvSpPr txBox="1"/>
          <p:nvPr/>
        </p:nvSpPr>
        <p:spPr>
          <a:xfrm>
            <a:off x="6674025" y="1828800"/>
            <a:ext cx="54952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4)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4DD93-9466-1BA7-4198-0C4FAF8D3167}"/>
              </a:ext>
            </a:extLst>
          </p:cNvPr>
          <p:cNvSpPr txBox="1"/>
          <p:nvPr/>
        </p:nvSpPr>
        <p:spPr>
          <a:xfrm>
            <a:off x="7337539" y="1828800"/>
            <a:ext cx="60728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4)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4D1592-9E00-D26D-2356-145249AC7109}"/>
              </a:ext>
            </a:extLst>
          </p:cNvPr>
          <p:cNvSpPr txBox="1"/>
          <p:nvPr/>
        </p:nvSpPr>
        <p:spPr>
          <a:xfrm>
            <a:off x="8048469" y="1828800"/>
            <a:ext cx="521227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solidFill>
                  <a:srgbClr val="4545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3)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697659-6E14-4C75-C6DB-1283A7EBB658}"/>
              </a:ext>
            </a:extLst>
          </p:cNvPr>
          <p:cNvGrpSpPr/>
          <p:nvPr/>
        </p:nvGrpSpPr>
        <p:grpSpPr>
          <a:xfrm>
            <a:off x="122425" y="1281599"/>
            <a:ext cx="4422453" cy="3198734"/>
            <a:chOff x="93137" y="1151241"/>
            <a:chExt cx="4380581" cy="250078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D5B21F4-2685-CD8E-E475-244B7C72A07B}"/>
                </a:ext>
              </a:extLst>
            </p:cNvPr>
            <p:cNvGrpSpPr/>
            <p:nvPr/>
          </p:nvGrpSpPr>
          <p:grpSpPr>
            <a:xfrm>
              <a:off x="93137" y="1151241"/>
              <a:ext cx="4297010" cy="2500789"/>
              <a:chOff x="93137" y="1151241"/>
              <a:chExt cx="4297010" cy="250078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1DF443-C93A-7271-3FE6-3995953B3331}"/>
                  </a:ext>
                </a:extLst>
              </p:cNvPr>
              <p:cNvSpPr txBox="1"/>
              <p:nvPr/>
            </p:nvSpPr>
            <p:spPr>
              <a:xfrm>
                <a:off x="989601" y="1151241"/>
                <a:ext cx="3400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50"/>
                  </a:spcBef>
                  <a:spcAft>
                    <a:spcPts val="225"/>
                  </a:spcAft>
                </a:pPr>
                <a:r>
                  <a:rPr lang="en-US" sz="1200" b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PCWP @ Peak Exercise</a:t>
                </a:r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9E263307-E048-4A15-F2D3-F568B62582EC}"/>
                  </a:ext>
                </a:extLst>
              </p:cNvPr>
              <p:cNvGrpSpPr/>
              <p:nvPr/>
            </p:nvGrpSpPr>
            <p:grpSpPr>
              <a:xfrm>
                <a:off x="93137" y="1501784"/>
                <a:ext cx="4178808" cy="2150246"/>
                <a:chOff x="118364" y="1501784"/>
                <a:chExt cx="4178808" cy="2150246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4C48DA16-BBF2-9843-019C-12F379B537F8}"/>
                    </a:ext>
                  </a:extLst>
                </p:cNvPr>
                <p:cNvGrpSpPr/>
                <p:nvPr/>
              </p:nvGrpSpPr>
              <p:grpSpPr>
                <a:xfrm>
                  <a:off x="118364" y="1501784"/>
                  <a:ext cx="4178808" cy="1956816"/>
                  <a:chOff x="118364" y="1501784"/>
                  <a:chExt cx="4178808" cy="1956816"/>
                </a:xfrm>
              </p:grpSpPr>
              <p:graphicFrame>
                <p:nvGraphicFramePr>
                  <p:cNvPr id="20" name="Chart 19">
                    <a:extLst>
                      <a:ext uri="{FF2B5EF4-FFF2-40B4-BE49-F238E27FC236}">
                        <a16:creationId xmlns:a16="http://schemas.microsoft.com/office/drawing/2014/main" id="{431C05DB-BF74-4952-BB91-2FCF03644C2C}"/>
                      </a:ext>
                    </a:extLst>
                  </p:cNvPr>
                  <p:cNvGraphicFramePr>
                    <a:graphicFrameLocks/>
                  </p:cNvGraphicFramePr>
                  <p:nvPr/>
                </p:nvGraphicFramePr>
                <p:xfrm>
                  <a:off x="118364" y="1501784"/>
                  <a:ext cx="4178808" cy="195681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cxnSp>
                <p:nvCxnSpPr>
                  <p:cNvPr id="10" name="Straight Connector 9">
                    <a:extLst>
                      <a:ext uri="{FF2B5EF4-FFF2-40B4-BE49-F238E27FC236}">
                        <a16:creationId xmlns:a16="http://schemas.microsoft.com/office/drawing/2014/main" id="{1AD83878-5105-E23A-36E0-5A4750CDA7E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07151" y="2256809"/>
                    <a:ext cx="2743200" cy="4031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75000"/>
                      </a:schemeClr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3F7335E-962D-F73C-E1D6-60DD099A7F9D}"/>
                    </a:ext>
                  </a:extLst>
                </p:cNvPr>
                <p:cNvSpPr txBox="1"/>
                <p:nvPr/>
              </p:nvSpPr>
              <p:spPr>
                <a:xfrm>
                  <a:off x="1039716" y="3353477"/>
                  <a:ext cx="7326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50" dirty="0">
                      <a:solidFill>
                        <a:srgbClr val="4545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(n = 10)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37EF2B0-4D56-F3EF-1BED-62F0631201F4}"/>
                    </a:ext>
                  </a:extLst>
                </p:cNvPr>
                <p:cNvSpPr txBox="1"/>
                <p:nvPr/>
              </p:nvSpPr>
              <p:spPr>
                <a:xfrm>
                  <a:off x="1999316" y="3375031"/>
                  <a:ext cx="80971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50" dirty="0">
                      <a:solidFill>
                        <a:srgbClr val="4545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(n = 10)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444E4E7-BB79-532C-EB2D-E2E5D31B59B1}"/>
                    </a:ext>
                  </a:extLst>
                </p:cNvPr>
                <p:cNvSpPr txBox="1"/>
                <p:nvPr/>
              </p:nvSpPr>
              <p:spPr>
                <a:xfrm>
                  <a:off x="3124188" y="3367949"/>
                  <a:ext cx="69496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50" dirty="0">
                      <a:solidFill>
                        <a:srgbClr val="4545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(n = 8)</a:t>
                  </a:r>
                </a:p>
              </p:txBody>
            </p:sp>
          </p:grp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2B7046-7A1C-F4E2-00EA-E3FD191DBA3D}"/>
                </a:ext>
              </a:extLst>
            </p:cNvPr>
            <p:cNvSpPr txBox="1"/>
            <p:nvPr/>
          </p:nvSpPr>
          <p:spPr>
            <a:xfrm>
              <a:off x="3541058" y="2073442"/>
              <a:ext cx="93266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>
                  <a:solidFill>
                    <a:srgbClr val="215F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HFpEF Threshold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F96A43-9B3D-6D23-C18C-18B99BE6A31D}"/>
              </a:ext>
            </a:extLst>
          </p:cNvPr>
          <p:cNvGrpSpPr/>
          <p:nvPr/>
        </p:nvGrpSpPr>
        <p:grpSpPr>
          <a:xfrm>
            <a:off x="4952552" y="1281599"/>
            <a:ext cx="4243139" cy="3171165"/>
            <a:chOff x="7438172" y="3949407"/>
            <a:chExt cx="4787028" cy="25604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279D73D-0888-9C54-591E-A967EDE25DE9}"/>
                </a:ext>
              </a:extLst>
            </p:cNvPr>
            <p:cNvSpPr txBox="1"/>
            <p:nvPr/>
          </p:nvSpPr>
          <p:spPr>
            <a:xfrm>
              <a:off x="7662024" y="3949407"/>
              <a:ext cx="4366742" cy="642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50"/>
                </a:spcBef>
                <a:spcAft>
                  <a:spcPts val="225"/>
                </a:spcAft>
              </a:pPr>
              <a:r>
                <a:rPr lang="en-US" sz="1050" b="1" dirty="0">
                  <a:solidFill>
                    <a:srgbClr val="215F9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Pulmonary Vascular Resistance @ Rest</a:t>
              </a:r>
            </a:p>
            <a:p>
              <a:pPr algn="ctr">
                <a:spcBef>
                  <a:spcPts val="450"/>
                </a:spcBef>
                <a:spcAft>
                  <a:spcPts val="225"/>
                </a:spcAft>
              </a:pPr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Greater improvement in PH patients (PVR ≥2 mmHg*min/L)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1E0D2C0-AFE6-12C4-77A8-2BA202D57799}"/>
                </a:ext>
              </a:extLst>
            </p:cNvPr>
            <p:cNvGrpSpPr/>
            <p:nvPr/>
          </p:nvGrpSpPr>
          <p:grpSpPr>
            <a:xfrm>
              <a:off x="7438172" y="4589627"/>
              <a:ext cx="4787028" cy="1920240"/>
              <a:chOff x="7615457" y="4589627"/>
              <a:chExt cx="4787028" cy="1920240"/>
            </a:xfrm>
          </p:grpSpPr>
          <p:graphicFrame>
            <p:nvGraphicFramePr>
              <p:cNvPr id="6" name="PVRatRestLine">
                <a:extLst>
                  <a:ext uri="{FF2B5EF4-FFF2-40B4-BE49-F238E27FC236}">
                    <a16:creationId xmlns:a16="http://schemas.microsoft.com/office/drawing/2014/main" id="{6D778E6D-5A93-6A91-FDEE-79368E00FEE9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615457" y="4589627"/>
              <a:ext cx="4050801" cy="192024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728D27E-765E-2004-0944-A01D35D958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63009" y="5164032"/>
                <a:ext cx="2560320" cy="4233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19402E-83EA-8EA8-F79B-6C9B7F4F06B0}"/>
                  </a:ext>
                </a:extLst>
              </p:cNvPr>
              <p:cNvSpPr txBox="1"/>
              <p:nvPr/>
            </p:nvSpPr>
            <p:spPr>
              <a:xfrm>
                <a:off x="11469825" y="4958995"/>
                <a:ext cx="93266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50" b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  <a:br>
                  <a:rPr lang="en-US" sz="750" b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750" b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Threshold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6679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BD2AC-F13A-D6DA-A1C5-346B766E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CBC145-FDB4-9440-EB16-CB638CD8F215}"/>
              </a:ext>
            </a:extLst>
          </p:cNvPr>
          <p:cNvGraphicFramePr>
            <a:graphicFrameLocks noGrp="1"/>
          </p:cNvGraphicFramePr>
          <p:nvPr/>
        </p:nvGraphicFramePr>
        <p:xfrm>
          <a:off x="616566" y="946292"/>
          <a:ext cx="7626883" cy="348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128">
                  <a:extLst>
                    <a:ext uri="{9D8B030D-6E8A-4147-A177-3AD203B41FA5}">
                      <a16:colId xmlns:a16="http://schemas.microsoft.com/office/drawing/2014/main" val="3411501852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4205107947"/>
                    </a:ext>
                  </a:extLst>
                </a:gridCol>
                <a:gridCol w="853691">
                  <a:extLst>
                    <a:ext uri="{9D8B030D-6E8A-4147-A177-3AD203B41FA5}">
                      <a16:colId xmlns:a16="http://schemas.microsoft.com/office/drawing/2014/main" val="272215301"/>
                    </a:ext>
                  </a:extLst>
                </a:gridCol>
                <a:gridCol w="853691">
                  <a:extLst>
                    <a:ext uri="{9D8B030D-6E8A-4147-A177-3AD203B41FA5}">
                      <a16:colId xmlns:a16="http://schemas.microsoft.com/office/drawing/2014/main" val="4290179678"/>
                    </a:ext>
                  </a:extLst>
                </a:gridCol>
                <a:gridCol w="853691">
                  <a:extLst>
                    <a:ext uri="{9D8B030D-6E8A-4147-A177-3AD203B41FA5}">
                      <a16:colId xmlns:a16="http://schemas.microsoft.com/office/drawing/2014/main" val="4165246393"/>
                    </a:ext>
                  </a:extLst>
                </a:gridCol>
                <a:gridCol w="995974">
                  <a:extLst>
                    <a:ext uri="{9D8B030D-6E8A-4147-A177-3AD203B41FA5}">
                      <a16:colId xmlns:a16="http://schemas.microsoft.com/office/drawing/2014/main" val="2478207502"/>
                    </a:ext>
                  </a:extLst>
                </a:gridCol>
                <a:gridCol w="995974">
                  <a:extLst>
                    <a:ext uri="{9D8B030D-6E8A-4147-A177-3AD203B41FA5}">
                      <a16:colId xmlns:a16="http://schemas.microsoft.com/office/drawing/2014/main" val="1730001984"/>
                    </a:ext>
                  </a:extLst>
                </a:gridCol>
                <a:gridCol w="995974">
                  <a:extLst>
                    <a:ext uri="{9D8B030D-6E8A-4147-A177-3AD203B41FA5}">
                      <a16:colId xmlns:a16="http://schemas.microsoft.com/office/drawing/2014/main" val="63837667"/>
                    </a:ext>
                  </a:extLst>
                </a:gridCol>
              </a:tblGrid>
              <a:tr h="320040">
                <a:tc rowSpan="2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ID</a:t>
                      </a:r>
                      <a:endParaRPr lang="en-US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NYHA</a:t>
                      </a:r>
                    </a:p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Classification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KCCQ</a:t>
                      </a:r>
                      <a:b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(points, absolute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67134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97122"/>
                  </a:ext>
                </a:extLst>
              </a:tr>
              <a:tr h="28803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Dose (3x10</a:t>
                      </a:r>
                      <a:r>
                        <a:rPr lang="en-US" sz="9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9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(+9)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(+12)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99966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(+10)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(+16)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061473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(+19)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(+50)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00874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(+9)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 (+25)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040419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(0)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(+10)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674032"/>
                  </a:ext>
                </a:extLst>
              </a:tr>
              <a:tr h="110014"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340887"/>
                  </a:ext>
                </a:extLst>
              </a:tr>
              <a:tr h="288036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Dose (4.5x10</a:t>
                      </a:r>
                      <a:r>
                        <a:rPr lang="en-US" sz="8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(-9)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(-6)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646358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(-9)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(+27)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303154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(-3)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(+9)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29010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119-3017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(+49)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925782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 (-14)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363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3651FBF-DDE9-6CFF-CCC5-A7C1CCE2C839}"/>
              </a:ext>
            </a:extLst>
          </p:cNvPr>
          <p:cNvSpPr/>
          <p:nvPr/>
        </p:nvSpPr>
        <p:spPr>
          <a:xfrm>
            <a:off x="2651818" y="4404125"/>
            <a:ext cx="2398028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75" b="1" dirty="0">
                <a:latin typeface="Arial" panose="020B0604020202020204" pitchFamily="34" charset="0"/>
                <a:cs typeface="Arial" panose="020B0604020202020204" pitchFamily="34" charset="0"/>
              </a:rPr>
              <a:t>Abbreviations: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NYHA: New York Heart Association Functional Class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KCCQ: Kansas City Cardiomyopathy Questionnaire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5E5B36-557E-D632-CCC0-DB194E74313B}"/>
              </a:ext>
            </a:extLst>
          </p:cNvPr>
          <p:cNvSpPr/>
          <p:nvPr/>
        </p:nvSpPr>
        <p:spPr>
          <a:xfrm>
            <a:off x="1512476" y="4404125"/>
            <a:ext cx="14447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75" b="1" dirty="0">
                <a:latin typeface="Arial" panose="020B0604020202020204" pitchFamily="34" charset="0"/>
                <a:cs typeface="Arial" panose="020B0604020202020204" pitchFamily="34" charset="0"/>
              </a:rPr>
              <a:t>Clinically Meaningful Changes: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NYHA decrease ≥1 point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KCCQ </a:t>
            </a:r>
            <a:r>
              <a:rPr lang="en-US" sz="675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5 points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D7831A-0704-2A8D-5598-20A7658EEF62}"/>
              </a:ext>
            </a:extLst>
          </p:cNvPr>
          <p:cNvGrpSpPr/>
          <p:nvPr/>
        </p:nvGrpSpPr>
        <p:grpSpPr>
          <a:xfrm>
            <a:off x="5436096" y="4404125"/>
            <a:ext cx="891540" cy="535342"/>
            <a:chOff x="8086697" y="5930411"/>
            <a:chExt cx="1188720" cy="71378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40D8FE2-FB36-295E-5D97-C88A90710C9D}"/>
                </a:ext>
              </a:extLst>
            </p:cNvPr>
            <p:cNvGrpSpPr/>
            <p:nvPr/>
          </p:nvGrpSpPr>
          <p:grpSpPr>
            <a:xfrm>
              <a:off x="8086697" y="5930411"/>
              <a:ext cx="1188720" cy="261611"/>
              <a:chOff x="8086697" y="5825681"/>
              <a:chExt cx="1188720" cy="26161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4F469C4-9FBF-A48C-F1FC-5282873E3674}"/>
                  </a:ext>
                </a:extLst>
              </p:cNvPr>
              <p:cNvSpPr/>
              <p:nvPr/>
            </p:nvSpPr>
            <p:spPr>
              <a:xfrm>
                <a:off x="8086697" y="5877705"/>
                <a:ext cx="274320" cy="182880"/>
              </a:xfrm>
              <a:prstGeom prst="rect">
                <a:avLst/>
              </a:prstGeom>
              <a:solidFill>
                <a:srgbClr val="196B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0EEA17-7FF5-E1FC-1BA5-E5E1AD0AD0B1}"/>
                  </a:ext>
                </a:extLst>
              </p:cNvPr>
              <p:cNvSpPr txBox="1"/>
              <p:nvPr/>
            </p:nvSpPr>
            <p:spPr>
              <a:xfrm>
                <a:off x="8361017" y="5825681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Improvement 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66A4A5-8048-D346-FEB3-EB8493CBCA38}"/>
                </a:ext>
              </a:extLst>
            </p:cNvPr>
            <p:cNvGrpSpPr/>
            <p:nvPr/>
          </p:nvGrpSpPr>
          <p:grpSpPr>
            <a:xfrm>
              <a:off x="8086697" y="6168584"/>
              <a:ext cx="1188720" cy="261611"/>
              <a:chOff x="8086697" y="6108603"/>
              <a:chExt cx="1188720" cy="26161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FED8C17-B781-B1BD-AC2D-657436499BE3}"/>
                  </a:ext>
                </a:extLst>
              </p:cNvPr>
              <p:cNvSpPr/>
              <p:nvPr/>
            </p:nvSpPr>
            <p:spPr>
              <a:xfrm>
                <a:off x="8086697" y="6141858"/>
                <a:ext cx="274320" cy="182880"/>
              </a:xfrm>
              <a:prstGeom prst="rect">
                <a:avLst/>
              </a:prstGeom>
              <a:solidFill>
                <a:srgbClr val="B4E5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D07954-0B6A-590D-4909-51EAC43FBA50}"/>
                  </a:ext>
                </a:extLst>
              </p:cNvPr>
              <p:cNvSpPr txBox="1"/>
              <p:nvPr/>
            </p:nvSpPr>
            <p:spPr>
              <a:xfrm>
                <a:off x="8361017" y="6108603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Stabilization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CDDAF92-18FE-BE07-5E9B-60050A146BAA}"/>
                </a:ext>
              </a:extLst>
            </p:cNvPr>
            <p:cNvGrpSpPr/>
            <p:nvPr/>
          </p:nvGrpSpPr>
          <p:grpSpPr>
            <a:xfrm>
              <a:off x="8086697" y="6382588"/>
              <a:ext cx="1188720" cy="261611"/>
              <a:chOff x="8086697" y="6350364"/>
              <a:chExt cx="1188720" cy="26161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C7F4177-248F-600F-9A22-A2E444384FFD}"/>
                  </a:ext>
                </a:extLst>
              </p:cNvPr>
              <p:cNvSpPr/>
              <p:nvPr/>
            </p:nvSpPr>
            <p:spPr>
              <a:xfrm>
                <a:off x="8086697" y="6389729"/>
                <a:ext cx="274320" cy="18288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7F41CA-A833-6F9A-5161-AAD34B459F49}"/>
                  </a:ext>
                </a:extLst>
              </p:cNvPr>
              <p:cNvSpPr txBox="1"/>
              <p:nvPr/>
            </p:nvSpPr>
            <p:spPr>
              <a:xfrm>
                <a:off x="8361017" y="6350364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Worsening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Title 7">
            <a:extLst>
              <a:ext uri="{FF2B5EF4-FFF2-40B4-BE49-F238E27FC236}">
                <a16:creationId xmlns:a16="http://schemas.microsoft.com/office/drawing/2014/main" id="{8B336F35-7BAA-88A1-5697-C42E3A27EAEB}"/>
              </a:ext>
            </a:extLst>
          </p:cNvPr>
          <p:cNvSpPr txBox="1">
            <a:spLocks/>
          </p:cNvSpPr>
          <p:nvPr/>
        </p:nvSpPr>
        <p:spPr>
          <a:xfrm>
            <a:off x="360655" y="183033"/>
            <a:ext cx="8422690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ea typeface="Malgun Gothic"/>
                <a:cs typeface="Arial"/>
              </a:rPr>
              <a:t>SRD-002 Phase 1/2a HFpEF Data: HFpEF Symptoms and Function </a:t>
            </a:r>
          </a:p>
        </p:txBody>
      </p:sp>
    </p:spTree>
    <p:extLst>
      <p:ext uri="{BB962C8B-B14F-4D97-AF65-F5344CB8AC3E}">
        <p14:creationId xmlns:p14="http://schemas.microsoft.com/office/powerpoint/2010/main" val="405973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B359A-1E55-41A6-1EBC-2F82F4ACE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>
            <a:extLst>
              <a:ext uri="{FF2B5EF4-FFF2-40B4-BE49-F238E27FC236}">
                <a16:creationId xmlns:a16="http://schemas.microsoft.com/office/drawing/2014/main" id="{C20A4841-794F-8D00-C4B5-E26D29F91589}"/>
              </a:ext>
            </a:extLst>
          </p:cNvPr>
          <p:cNvSpPr txBox="1">
            <a:spLocks/>
          </p:cNvSpPr>
          <p:nvPr/>
        </p:nvSpPr>
        <p:spPr>
          <a:xfrm>
            <a:off x="362559" y="207227"/>
            <a:ext cx="7231379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AAV1.SERCA2a Efficacy in GLP-1 vs. Non-GLP-1 Patients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F90FABD-FD1B-2A65-8D65-AA68A87D15D9}"/>
              </a:ext>
            </a:extLst>
          </p:cNvPr>
          <p:cNvGrpSpPr/>
          <p:nvPr/>
        </p:nvGrpSpPr>
        <p:grpSpPr>
          <a:xfrm>
            <a:off x="251520" y="1567733"/>
            <a:ext cx="8742023" cy="3085831"/>
            <a:chOff x="360641" y="2194878"/>
            <a:chExt cx="11656031" cy="411444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B3FF246-870F-0730-1784-13A598925807}"/>
                </a:ext>
              </a:extLst>
            </p:cNvPr>
            <p:cNvCxnSpPr/>
            <p:nvPr/>
          </p:nvCxnSpPr>
          <p:spPr>
            <a:xfrm>
              <a:off x="4101044" y="2727467"/>
              <a:ext cx="31822" cy="282412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1C29A17-74D9-B9E5-1037-138B97CC42C4}"/>
                </a:ext>
              </a:extLst>
            </p:cNvPr>
            <p:cNvCxnSpPr/>
            <p:nvPr/>
          </p:nvCxnSpPr>
          <p:spPr>
            <a:xfrm>
              <a:off x="7956072" y="2727467"/>
              <a:ext cx="31822" cy="282412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5EA3D6-9EAF-7A29-1437-1C2FB6BC9994}"/>
                </a:ext>
              </a:extLst>
            </p:cNvPr>
            <p:cNvSpPr txBox="1"/>
            <p:nvPr/>
          </p:nvSpPr>
          <p:spPr>
            <a:xfrm>
              <a:off x="3449633" y="4495126"/>
              <a:ext cx="651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-23.8%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76B735F-18D2-B932-35A5-258CA909D6C2}"/>
                </a:ext>
              </a:extLst>
            </p:cNvPr>
            <p:cNvSpPr txBox="1"/>
            <p:nvPr/>
          </p:nvSpPr>
          <p:spPr>
            <a:xfrm>
              <a:off x="3449633" y="4090464"/>
              <a:ext cx="651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-38.0%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26B45-1273-A55B-8B48-D64FB8ACCEF1}"/>
                </a:ext>
              </a:extLst>
            </p:cNvPr>
            <p:cNvSpPr txBox="1"/>
            <p:nvPr/>
          </p:nvSpPr>
          <p:spPr>
            <a:xfrm>
              <a:off x="11248451" y="3214588"/>
              <a:ext cx="7682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+2 points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C6462D-837C-FAA0-069D-118AF724A1AD}"/>
                </a:ext>
              </a:extLst>
            </p:cNvPr>
            <p:cNvSpPr txBox="1"/>
            <p:nvPr/>
          </p:nvSpPr>
          <p:spPr>
            <a:xfrm>
              <a:off x="11207989" y="2968368"/>
              <a:ext cx="8086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b="1" dirty="0"/>
                <a:t>+21 points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E06CA10-221D-A47D-5202-4C3BACB3724A}"/>
                </a:ext>
              </a:extLst>
            </p:cNvPr>
            <p:cNvGrpSpPr/>
            <p:nvPr/>
          </p:nvGrpSpPr>
          <p:grpSpPr>
            <a:xfrm>
              <a:off x="360641" y="2194878"/>
              <a:ext cx="3657600" cy="4114440"/>
              <a:chOff x="360641" y="2194878"/>
              <a:chExt cx="3657600" cy="4114440"/>
            </a:xfrm>
          </p:grpSpPr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B86F74F1-85BF-5EBA-458D-C347D407A58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83774991"/>
                  </p:ext>
                </p:extLst>
              </p:nvPr>
            </p:nvGraphicFramePr>
            <p:xfrm>
              <a:off x="360641" y="2676487"/>
              <a:ext cx="3657600" cy="292608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57E6F7-901C-AC04-E74E-B8612A85A9F5}"/>
                  </a:ext>
                </a:extLst>
              </p:cNvPr>
              <p:cNvSpPr txBox="1"/>
              <p:nvPr/>
            </p:nvSpPr>
            <p:spPr>
              <a:xfrm rot="10800000" flipH="1" flipV="1">
                <a:off x="894024" y="2194878"/>
                <a:ext cx="259083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PCWP @ Peak Exercise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EC5C32D-4D76-56CF-23E5-394518C431BF}"/>
                  </a:ext>
                </a:extLst>
              </p:cNvPr>
              <p:cNvSpPr txBox="1"/>
              <p:nvPr/>
            </p:nvSpPr>
            <p:spPr>
              <a:xfrm rot="10800000" flipH="1" flipV="1">
                <a:off x="542912" y="5539877"/>
                <a:ext cx="329306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Clinically meaningful PCWP reduction (</a:t>
                </a:r>
                <a:r>
                  <a:rPr lang="en-US" sz="1050" b="1" i="1" u="sng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</a:t>
                </a:r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20%) in GLP-1 &amp; </a:t>
                </a:r>
                <a:b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non-GLP-1 patients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9364818-F9DB-9D3F-E01B-374C79614F9B}"/>
                </a:ext>
              </a:extLst>
            </p:cNvPr>
            <p:cNvGrpSpPr/>
            <p:nvPr/>
          </p:nvGrpSpPr>
          <p:grpSpPr>
            <a:xfrm>
              <a:off x="4215669" y="2194879"/>
              <a:ext cx="3657600" cy="3898994"/>
              <a:chOff x="4215669" y="2194879"/>
              <a:chExt cx="3657600" cy="389899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06CC085-28A2-1E1D-D47A-5555CF67A218}"/>
                  </a:ext>
                </a:extLst>
              </p:cNvPr>
              <p:cNvGrpSpPr/>
              <p:nvPr/>
            </p:nvGrpSpPr>
            <p:grpSpPr>
              <a:xfrm>
                <a:off x="4215669" y="2194879"/>
                <a:ext cx="3657600" cy="3407688"/>
                <a:chOff x="4215669" y="2194879"/>
                <a:chExt cx="3657600" cy="3407688"/>
              </a:xfrm>
            </p:grpSpPr>
            <p:graphicFrame>
              <p:nvGraphicFramePr>
                <p:cNvPr id="10" name="Chart 9">
                  <a:extLst>
                    <a:ext uri="{FF2B5EF4-FFF2-40B4-BE49-F238E27FC236}">
                      <a16:creationId xmlns:a16="http://schemas.microsoft.com/office/drawing/2014/main" id="{637C679D-9E18-AFC2-9981-B05F521AE824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4215669" y="2676487"/>
                <a:ext cx="3657600" cy="29260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18EE759-050F-E04B-C891-B6FFD93E7F7E}"/>
                    </a:ext>
                  </a:extLst>
                </p:cNvPr>
                <p:cNvSpPr txBox="1"/>
                <p:nvPr/>
              </p:nvSpPr>
              <p:spPr>
                <a:xfrm rot="10800000" flipH="1" flipV="1">
                  <a:off x="4479464" y="2194879"/>
                  <a:ext cx="3130013" cy="3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50" b="1" dirty="0">
                      <a:solidFill>
                        <a:srgbClr val="215F9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% of Patients Improving </a:t>
                  </a:r>
                  <a:r>
                    <a:rPr lang="en-US" sz="1050" b="1" u="sng" dirty="0">
                      <a:solidFill>
                        <a:srgbClr val="215F9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&gt;</a:t>
                  </a:r>
                  <a:r>
                    <a:rPr lang="en-US" sz="1050" b="1" dirty="0">
                      <a:solidFill>
                        <a:srgbClr val="215F9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 NYHA</a:t>
                  </a:r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92FABA5-A145-E881-FD94-AB64E468D999}"/>
                  </a:ext>
                </a:extLst>
              </p:cNvPr>
              <p:cNvSpPr txBox="1"/>
              <p:nvPr/>
            </p:nvSpPr>
            <p:spPr>
              <a:xfrm rot="10800000" flipH="1" flipV="1">
                <a:off x="4397940" y="5539876"/>
                <a:ext cx="3293061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 non-GLP-1 patients showed improvement in NYHA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97DECAC-FB2A-F0FD-591D-62C0D73B0B86}"/>
                </a:ext>
              </a:extLst>
            </p:cNvPr>
            <p:cNvGrpSpPr/>
            <p:nvPr/>
          </p:nvGrpSpPr>
          <p:grpSpPr>
            <a:xfrm>
              <a:off x="8070696" y="2194879"/>
              <a:ext cx="3657600" cy="3898994"/>
              <a:chOff x="8070696" y="2194879"/>
              <a:chExt cx="3657600" cy="3898994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2383180-969A-12CE-3349-A545248ACC4B}"/>
                  </a:ext>
                </a:extLst>
              </p:cNvPr>
              <p:cNvGrpSpPr/>
              <p:nvPr/>
            </p:nvGrpSpPr>
            <p:grpSpPr>
              <a:xfrm>
                <a:off x="8070696" y="2194879"/>
                <a:ext cx="3657600" cy="3407688"/>
                <a:chOff x="8070696" y="2194879"/>
                <a:chExt cx="3657600" cy="3407688"/>
              </a:xfrm>
            </p:grpSpPr>
            <p:graphicFrame>
              <p:nvGraphicFramePr>
                <p:cNvPr id="11" name="Chart 10">
                  <a:extLst>
                    <a:ext uri="{FF2B5EF4-FFF2-40B4-BE49-F238E27FC236}">
                      <a16:creationId xmlns:a16="http://schemas.microsoft.com/office/drawing/2014/main" id="{F0CDB754-6E6F-643A-1F9F-3FE3F718A23B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8070696" y="2676487"/>
                <a:ext cx="3657600" cy="292608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3CB5D52-A748-276B-3FD4-0397854B5BD3}"/>
                    </a:ext>
                  </a:extLst>
                </p:cNvPr>
                <p:cNvSpPr txBox="1"/>
                <p:nvPr/>
              </p:nvSpPr>
              <p:spPr>
                <a:xfrm rot="10800000" flipH="1" flipV="1">
                  <a:off x="8334491" y="2194879"/>
                  <a:ext cx="3130013" cy="3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50" b="1" dirty="0">
                      <a:solidFill>
                        <a:srgbClr val="215F9A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KCCQ</a:t>
                  </a: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ACEA7B0-8157-549E-674D-95657B9E3FB1}"/>
                  </a:ext>
                </a:extLst>
              </p:cNvPr>
              <p:cNvSpPr txBox="1"/>
              <p:nvPr/>
            </p:nvSpPr>
            <p:spPr>
              <a:xfrm rot="10800000" flipH="1" flipV="1">
                <a:off x="8252967" y="5539876"/>
                <a:ext cx="3293061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 i="1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Greater </a:t>
                </a:r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KCCQ improvement </a:t>
                </a:r>
                <a:r>
                  <a:rPr lang="en-US" sz="1050" b="1" i="1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 </a:t>
                </a:r>
                <a:br>
                  <a:rPr lang="en-US" sz="1050" b="1" i="1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50" b="1" i="1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non-GLP-1 </a:t>
                </a:r>
                <a:r>
                  <a:rPr lang="en-US" sz="1050" b="1" i="1" dirty="0">
                    <a:solidFill>
                      <a:srgbClr val="215F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patients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81431F0F-4C01-C8EA-C43D-7C098B3EA64D}"/>
              </a:ext>
            </a:extLst>
          </p:cNvPr>
          <p:cNvSpPr txBox="1"/>
          <p:nvPr/>
        </p:nvSpPr>
        <p:spPr>
          <a:xfrm>
            <a:off x="377688" y="888432"/>
            <a:ext cx="814054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150"/>
              </a:spcAft>
            </a:pPr>
            <a:r>
              <a:rPr lang="en-US" sz="1350" b="1" i="1" dirty="0">
                <a:solidFill>
                  <a:srgbClr val="215F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the data below, GLP-1 did not seem to play a role in efficacy in the Phase 1/2a HFpEF trial</a:t>
            </a:r>
          </a:p>
        </p:txBody>
      </p:sp>
    </p:spTree>
    <p:extLst>
      <p:ext uri="{BB962C8B-B14F-4D97-AF65-F5344CB8AC3E}">
        <p14:creationId xmlns:p14="http://schemas.microsoft.com/office/powerpoint/2010/main" val="480943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BD2AC-F13A-D6DA-A1C5-346B766E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CBC145-FDB4-9440-EB16-CB638CD8F215}"/>
              </a:ext>
            </a:extLst>
          </p:cNvPr>
          <p:cNvGraphicFramePr>
            <a:graphicFrameLocks noGrp="1"/>
          </p:cNvGraphicFramePr>
          <p:nvPr/>
        </p:nvGraphicFramePr>
        <p:xfrm>
          <a:off x="314326" y="804672"/>
          <a:ext cx="8437671" cy="3478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">
                  <a:extLst>
                    <a:ext uri="{9D8B030D-6E8A-4147-A177-3AD203B41FA5}">
                      <a16:colId xmlns:a16="http://schemas.microsoft.com/office/drawing/2014/main" val="3411501852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4205107947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3613532207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3687352841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3221586795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2884651529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2514178265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694418197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3333917460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1160714432"/>
                    </a:ext>
                  </a:extLst>
                </a:gridCol>
                <a:gridCol w="754639">
                  <a:extLst>
                    <a:ext uri="{9D8B030D-6E8A-4147-A177-3AD203B41FA5}">
                      <a16:colId xmlns:a16="http://schemas.microsoft.com/office/drawing/2014/main" val="3328275798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ID</a:t>
                      </a:r>
                      <a:endParaRPr lang="en-US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6MWT</a:t>
                      </a:r>
                    </a:p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(m, absolute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VO</a:t>
                      </a:r>
                      <a:r>
                        <a:rPr lang="en-US" sz="800" b="1" i="0" u="none" strike="noStrike" baseline="-25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b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(mL/kg/min, absolute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NT-proBNP</a:t>
                      </a:r>
                      <a:b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(pg/mL, %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67134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97122"/>
                  </a:ext>
                </a:extLst>
              </a:tr>
              <a:tr h="28803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Dose (3x10</a:t>
                      </a:r>
                      <a:r>
                        <a:rPr lang="en-US" sz="8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 (-3)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383 (+3)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 (+3.0)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 (0.0)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(+28.3%)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 (+156.7%)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99966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 (-4)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 (-24)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13.8 (-2.2)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13.7 (-2.3)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(+12.0%)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(+2.0%)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061473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 (+10)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 (-33)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 (-1.8)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17.8 (-0.2)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 (-61.7%)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 (-45.5%)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00874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 (+119)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 (+63)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11.4 (-1.9)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14.7 (+1.4)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 (+14.1%)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 (+14.1%)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040419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 (+51)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461 (+62)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9.4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 (+1.5)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 (+1.6)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 (+138.0%)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(+8.0%)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674032"/>
                  </a:ext>
                </a:extLst>
              </a:tr>
              <a:tr h="110014"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340887"/>
                  </a:ext>
                </a:extLst>
              </a:tr>
              <a:tr h="288036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Dose (4.5x10</a:t>
                      </a:r>
                      <a:r>
                        <a:rPr lang="en-US" sz="8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8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 (-39)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 (-64)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 (+1.2)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10.8 (-0.5)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1,277 (+69.4%)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 (+21.1%)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646358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463 (-8)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506 (+35)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17.6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19.1 (+1.5)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18.1 (+0.5)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&lt;50 </a:t>
                      </a:r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&lt;50 (0.0%)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303154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 (-92)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 (-70)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14.3 (+1.2)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13.7 (+0.6)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(-37.8%)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 (+31.6%)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29010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119-3017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 (+8)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18.7 (+2.9)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 (-25.7%)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925782"/>
                  </a:ext>
                </a:extLst>
              </a:tr>
              <a:tr h="28803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 (-1.3)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947 (+40.3%)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363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3651FBF-DDE9-6CFF-CCC5-A7C1CCE2C839}"/>
              </a:ext>
            </a:extLst>
          </p:cNvPr>
          <p:cNvSpPr/>
          <p:nvPr/>
        </p:nvSpPr>
        <p:spPr>
          <a:xfrm>
            <a:off x="3902515" y="4315968"/>
            <a:ext cx="23980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75" b="1" dirty="0">
                <a:latin typeface="Arial" panose="020B0604020202020204" pitchFamily="34" charset="0"/>
                <a:cs typeface="Arial" panose="020B0604020202020204" pitchFamily="34" charset="0"/>
              </a:rPr>
              <a:t>Abbreviations: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6MWT: 6 Minute Walk Test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VO2: Oxygen Consumption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NT-proBNP: N-terminal Pro B-type Natriuretic Peptide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5E5B36-557E-D632-CCC0-DB194E74313B}"/>
              </a:ext>
            </a:extLst>
          </p:cNvPr>
          <p:cNvSpPr/>
          <p:nvPr/>
        </p:nvSpPr>
        <p:spPr>
          <a:xfrm>
            <a:off x="1970229" y="4315968"/>
            <a:ext cx="171661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75" b="1" dirty="0">
                <a:latin typeface="Arial" panose="020B0604020202020204" pitchFamily="34" charset="0"/>
                <a:cs typeface="Arial" panose="020B0604020202020204" pitchFamily="34" charset="0"/>
              </a:rPr>
              <a:t>Clinically Meaningful Changes: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6MWT increase ≥30 meters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Peak VO</a:t>
            </a:r>
            <a:r>
              <a:rPr lang="en-US" sz="675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 increase </a:t>
            </a:r>
            <a:r>
              <a:rPr lang="en-US" sz="675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1 mL/kg/min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NT-proBNP decrease </a:t>
            </a:r>
            <a:r>
              <a:rPr lang="en-US" sz="675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75" dirty="0">
                <a:latin typeface="Arial" panose="020B0604020202020204" pitchFamily="34" charset="0"/>
                <a:cs typeface="Arial" panose="020B0604020202020204" pitchFamily="34" charset="0"/>
              </a:rPr>
              <a:t>35%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C405AD-2DF6-F884-4392-5D939A089E71}"/>
              </a:ext>
            </a:extLst>
          </p:cNvPr>
          <p:cNvGrpSpPr/>
          <p:nvPr/>
        </p:nvGrpSpPr>
        <p:grpSpPr>
          <a:xfrm>
            <a:off x="6516216" y="4315968"/>
            <a:ext cx="891540" cy="535342"/>
            <a:chOff x="8086697" y="5930411"/>
            <a:chExt cx="1188720" cy="71378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205B79C-E33F-DE7E-C338-D96BF24D9999}"/>
                </a:ext>
              </a:extLst>
            </p:cNvPr>
            <p:cNvGrpSpPr/>
            <p:nvPr/>
          </p:nvGrpSpPr>
          <p:grpSpPr>
            <a:xfrm>
              <a:off x="8086697" y="5930411"/>
              <a:ext cx="1188720" cy="261611"/>
              <a:chOff x="8086697" y="5825681"/>
              <a:chExt cx="1188720" cy="26161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8AF10CE-686A-77CD-EE14-F8025E54C5AA}"/>
                  </a:ext>
                </a:extLst>
              </p:cNvPr>
              <p:cNvSpPr/>
              <p:nvPr/>
            </p:nvSpPr>
            <p:spPr>
              <a:xfrm>
                <a:off x="8086697" y="5877705"/>
                <a:ext cx="274320" cy="182880"/>
              </a:xfrm>
              <a:prstGeom prst="rect">
                <a:avLst/>
              </a:prstGeom>
              <a:solidFill>
                <a:srgbClr val="196B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5F6505-BD34-3F9A-134D-0A615BBBB17C}"/>
                  </a:ext>
                </a:extLst>
              </p:cNvPr>
              <p:cNvSpPr txBox="1"/>
              <p:nvPr/>
            </p:nvSpPr>
            <p:spPr>
              <a:xfrm>
                <a:off x="8361017" y="5825681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Improvement 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1306C9-A645-AE89-E343-51053B41F07B}"/>
                </a:ext>
              </a:extLst>
            </p:cNvPr>
            <p:cNvGrpSpPr/>
            <p:nvPr/>
          </p:nvGrpSpPr>
          <p:grpSpPr>
            <a:xfrm>
              <a:off x="8086697" y="6168584"/>
              <a:ext cx="1188720" cy="261611"/>
              <a:chOff x="8086697" y="6108603"/>
              <a:chExt cx="1188720" cy="26161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A58DEF0-96F7-AF26-CC15-75AB9A25CB77}"/>
                  </a:ext>
                </a:extLst>
              </p:cNvPr>
              <p:cNvSpPr/>
              <p:nvPr/>
            </p:nvSpPr>
            <p:spPr>
              <a:xfrm>
                <a:off x="8086697" y="6141858"/>
                <a:ext cx="274320" cy="182880"/>
              </a:xfrm>
              <a:prstGeom prst="rect">
                <a:avLst/>
              </a:prstGeom>
              <a:solidFill>
                <a:srgbClr val="B4E5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23794A-3062-F5B6-1BE0-EA4BEE52B15B}"/>
                  </a:ext>
                </a:extLst>
              </p:cNvPr>
              <p:cNvSpPr txBox="1"/>
              <p:nvPr/>
            </p:nvSpPr>
            <p:spPr>
              <a:xfrm>
                <a:off x="8361017" y="6108603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Stabilization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19A8D55-9727-BCB4-D7BD-EE40F56649D6}"/>
                </a:ext>
              </a:extLst>
            </p:cNvPr>
            <p:cNvGrpSpPr/>
            <p:nvPr/>
          </p:nvGrpSpPr>
          <p:grpSpPr>
            <a:xfrm>
              <a:off x="8086697" y="6382588"/>
              <a:ext cx="1188720" cy="261611"/>
              <a:chOff x="8086697" y="6350364"/>
              <a:chExt cx="1188720" cy="26161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40FF267-E248-241C-BFBD-F0DFBF8B5FE9}"/>
                  </a:ext>
                </a:extLst>
              </p:cNvPr>
              <p:cNvSpPr/>
              <p:nvPr/>
            </p:nvSpPr>
            <p:spPr>
              <a:xfrm>
                <a:off x="8086697" y="6389729"/>
                <a:ext cx="274320" cy="18288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0A2E37-D0A9-D589-E3AC-8B3C9ED7FD9A}"/>
                  </a:ext>
                </a:extLst>
              </p:cNvPr>
              <p:cNvSpPr txBox="1"/>
              <p:nvPr/>
            </p:nvSpPr>
            <p:spPr>
              <a:xfrm>
                <a:off x="8361017" y="6350364"/>
                <a:ext cx="914400" cy="26161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r>
                  <a:rPr lang="en-US" sz="675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Worsening</a:t>
                </a:r>
                <a:endParaRPr lang="en-US" sz="67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7">
            <a:extLst>
              <a:ext uri="{FF2B5EF4-FFF2-40B4-BE49-F238E27FC236}">
                <a16:creationId xmlns:a16="http://schemas.microsoft.com/office/drawing/2014/main" id="{9B698941-E340-E2BF-30A5-B8BDC143CB03}"/>
              </a:ext>
            </a:extLst>
          </p:cNvPr>
          <p:cNvSpPr txBox="1">
            <a:spLocks/>
          </p:cNvSpPr>
          <p:nvPr/>
        </p:nvSpPr>
        <p:spPr>
          <a:xfrm>
            <a:off x="325773" y="146304"/>
            <a:ext cx="8426223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ea typeface="Malgun Gothic"/>
                <a:cs typeface="Arial"/>
              </a:rPr>
              <a:t>SRD-002 Phase 1/2a HFpEF Data:  Exercise Capacity and Cardiac Biomarkers </a:t>
            </a:r>
          </a:p>
        </p:txBody>
      </p:sp>
    </p:spTree>
    <p:extLst>
      <p:ext uri="{BB962C8B-B14F-4D97-AF65-F5344CB8AC3E}">
        <p14:creationId xmlns:p14="http://schemas.microsoft.com/office/powerpoint/2010/main" val="152386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724B5-39A5-D7EB-163A-EBCF1525B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520EA03-F9DE-0665-2201-D66DE1DCA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110417"/>
              </p:ext>
            </p:extLst>
          </p:nvPr>
        </p:nvGraphicFramePr>
        <p:xfrm>
          <a:off x="937847" y="2151246"/>
          <a:ext cx="7192055" cy="2591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69">
                  <a:extLst>
                    <a:ext uri="{9D8B030D-6E8A-4147-A177-3AD203B41FA5}">
                      <a16:colId xmlns:a16="http://schemas.microsoft.com/office/drawing/2014/main" val="4280149316"/>
                    </a:ext>
                  </a:extLst>
                </a:gridCol>
                <a:gridCol w="1573262">
                  <a:extLst>
                    <a:ext uri="{9D8B030D-6E8A-4147-A177-3AD203B41FA5}">
                      <a16:colId xmlns:a16="http://schemas.microsoft.com/office/drawing/2014/main" val="1546265966"/>
                    </a:ext>
                  </a:extLst>
                </a:gridCol>
                <a:gridCol w="1573262">
                  <a:extLst>
                    <a:ext uri="{9D8B030D-6E8A-4147-A177-3AD203B41FA5}">
                      <a16:colId xmlns:a16="http://schemas.microsoft.com/office/drawing/2014/main" val="570941705"/>
                    </a:ext>
                  </a:extLst>
                </a:gridCol>
                <a:gridCol w="1573262">
                  <a:extLst>
                    <a:ext uri="{9D8B030D-6E8A-4147-A177-3AD203B41FA5}">
                      <a16:colId xmlns:a16="http://schemas.microsoft.com/office/drawing/2014/main" val="491202717"/>
                    </a:ext>
                  </a:extLst>
                </a:gridCol>
              </a:tblGrid>
              <a:tr h="323961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 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Cohort 1</a:t>
                      </a:r>
                      <a:b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3x10</a:t>
                      </a:r>
                      <a:r>
                        <a:rPr lang="en-US" sz="8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 (n = 5)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Cohort 2</a:t>
                      </a:r>
                      <a:b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4.5x10</a:t>
                      </a:r>
                      <a:r>
                        <a:rPr lang="en-US" sz="8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 (n = 5)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</a:t>
                      </a:r>
                      <a:b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10)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234013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TEAE, n (%) [events]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(100.0%) [25]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(80.0%) [15]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(90.0%) [40]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18220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Grade 1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(100.0%) [18]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(80.0%) [11]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(90.0%) [29]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095193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Grade 2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(60.0%) [5]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(60.0%) [4]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(60.0%) [9]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901601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Grade 3 (Severe)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(40.0%) [2]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(20.0%) [2]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036553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Treatment-related TEAE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(40.0%) [2]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(20.0%) [2]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395163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Serious TEAE, n (%) [events]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(20.0%) [1]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(10.0%) [1]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308442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Leading to Death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147162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Treatment-related Serious TEAE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609653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Predefined Dose-limiting Toxicity 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40618"/>
                  </a:ext>
                </a:extLst>
              </a:tr>
              <a:tr h="226773">
                <a:tc>
                  <a:txBody>
                    <a:bodyPr/>
                    <a:lstStyle/>
                    <a:p>
                      <a:pPr marL="91440" algn="l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3+ Liver Enzyme Elevation 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198421"/>
                  </a:ext>
                </a:extLst>
              </a:tr>
            </a:tbl>
          </a:graphicData>
        </a:graphic>
      </p:graphicFrame>
      <p:sp>
        <p:nvSpPr>
          <p:cNvPr id="7" name="Title 2">
            <a:extLst>
              <a:ext uri="{FF2B5EF4-FFF2-40B4-BE49-F238E27FC236}">
                <a16:creationId xmlns:a16="http://schemas.microsoft.com/office/drawing/2014/main" id="{7CF47359-1704-94FA-B906-B47DF0655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56" y="400566"/>
            <a:ext cx="7231379" cy="509735"/>
          </a:xfrm>
        </p:spPr>
        <p:txBody>
          <a:bodyPr>
            <a:normAutofit/>
          </a:bodyPr>
          <a:lstStyle/>
          <a:p>
            <a:r>
              <a:rPr lang="en-US" sz="2400" dirty="0">
                <a:ea typeface="Malgun Gothic"/>
                <a:cs typeface="Arial"/>
              </a:rPr>
              <a:t>AAV1.SERCA2a Phase 1/2a HFpEF Safety Data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9BE819-CBF0-2BCD-B740-5997578B1DD5}"/>
              </a:ext>
            </a:extLst>
          </p:cNvPr>
          <p:cNvSpPr txBox="1"/>
          <p:nvPr/>
        </p:nvSpPr>
        <p:spPr>
          <a:xfrm>
            <a:off x="318656" y="910301"/>
            <a:ext cx="79077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215F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10 treated patients, AAV1.SERCA2a demonstrated a favorable safety profile with no deaths, no treatment discontinuations and no treatment-related SAEs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4520D0-DD7A-AD89-4189-80E1046BA1BE}"/>
              </a:ext>
            </a:extLst>
          </p:cNvPr>
          <p:cNvSpPr txBox="1"/>
          <p:nvPr/>
        </p:nvSpPr>
        <p:spPr>
          <a:xfrm>
            <a:off x="937847" y="1478557"/>
            <a:ext cx="7098400" cy="675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>
              <a:spcBef>
                <a:spcPts val="30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1125" dirty="0">
                <a:latin typeface="Arial" panose="020B0604020202020204" pitchFamily="34" charset="0"/>
                <a:cs typeface="Arial" panose="020B0604020202020204" pitchFamily="34" charset="0"/>
              </a:rPr>
              <a:t>Treatment-emergent AEs (TEAEs) were largely mild and consistent with the underlying HF population </a:t>
            </a:r>
          </a:p>
          <a:p>
            <a:pPr marL="128588" indent="-128588">
              <a:spcBef>
                <a:spcPts val="30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1125" dirty="0">
                <a:latin typeface="Arial" panose="020B0604020202020204" pitchFamily="34" charset="0"/>
                <a:cs typeface="Arial" panose="020B0604020202020204" pitchFamily="34" charset="0"/>
              </a:rPr>
              <a:t>There were no signals of cardiac toxicity, hepatotoxicity or systemic inflammatory response, supporting the tolerability of SRD-002 at both dose levels</a:t>
            </a:r>
          </a:p>
        </p:txBody>
      </p:sp>
    </p:spTree>
    <p:extLst>
      <p:ext uri="{BB962C8B-B14F-4D97-AF65-F5344CB8AC3E}">
        <p14:creationId xmlns:p14="http://schemas.microsoft.com/office/powerpoint/2010/main" val="3253959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3A4C4-867C-ADCB-8AB1-95335C43D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109968"/>
            <a:ext cx="7886700" cy="409592"/>
          </a:xfrm>
        </p:spPr>
        <p:txBody>
          <a:bodyPr/>
          <a:lstStyle/>
          <a:p>
            <a:r>
              <a:rPr lang="en-US" sz="2800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C6F61-8DC9-33CF-E87B-BDC71E480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726857"/>
            <a:ext cx="7886700" cy="3913200"/>
          </a:xfrm>
        </p:spPr>
        <p:txBody>
          <a:bodyPr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/>
              <a:t>Consistent improvement in cardiac filling pressures</a:t>
            </a:r>
            <a:r>
              <a:rPr lang="en-US" sz="1800" dirty="0"/>
              <a:t>, with durable reductions in resting and exercise PCWP through 12 months, supporting target engagement and restoration of calcium handling.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/>
              <a:t>Concordant improvements across multiple physiological measures</a:t>
            </a:r>
            <a:r>
              <a:rPr lang="en-US" sz="1800" dirty="0"/>
              <a:t>, including pulmonary vascular resistance, left ventricular relaxation, and patient-reported outcomes, consistent with a biologically meaningful treatment effect.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/>
              <a:t>Favorable safety profile</a:t>
            </a:r>
            <a:r>
              <a:rPr lang="en-US" sz="1800" dirty="0"/>
              <a:t>, with no treatment-related serious adverse events, no dose-limiting toxicities, no clinically significant hepatotoxicity, and no evidence of clinically meaningful immunogenicity.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/>
              <a:t>The higher dose (4.5 × 10¹³ vg) demonstrated earlier and greater hemodynamic improvement while maintaining a comparable safety profile</a:t>
            </a:r>
            <a:r>
              <a:rPr lang="en-US" sz="18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6807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D52D5-AD38-06FC-1A2A-613BEBEB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2F574-5935-264F-51E4-EBEBD11D4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These first-in-human Phase 1b results provide compelling proof-of-concept that intracoronary AAV1.SERCA2a gene therapy can safely restore a key mechanism underlying HFpEF and produce durable physiological improvements.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Findings support advancement to a randomized Phase 2b/3 trial to confirm clinical efficacy and establish AAV1.SERCA2a as a potential one-time therapy for patients with HFpEF.</a:t>
            </a:r>
          </a:p>
        </p:txBody>
      </p:sp>
    </p:spTree>
    <p:extLst>
      <p:ext uri="{BB962C8B-B14F-4D97-AF65-F5344CB8AC3E}">
        <p14:creationId xmlns:p14="http://schemas.microsoft.com/office/powerpoint/2010/main" val="173236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3FCC49-08AC-8A2A-272C-69498B3A09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263" y="131862"/>
            <a:ext cx="7631757" cy="432048"/>
          </a:xfrm>
        </p:spPr>
        <p:txBody>
          <a:bodyPr/>
          <a:lstStyle/>
          <a:p>
            <a:r>
              <a:rPr lang="en-US" sz="3200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14F3-33AB-CFD5-D48C-2BB3C09EA1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cs typeface="Arial" panose="020B0604020202020204" pitchFamily="34" charset="0"/>
              </a:rPr>
              <a:t>Study Funded by Medera Biopharmaceutical</a:t>
            </a:r>
          </a:p>
          <a:p>
            <a:r>
              <a:rPr lang="en-US" sz="1800" dirty="0">
                <a:cs typeface="Arial" panose="020B0604020202020204" pitchFamily="34" charset="0"/>
              </a:rPr>
              <a:t>M. Fudim is a consultant to Medera</a:t>
            </a:r>
          </a:p>
          <a:p>
            <a:r>
              <a:rPr lang="en-US" sz="1800" dirty="0">
                <a:cs typeface="Arial" panose="020B0604020202020204" pitchFamily="34" charset="0"/>
              </a:rPr>
              <a:t>J. Rudy, C. Chan, R. Li, J. Guerero are current employees or consultants of Medera </a:t>
            </a:r>
          </a:p>
          <a:p>
            <a:r>
              <a:rPr lang="en-US" sz="1800" dirty="0">
                <a:cs typeface="Arial" panose="020B0604020202020204" pitchFamily="34" charset="0"/>
              </a:rPr>
              <a:t>R. Li &amp; R.J. Hajjar are co-founders of Medera</a:t>
            </a:r>
          </a:p>
          <a:p>
            <a:r>
              <a:rPr lang="en-US" sz="1800" dirty="0">
                <a:cs typeface="Arial" panose="020B0604020202020204" pitchFamily="34" charset="0"/>
              </a:rPr>
              <a:t>All other authors report no relevant conflict of interest</a:t>
            </a:r>
          </a:p>
          <a:p>
            <a:endParaRPr lang="en-US" sz="180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5A519C9-ED0B-79A2-8823-44BD7219A50E}"/>
              </a:ext>
            </a:extLst>
          </p:cNvPr>
          <p:cNvSpPr txBox="1">
            <a:spLocks/>
          </p:cNvSpPr>
          <p:nvPr/>
        </p:nvSpPr>
        <p:spPr>
          <a:xfrm>
            <a:off x="477018" y="491902"/>
            <a:ext cx="7631757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60000" rtl="0" eaLnBrk="1" latinLnBrk="0" hangingPunct="1">
              <a:lnSpc>
                <a:spcPts val="25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400" b="1" i="0" kern="120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A89AD9-C78E-199A-7A97-4C502282579B}"/>
              </a:ext>
            </a:extLst>
          </p:cNvPr>
          <p:cNvSpPr txBox="1">
            <a:spLocks/>
          </p:cNvSpPr>
          <p:nvPr/>
        </p:nvSpPr>
        <p:spPr>
          <a:xfrm>
            <a:off x="476250" y="1067966"/>
            <a:ext cx="7632700" cy="3890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447675" indent="-179388" algn="l" defTabSz="358775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628650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4863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985838" indent="-179388" algn="l" defTabSz="3600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defRPr lang="en-US" sz="1100" b="0" i="0" kern="120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166813" indent="-179388" algn="l" defTabSz="914400" rtl="0" eaLnBrk="1" latinLnBrk="0" hangingPunct="1">
              <a:spcBef>
                <a:spcPct val="20000"/>
              </a:spcBef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464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0000" indent="-179388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4113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13709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2706" b="13295"/>
          <a:stretch>
            <a:fillRect/>
          </a:stretch>
        </p:blipFill>
        <p:spPr>
          <a:xfrm>
            <a:off x="0" y="771550"/>
            <a:ext cx="9144000" cy="377445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82FC12-19D0-9A4D-9CA9-E86F5ED3FF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Heart Failure with Preserved Ejection Fraction (HFpEF)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C1B97-CF89-91B8-75C6-1D78F1A72D1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7485" t="17026" b="6806"/>
          <a:stretch>
            <a:fillRect/>
          </a:stretch>
        </p:blipFill>
        <p:spPr>
          <a:xfrm>
            <a:off x="50991" y="948296"/>
            <a:ext cx="6275738" cy="349566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9235085-CA4E-A93B-0E26-2E861C2B3996}"/>
              </a:ext>
            </a:extLst>
          </p:cNvPr>
          <p:cNvGrpSpPr/>
          <p:nvPr/>
        </p:nvGrpSpPr>
        <p:grpSpPr>
          <a:xfrm>
            <a:off x="6516216" y="1707654"/>
            <a:ext cx="2317734" cy="2363099"/>
            <a:chOff x="732576" y="889155"/>
            <a:chExt cx="4041852" cy="4504423"/>
          </a:xfrm>
        </p:grpSpPr>
        <p:sp>
          <p:nvSpPr>
            <p:cNvPr id="4" name="Freeform: Shape 17">
              <a:extLst>
                <a:ext uri="{FF2B5EF4-FFF2-40B4-BE49-F238E27FC236}">
                  <a16:creationId xmlns:a16="http://schemas.microsoft.com/office/drawing/2014/main" id="{F681E499-9B87-7519-5E85-269A1A00C2BF}"/>
                </a:ext>
              </a:extLst>
            </p:cNvPr>
            <p:cNvSpPr/>
            <p:nvPr/>
          </p:nvSpPr>
          <p:spPr>
            <a:xfrm>
              <a:off x="962055" y="2427344"/>
              <a:ext cx="2651760" cy="2707640"/>
            </a:xfrm>
            <a:custGeom>
              <a:avLst/>
              <a:gdLst>
                <a:gd name="connsiteX0" fmla="*/ 142240 w 2626360"/>
                <a:gd name="connsiteY0" fmla="*/ 0 h 2707640"/>
                <a:gd name="connsiteX1" fmla="*/ 2448560 w 2626360"/>
                <a:gd name="connsiteY1" fmla="*/ 5080 h 2707640"/>
                <a:gd name="connsiteX2" fmla="*/ 2626360 w 2626360"/>
                <a:gd name="connsiteY2" fmla="*/ 30480 h 2707640"/>
                <a:gd name="connsiteX3" fmla="*/ 2616200 w 2626360"/>
                <a:gd name="connsiteY3" fmla="*/ 172720 h 2707640"/>
                <a:gd name="connsiteX4" fmla="*/ 2534920 w 2626360"/>
                <a:gd name="connsiteY4" fmla="*/ 462280 h 2707640"/>
                <a:gd name="connsiteX5" fmla="*/ 2280920 w 2626360"/>
                <a:gd name="connsiteY5" fmla="*/ 792480 h 2707640"/>
                <a:gd name="connsiteX6" fmla="*/ 1727200 w 2626360"/>
                <a:gd name="connsiteY6" fmla="*/ 1264920 h 2707640"/>
                <a:gd name="connsiteX7" fmla="*/ 1554480 w 2626360"/>
                <a:gd name="connsiteY7" fmla="*/ 2661920 h 2707640"/>
                <a:gd name="connsiteX8" fmla="*/ 1381760 w 2626360"/>
                <a:gd name="connsiteY8" fmla="*/ 2707640 h 2707640"/>
                <a:gd name="connsiteX9" fmla="*/ 1234440 w 2626360"/>
                <a:gd name="connsiteY9" fmla="*/ 2707640 h 2707640"/>
                <a:gd name="connsiteX10" fmla="*/ 1143000 w 2626360"/>
                <a:gd name="connsiteY10" fmla="*/ 2682240 h 2707640"/>
                <a:gd name="connsiteX11" fmla="*/ 965200 w 2626360"/>
                <a:gd name="connsiteY11" fmla="*/ 1315720 h 2707640"/>
                <a:gd name="connsiteX12" fmla="*/ 172720 w 2626360"/>
                <a:gd name="connsiteY12" fmla="*/ 492760 h 2707640"/>
                <a:gd name="connsiteX13" fmla="*/ 0 w 2626360"/>
                <a:gd name="connsiteY13" fmla="*/ 162560 h 2707640"/>
                <a:gd name="connsiteX14" fmla="*/ 45720 w 2626360"/>
                <a:gd name="connsiteY14" fmla="*/ 35560 h 2707640"/>
                <a:gd name="connsiteX15" fmla="*/ 142240 w 2626360"/>
                <a:gd name="connsiteY15" fmla="*/ 0 h 2707640"/>
                <a:gd name="connsiteX0" fmla="*/ 142240 w 2651760"/>
                <a:gd name="connsiteY0" fmla="*/ 0 h 2707640"/>
                <a:gd name="connsiteX1" fmla="*/ 2448560 w 2651760"/>
                <a:gd name="connsiteY1" fmla="*/ 5080 h 2707640"/>
                <a:gd name="connsiteX2" fmla="*/ 2651760 w 2651760"/>
                <a:gd name="connsiteY2" fmla="*/ 5080 h 2707640"/>
                <a:gd name="connsiteX3" fmla="*/ 2616200 w 2651760"/>
                <a:gd name="connsiteY3" fmla="*/ 172720 h 2707640"/>
                <a:gd name="connsiteX4" fmla="*/ 2534920 w 2651760"/>
                <a:gd name="connsiteY4" fmla="*/ 462280 h 2707640"/>
                <a:gd name="connsiteX5" fmla="*/ 2280920 w 2651760"/>
                <a:gd name="connsiteY5" fmla="*/ 792480 h 2707640"/>
                <a:gd name="connsiteX6" fmla="*/ 1727200 w 2651760"/>
                <a:gd name="connsiteY6" fmla="*/ 1264920 h 2707640"/>
                <a:gd name="connsiteX7" fmla="*/ 1554480 w 2651760"/>
                <a:gd name="connsiteY7" fmla="*/ 2661920 h 2707640"/>
                <a:gd name="connsiteX8" fmla="*/ 1381760 w 2651760"/>
                <a:gd name="connsiteY8" fmla="*/ 2707640 h 2707640"/>
                <a:gd name="connsiteX9" fmla="*/ 1234440 w 2651760"/>
                <a:gd name="connsiteY9" fmla="*/ 2707640 h 2707640"/>
                <a:gd name="connsiteX10" fmla="*/ 1143000 w 2651760"/>
                <a:gd name="connsiteY10" fmla="*/ 2682240 h 2707640"/>
                <a:gd name="connsiteX11" fmla="*/ 965200 w 2651760"/>
                <a:gd name="connsiteY11" fmla="*/ 1315720 h 2707640"/>
                <a:gd name="connsiteX12" fmla="*/ 172720 w 2651760"/>
                <a:gd name="connsiteY12" fmla="*/ 492760 h 2707640"/>
                <a:gd name="connsiteX13" fmla="*/ 0 w 2651760"/>
                <a:gd name="connsiteY13" fmla="*/ 162560 h 2707640"/>
                <a:gd name="connsiteX14" fmla="*/ 45720 w 2651760"/>
                <a:gd name="connsiteY14" fmla="*/ 35560 h 2707640"/>
                <a:gd name="connsiteX15" fmla="*/ 142240 w 2651760"/>
                <a:gd name="connsiteY15" fmla="*/ 0 h 270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51760" h="2707640">
                  <a:moveTo>
                    <a:pt x="142240" y="0"/>
                  </a:moveTo>
                  <a:lnTo>
                    <a:pt x="2448560" y="5080"/>
                  </a:lnTo>
                  <a:lnTo>
                    <a:pt x="2651760" y="5080"/>
                  </a:lnTo>
                  <a:lnTo>
                    <a:pt x="2616200" y="172720"/>
                  </a:lnTo>
                  <a:lnTo>
                    <a:pt x="2534920" y="462280"/>
                  </a:lnTo>
                  <a:lnTo>
                    <a:pt x="2280920" y="792480"/>
                  </a:lnTo>
                  <a:lnTo>
                    <a:pt x="1727200" y="1264920"/>
                  </a:lnTo>
                  <a:lnTo>
                    <a:pt x="1554480" y="2661920"/>
                  </a:lnTo>
                  <a:lnTo>
                    <a:pt x="1381760" y="2707640"/>
                  </a:lnTo>
                  <a:lnTo>
                    <a:pt x="1234440" y="2707640"/>
                  </a:lnTo>
                  <a:lnTo>
                    <a:pt x="1143000" y="2682240"/>
                  </a:lnTo>
                  <a:lnTo>
                    <a:pt x="965200" y="1315720"/>
                  </a:lnTo>
                  <a:lnTo>
                    <a:pt x="172720" y="492760"/>
                  </a:lnTo>
                  <a:lnTo>
                    <a:pt x="0" y="162560"/>
                  </a:lnTo>
                  <a:lnTo>
                    <a:pt x="45720" y="35560"/>
                  </a:lnTo>
                  <a:lnTo>
                    <a:pt x="14224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42240 w 2651760"/>
                        <a:gd name="connsiteY0" fmla="*/ 0 h 2707640"/>
                        <a:gd name="connsiteX1" fmla="*/ 649630 w 2651760"/>
                        <a:gd name="connsiteY1" fmla="*/ 1118 h 2707640"/>
                        <a:gd name="connsiteX2" fmla="*/ 1180084 w 2651760"/>
                        <a:gd name="connsiteY2" fmla="*/ 2286 h 2707640"/>
                        <a:gd name="connsiteX3" fmla="*/ 1779727 w 2651760"/>
                        <a:gd name="connsiteY3" fmla="*/ 3607 h 2707640"/>
                        <a:gd name="connsiteX4" fmla="*/ 2448560 w 2651760"/>
                        <a:gd name="connsiteY4" fmla="*/ 5080 h 2707640"/>
                        <a:gd name="connsiteX5" fmla="*/ 2651760 w 2651760"/>
                        <a:gd name="connsiteY5" fmla="*/ 5080 h 2707640"/>
                        <a:gd name="connsiteX6" fmla="*/ 2616200 w 2651760"/>
                        <a:gd name="connsiteY6" fmla="*/ 172720 h 2707640"/>
                        <a:gd name="connsiteX7" fmla="*/ 2534920 w 2651760"/>
                        <a:gd name="connsiteY7" fmla="*/ 462280 h 2707640"/>
                        <a:gd name="connsiteX8" fmla="*/ 2280920 w 2651760"/>
                        <a:gd name="connsiteY8" fmla="*/ 792480 h 2707640"/>
                        <a:gd name="connsiteX9" fmla="*/ 2020672 w 2651760"/>
                        <a:gd name="connsiteY9" fmla="*/ 1014527 h 2707640"/>
                        <a:gd name="connsiteX10" fmla="*/ 1727200 w 2651760"/>
                        <a:gd name="connsiteY10" fmla="*/ 1264920 h 2707640"/>
                        <a:gd name="connsiteX11" fmla="*/ 1666172 w 2651760"/>
                        <a:gd name="connsiteY11" fmla="*/ 1758527 h 2707640"/>
                        <a:gd name="connsiteX12" fmla="*/ 1608599 w 2651760"/>
                        <a:gd name="connsiteY12" fmla="*/ 2224193 h 2707640"/>
                        <a:gd name="connsiteX13" fmla="*/ 1554480 w 2651760"/>
                        <a:gd name="connsiteY13" fmla="*/ 2661920 h 2707640"/>
                        <a:gd name="connsiteX14" fmla="*/ 1381760 w 2651760"/>
                        <a:gd name="connsiteY14" fmla="*/ 2707640 h 2707640"/>
                        <a:gd name="connsiteX15" fmla="*/ 1234440 w 2651760"/>
                        <a:gd name="connsiteY15" fmla="*/ 2707640 h 2707640"/>
                        <a:gd name="connsiteX16" fmla="*/ 1143000 w 2651760"/>
                        <a:gd name="connsiteY16" fmla="*/ 2682240 h 2707640"/>
                        <a:gd name="connsiteX17" fmla="*/ 1052322 w 2651760"/>
                        <a:gd name="connsiteY17" fmla="*/ 1985315 h 2707640"/>
                        <a:gd name="connsiteX18" fmla="*/ 965200 w 2651760"/>
                        <a:gd name="connsiteY18" fmla="*/ 1315720 h 2707640"/>
                        <a:gd name="connsiteX19" fmla="*/ 561035 w 2651760"/>
                        <a:gd name="connsiteY19" fmla="*/ 896010 h 2707640"/>
                        <a:gd name="connsiteX20" fmla="*/ 172720 w 2651760"/>
                        <a:gd name="connsiteY20" fmla="*/ 492760 h 2707640"/>
                        <a:gd name="connsiteX21" fmla="*/ 0 w 2651760"/>
                        <a:gd name="connsiteY21" fmla="*/ 162560 h 2707640"/>
                        <a:gd name="connsiteX22" fmla="*/ 45720 w 2651760"/>
                        <a:gd name="connsiteY22" fmla="*/ 35560 h 2707640"/>
                        <a:gd name="connsiteX23" fmla="*/ 142240 w 2651760"/>
                        <a:gd name="connsiteY23" fmla="*/ 0 h 2707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2651760" h="2707640" fill="none" extrusionOk="0">
                          <a:moveTo>
                            <a:pt x="142240" y="0"/>
                          </a:moveTo>
                          <a:cubicBezTo>
                            <a:pt x="395001" y="10472"/>
                            <a:pt x="454401" y="-8993"/>
                            <a:pt x="649630" y="1118"/>
                          </a:cubicBezTo>
                          <a:cubicBezTo>
                            <a:pt x="844859" y="11228"/>
                            <a:pt x="962532" y="28299"/>
                            <a:pt x="1180084" y="2286"/>
                          </a:cubicBezTo>
                          <a:cubicBezTo>
                            <a:pt x="1397636" y="-23726"/>
                            <a:pt x="1619694" y="12805"/>
                            <a:pt x="1779727" y="3607"/>
                          </a:cubicBezTo>
                          <a:cubicBezTo>
                            <a:pt x="1939760" y="-5591"/>
                            <a:pt x="2304551" y="14613"/>
                            <a:pt x="2448560" y="5080"/>
                          </a:cubicBezTo>
                          <a:cubicBezTo>
                            <a:pt x="2514518" y="11191"/>
                            <a:pt x="2562695" y="7211"/>
                            <a:pt x="2651760" y="5080"/>
                          </a:cubicBezTo>
                          <a:cubicBezTo>
                            <a:pt x="2641407" y="63772"/>
                            <a:pt x="2629843" y="88476"/>
                            <a:pt x="2616200" y="172720"/>
                          </a:cubicBezTo>
                          <a:cubicBezTo>
                            <a:pt x="2580979" y="261169"/>
                            <a:pt x="2572077" y="367724"/>
                            <a:pt x="2534920" y="462280"/>
                          </a:cubicBezTo>
                          <a:cubicBezTo>
                            <a:pt x="2478428" y="547101"/>
                            <a:pt x="2362680" y="717727"/>
                            <a:pt x="2280920" y="792480"/>
                          </a:cubicBezTo>
                          <a:cubicBezTo>
                            <a:pt x="2145213" y="889531"/>
                            <a:pt x="2111490" y="924363"/>
                            <a:pt x="2020672" y="1014527"/>
                          </a:cubicBezTo>
                          <a:cubicBezTo>
                            <a:pt x="1929854" y="1104690"/>
                            <a:pt x="1870544" y="1151678"/>
                            <a:pt x="1727200" y="1264920"/>
                          </a:cubicBezTo>
                          <a:cubicBezTo>
                            <a:pt x="1704496" y="1422759"/>
                            <a:pt x="1706599" y="1620333"/>
                            <a:pt x="1666172" y="1758527"/>
                          </a:cubicBezTo>
                          <a:cubicBezTo>
                            <a:pt x="1625745" y="1896721"/>
                            <a:pt x="1631655" y="2043858"/>
                            <a:pt x="1608599" y="2224193"/>
                          </a:cubicBezTo>
                          <a:cubicBezTo>
                            <a:pt x="1585543" y="2404528"/>
                            <a:pt x="1592799" y="2496751"/>
                            <a:pt x="1554480" y="2661920"/>
                          </a:cubicBezTo>
                          <a:cubicBezTo>
                            <a:pt x="1508888" y="2666748"/>
                            <a:pt x="1432146" y="2691386"/>
                            <a:pt x="1381760" y="2707640"/>
                          </a:cubicBezTo>
                          <a:cubicBezTo>
                            <a:pt x="1317948" y="2702986"/>
                            <a:pt x="1276916" y="2714697"/>
                            <a:pt x="1234440" y="2707640"/>
                          </a:cubicBezTo>
                          <a:cubicBezTo>
                            <a:pt x="1214107" y="2698621"/>
                            <a:pt x="1162529" y="2691462"/>
                            <a:pt x="1143000" y="2682240"/>
                          </a:cubicBezTo>
                          <a:cubicBezTo>
                            <a:pt x="1150557" y="2477252"/>
                            <a:pt x="1103430" y="2142617"/>
                            <a:pt x="1052322" y="1985315"/>
                          </a:cubicBezTo>
                          <a:cubicBezTo>
                            <a:pt x="1001214" y="1828013"/>
                            <a:pt x="1018137" y="1611332"/>
                            <a:pt x="965200" y="1315720"/>
                          </a:cubicBezTo>
                          <a:cubicBezTo>
                            <a:pt x="822771" y="1150191"/>
                            <a:pt x="692206" y="1008009"/>
                            <a:pt x="561035" y="896010"/>
                          </a:cubicBezTo>
                          <a:cubicBezTo>
                            <a:pt x="429864" y="784012"/>
                            <a:pt x="364630" y="672918"/>
                            <a:pt x="172720" y="492760"/>
                          </a:cubicBezTo>
                          <a:cubicBezTo>
                            <a:pt x="110279" y="393122"/>
                            <a:pt x="69125" y="298053"/>
                            <a:pt x="0" y="162560"/>
                          </a:cubicBezTo>
                          <a:cubicBezTo>
                            <a:pt x="20716" y="116209"/>
                            <a:pt x="38077" y="61847"/>
                            <a:pt x="45720" y="35560"/>
                          </a:cubicBezTo>
                          <a:cubicBezTo>
                            <a:pt x="66993" y="22788"/>
                            <a:pt x="118890" y="13833"/>
                            <a:pt x="142240" y="0"/>
                          </a:cubicBezTo>
                          <a:close/>
                        </a:path>
                        <a:path w="2651760" h="2707640" stroke="0" extrusionOk="0">
                          <a:moveTo>
                            <a:pt x="142240" y="0"/>
                          </a:moveTo>
                          <a:cubicBezTo>
                            <a:pt x="253013" y="6800"/>
                            <a:pt x="544404" y="-4656"/>
                            <a:pt x="695757" y="1219"/>
                          </a:cubicBezTo>
                          <a:cubicBezTo>
                            <a:pt x="847110" y="7095"/>
                            <a:pt x="965105" y="8951"/>
                            <a:pt x="1203147" y="2337"/>
                          </a:cubicBezTo>
                          <a:cubicBezTo>
                            <a:pt x="1441189" y="-4278"/>
                            <a:pt x="1666496" y="-11879"/>
                            <a:pt x="1825854" y="3708"/>
                          </a:cubicBezTo>
                          <a:cubicBezTo>
                            <a:pt x="1985212" y="19295"/>
                            <a:pt x="2160332" y="14824"/>
                            <a:pt x="2448560" y="5080"/>
                          </a:cubicBezTo>
                          <a:cubicBezTo>
                            <a:pt x="2526126" y="-3767"/>
                            <a:pt x="2604159" y="-4192"/>
                            <a:pt x="2651760" y="5080"/>
                          </a:cubicBezTo>
                          <a:cubicBezTo>
                            <a:pt x="2642761" y="49175"/>
                            <a:pt x="2638402" y="93166"/>
                            <a:pt x="2616200" y="172720"/>
                          </a:cubicBezTo>
                          <a:cubicBezTo>
                            <a:pt x="2606225" y="247678"/>
                            <a:pt x="2567392" y="361055"/>
                            <a:pt x="2534920" y="462280"/>
                          </a:cubicBezTo>
                          <a:cubicBezTo>
                            <a:pt x="2426585" y="614855"/>
                            <a:pt x="2386210" y="687918"/>
                            <a:pt x="2280920" y="792480"/>
                          </a:cubicBezTo>
                          <a:cubicBezTo>
                            <a:pt x="2179230" y="864119"/>
                            <a:pt x="2086235" y="968502"/>
                            <a:pt x="2004060" y="1028700"/>
                          </a:cubicBezTo>
                          <a:cubicBezTo>
                            <a:pt x="1921885" y="1088898"/>
                            <a:pt x="1851905" y="1158414"/>
                            <a:pt x="1727200" y="1264920"/>
                          </a:cubicBezTo>
                          <a:cubicBezTo>
                            <a:pt x="1731115" y="1418487"/>
                            <a:pt x="1667033" y="1603190"/>
                            <a:pt x="1666172" y="1758527"/>
                          </a:cubicBezTo>
                          <a:cubicBezTo>
                            <a:pt x="1665312" y="1913864"/>
                            <a:pt x="1605303" y="2059416"/>
                            <a:pt x="1605145" y="2252133"/>
                          </a:cubicBezTo>
                          <a:cubicBezTo>
                            <a:pt x="1604986" y="2444850"/>
                            <a:pt x="1566128" y="2528535"/>
                            <a:pt x="1554480" y="2661920"/>
                          </a:cubicBezTo>
                          <a:cubicBezTo>
                            <a:pt x="1476390" y="2691266"/>
                            <a:pt x="1421436" y="2697127"/>
                            <a:pt x="1381760" y="2707640"/>
                          </a:cubicBezTo>
                          <a:cubicBezTo>
                            <a:pt x="1346823" y="2707090"/>
                            <a:pt x="1267864" y="2707559"/>
                            <a:pt x="1234440" y="2707640"/>
                          </a:cubicBezTo>
                          <a:cubicBezTo>
                            <a:pt x="1201487" y="2701925"/>
                            <a:pt x="1182044" y="2690018"/>
                            <a:pt x="1143000" y="2682240"/>
                          </a:cubicBezTo>
                          <a:cubicBezTo>
                            <a:pt x="1126463" y="2386595"/>
                            <a:pt x="1068798" y="2235941"/>
                            <a:pt x="1055878" y="2012645"/>
                          </a:cubicBezTo>
                          <a:cubicBezTo>
                            <a:pt x="1042958" y="1789349"/>
                            <a:pt x="973964" y="1489913"/>
                            <a:pt x="965200" y="1315720"/>
                          </a:cubicBezTo>
                          <a:cubicBezTo>
                            <a:pt x="874152" y="1186421"/>
                            <a:pt x="693809" y="1010592"/>
                            <a:pt x="561035" y="896010"/>
                          </a:cubicBezTo>
                          <a:cubicBezTo>
                            <a:pt x="428261" y="781428"/>
                            <a:pt x="277134" y="582984"/>
                            <a:pt x="172720" y="492760"/>
                          </a:cubicBezTo>
                          <a:cubicBezTo>
                            <a:pt x="140334" y="418732"/>
                            <a:pt x="47387" y="276496"/>
                            <a:pt x="0" y="162560"/>
                          </a:cubicBezTo>
                          <a:cubicBezTo>
                            <a:pt x="17230" y="116206"/>
                            <a:pt x="28564" y="75393"/>
                            <a:pt x="45720" y="35560"/>
                          </a:cubicBezTo>
                          <a:cubicBezTo>
                            <a:pt x="73281" y="24755"/>
                            <a:pt x="92840" y="13382"/>
                            <a:pt x="14224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977BBAA-AE66-5FAD-2397-9BF29BF124B7}"/>
                </a:ext>
              </a:extLst>
            </p:cNvPr>
            <p:cNvSpPr/>
            <p:nvPr/>
          </p:nvSpPr>
          <p:spPr>
            <a:xfrm>
              <a:off x="2984171" y="1853172"/>
              <a:ext cx="1330519" cy="8014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/>
                <a:t>SERCA2a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2EDF10F-E001-E42D-D263-D223AD85CF2D}"/>
                </a:ext>
              </a:extLst>
            </p:cNvPr>
            <p:cNvSpPr/>
            <p:nvPr/>
          </p:nvSpPr>
          <p:spPr>
            <a:xfrm>
              <a:off x="2092244" y="4592079"/>
              <a:ext cx="1330519" cy="8014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/>
                <a:t>SERCA2a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FDFDFB3-A0D3-4D3C-4475-8859AF5BB253}"/>
                </a:ext>
              </a:extLst>
            </p:cNvPr>
            <p:cNvSpPr/>
            <p:nvPr/>
          </p:nvSpPr>
          <p:spPr>
            <a:xfrm>
              <a:off x="2975744" y="2918547"/>
              <a:ext cx="690862" cy="52380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>
                  <a:solidFill>
                    <a:schemeClr val="accent3">
                      <a:lumMod val="50000"/>
                    </a:schemeClr>
                  </a:solidFill>
                </a:rPr>
                <a:t>PLN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A3437F-458B-29A3-2937-433A6298C309}"/>
                </a:ext>
              </a:extLst>
            </p:cNvPr>
            <p:cNvSpPr/>
            <p:nvPr/>
          </p:nvSpPr>
          <p:spPr>
            <a:xfrm>
              <a:off x="2386626" y="4156367"/>
              <a:ext cx="690862" cy="52380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000" dirty="0">
                  <a:solidFill>
                    <a:schemeClr val="accent3">
                      <a:lumMod val="50000"/>
                    </a:schemeClr>
                  </a:solidFill>
                </a:rPr>
                <a:t>PLN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EA274A5-8C48-E1C3-93E2-6DEB56BC6CC4}"/>
                </a:ext>
              </a:extLst>
            </p:cNvPr>
            <p:cNvSpPr/>
            <p:nvPr/>
          </p:nvSpPr>
          <p:spPr>
            <a:xfrm>
              <a:off x="3548116" y="3166193"/>
              <a:ext cx="402336" cy="402336"/>
            </a:xfrm>
            <a:prstGeom prst="ellipse">
              <a:avLst/>
            </a:prstGeom>
            <a:solidFill>
              <a:srgbClr val="F0A67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P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F9529CD-4BCA-CDFB-6BC5-57AB363B2B12}"/>
                </a:ext>
              </a:extLst>
            </p:cNvPr>
            <p:cNvCxnSpPr/>
            <p:nvPr/>
          </p:nvCxnSpPr>
          <p:spPr>
            <a:xfrm flipH="1">
              <a:off x="2873057" y="3510280"/>
              <a:ext cx="296863" cy="64608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494E4F3-98C6-4BCD-5C2B-41D1110FCE88}"/>
                </a:ext>
              </a:extLst>
            </p:cNvPr>
            <p:cNvCxnSpPr/>
            <p:nvPr/>
          </p:nvCxnSpPr>
          <p:spPr>
            <a:xfrm flipH="1">
              <a:off x="2774521" y="3469719"/>
              <a:ext cx="296863" cy="646087"/>
            </a:xfrm>
            <a:prstGeom prst="straightConnector1">
              <a:avLst/>
            </a:prstGeom>
            <a:ln w="28575">
              <a:headEnd type="triangl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604D4C9F-8496-3FCA-C2BF-EA9033D32A1B}"/>
                </a:ext>
              </a:extLst>
            </p:cNvPr>
            <p:cNvSpPr/>
            <p:nvPr/>
          </p:nvSpPr>
          <p:spPr>
            <a:xfrm rot="16009216">
              <a:off x="660575" y="1319470"/>
              <a:ext cx="1185561" cy="770273"/>
            </a:xfrm>
            <a:prstGeom prst="arc">
              <a:avLst>
                <a:gd name="adj1" fmla="val 384975"/>
                <a:gd name="adj2" fmla="val 5788838"/>
              </a:avLst>
            </a:prstGeom>
            <a:ln w="28575">
              <a:head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E1059AC9-BFF4-2CD2-42EA-8B415F062809}"/>
                </a:ext>
              </a:extLst>
            </p:cNvPr>
            <p:cNvSpPr/>
            <p:nvPr/>
          </p:nvSpPr>
          <p:spPr>
            <a:xfrm rot="5400000">
              <a:off x="3455915" y="1309354"/>
              <a:ext cx="1185561" cy="770273"/>
            </a:xfrm>
            <a:prstGeom prst="arc">
              <a:avLst>
                <a:gd name="adj1" fmla="val 4954341"/>
                <a:gd name="adj2" fmla="val 10485060"/>
              </a:avLst>
            </a:prstGeom>
            <a:ln w="28575">
              <a:head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1" name="Rectangle: Rounded Corners 55">
              <a:extLst>
                <a:ext uri="{FF2B5EF4-FFF2-40B4-BE49-F238E27FC236}">
                  <a16:creationId xmlns:a16="http://schemas.microsoft.com/office/drawing/2014/main" id="{546AB62F-5DD4-2D0E-8407-1B516F831671}"/>
                </a:ext>
              </a:extLst>
            </p:cNvPr>
            <p:cNvSpPr/>
            <p:nvPr/>
          </p:nvSpPr>
          <p:spPr>
            <a:xfrm>
              <a:off x="1236699" y="1808550"/>
              <a:ext cx="834848" cy="67656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err="1"/>
                <a:t>RyR</a:t>
              </a:r>
              <a:endParaRPr lang="en-US" sz="10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947555-64A1-D08A-ED11-0DE2446D8EA0}"/>
                </a:ext>
              </a:extLst>
            </p:cNvPr>
            <p:cNvSpPr txBox="1"/>
            <p:nvPr/>
          </p:nvSpPr>
          <p:spPr>
            <a:xfrm>
              <a:off x="3967661" y="889155"/>
              <a:ext cx="806767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3F0DEB-A74F-90A2-82F3-411F5ED64382}"/>
                </a:ext>
              </a:extLst>
            </p:cNvPr>
            <p:cNvSpPr txBox="1"/>
            <p:nvPr/>
          </p:nvSpPr>
          <p:spPr>
            <a:xfrm>
              <a:off x="732576" y="894498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B7A019-B8BE-1A24-6C4A-E8886F499F8D}"/>
                </a:ext>
              </a:extLst>
            </p:cNvPr>
            <p:cNvSpPr txBox="1"/>
            <p:nvPr/>
          </p:nvSpPr>
          <p:spPr>
            <a:xfrm>
              <a:off x="2048869" y="2719022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6BF4FF-9008-6320-4DF7-00451CAEF1F9}"/>
                </a:ext>
              </a:extLst>
            </p:cNvPr>
            <p:cNvSpPr txBox="1"/>
            <p:nvPr/>
          </p:nvSpPr>
          <p:spPr>
            <a:xfrm>
              <a:off x="1370055" y="2485112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588AEB-4DF2-315C-A7F3-0B1EDC65EEBA}"/>
                </a:ext>
              </a:extLst>
            </p:cNvPr>
            <p:cNvSpPr txBox="1"/>
            <p:nvPr/>
          </p:nvSpPr>
          <p:spPr>
            <a:xfrm>
              <a:off x="1863575" y="3107941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188F53-3123-2702-5CE1-CFE7B71AB112}"/>
                </a:ext>
              </a:extLst>
            </p:cNvPr>
            <p:cNvSpPr txBox="1"/>
            <p:nvPr/>
          </p:nvSpPr>
          <p:spPr>
            <a:xfrm>
              <a:off x="2915516" y="2584270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D95823-F2AF-06F4-A7ED-88700917AEF4}"/>
                </a:ext>
              </a:extLst>
            </p:cNvPr>
            <p:cNvSpPr txBox="1"/>
            <p:nvPr/>
          </p:nvSpPr>
          <p:spPr>
            <a:xfrm>
              <a:off x="2035947" y="3609638"/>
              <a:ext cx="806766" cy="528002"/>
            </a:xfrm>
            <a:prstGeom prst="rect">
              <a:avLst/>
            </a:prstGeom>
          </p:spPr>
          <p:txBody>
            <a:bodyPr vert="horz" wrap="none" lIns="121920" tIns="60960" rIns="121920" bIns="60960" rtlCol="0">
              <a:spAutoFit/>
            </a:bodyPr>
            <a:lstStyle/>
            <a:p>
              <a:pPr algn="l"/>
              <a:r>
                <a:rPr lang="en-US" sz="1000" b="1" dirty="0">
                  <a:solidFill>
                    <a:schemeClr val="accent4">
                      <a:lumMod val="75000"/>
                    </a:schemeClr>
                  </a:solidFill>
                </a:rPr>
                <a:t>Ca</a:t>
              </a:r>
              <a:r>
                <a:rPr lang="en-US" sz="1000" b="1" baseline="30000" dirty="0">
                  <a:solidFill>
                    <a:schemeClr val="accent4">
                      <a:lumMod val="75000"/>
                    </a:schemeClr>
                  </a:solidFill>
                </a:rPr>
                <a:t>2+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C90B6E4-25A9-F56D-4B66-B69D6C8FC82E}"/>
              </a:ext>
            </a:extLst>
          </p:cNvPr>
          <p:cNvSpPr txBox="1"/>
          <p:nvPr/>
        </p:nvSpPr>
        <p:spPr>
          <a:xfrm>
            <a:off x="5899204" y="963895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SERCA2a-Mediated Cardiac Relaxation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E1E58F-1847-BA46-BA76-2160A6790D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Cellular Basis of HFpEF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03FC5-8AFE-0BE7-A835-E3F2C0713A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069" y="320072"/>
            <a:ext cx="8567862" cy="432048"/>
          </a:xfrm>
        </p:spPr>
        <p:txBody>
          <a:bodyPr/>
          <a:lstStyle/>
          <a:p>
            <a:r>
              <a:rPr lang="en-US" sz="2400" dirty="0">
                <a:latin typeface="+mn-lt"/>
                <a:cs typeface="Arial" panose="020B0604020202020204" pitchFamily="34" charset="0"/>
              </a:rPr>
              <a:t>Phase 1b Clinical Trial of AAV1.SERRCA2a (HFpEF) Completed Enrollment</a:t>
            </a:r>
          </a:p>
          <a:p>
            <a:endParaRPr lang="en-US" sz="2400" dirty="0">
              <a:latin typeface="+mn-lt"/>
            </a:endParaRPr>
          </a:p>
        </p:txBody>
      </p:sp>
      <p:sp>
        <p:nvSpPr>
          <p:cNvPr id="4" name="Rectangle: Rounded Corners 21">
            <a:extLst>
              <a:ext uri="{FF2B5EF4-FFF2-40B4-BE49-F238E27FC236}">
                <a16:creationId xmlns:a16="http://schemas.microsoft.com/office/drawing/2014/main" id="{1EEFF852-9534-E260-5F5F-F4EC0E9C4E58}"/>
              </a:ext>
            </a:extLst>
          </p:cNvPr>
          <p:cNvSpPr/>
          <p:nvPr/>
        </p:nvSpPr>
        <p:spPr>
          <a:xfrm>
            <a:off x="641703" y="3442267"/>
            <a:ext cx="3176510" cy="1034521"/>
          </a:xfrm>
          <a:prstGeom prst="roundRect">
            <a:avLst/>
          </a:prstGeom>
          <a:noFill/>
          <a:ln w="12700" cap="flat" cmpd="sng" algn="ctr">
            <a:solidFill>
              <a:srgbClr val="A62424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750" b="1" kern="0">
              <a:solidFill>
                <a:srgbClr val="ED2937">
                  <a:lumMod val="20000"/>
                  <a:lumOff val="8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B6879C75-FEE8-83A5-442A-BDD7C7A807BE}"/>
              </a:ext>
            </a:extLst>
          </p:cNvPr>
          <p:cNvSpPr/>
          <p:nvPr/>
        </p:nvSpPr>
        <p:spPr>
          <a:xfrm rot="16200000">
            <a:off x="319010" y="2346494"/>
            <a:ext cx="1113416" cy="468030"/>
          </a:xfrm>
          <a:prstGeom prst="roundRect">
            <a:avLst/>
          </a:prstGeom>
          <a:solidFill>
            <a:srgbClr val="A6242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r>
              <a:rPr lang="en-US" sz="105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br>
              <a:rPr lang="en-US" sz="105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Enrollment</a:t>
            </a:r>
          </a:p>
        </p:txBody>
      </p:sp>
      <p:cxnSp>
        <p:nvCxnSpPr>
          <p:cNvPr id="6" name="Connector: Elbow 23">
            <a:extLst>
              <a:ext uri="{FF2B5EF4-FFF2-40B4-BE49-F238E27FC236}">
                <a16:creationId xmlns:a16="http://schemas.microsoft.com/office/drawing/2014/main" id="{48679AB2-10E1-C2E5-BCA8-A0EF546F01BF}"/>
              </a:ext>
            </a:extLst>
          </p:cNvPr>
          <p:cNvCxnSpPr>
            <a:cxnSpLocks/>
            <a:stCxn id="5" idx="2"/>
            <a:endCxn id="7" idx="1"/>
          </p:cNvCxnSpPr>
          <p:nvPr/>
        </p:nvCxnSpPr>
        <p:spPr>
          <a:xfrm flipV="1">
            <a:off x="1109733" y="2273368"/>
            <a:ext cx="846567" cy="307142"/>
          </a:xfrm>
          <a:prstGeom prst="bentConnector3">
            <a:avLst/>
          </a:prstGeom>
          <a:noFill/>
          <a:ln w="28575" cap="flat" cmpd="sng" algn="ctr">
            <a:solidFill>
              <a:srgbClr val="1D384C"/>
            </a:solidFill>
            <a:prstDash val="solid"/>
            <a:tailEnd type="triangle"/>
          </a:ln>
          <a:effectLst/>
        </p:spPr>
      </p:cxnSp>
      <p:sp>
        <p:nvSpPr>
          <p:cNvPr id="7" name="Rectangle: Rounded Corners 24">
            <a:extLst>
              <a:ext uri="{FF2B5EF4-FFF2-40B4-BE49-F238E27FC236}">
                <a16:creationId xmlns:a16="http://schemas.microsoft.com/office/drawing/2014/main" id="{B5D150A5-1FE7-01F3-5FBB-56E652E910B1}"/>
              </a:ext>
            </a:extLst>
          </p:cNvPr>
          <p:cNvSpPr/>
          <p:nvPr/>
        </p:nvSpPr>
        <p:spPr>
          <a:xfrm>
            <a:off x="1956300" y="2023800"/>
            <a:ext cx="1868071" cy="49913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25098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4763" indent="-4763" algn="ctr" defTabSz="342900">
              <a:defRPr/>
            </a:pPr>
            <a:r>
              <a:rPr lang="en-US" sz="900" b="1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Cohort A (n=5)</a:t>
            </a:r>
          </a:p>
          <a:p>
            <a:pPr marL="4763" indent="-4763" algn="ctr" defTabSz="342900">
              <a:defRPr/>
            </a:pPr>
            <a:r>
              <a:rPr lang="en-US" sz="900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</a:t>
            </a:r>
            <a:r>
              <a:rPr lang="en-US" sz="900" kern="0" baseline="3000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st</a:t>
            </a:r>
            <a:r>
              <a:rPr lang="en-US" sz="900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dose (3E13 vg)</a:t>
            </a:r>
          </a:p>
        </p:txBody>
      </p:sp>
      <p:sp>
        <p:nvSpPr>
          <p:cNvPr id="8" name="Rectangle: Rounded Corners 25">
            <a:extLst>
              <a:ext uri="{FF2B5EF4-FFF2-40B4-BE49-F238E27FC236}">
                <a16:creationId xmlns:a16="http://schemas.microsoft.com/office/drawing/2014/main" id="{153038BE-9E83-B685-9F6E-E6F7105901A5}"/>
              </a:ext>
            </a:extLst>
          </p:cNvPr>
          <p:cNvSpPr/>
          <p:nvPr/>
        </p:nvSpPr>
        <p:spPr>
          <a:xfrm>
            <a:off x="1956300" y="2617366"/>
            <a:ext cx="1868071" cy="499134"/>
          </a:xfrm>
          <a:prstGeom prst="roundRect">
            <a:avLst/>
          </a:prstGeom>
          <a:solidFill>
            <a:schemeClr val="accent4">
              <a:lumMod val="75000"/>
              <a:alpha val="50196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4763" algn="ctr" defTabSz="342900">
              <a:defRPr/>
            </a:pPr>
            <a:r>
              <a:rPr lang="en-US" sz="900" b="1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Cohort B (n=5)</a:t>
            </a:r>
          </a:p>
          <a:p>
            <a:pPr marL="4763" algn="ctr" defTabSz="342900">
              <a:defRPr/>
            </a:pPr>
            <a:r>
              <a:rPr lang="en-US" sz="900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High dose (4.5</a:t>
            </a:r>
            <a:r>
              <a:rPr lang="en-US" sz="900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E13 vg)</a:t>
            </a:r>
            <a:r>
              <a:rPr lang="en-US" sz="900" ker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cxnSp>
        <p:nvCxnSpPr>
          <p:cNvPr id="9" name="Connector: Elbow 26">
            <a:extLst>
              <a:ext uri="{FF2B5EF4-FFF2-40B4-BE49-F238E27FC236}">
                <a16:creationId xmlns:a16="http://schemas.microsoft.com/office/drawing/2014/main" id="{9EB8EBA6-099C-5061-F480-B5A283DC4B37}"/>
              </a:ext>
            </a:extLst>
          </p:cNvPr>
          <p:cNvCxnSpPr>
            <a:cxnSpLocks/>
            <a:stCxn id="5" idx="2"/>
            <a:endCxn id="8" idx="1"/>
          </p:cNvCxnSpPr>
          <p:nvPr/>
        </p:nvCxnSpPr>
        <p:spPr>
          <a:xfrm>
            <a:off x="1109733" y="2580509"/>
            <a:ext cx="846567" cy="286424"/>
          </a:xfrm>
          <a:prstGeom prst="bentConnector3">
            <a:avLst/>
          </a:prstGeom>
          <a:noFill/>
          <a:ln w="28575" cap="flat" cmpd="sng" algn="ctr">
            <a:solidFill>
              <a:srgbClr val="1D384C"/>
            </a:solidFill>
            <a:prstDash val="solid"/>
            <a:tailEnd type="triangle"/>
          </a:ln>
          <a:effectLst/>
        </p:spPr>
      </p:cxnSp>
      <p:sp>
        <p:nvSpPr>
          <p:cNvPr id="10" name="Rectangle: Rounded Corners 28">
            <a:extLst>
              <a:ext uri="{FF2B5EF4-FFF2-40B4-BE49-F238E27FC236}">
                <a16:creationId xmlns:a16="http://schemas.microsoft.com/office/drawing/2014/main" id="{2B6FDA98-4DA8-255A-AE91-E5693CCB1532}"/>
              </a:ext>
            </a:extLst>
          </p:cNvPr>
          <p:cNvSpPr/>
          <p:nvPr/>
        </p:nvSpPr>
        <p:spPr>
          <a:xfrm>
            <a:off x="3979060" y="2083423"/>
            <a:ext cx="2659835" cy="9766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81000" rIns="81000" rtlCol="0" anchor="ctr"/>
          <a:lstStyle/>
          <a:p>
            <a:pPr marL="0" lvl="1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00" b="1" kern="0" dirty="0">
                <a:solidFill>
                  <a:srgbClr val="0D0D0D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</a:t>
            </a:r>
            <a:r>
              <a:rPr lang="en-US" sz="900" b="1" kern="0" dirty="0" err="1">
                <a:solidFill>
                  <a:srgbClr val="0D0D0D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fficacy</a:t>
            </a:r>
            <a:r>
              <a:rPr lang="en-US" sz="900" b="1" kern="0" dirty="0">
                <a:solidFill>
                  <a:srgbClr val="0D0D0D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Endpoints Change from Baseline: </a:t>
            </a:r>
          </a:p>
          <a:p>
            <a:pPr marL="0" lvl="1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endParaRPr lang="en-US" sz="900" b="1" kern="0" dirty="0">
              <a:solidFill>
                <a:srgbClr val="0D0D0D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marL="0" lvl="1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endParaRPr lang="en-US" sz="900" b="1" kern="0" dirty="0">
              <a:solidFill>
                <a:srgbClr val="0D0D0D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marL="0" lvl="1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endParaRPr lang="en-US" sz="900" b="1" kern="0" dirty="0">
              <a:solidFill>
                <a:srgbClr val="0D0D0D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marL="0" lvl="1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endParaRPr lang="en-US" sz="900" b="1" kern="0" dirty="0">
              <a:solidFill>
                <a:srgbClr val="0D0D0D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F0C81C5-812F-8F14-BE57-F3FFF5E64D89}"/>
              </a:ext>
            </a:extLst>
          </p:cNvPr>
          <p:cNvSpPr/>
          <p:nvPr/>
        </p:nvSpPr>
        <p:spPr>
          <a:xfrm rot="16200000">
            <a:off x="911927" y="1353628"/>
            <a:ext cx="274320" cy="869633"/>
          </a:xfrm>
          <a:prstGeom prst="rightBrace">
            <a:avLst/>
          </a:prstGeom>
          <a:noFill/>
          <a:ln w="28575" cap="flat" cmpd="sng" algn="ctr">
            <a:solidFill>
              <a:srgbClr val="0D0D0D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750" kern="0">
              <a:solidFill>
                <a:srgbClr val="1D38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AA110438-43C4-2981-CD8B-BBB788FA1669}"/>
              </a:ext>
            </a:extLst>
          </p:cNvPr>
          <p:cNvSpPr/>
          <p:nvPr/>
        </p:nvSpPr>
        <p:spPr>
          <a:xfrm rot="16200000">
            <a:off x="2753175" y="854409"/>
            <a:ext cx="274320" cy="1868071"/>
          </a:xfrm>
          <a:prstGeom prst="rightBrace">
            <a:avLst/>
          </a:prstGeom>
          <a:noFill/>
          <a:ln w="28575" cap="flat" cmpd="sng" algn="ctr">
            <a:solidFill>
              <a:srgbClr val="0D0D0D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750" kern="0">
              <a:solidFill>
                <a:srgbClr val="1D38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FF6170DE-5ECC-75B1-C1AE-66D9A7EF2293}"/>
              </a:ext>
            </a:extLst>
          </p:cNvPr>
          <p:cNvSpPr/>
          <p:nvPr/>
        </p:nvSpPr>
        <p:spPr>
          <a:xfrm rot="16200000">
            <a:off x="5179472" y="457992"/>
            <a:ext cx="274320" cy="2660904"/>
          </a:xfrm>
          <a:prstGeom prst="rightBrace">
            <a:avLst/>
          </a:prstGeom>
          <a:noFill/>
          <a:ln w="28575" cap="flat" cmpd="sng" algn="ctr">
            <a:solidFill>
              <a:srgbClr val="0D0D0D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750" kern="0">
              <a:solidFill>
                <a:srgbClr val="1D38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32">
            <a:extLst>
              <a:ext uri="{FF2B5EF4-FFF2-40B4-BE49-F238E27FC236}">
                <a16:creationId xmlns:a16="http://schemas.microsoft.com/office/drawing/2014/main" id="{6D399AEC-1AF0-5090-C872-B9B7A1411056}"/>
              </a:ext>
            </a:extLst>
          </p:cNvPr>
          <p:cNvSpPr/>
          <p:nvPr/>
        </p:nvSpPr>
        <p:spPr>
          <a:xfrm>
            <a:off x="451652" y="1160116"/>
            <a:ext cx="1032253" cy="519547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lvl="1" algn="ctr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75" b="1" kern="0" dirty="0">
                <a:solidFill>
                  <a:srgbClr val="A62424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Screening &amp; NAB Testing</a:t>
            </a:r>
            <a:endParaRPr lang="en-US" sz="975" kern="0" dirty="0">
              <a:solidFill>
                <a:srgbClr val="A62424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33">
            <a:extLst>
              <a:ext uri="{FF2B5EF4-FFF2-40B4-BE49-F238E27FC236}">
                <a16:creationId xmlns:a16="http://schemas.microsoft.com/office/drawing/2014/main" id="{EB83F963-ED01-220E-D6DC-C960F2DC8F9E}"/>
              </a:ext>
            </a:extLst>
          </p:cNvPr>
          <p:cNvSpPr/>
          <p:nvPr/>
        </p:nvSpPr>
        <p:spPr>
          <a:xfrm>
            <a:off x="1925991" y="1160116"/>
            <a:ext cx="1928690" cy="519547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lvl="1" algn="ctr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75" b="1" kern="0" dirty="0">
                <a:solidFill>
                  <a:srgbClr val="73266E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  <a:sym typeface="Calibri"/>
              </a:rPr>
              <a:t>Intracoronary Delivery of SRD-002</a:t>
            </a:r>
          </a:p>
        </p:txBody>
      </p:sp>
      <p:sp>
        <p:nvSpPr>
          <p:cNvPr id="16" name="Rectangle: Rounded Corners 34">
            <a:extLst>
              <a:ext uri="{FF2B5EF4-FFF2-40B4-BE49-F238E27FC236}">
                <a16:creationId xmlns:a16="http://schemas.microsoft.com/office/drawing/2014/main" id="{BAA9BE44-01B9-50FC-7655-9B9504B4E5D1}"/>
              </a:ext>
            </a:extLst>
          </p:cNvPr>
          <p:cNvSpPr/>
          <p:nvPr/>
        </p:nvSpPr>
        <p:spPr>
          <a:xfrm>
            <a:off x="4397598" y="1160116"/>
            <a:ext cx="1838067" cy="519547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lvl="1" algn="ctr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75" b="1" kern="0" dirty="0">
                <a:solidFill>
                  <a:srgbClr val="515F7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6 &amp; 12 Month</a:t>
            </a:r>
            <a:br>
              <a:rPr lang="en-US" sz="975" b="1" kern="0" dirty="0">
                <a:solidFill>
                  <a:srgbClr val="515F7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en-US" sz="975" b="1" kern="0" dirty="0">
                <a:solidFill>
                  <a:srgbClr val="515F7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Endpoints</a:t>
            </a:r>
          </a:p>
        </p:txBody>
      </p:sp>
      <p:sp>
        <p:nvSpPr>
          <p:cNvPr id="17" name="Rectangle: Rounded Corners 35">
            <a:extLst>
              <a:ext uri="{FF2B5EF4-FFF2-40B4-BE49-F238E27FC236}">
                <a16:creationId xmlns:a16="http://schemas.microsoft.com/office/drawing/2014/main" id="{3F3DFCAC-BCF7-EB18-E353-A9B4B378CB98}"/>
              </a:ext>
            </a:extLst>
          </p:cNvPr>
          <p:cNvSpPr/>
          <p:nvPr/>
        </p:nvSpPr>
        <p:spPr>
          <a:xfrm>
            <a:off x="714868" y="3413736"/>
            <a:ext cx="3103341" cy="1063052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85800">
              <a:spcAft>
                <a:spcPts val="450"/>
              </a:spcAft>
              <a:buClr>
                <a:srgbClr val="ED2937"/>
              </a:buClr>
              <a:defRPr/>
            </a:pPr>
            <a:r>
              <a:rPr lang="en-US" sz="1050" b="1" kern="0" dirty="0">
                <a:solidFill>
                  <a:srgbClr val="A624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Criteria</a:t>
            </a:r>
            <a:r>
              <a:rPr lang="en-US" sz="900" b="1" kern="0" dirty="0">
                <a:solidFill>
                  <a:srgbClr val="A624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Adults with </a:t>
            </a:r>
            <a:r>
              <a:rPr lang="en-US" sz="900" kern="0" dirty="0" err="1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HFpEF</a:t>
            </a:r>
            <a:endParaRPr lang="en-US" sz="900" kern="0" dirty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NYHA II or III on SOC treatment</a:t>
            </a: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LVEF &gt;50%</a:t>
            </a: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PCWP &gt;15mmHg or &gt;25mmHg on exercise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CD95D1-9A73-22C6-B9F8-687FD63D5E5A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875719" y="3137218"/>
            <a:ext cx="0" cy="305048"/>
          </a:xfrm>
          <a:prstGeom prst="straightConnector1">
            <a:avLst/>
          </a:prstGeom>
          <a:noFill/>
          <a:ln w="28575" cap="flat" cmpd="sng" algn="ctr">
            <a:solidFill>
              <a:srgbClr val="ED2937">
                <a:shade val="95000"/>
                <a:satMod val="105000"/>
              </a:srgbClr>
            </a:solidFill>
            <a:prstDash val="solid"/>
            <a:headEnd type="oval"/>
            <a:tailEnd type="none"/>
          </a:ln>
          <a:effectLst/>
        </p:spPr>
      </p:cxnSp>
      <p:sp>
        <p:nvSpPr>
          <p:cNvPr id="19" name="Right Brace 18">
            <a:extLst>
              <a:ext uri="{FF2B5EF4-FFF2-40B4-BE49-F238E27FC236}">
                <a16:creationId xmlns:a16="http://schemas.microsoft.com/office/drawing/2014/main" id="{0FB4044E-8423-E49C-A8F0-23CE051B9665}"/>
              </a:ext>
            </a:extLst>
          </p:cNvPr>
          <p:cNvSpPr/>
          <p:nvPr/>
        </p:nvSpPr>
        <p:spPr>
          <a:xfrm rot="16200000">
            <a:off x="7634097" y="854409"/>
            <a:ext cx="274320" cy="1868071"/>
          </a:xfrm>
          <a:prstGeom prst="rightBrace">
            <a:avLst/>
          </a:prstGeom>
          <a:noFill/>
          <a:ln w="28575" cap="flat" cmpd="sng" algn="ctr">
            <a:solidFill>
              <a:srgbClr val="0D0D0D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750" kern="0">
              <a:solidFill>
                <a:srgbClr val="1D38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3">
            <a:extLst>
              <a:ext uri="{FF2B5EF4-FFF2-40B4-BE49-F238E27FC236}">
                <a16:creationId xmlns:a16="http://schemas.microsoft.com/office/drawing/2014/main" id="{D4627A70-A251-997D-B001-F367C06B63F6}"/>
              </a:ext>
            </a:extLst>
          </p:cNvPr>
          <p:cNvSpPr/>
          <p:nvPr/>
        </p:nvSpPr>
        <p:spPr>
          <a:xfrm>
            <a:off x="6816074" y="1160116"/>
            <a:ext cx="1910366" cy="519547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lvl="1" algn="ctr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75" b="1" kern="0" dirty="0">
                <a:solidFill>
                  <a:srgbClr val="FF00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  <a:sym typeface="Calibri"/>
              </a:rPr>
              <a:t>Long-term Follow-up</a:t>
            </a:r>
          </a:p>
          <a:p>
            <a:pPr marL="0" lvl="1" algn="ctr" defTabSz="342900">
              <a:spcAft>
                <a:spcPts val="225"/>
              </a:spcAft>
              <a:buClr>
                <a:srgbClr val="FFFFFF"/>
              </a:buClr>
              <a:tabLst>
                <a:tab pos="1143000" algn="l"/>
              </a:tabLst>
              <a:defRPr/>
            </a:pPr>
            <a:r>
              <a:rPr lang="en-US" sz="975" b="1" i="1" kern="0" dirty="0">
                <a:solidFill>
                  <a:srgbClr val="FF00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  <a:sym typeface="Calibri"/>
              </a:rPr>
              <a:t>Five Years Post-intervention</a:t>
            </a:r>
          </a:p>
        </p:txBody>
      </p:sp>
      <p:sp>
        <p:nvSpPr>
          <p:cNvPr id="21" name="Rectangle: Rounded Corners 4">
            <a:extLst>
              <a:ext uri="{FF2B5EF4-FFF2-40B4-BE49-F238E27FC236}">
                <a16:creationId xmlns:a16="http://schemas.microsoft.com/office/drawing/2014/main" id="{AC8A7896-B932-D7DA-EBAE-DB35D492B8B0}"/>
              </a:ext>
            </a:extLst>
          </p:cNvPr>
          <p:cNvSpPr/>
          <p:nvPr/>
        </p:nvSpPr>
        <p:spPr>
          <a:xfrm>
            <a:off x="6816074" y="2023800"/>
            <a:ext cx="1910366" cy="1034521"/>
          </a:xfrm>
          <a:prstGeom prst="roundRect">
            <a:avLst/>
          </a:prstGeom>
          <a:solidFill>
            <a:schemeClr val="bg2">
              <a:lumMod val="75000"/>
              <a:alpha val="2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15504" indent="-129779" defTabSz="51435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Cardiovascular events</a:t>
            </a:r>
          </a:p>
          <a:p>
            <a:pPr marL="215504" indent="-129779" defTabSz="514350"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All cause mortality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CF690CD-530F-277B-5D6A-2FF0A7C6BCB2}"/>
              </a:ext>
            </a:extLst>
          </p:cNvPr>
          <p:cNvSpPr/>
          <p:nvPr/>
        </p:nvSpPr>
        <p:spPr>
          <a:xfrm>
            <a:off x="3979061" y="3442267"/>
            <a:ext cx="2668023" cy="1034521"/>
          </a:xfrm>
          <a:prstGeom prst="roundRect">
            <a:avLst/>
          </a:prstGeom>
          <a:noFill/>
          <a:ln w="12700" cap="flat" cmpd="sng" algn="ctr">
            <a:solidFill>
              <a:srgbClr val="A62424"/>
            </a:solidFill>
            <a:prstDash val="solid"/>
          </a:ln>
          <a:effectLst/>
        </p:spPr>
        <p:txBody>
          <a:bodyPr rtlCol="0" anchor="ctr"/>
          <a:lstStyle/>
          <a:p>
            <a:pPr algn="ctr" defTabSz="342900">
              <a:defRPr/>
            </a:pPr>
            <a:endParaRPr lang="en-US" sz="900" b="1" kern="0">
              <a:solidFill>
                <a:srgbClr val="ED2937">
                  <a:lumMod val="20000"/>
                  <a:lumOff val="8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9E3C1F-16D7-173C-859B-E3A4529579BF}"/>
              </a:ext>
            </a:extLst>
          </p:cNvPr>
          <p:cNvSpPr/>
          <p:nvPr/>
        </p:nvSpPr>
        <p:spPr>
          <a:xfrm>
            <a:off x="4052226" y="3556930"/>
            <a:ext cx="2586669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buClr>
                <a:srgbClr val="ED2937"/>
              </a:buClr>
              <a:defRPr/>
            </a:pPr>
            <a:r>
              <a:rPr lang="en-US" sz="1050" b="1" kern="0" dirty="0">
                <a:solidFill>
                  <a:srgbClr val="A624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Exclusion Criteria:</a:t>
            </a: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Anti-AAV1 NAB </a:t>
            </a: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50% inhibition at 1:4</a:t>
            </a:r>
            <a:endParaRPr lang="en-US" sz="900" kern="0" dirty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504" indent="-129779"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surgery or intervention in last 3 months</a:t>
            </a:r>
          </a:p>
        </p:txBody>
      </p:sp>
      <p:sp>
        <p:nvSpPr>
          <p:cNvPr id="25" name="Rectangle: Rounded Corners 1">
            <a:extLst>
              <a:ext uri="{FF2B5EF4-FFF2-40B4-BE49-F238E27FC236}">
                <a16:creationId xmlns:a16="http://schemas.microsoft.com/office/drawing/2014/main" id="{F89B97F9-837C-5EE0-91F1-0865DBA6EE7F}"/>
              </a:ext>
            </a:extLst>
          </p:cNvPr>
          <p:cNvSpPr/>
          <p:nvPr/>
        </p:nvSpPr>
        <p:spPr>
          <a:xfrm>
            <a:off x="6837222" y="3442266"/>
            <a:ext cx="1868072" cy="103452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CA" sz="900" b="1" i="1" dirty="0">
                <a:solidFill>
                  <a:schemeClr val="tx1"/>
                </a:solidFill>
                <a:latin typeface="Arial"/>
                <a:cs typeface="Arial"/>
              </a:rPr>
              <a:t>Current Status:</a:t>
            </a:r>
            <a:r>
              <a:rPr lang="en-CA" sz="900" i="1" dirty="0">
                <a:solidFill>
                  <a:schemeClr val="tx1"/>
                </a:solidFill>
                <a:latin typeface="Arial"/>
                <a:cs typeface="Arial"/>
              </a:rPr>
              <a:t> 5 Cohort A patients dosed &amp; completed 12- month f/u. 5 Cohort B patients have been dosed.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5FA2A19F-B830-0148-3CBD-3E0C7CAE900E}"/>
              </a:ext>
            </a:extLst>
          </p:cNvPr>
          <p:cNvGraphicFramePr>
            <a:graphicFrameLocks noGrp="1"/>
          </p:cNvGraphicFramePr>
          <p:nvPr/>
        </p:nvGraphicFramePr>
        <p:xfrm>
          <a:off x="4048635" y="2357977"/>
          <a:ext cx="2543175" cy="617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00">
                  <a:extLst>
                    <a:ext uri="{9D8B030D-6E8A-4147-A177-3AD203B41FA5}">
                      <a16:colId xmlns:a16="http://schemas.microsoft.com/office/drawing/2014/main" val="816548881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1601550127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pPr marL="173038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900" b="1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PCWP at rest &amp; exercise</a:t>
                      </a:r>
                    </a:p>
                    <a:p>
                      <a:pPr marL="173038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6MWT</a:t>
                      </a:r>
                    </a:p>
                    <a:p>
                      <a:pPr marL="173038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KCCQ</a:t>
                      </a:r>
                    </a:p>
                    <a:p>
                      <a:pPr marL="173038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volume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NT-</a:t>
                      </a:r>
                      <a:r>
                        <a:rPr lang="en-US" sz="9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proBNP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Troponin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Tau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NYHA</a:t>
                      </a:r>
                      <a:endParaRPr lang="en-US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779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89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CE540A-4AC0-8BC9-40BD-F9788D2DFE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3600399" cy="432048"/>
          </a:xfrm>
        </p:spPr>
        <p:txBody>
          <a:bodyPr/>
          <a:lstStyle/>
          <a:p>
            <a:r>
              <a:rPr lang="en-US" sz="2400" b="1" dirty="0">
                <a:cs typeface="Arial" panose="020B0604020202020204" pitchFamily="34" charset="0"/>
              </a:rPr>
              <a:t>Hemodynamic Measurements</a:t>
            </a:r>
            <a:endParaRPr lang="en-GB" sz="2400" dirty="0"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05AFF-F7E5-B91D-F2A6-E00E4B84A7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endParaRPr lang="en-US" sz="1400" b="1" dirty="0"/>
          </a:p>
        </p:txBody>
      </p:sp>
      <p:pic>
        <p:nvPicPr>
          <p:cNvPr id="7" name="Content Placeholder 8" descr="Illustration of cardiopulmonary exercise testing equipment: cycle ergometer, metabolic cart, echocardiography machine and pressure monitor.">
            <a:extLst>
              <a:ext uri="{FF2B5EF4-FFF2-40B4-BE49-F238E27FC236}">
                <a16:creationId xmlns:a16="http://schemas.microsoft.com/office/drawing/2014/main" id="{10266BCD-33EF-DACA-8257-2912B44162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556" b="556"/>
          <a:stretch>
            <a:fillRect/>
          </a:stretch>
        </p:blipFill>
        <p:spPr>
          <a:xfrm>
            <a:off x="2957341" y="476368"/>
            <a:ext cx="3281727" cy="437563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015475-0F3D-469F-BB55-95A4826515DD}"/>
              </a:ext>
            </a:extLst>
          </p:cNvPr>
          <p:cNvCxnSpPr>
            <a:cxnSpLocks/>
          </p:cNvCxnSpPr>
          <p:nvPr/>
        </p:nvCxnSpPr>
        <p:spPr>
          <a:xfrm flipH="1">
            <a:off x="5120640" y="1548829"/>
            <a:ext cx="1234440" cy="628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1A65806-72D4-C84B-ADD6-1FC2FDC8D87D}"/>
              </a:ext>
            </a:extLst>
          </p:cNvPr>
          <p:cNvCxnSpPr>
            <a:cxnSpLocks/>
          </p:cNvCxnSpPr>
          <p:nvPr/>
        </p:nvCxnSpPr>
        <p:spPr>
          <a:xfrm flipH="1">
            <a:off x="4389120" y="2260525"/>
            <a:ext cx="2852928" cy="135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E91CC29-EE5D-D783-C2DD-BB2194D8E36A}"/>
              </a:ext>
            </a:extLst>
          </p:cNvPr>
          <p:cNvCxnSpPr>
            <a:cxnSpLocks/>
          </p:cNvCxnSpPr>
          <p:nvPr/>
        </p:nvCxnSpPr>
        <p:spPr>
          <a:xfrm flipH="1" flipV="1">
            <a:off x="3925017" y="3741340"/>
            <a:ext cx="3221917" cy="494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ubhead 1">
            <a:extLst>
              <a:ext uri="{FF2B5EF4-FFF2-40B4-BE49-F238E27FC236}">
                <a16:creationId xmlns:a16="http://schemas.microsoft.com/office/drawing/2014/main" id="{6646253C-5234-E97E-15BE-56F0B8661746}"/>
              </a:ext>
            </a:extLst>
          </p:cNvPr>
          <p:cNvSpPr txBox="1">
            <a:spLocks/>
          </p:cNvSpPr>
          <p:nvPr/>
        </p:nvSpPr>
        <p:spPr>
          <a:xfrm>
            <a:off x="7315200" y="1703615"/>
            <a:ext cx="1974682" cy="697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Tx/>
              <a:buNone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11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Metabolic Cart</a:t>
            </a:r>
          </a:p>
        </p:txBody>
      </p:sp>
      <p:sp>
        <p:nvSpPr>
          <p:cNvPr id="25" name="Subhead 1">
            <a:extLst>
              <a:ext uri="{FF2B5EF4-FFF2-40B4-BE49-F238E27FC236}">
                <a16:creationId xmlns:a16="http://schemas.microsoft.com/office/drawing/2014/main" id="{106A71FE-1426-0287-006E-6055231635E8}"/>
              </a:ext>
            </a:extLst>
          </p:cNvPr>
          <p:cNvSpPr txBox="1">
            <a:spLocks/>
          </p:cNvSpPr>
          <p:nvPr/>
        </p:nvSpPr>
        <p:spPr>
          <a:xfrm>
            <a:off x="954806" y="1538395"/>
            <a:ext cx="1464469" cy="697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Tx/>
              <a:buNone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11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Swan Ganz &amp; Arterial Line</a:t>
            </a:r>
          </a:p>
        </p:txBody>
      </p:sp>
      <p:sp>
        <p:nvSpPr>
          <p:cNvPr id="26" name="Subhead 1">
            <a:extLst>
              <a:ext uri="{FF2B5EF4-FFF2-40B4-BE49-F238E27FC236}">
                <a16:creationId xmlns:a16="http://schemas.microsoft.com/office/drawing/2014/main" id="{4D1ADE0C-9E20-00E3-DE5A-0E1405E4805A}"/>
              </a:ext>
            </a:extLst>
          </p:cNvPr>
          <p:cNvSpPr txBox="1">
            <a:spLocks/>
          </p:cNvSpPr>
          <p:nvPr/>
        </p:nvSpPr>
        <p:spPr>
          <a:xfrm>
            <a:off x="7169318" y="3615077"/>
            <a:ext cx="1974682" cy="697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Tx/>
              <a:buNone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11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Ergometer</a:t>
            </a:r>
          </a:p>
        </p:txBody>
      </p:sp>
      <p:sp>
        <p:nvSpPr>
          <p:cNvPr id="27" name="Subhead 1">
            <a:extLst>
              <a:ext uri="{FF2B5EF4-FFF2-40B4-BE49-F238E27FC236}">
                <a16:creationId xmlns:a16="http://schemas.microsoft.com/office/drawing/2014/main" id="{861E498F-9A13-EBEC-3958-461B9DF86CF0}"/>
              </a:ext>
            </a:extLst>
          </p:cNvPr>
          <p:cNvSpPr txBox="1">
            <a:spLocks/>
          </p:cNvSpPr>
          <p:nvPr/>
        </p:nvSpPr>
        <p:spPr>
          <a:xfrm>
            <a:off x="6373791" y="960746"/>
            <a:ext cx="1974682" cy="697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750"/>
              </a:spcBef>
              <a:buFontTx/>
              <a:buNone/>
              <a:defRPr sz="1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11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Echo</a:t>
            </a:r>
            <a:endParaRPr lang="en-US" i="1" dirty="0"/>
          </a:p>
        </p:txBody>
      </p:sp>
      <p:sp>
        <p:nvSpPr>
          <p:cNvPr id="30" name="Slide Number ">
            <a:extLst>
              <a:ext uri="{FF2B5EF4-FFF2-40B4-BE49-F238E27FC236}">
                <a16:creationId xmlns:a16="http://schemas.microsoft.com/office/drawing/2014/main" id="{906DB4AB-DDF6-E866-105C-9991F92D185A}"/>
              </a:ext>
            </a:extLst>
          </p:cNvPr>
          <p:cNvSpPr txBox="1">
            <a:spLocks/>
          </p:cNvSpPr>
          <p:nvPr/>
        </p:nvSpPr>
        <p:spPr>
          <a:xfrm>
            <a:off x="8565691" y="4767263"/>
            <a:ext cx="577642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2588B39-E7E0-E440-80CD-D4458BA784F9}" type="slidenum">
              <a:rPr lang="en-US" sz="800" smtClean="0">
                <a:solidFill>
                  <a:srgbClr val="000000">
                    <a:tint val="75000"/>
                  </a:srgbClr>
                </a:solidFill>
                <a:latin typeface="Arial" panose="020B0604020202020204"/>
              </a:rPr>
              <a:pPr>
                <a:defRPr/>
              </a:pPr>
              <a:t>6</a:t>
            </a:fld>
            <a:endParaRPr lang="en-US" sz="800">
              <a:solidFill>
                <a:srgbClr val="000000">
                  <a:tint val="75000"/>
                </a:srgbClr>
              </a:solidFill>
              <a:latin typeface="Arial" panose="020B060402020202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F5AC55-C9C3-4131-66E8-81C766F91B4E}"/>
              </a:ext>
            </a:extLst>
          </p:cNvPr>
          <p:cNvSpPr/>
          <p:nvPr/>
        </p:nvSpPr>
        <p:spPr>
          <a:xfrm>
            <a:off x="5064261" y="2328453"/>
            <a:ext cx="366250" cy="1898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071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3AF66-9A31-6DB2-8F84-843C8A144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41DF92-B624-FBB3-A049-599586B83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795268"/>
              </p:ext>
            </p:extLst>
          </p:nvPr>
        </p:nvGraphicFramePr>
        <p:xfrm>
          <a:off x="374904" y="731520"/>
          <a:ext cx="8366760" cy="3812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1104519474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57805256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965249267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3765665559"/>
                    </a:ext>
                  </a:extLst>
                </a:gridCol>
              </a:tblGrid>
              <a:tr h="374070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Baseline Parameters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13716" marB="13716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3x10</a:t>
                      </a:r>
                      <a:r>
                        <a:rPr lang="it-IT" sz="1100" b="1" baseline="30000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 vg Cohort </a:t>
                      </a:r>
                      <a:b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(n = 5)</a:t>
                      </a:r>
                      <a:endParaRPr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4.5x10</a:t>
                      </a:r>
                      <a:r>
                        <a:rPr lang="it-IT" sz="1100" b="1" baseline="30000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 vg Cohort</a:t>
                      </a:r>
                      <a:b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(n = 5)</a:t>
                      </a:r>
                      <a:endParaRPr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All Cohorts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(n = 10)</a:t>
                      </a:r>
                      <a:endParaRPr sz="12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437939"/>
                  </a:ext>
                </a:extLst>
              </a:tr>
              <a:tr h="21656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Mean Age in Years (SD)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73.8 (7.1)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68.6 (12.7)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71.2 (10.1)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363259"/>
                  </a:ext>
                </a:extLst>
              </a:tr>
              <a:tr h="531573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u="sng" dirty="0">
                          <a:latin typeface="+mj-lt"/>
                          <a:cs typeface="Arial" panose="020B0604020202020204" pitchFamily="34" charset="0"/>
                        </a:rPr>
                        <a:t>Sex – n (%)</a:t>
                      </a:r>
                      <a:br>
                        <a:rPr lang="en-US" sz="1200" b="1" u="sng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Male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Female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2 (40%)</a:t>
                      </a: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3 (60%)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0 (0%)</a:t>
                      </a: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5 (100%)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2 (20%)</a:t>
                      </a:r>
                      <a:br>
                        <a:rPr lang="en-US" sz="1200" u="none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8 (80%)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927086"/>
                  </a:ext>
                </a:extLst>
              </a:tr>
              <a:tr h="531573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u="sng" dirty="0">
                          <a:latin typeface="+mj-lt"/>
                          <a:cs typeface="Arial" panose="020B0604020202020204" pitchFamily="34" charset="0"/>
                        </a:rPr>
                        <a:t>Race – n (%) </a:t>
                      </a:r>
                      <a:br>
                        <a:rPr lang="en-US" sz="1200" b="1" u="sng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White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Black / African American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4 (80%)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 (20%)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5 (100%)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0 (0%)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9 (90%)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 (10%)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92262"/>
                  </a:ext>
                </a:extLst>
              </a:tr>
              <a:tr h="21656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LVEF %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≥50% (all patients)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≥50% (all patients)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dirty="0">
                          <a:latin typeface="+mj-lt"/>
                          <a:cs typeface="Arial" panose="020B0604020202020204" pitchFamily="34" charset="0"/>
                        </a:rPr>
                        <a:t>≥50% (all patients)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68602"/>
                  </a:ext>
                </a:extLst>
              </a:tr>
              <a:tr h="21656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Heart Rate in Beats/Min – Mean (SD)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70.6 (5.5)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64.4 (7.4)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67.5 (7.0)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992286"/>
                  </a:ext>
                </a:extLst>
              </a:tr>
              <a:tr h="37407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Systolic Blood Pressure in mmHg – Mean (SD)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115.0 (21.0)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116.2 (13.0)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115.6 (16.5)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491369"/>
                  </a:ext>
                </a:extLst>
              </a:tr>
              <a:tr h="21656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Creatinine in mg/dL – Mean (SD)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1.138 (0.463)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0.884 (0.224)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1.011 (0.368)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426855"/>
                  </a:ext>
                </a:extLst>
              </a:tr>
              <a:tr h="21656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BMI in kg/m</a:t>
                      </a:r>
                      <a:r>
                        <a:rPr lang="en-US" sz="1100" baseline="30000" dirty="0">
                          <a:latin typeface="+mj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 – Mean (SD)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32.3 (6.9)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27.7 (5.9)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30.0 (6.6)</a:t>
                      </a:r>
                      <a:endParaRPr lang="en-US" sz="1200" u="none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244414"/>
                  </a:ext>
                </a:extLst>
              </a:tr>
              <a:tr h="89032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u="sng" dirty="0">
                          <a:latin typeface="+mj-lt"/>
                          <a:cs typeface="Arial" panose="020B0604020202020204" pitchFamily="34" charset="0"/>
                        </a:rPr>
                        <a:t>Key Co-morbidities </a:t>
                      </a: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Atrial Fibrillation 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Chronic Kidney Disease 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Type 2 Diabetes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2 (40%)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 (20%)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2 (40%)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4 (80%)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0 (0%)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0 (0%)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100"/>
                        </a:spcAft>
                      </a:pP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6 (60%)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1 (10%)</a:t>
                      </a:r>
                      <a:br>
                        <a:rPr lang="en-US" sz="1200" dirty="0"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en-US" sz="1100" dirty="0">
                          <a:latin typeface="+mj-lt"/>
                          <a:cs typeface="Arial" panose="020B0604020202020204" pitchFamily="34" charset="0"/>
                        </a:rPr>
                        <a:t>2 (20%)</a:t>
                      </a:r>
                    </a:p>
                  </a:txBody>
                  <a:tcPr marL="68580" marR="68580" marT="13716" marB="13716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19424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DF32C80-46E5-17F9-288B-F1828D7371D6}"/>
              </a:ext>
            </a:extLst>
          </p:cNvPr>
          <p:cNvSpPr txBox="1"/>
          <p:nvPr/>
        </p:nvSpPr>
        <p:spPr>
          <a:xfrm>
            <a:off x="377688" y="256032"/>
            <a:ext cx="7158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and High-Dose Cohort Patient Baseline Measurements</a:t>
            </a:r>
          </a:p>
        </p:txBody>
      </p:sp>
    </p:spTree>
    <p:extLst>
      <p:ext uri="{BB962C8B-B14F-4D97-AF65-F5344CB8AC3E}">
        <p14:creationId xmlns:p14="http://schemas.microsoft.com/office/powerpoint/2010/main" val="2919656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CFB7B-A5EC-391B-33D2-7033E83C6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6235C7-7E0B-6E40-7485-0967EDDAE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382638"/>
              </p:ext>
            </p:extLst>
          </p:nvPr>
        </p:nvGraphicFramePr>
        <p:xfrm>
          <a:off x="291190" y="651266"/>
          <a:ext cx="8543848" cy="3545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3411501852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4205107947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1777439833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2090766266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2060810638"/>
                    </a:ext>
                  </a:extLst>
                </a:gridCol>
                <a:gridCol w="411480">
                  <a:extLst>
                    <a:ext uri="{9D8B030D-6E8A-4147-A177-3AD203B41FA5}">
                      <a16:colId xmlns:a16="http://schemas.microsoft.com/office/drawing/2014/main" val="12936339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494635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840112951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2478207502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1730001984"/>
                    </a:ext>
                  </a:extLst>
                </a:gridCol>
                <a:gridCol w="480060">
                  <a:extLst>
                    <a:ext uri="{9D8B030D-6E8A-4147-A177-3AD203B41FA5}">
                      <a16:colId xmlns:a16="http://schemas.microsoft.com/office/drawing/2014/main" val="63837667"/>
                    </a:ext>
                  </a:extLst>
                </a:gridCol>
                <a:gridCol w="411480">
                  <a:extLst>
                    <a:ext uri="{9D8B030D-6E8A-4147-A177-3AD203B41FA5}">
                      <a16:colId xmlns:a16="http://schemas.microsoft.com/office/drawing/2014/main" val="947069203"/>
                    </a:ext>
                  </a:extLst>
                </a:gridCol>
                <a:gridCol w="551459">
                  <a:extLst>
                    <a:ext uri="{9D8B030D-6E8A-4147-A177-3AD203B41FA5}">
                      <a16:colId xmlns:a16="http://schemas.microsoft.com/office/drawing/2014/main" val="2015170548"/>
                    </a:ext>
                  </a:extLst>
                </a:gridCol>
                <a:gridCol w="551459">
                  <a:extLst>
                    <a:ext uri="{9D8B030D-6E8A-4147-A177-3AD203B41FA5}">
                      <a16:colId xmlns:a16="http://schemas.microsoft.com/office/drawing/2014/main" val="3730269680"/>
                    </a:ext>
                  </a:extLst>
                </a:gridCol>
                <a:gridCol w="411480">
                  <a:extLst>
                    <a:ext uri="{9D8B030D-6E8A-4147-A177-3AD203B41FA5}">
                      <a16:colId xmlns:a16="http://schemas.microsoft.com/office/drawing/2014/main" val="127471454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484515059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699599553"/>
                    </a:ext>
                  </a:extLst>
                </a:gridCol>
              </a:tblGrid>
              <a:tr h="2806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%)</a:t>
                      </a: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ID</a:t>
                      </a:r>
                      <a:endParaRPr lang="en-US" sz="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54864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@ Rest &amp; Peak</a:t>
                      </a:r>
                      <a:b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(L/min)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PCWP @ Rest &amp; Peak</a:t>
                      </a:r>
                      <a:b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(mmHg, %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PCWP/CO @ Peak </a:t>
                      </a:r>
                      <a:b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(mmHg*min/L absolute change)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mPAP @ Rest &amp; Peak</a:t>
                      </a:r>
                      <a:b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(mmHg, absolute change)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PVR @ Rest</a:t>
                      </a:r>
                      <a:b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mmHg*min/L</a:t>
                      </a:r>
                      <a:r>
                        <a:rPr lang="en-US" sz="7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% change)</a:t>
                      </a:r>
                    </a:p>
                  </a:txBody>
                  <a:tcPr marL="68580" marR="68580" marT="34290" marB="3429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67134"/>
                  </a:ext>
                </a:extLst>
              </a:tr>
              <a:tr h="174371"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mos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97122"/>
                  </a:ext>
                </a:extLst>
              </a:tr>
              <a:tr h="280699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Dose (3x10</a:t>
                      </a:r>
                      <a:r>
                        <a:rPr lang="en-US" sz="6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6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119-3001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13.8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13.3</a:t>
                      </a:r>
                      <a:endParaRPr lang="en-US" sz="600" b="1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22.7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8.0</a:t>
                      </a:r>
                      <a:r>
                        <a:rPr lang="en-US" sz="6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(-40.0%)</a:t>
                      </a:r>
                      <a:endParaRPr lang="en-US" sz="600" b="1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(-3.0%)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(-25.0%)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(+1.5%)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(+0.3)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 (+0.2)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 (+4.0)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 (+2.0)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 (+259.7%)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 (+97.7%)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99966"/>
                  </a:ext>
                </a:extLst>
              </a:tr>
              <a:tr h="280699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119-3003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8.8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7.0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4.7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(-33.3%)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(-56.0%)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4.0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(-42.9%)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(-54.5%)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(-0.9)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(-0.9)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 (-4.0)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(-10.0)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600" b="1" i="0" u="none" strike="noStrike" baseline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 (-10.0)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 (+6.0%)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 (-71.5%)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061473"/>
                  </a:ext>
                </a:extLst>
              </a:tr>
              <a:tr h="280699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119-3004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9.1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20.7</a:t>
                      </a:r>
                      <a:endParaRPr lang="en-US" sz="600" b="1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24.7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(-46.8%)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(+1.3%)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(-46.8%)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(-18.9%)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 (+0.5)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(0.0)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 (-14.0)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 (-16.0)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 (-37.5%)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 (-46.4%)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00874"/>
                  </a:ext>
                </a:extLst>
              </a:tr>
              <a:tr h="280699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119-3008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9.8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8.3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(+80.1%)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(+6.7%)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(+32.1%)</a:t>
                      </a:r>
                      <a:endParaRPr lang="en-US" sz="600" b="1" i="0" u="none" strike="noStrike" baseline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(-16.7%)</a:t>
                      </a:r>
                      <a:endParaRPr lang="en-US" sz="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 (+0.3)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 (-0.2)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 (+7.0)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(+8.0)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 (+2.0)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(+9.0)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(-7.7%)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 (+1.2%)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040419"/>
                  </a:ext>
                </a:extLst>
              </a:tr>
              <a:tr h="280699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13.6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9.0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41.3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(-33.3%)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40.3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50W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(-2.4%)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3.7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(-59.2%)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23.3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(-43.6%)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 (-0.5)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(-1.2)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 (-4.0)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(+8.0)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 (-4.0)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55W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(-15.0)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(-33.3%)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(+30.8%)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A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674032"/>
                  </a:ext>
                </a:extLst>
              </a:tr>
              <a:tr h="1125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7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40887"/>
                  </a:ext>
                </a:extLst>
              </a:tr>
              <a:tr h="29294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Dose (4.5x10</a:t>
                      </a:r>
                      <a:r>
                        <a:rPr lang="en-US" sz="700" b="1" i="0" u="none" strike="noStrike" baseline="30000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700" b="1" i="0" u="none" strike="noStrike" dirty="0">
                          <a:solidFill>
                            <a:srgbClr val="215F9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vg)</a:t>
                      </a:r>
                    </a:p>
                  </a:txBody>
                  <a:tcPr marL="7144" marR="7144" marT="7144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7.7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9.2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(-14.3%)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(-72.7%)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(-28.6%)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 (-1.0)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 (-1.0)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 (-3.0)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42.0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 (-7.0)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(-12.0)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 (-48.3%)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 (-5.7%)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646358"/>
                  </a:ext>
                </a:extLst>
              </a:tr>
              <a:tr h="292945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119-3013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(-62.5%)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(-65.2%)</a:t>
                      </a:r>
                      <a:endParaRPr lang="en-US" sz="600" b="0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4.0 (-50.0%)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13.0</a:t>
                      </a:r>
                      <a:r>
                        <a:rPr lang="en-US" sz="600" b="1" i="0" u="none" strike="noStrike" kern="1200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60W</a:t>
                      </a:r>
                      <a:r>
                        <a:rPr lang="en-US" sz="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(-43.5%)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(-1.9)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(-1.3)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 (-3.0)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(-11.0)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 (-5.0)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(-8.0)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(+7.8%)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 (-4.8%)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6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303154"/>
                  </a:ext>
                </a:extLst>
              </a:tr>
              <a:tr h="292945">
                <a:tc vMerge="1"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(-46.7%)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(-12.0%)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(-13.3%)</a:t>
                      </a:r>
                      <a:endParaRPr lang="en-US" sz="6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(+20.0%)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 (-0.3)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 (+0.7)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 (-6.0)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 (-3.0)</a:t>
                      </a:r>
                      <a:b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0W </a:t>
                      </a:r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(+9.0)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(+20.0%)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 (-18.4%)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29010"/>
                  </a:ext>
                </a:extLst>
              </a:tr>
              <a:tr h="29294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119-3017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11.2</a:t>
                      </a:r>
                      <a:r>
                        <a:rPr lang="en-US" sz="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12.0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(-75.0%)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(-17.9%)</a:t>
                      </a:r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(-0.8)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 (-6.0)</a:t>
                      </a:r>
                      <a:b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</a:t>
                      </a:r>
                      <a:r>
                        <a:rPr lang="en-US" sz="600" b="1" i="0" u="none" strike="noStrike" baseline="30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80W </a:t>
                      </a:r>
                      <a:r>
                        <a:rPr lang="en-US" sz="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(-2.0)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6B2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 (+60.0%)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925782"/>
                  </a:ext>
                </a:extLst>
              </a:tr>
              <a:tr h="29294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solidFill>
                          <a:srgbClr val="215F9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fontAlgn="ctr">
                        <a:spcBef>
                          <a:spcPts val="0"/>
                        </a:spcBef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108-3015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</a:t>
                      </a:r>
                      <a:b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40W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  <a:b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16.7</a:t>
                      </a:r>
                      <a:endParaRPr lang="en-US" sz="6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40W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20.7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(+24.0%)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47.7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25W </a:t>
                      </a:r>
                      <a:r>
                        <a:rPr lang="en-US" sz="600" b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(-0.7%)</a:t>
                      </a:r>
                      <a:endParaRPr lang="en-US" sz="600" b="0" i="0" u="none" strike="noStrike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4E5A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1" i="0" u="none" strike="noStrike" baseline="30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</a:t>
                      </a:r>
                      <a:b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72.0</a:t>
                      </a:r>
                      <a:r>
                        <a:rPr lang="en-US" sz="6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40W</a:t>
                      </a:r>
                      <a:endParaRPr lang="en-US" sz="6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41.0 (+9.0)</a:t>
                      </a:r>
                      <a:b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66.0</a:t>
                      </a:r>
                      <a:r>
                        <a:rPr lang="en-US" sz="6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25W </a:t>
                      </a:r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(-6.0)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E5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 </a:t>
                      </a:r>
                    </a:p>
                    <a:p>
                      <a:pPr algn="ctr" rtl="0" fontAlgn="ctr"/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</a:t>
                      </a:r>
                      <a:r>
                        <a:rPr lang="en-US" sz="6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40W</a:t>
                      </a:r>
                      <a:r>
                        <a:rPr lang="en-US" sz="6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6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363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4C73730-E5FC-FB7C-23D0-873086DCC097}"/>
              </a:ext>
            </a:extLst>
          </p:cNvPr>
          <p:cNvSpPr/>
          <p:nvPr/>
        </p:nvSpPr>
        <p:spPr>
          <a:xfrm>
            <a:off x="4473751" y="4239799"/>
            <a:ext cx="23980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Abbreviations: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CO: Cardiac Output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PCWP: Pulmonary Capillary Wedge Pressure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mPAP: Mean Pulmonary Artery Pressure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PVR: Pulmonary Vascular Resistance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CACBDF-9677-BB71-C975-5F32662017E4}"/>
              </a:ext>
            </a:extLst>
          </p:cNvPr>
          <p:cNvSpPr/>
          <p:nvPr/>
        </p:nvSpPr>
        <p:spPr>
          <a:xfrm>
            <a:off x="1582090" y="4239799"/>
            <a:ext cx="2798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892">
              <a:spcAft>
                <a:spcPts val="38"/>
              </a:spcAft>
            </a:pPr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Clinically Meaningful Changes: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PCWP decrease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20% or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15 mmHg @ rest &amp;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25mmHg @ peak exercise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PCWP/CO decrease from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2 to &lt;2 or PCWP/CO decrease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0.5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mPAP @ rest or @ peak exercise decrease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5 mmHg </a:t>
            </a:r>
          </a:p>
          <a:p>
            <a:pPr marL="85725" indent="-85725" defTabSz="342892">
              <a:buFont typeface="Arial" panose="020B0604020202020204" pitchFamily="34" charset="0"/>
              <a:buChar char="•"/>
            </a:pP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PVR decrease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20% or from </a:t>
            </a:r>
            <a:r>
              <a:rPr lang="en-US" sz="600" u="sng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2 to &lt;2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DB0F94-E995-4F00-5EBB-0D9A4A7C2186}"/>
              </a:ext>
            </a:extLst>
          </p:cNvPr>
          <p:cNvSpPr/>
          <p:nvPr/>
        </p:nvSpPr>
        <p:spPr>
          <a:xfrm>
            <a:off x="6963867" y="4345249"/>
            <a:ext cx="205740" cy="137160"/>
          </a:xfrm>
          <a:prstGeom prst="rect">
            <a:avLst/>
          </a:prstGeom>
          <a:solidFill>
            <a:srgbClr val="196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3FAB1C-C7DD-E23B-8BA7-636ABA22AAF9}"/>
              </a:ext>
            </a:extLst>
          </p:cNvPr>
          <p:cNvSpPr txBox="1"/>
          <p:nvPr/>
        </p:nvSpPr>
        <p:spPr>
          <a:xfrm>
            <a:off x="7169607" y="4312002"/>
            <a:ext cx="685800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Improvement 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F782A8-1F87-0FED-D03A-32C14E29DCB3}"/>
              </a:ext>
            </a:extLst>
          </p:cNvPr>
          <p:cNvSpPr/>
          <p:nvPr/>
        </p:nvSpPr>
        <p:spPr>
          <a:xfrm>
            <a:off x="6963867" y="4543364"/>
            <a:ext cx="205740" cy="137160"/>
          </a:xfrm>
          <a:prstGeom prst="rect">
            <a:avLst/>
          </a:prstGeom>
          <a:solidFill>
            <a:srgbClr val="B4E5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6BF196-8C1C-E090-4A7E-B1CCF4F5827F}"/>
              </a:ext>
            </a:extLst>
          </p:cNvPr>
          <p:cNvSpPr txBox="1"/>
          <p:nvPr/>
        </p:nvSpPr>
        <p:spPr>
          <a:xfrm>
            <a:off x="7169607" y="4524193"/>
            <a:ext cx="685800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Stabilization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65AB49-2F09-684E-9856-956C114B0FB7}"/>
              </a:ext>
            </a:extLst>
          </p:cNvPr>
          <p:cNvSpPr/>
          <p:nvPr/>
        </p:nvSpPr>
        <p:spPr>
          <a:xfrm>
            <a:off x="6963867" y="4729267"/>
            <a:ext cx="205740" cy="137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1CA827-6197-C0B9-53D2-280DAD5282A1}"/>
              </a:ext>
            </a:extLst>
          </p:cNvPr>
          <p:cNvSpPr/>
          <p:nvPr/>
        </p:nvSpPr>
        <p:spPr>
          <a:xfrm>
            <a:off x="7921863" y="4458522"/>
            <a:ext cx="205740" cy="137160"/>
          </a:xfrm>
          <a:prstGeom prst="rect">
            <a:avLst/>
          </a:prstGeom>
          <a:noFill/>
          <a:ln w="19050">
            <a:solidFill>
              <a:srgbClr val="B4E5A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7B9946-28A8-BEE0-A81A-1F63CD0FAA3C}"/>
              </a:ext>
            </a:extLst>
          </p:cNvPr>
          <p:cNvSpPr txBox="1"/>
          <p:nvPr/>
        </p:nvSpPr>
        <p:spPr>
          <a:xfrm>
            <a:off x="8164650" y="4404335"/>
            <a:ext cx="1152128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Represents normalized PCWP levels 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E2BD62-B832-2F72-7E71-D8A1ADA63D72}"/>
              </a:ext>
            </a:extLst>
          </p:cNvPr>
          <p:cNvSpPr txBox="1"/>
          <p:nvPr/>
        </p:nvSpPr>
        <p:spPr>
          <a:xfrm>
            <a:off x="7169607" y="4705514"/>
            <a:ext cx="685800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Worsening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EC29920E-E08E-4C7C-BABF-5FD6A9B31AB2}"/>
              </a:ext>
            </a:extLst>
          </p:cNvPr>
          <p:cNvSpPr txBox="1">
            <a:spLocks/>
          </p:cNvSpPr>
          <p:nvPr/>
        </p:nvSpPr>
        <p:spPr>
          <a:xfrm>
            <a:off x="313597" y="94835"/>
            <a:ext cx="7231379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Hemodynamic Data </a:t>
            </a:r>
          </a:p>
        </p:txBody>
      </p:sp>
    </p:spTree>
    <p:extLst>
      <p:ext uri="{BB962C8B-B14F-4D97-AF65-F5344CB8AC3E}">
        <p14:creationId xmlns:p14="http://schemas.microsoft.com/office/powerpoint/2010/main" val="246972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F97A5-FA3D-B09C-2FA1-91F5421DA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52DC679-572C-4F1C-A96D-A707208EB3BD}"/>
              </a:ext>
            </a:extLst>
          </p:cNvPr>
          <p:cNvGraphicFramePr>
            <a:graphicFrameLocks/>
          </p:cNvGraphicFramePr>
          <p:nvPr/>
        </p:nvGraphicFramePr>
        <p:xfrm>
          <a:off x="4177910" y="1444109"/>
          <a:ext cx="4292708" cy="271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418635A-C7C0-E741-FBB2-E5ACD0271A17}"/>
              </a:ext>
            </a:extLst>
          </p:cNvPr>
          <p:cNvSpPr txBox="1"/>
          <p:nvPr/>
        </p:nvSpPr>
        <p:spPr>
          <a:xfrm>
            <a:off x="4886902" y="1283396"/>
            <a:ext cx="521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(n = 5)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41A3E8-7857-3F76-6984-F6353F6448B2}"/>
              </a:ext>
            </a:extLst>
          </p:cNvPr>
          <p:cNvSpPr txBox="1"/>
          <p:nvPr/>
        </p:nvSpPr>
        <p:spPr>
          <a:xfrm>
            <a:off x="5834397" y="1283396"/>
            <a:ext cx="521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(n = 5)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C57350-C726-EB1D-4798-6A7F46E03C3A}"/>
              </a:ext>
            </a:extLst>
          </p:cNvPr>
          <p:cNvSpPr txBox="1"/>
          <p:nvPr/>
        </p:nvSpPr>
        <p:spPr>
          <a:xfrm>
            <a:off x="6772351" y="1283396"/>
            <a:ext cx="521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(n = 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E35A08-B40C-7275-3C8F-6254B5F27228}"/>
              </a:ext>
            </a:extLst>
          </p:cNvPr>
          <p:cNvSpPr txBox="1"/>
          <p:nvPr/>
        </p:nvSpPr>
        <p:spPr>
          <a:xfrm>
            <a:off x="1645920" y="4517136"/>
            <a:ext cx="694944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indent="-339725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750" dirty="0"/>
              <a:t>Note: PCWP = Pulmonary Capillary Wedge Pressure. Peak exercise ranged from 50W – 110W in the low-dose cohort at 6 mos and 55W – 90W at 12 mos. Peak exercise ranged from 25W – 80W in the high-dose cohort at 6 mos and 60W – 70W at 12 mos.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B5B6D1-744B-151B-3DE6-44935488C241}"/>
              </a:ext>
            </a:extLst>
          </p:cNvPr>
          <p:cNvSpPr txBox="1"/>
          <p:nvPr/>
        </p:nvSpPr>
        <p:spPr>
          <a:xfrm>
            <a:off x="4409622" y="4041648"/>
            <a:ext cx="432766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50" b="1" dirty="0">
                <a:solidFill>
                  <a:schemeClr val="tx2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To date, 80% (8/10) of patients achieved normalized filling pressure in 6 – 12 mos</a:t>
            </a:r>
            <a:endParaRPr lang="en-US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555B3-C99D-3A05-67F9-8A1DBE361F63}"/>
              </a:ext>
            </a:extLst>
          </p:cNvPr>
          <p:cNvSpPr txBox="1"/>
          <p:nvPr/>
        </p:nvSpPr>
        <p:spPr>
          <a:xfrm>
            <a:off x="5071613" y="1042601"/>
            <a:ext cx="299808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% Change in Mean PCWP from Baseline*</a:t>
            </a:r>
            <a:endParaRPr lang="en-US" sz="1050" dirty="0"/>
          </a:p>
        </p:txBody>
      </p:sp>
      <p:sp>
        <p:nvSpPr>
          <p:cNvPr id="18" name="Title 7">
            <a:extLst>
              <a:ext uri="{FF2B5EF4-FFF2-40B4-BE49-F238E27FC236}">
                <a16:creationId xmlns:a16="http://schemas.microsoft.com/office/drawing/2014/main" id="{00BB1A49-0703-D232-4B1A-E472172AFDC2}"/>
              </a:ext>
            </a:extLst>
          </p:cNvPr>
          <p:cNvSpPr txBox="1">
            <a:spLocks/>
          </p:cNvSpPr>
          <p:nvPr/>
        </p:nvSpPr>
        <p:spPr>
          <a:xfrm>
            <a:off x="325774" y="146304"/>
            <a:ext cx="8066969" cy="50973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Malgun Gothic" panose="020B0503020000020004" pitchFamily="34" charset="-127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1"/>
                </a:solidFill>
                <a:latin typeface="+mn-lt"/>
                <a:ea typeface="Malgun Gothic"/>
                <a:cs typeface="Arial"/>
              </a:rPr>
              <a:t>Change in PCWP from baseline at 6 and 12 months post gene transfer in low and high dose cohorts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F4E981A6-FB2C-50B7-03F8-C8F6E97EDC4D}"/>
              </a:ext>
            </a:extLst>
          </p:cNvPr>
          <p:cNvSpPr/>
          <p:nvPr/>
        </p:nvSpPr>
        <p:spPr>
          <a:xfrm rot="16200000">
            <a:off x="6414058" y="2178011"/>
            <a:ext cx="271013" cy="3686356"/>
          </a:xfrm>
          <a:prstGeom prst="leftBrac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04FCB5-0A20-F5CF-63E4-4A8085E9FC38}"/>
              </a:ext>
            </a:extLst>
          </p:cNvPr>
          <p:cNvSpPr txBox="1"/>
          <p:nvPr/>
        </p:nvSpPr>
        <p:spPr>
          <a:xfrm>
            <a:off x="423606" y="920176"/>
            <a:ext cx="3518012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641" indent="-17264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High dose led to faster and stronger response vs. low dose </a:t>
            </a:r>
          </a:p>
          <a:p>
            <a:pPr marL="172641" indent="-17264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Potential for sustained disease modification, with greater reduction in PCWP from 6 to 12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 both cohorts </a:t>
            </a:r>
          </a:p>
          <a:p>
            <a:pPr marL="172641" indent="-17264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Consistent safety observed with no immunogenicity, liver enzyme abnormalities or other treatment-related SAEs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8511CB-9900-1F2D-25BE-94A01077E7E7}"/>
              </a:ext>
            </a:extLst>
          </p:cNvPr>
          <p:cNvSpPr txBox="1"/>
          <p:nvPr/>
        </p:nvSpPr>
        <p:spPr>
          <a:xfrm>
            <a:off x="7720555" y="1283396"/>
            <a:ext cx="5212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(n = 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02AF31-17DF-5E56-153A-12CB84BF60A1}"/>
              </a:ext>
            </a:extLst>
          </p:cNvPr>
          <p:cNvSpPr/>
          <p:nvPr/>
        </p:nvSpPr>
        <p:spPr>
          <a:xfrm>
            <a:off x="2771800" y="3936332"/>
            <a:ext cx="205740" cy="137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8C4E1-5706-16BD-FC6D-2C46923EBC5F}"/>
              </a:ext>
            </a:extLst>
          </p:cNvPr>
          <p:cNvSpPr txBox="1"/>
          <p:nvPr/>
        </p:nvSpPr>
        <p:spPr>
          <a:xfrm>
            <a:off x="2977539" y="3852110"/>
            <a:ext cx="1122495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4807C5-41EC-0798-0859-4A7A1CE89633}"/>
              </a:ext>
            </a:extLst>
          </p:cNvPr>
          <p:cNvSpPr/>
          <p:nvPr/>
        </p:nvSpPr>
        <p:spPr>
          <a:xfrm>
            <a:off x="2771800" y="4134447"/>
            <a:ext cx="205740" cy="1371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2CB25-DCB8-E832-0BCD-002939E322DF}"/>
              </a:ext>
            </a:extLst>
          </p:cNvPr>
          <p:cNvSpPr txBox="1"/>
          <p:nvPr/>
        </p:nvSpPr>
        <p:spPr>
          <a:xfrm>
            <a:off x="2977539" y="4057567"/>
            <a:ext cx="1432083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Peak Exercise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1FA4EB-24B8-4ECD-B9AF-6B115312E02F}"/>
              </a:ext>
            </a:extLst>
          </p:cNvPr>
          <p:cNvSpPr/>
          <p:nvPr/>
        </p:nvSpPr>
        <p:spPr>
          <a:xfrm>
            <a:off x="5685468" y="1299497"/>
            <a:ext cx="864096" cy="236847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D1F106-D123-0185-DE23-C28839ABF6AE}"/>
              </a:ext>
            </a:extLst>
          </p:cNvPr>
          <p:cNvSpPr/>
          <p:nvPr/>
        </p:nvSpPr>
        <p:spPr>
          <a:xfrm>
            <a:off x="7555994" y="1263933"/>
            <a:ext cx="864096" cy="2793633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9561</TotalTime>
  <Words>2801</Words>
  <Application>Microsoft Macintosh PowerPoint</Application>
  <PresentationFormat>On-screen Show (16:9)</PresentationFormat>
  <Paragraphs>646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Malgun Gothic</vt:lpstr>
      <vt:lpstr>Arial</vt:lpstr>
      <vt:lpstr>Calibri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AAV1.SERCA2a Phase 1/2a HFpEF Safety Data</vt:lpstr>
      <vt:lpstr>Summary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Marat Fudim</cp:lastModifiedBy>
  <cp:revision>42</cp:revision>
  <dcterms:created xsi:type="dcterms:W3CDTF">2021-07-16T09:19:14Z</dcterms:created>
  <dcterms:modified xsi:type="dcterms:W3CDTF">2026-08-28T20:50:14Z</dcterms:modified>
</cp:coreProperties>
</file>