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21"/>
  </p:notesMasterIdLst>
  <p:handoutMasterIdLst>
    <p:handoutMasterId r:id="rId22"/>
  </p:handoutMasterIdLst>
  <p:sldIdLst>
    <p:sldId id="260" r:id="rId2"/>
    <p:sldId id="276" r:id="rId3"/>
    <p:sldId id="262" r:id="rId4"/>
    <p:sldId id="263" r:id="rId5"/>
    <p:sldId id="269" r:id="rId6"/>
    <p:sldId id="268" r:id="rId7"/>
    <p:sldId id="264" r:id="rId8"/>
    <p:sldId id="281" r:id="rId9"/>
    <p:sldId id="278" r:id="rId10"/>
    <p:sldId id="271" r:id="rId11"/>
    <p:sldId id="272" r:id="rId12"/>
    <p:sldId id="273" r:id="rId13"/>
    <p:sldId id="274" r:id="rId14"/>
    <p:sldId id="275" r:id="rId15"/>
    <p:sldId id="277" r:id="rId16"/>
    <p:sldId id="265" r:id="rId17"/>
    <p:sldId id="266" r:id="rId18"/>
    <p:sldId id="267" r:id="rId19"/>
    <p:sldId id="279" r:id="rId20"/>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guide id="3" pos="5524">
          <p15:clr>
            <a:srgbClr val="A4A3A4"/>
          </p15:clr>
        </p15:guide>
        <p15:guide id="4" pos="269">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E2E7B95-4480-A076-297A-335BC313B1C5}" name="Maria Hee Jung Park Frausing" initials="MF" userId="S::au201597@uni.au.dk::c7718e62-5cd1-4ce0-b886-29f0f2bc8b3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ally COLLINGRIDGE" initials="SC" lastIdx="12" clrIdx="0">
    <p:extLst>
      <p:ext uri="{19B8F6BF-5375-455C-9EA6-DF929625EA0E}">
        <p15:presenceInfo xmlns:p15="http://schemas.microsoft.com/office/powerpoint/2012/main" userId="S::sally_collingridge@escardio.net::bbed4dc1-00b7-474a-8549-18dc7b873d66" providerId="AD"/>
      </p:ext>
    </p:extLst>
  </p:cmAuthor>
  <p:cmAuthor id="2" name="Laure-Emmanuelle PEYRET" initials="LP" lastIdx="7" clrIdx="1">
    <p:extLst>
      <p:ext uri="{19B8F6BF-5375-455C-9EA6-DF929625EA0E}">
        <p15:presenceInfo xmlns:p15="http://schemas.microsoft.com/office/powerpoint/2012/main" userId="S::laure-emmanuelle_peyret@escardio.net::96dd4d06-5b74-42e8-b054-0c0a8419bf7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A3AD"/>
    <a:srgbClr val="F8B2BA"/>
    <a:srgbClr val="AE1022"/>
    <a:srgbClr val="FAFAFA"/>
    <a:srgbClr val="FF0000"/>
    <a:srgbClr val="878787"/>
    <a:srgbClr val="D0D0D0"/>
    <a:srgbClr val="D3D3D3"/>
    <a:srgbClr val="E0E0E0"/>
    <a:srgbClr val="F28C2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llemlayout 2 - Markering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FECB4D8-DB02-4DC6-A0A2-4F2EBAE1DC90}" styleName="Mellemlayout 1 - Markering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Mellemlayout 1 - Markering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EB9631B5-78F2-41C9-869B-9F39066F8104}" styleName="Mellemlayout 3 - Markering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C083E6E3-FA7D-4D7B-A595-EF9225AFEA82}" styleName="Lyst layout 1 - Markering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68D230F3-CF80-4859-8CE7-A43EE81993B5}" styleName="Lyst layout 1 - Markering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E8B1032C-EA38-4F05-BA0D-38AFFFC7BED3}" styleName="Lyst layout 3 - Markering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3B4B98B0-60AC-42C2-AFA5-B58CD77FA1E5}" styleName="Lyst layout 1 - Markering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730" autoAdjust="0"/>
    <p:restoredTop sz="96197"/>
  </p:normalViewPr>
  <p:slideViewPr>
    <p:cSldViewPr showGuides="1">
      <p:cViewPr varScale="1">
        <p:scale>
          <a:sx n="98" d="100"/>
          <a:sy n="98" d="100"/>
        </p:scale>
        <p:origin x="200" y="60"/>
      </p:cViewPr>
      <p:guideLst>
        <p:guide orient="horz" pos="1620"/>
        <p:guide pos="2880"/>
        <p:guide pos="5524"/>
        <p:guide pos="269"/>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p:cViewPr varScale="1">
        <p:scale>
          <a:sx n="123" d="100"/>
          <a:sy n="123" d="100"/>
        </p:scale>
        <p:origin x="412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28" Type="http://schemas.microsoft.com/office/2018/10/relationships/authors" Targe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64CCA8C-2727-A54D-B40F-70CF9669C616}" type="datetimeFigureOut">
              <a:rPr lang="fr-FR"/>
              <a:pPr/>
              <a:t>20/08/2026</a:t>
            </a:fld>
            <a:endParaRPr lang="fr-F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8CEFCA3-4FB0-F648-923A-3843471D4321}" type="slidenum">
              <a:rPr/>
              <a:pPr/>
              <a:t>‹nr.›</a:t>
            </a:fld>
            <a:endParaRPr lang="fr-FR"/>
          </a:p>
        </p:txBody>
      </p:sp>
    </p:spTree>
    <p:extLst>
      <p:ext uri="{BB962C8B-B14F-4D97-AF65-F5344CB8AC3E}">
        <p14:creationId xmlns:p14="http://schemas.microsoft.com/office/powerpoint/2010/main" val="220420675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A47D4E0-ADF2-4269-A368-F8657ABA7EB7}" type="datetimeFigureOut">
              <a:rPr lang="en-US" smtClean="0"/>
              <a:pPr/>
              <a:t>8/20/2026</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A8DCFB2-2FC4-4A48-85D8-914292BD17B8}" type="slidenum">
              <a:rPr lang="en-GB" smtClean="0"/>
              <a:pPr/>
              <a:t>‹nr.›</a:t>
            </a:fld>
            <a:endParaRPr lang="en-GB"/>
          </a:p>
        </p:txBody>
      </p:sp>
    </p:spTree>
    <p:extLst>
      <p:ext uri="{BB962C8B-B14F-4D97-AF65-F5344CB8AC3E}">
        <p14:creationId xmlns:p14="http://schemas.microsoft.com/office/powerpoint/2010/main" val="225851543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P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3" name="Espace réservé du texte 32">
            <a:extLst>
              <a:ext uri="{FF2B5EF4-FFF2-40B4-BE49-F238E27FC236}">
                <a16:creationId xmlns:a16="http://schemas.microsoft.com/office/drawing/2014/main" id="{E87A3DCC-5F52-46C1-83E5-0DCD52BF0AF8}"/>
              </a:ext>
            </a:extLst>
          </p:cNvPr>
          <p:cNvSpPr>
            <a:spLocks noGrp="1" noChangeAspect="1"/>
          </p:cNvSpPr>
          <p:nvPr>
            <p:ph type="body" sz="quarter" idx="10" hasCustomPrompt="1"/>
          </p:nvPr>
        </p:nvSpPr>
        <p:spPr>
          <a:xfrm>
            <a:off x="1039771" y="2517053"/>
            <a:ext cx="6844590" cy="584775"/>
          </a:xfrm>
          <a:prstGeom prst="rect">
            <a:avLst/>
          </a:prstGeom>
        </p:spPr>
        <p:txBody>
          <a:bodyPr wrap="square">
            <a:spAutoFit/>
          </a:bodyPr>
          <a:lstStyle>
            <a:lvl1pPr marL="0" indent="0">
              <a:buNone/>
              <a:defRPr sz="1600" b="0">
                <a:solidFill>
                  <a:schemeClr val="tx1"/>
                </a:solidFill>
                <a:latin typeface="+mn-lt"/>
              </a:defRPr>
            </a:lvl1pPr>
            <a:lvl2pPr marL="266700" indent="0">
              <a:buNone/>
              <a:defRPr/>
            </a:lvl2pPr>
            <a:lvl3pPr marL="531812" indent="0">
              <a:buNone/>
              <a:defRPr/>
            </a:lvl3pPr>
            <a:lvl4pPr marL="809625" indent="0">
              <a:buNone/>
              <a:defRPr/>
            </a:lvl4pPr>
            <a:lvl5pPr marL="1076325" indent="0">
              <a:buNone/>
              <a:defRPr/>
            </a:lvl5pPr>
          </a:lstStyle>
          <a:p>
            <a:pPr lvl="0"/>
            <a:r>
              <a:rPr lang="en-US" dirty="0"/>
              <a:t>A short description about the subject of the presentation. Can be used as a subtitle. </a:t>
            </a:r>
          </a:p>
        </p:txBody>
      </p:sp>
      <p:sp>
        <p:nvSpPr>
          <p:cNvPr id="36" name="Espace réservé du texte 32">
            <a:extLst>
              <a:ext uri="{FF2B5EF4-FFF2-40B4-BE49-F238E27FC236}">
                <a16:creationId xmlns:a16="http://schemas.microsoft.com/office/drawing/2014/main" id="{16284A64-7B54-461F-9363-2BE4503F91FE}"/>
              </a:ext>
            </a:extLst>
          </p:cNvPr>
          <p:cNvSpPr>
            <a:spLocks noGrp="1"/>
          </p:cNvSpPr>
          <p:nvPr>
            <p:ph type="body" sz="quarter" idx="12" hasCustomPrompt="1"/>
          </p:nvPr>
        </p:nvSpPr>
        <p:spPr>
          <a:xfrm>
            <a:off x="1043597" y="3961569"/>
            <a:ext cx="5688626" cy="288032"/>
          </a:xfrm>
          <a:prstGeom prst="rect">
            <a:avLst/>
          </a:prstGeom>
        </p:spPr>
        <p:txBody>
          <a:bodyPr>
            <a:noAutofit/>
          </a:bodyPr>
          <a:lstStyle>
            <a:lvl1pPr marL="0" indent="0">
              <a:buNone/>
              <a:defRPr sz="1600" b="0">
                <a:solidFill>
                  <a:srgbClr val="AE1022"/>
                </a:solidFill>
                <a:latin typeface="+mn-lt"/>
              </a:defRPr>
            </a:lvl1pPr>
            <a:lvl2pPr marL="266700" indent="0">
              <a:buNone/>
              <a:defRPr/>
            </a:lvl2pPr>
            <a:lvl3pPr marL="531812" indent="0">
              <a:buNone/>
              <a:defRPr/>
            </a:lvl3pPr>
            <a:lvl4pPr marL="809625" indent="0">
              <a:buNone/>
              <a:defRPr/>
            </a:lvl4pPr>
            <a:lvl5pPr marL="1076325" indent="0">
              <a:buNone/>
              <a:defRPr/>
            </a:lvl5pPr>
          </a:lstStyle>
          <a:p>
            <a:pPr lvl="0"/>
            <a:r>
              <a:rPr lang="en-US" dirty="0"/>
              <a:t>Presentation date</a:t>
            </a:r>
          </a:p>
        </p:txBody>
      </p:sp>
      <p:sp>
        <p:nvSpPr>
          <p:cNvPr id="15" name="Espace réservé du texte 32">
            <a:extLst>
              <a:ext uri="{FF2B5EF4-FFF2-40B4-BE49-F238E27FC236}">
                <a16:creationId xmlns:a16="http://schemas.microsoft.com/office/drawing/2014/main" id="{DFFB4CC0-14B2-483B-83A6-DA9CE43781CA}"/>
              </a:ext>
            </a:extLst>
          </p:cNvPr>
          <p:cNvSpPr>
            <a:spLocks noGrp="1"/>
          </p:cNvSpPr>
          <p:nvPr>
            <p:ph type="body" sz="quarter" idx="13" hasCustomPrompt="1"/>
          </p:nvPr>
        </p:nvSpPr>
        <p:spPr>
          <a:xfrm>
            <a:off x="1043610" y="3577877"/>
            <a:ext cx="5688619" cy="290018"/>
          </a:xfrm>
          <a:prstGeom prst="rect">
            <a:avLst/>
          </a:prstGeom>
        </p:spPr>
        <p:txBody>
          <a:bodyPr>
            <a:noAutofit/>
          </a:bodyPr>
          <a:lstStyle>
            <a:lvl1pPr marL="0" indent="0">
              <a:buNone/>
              <a:defRPr sz="1600" b="0">
                <a:solidFill>
                  <a:schemeClr val="tx1"/>
                </a:solidFill>
                <a:latin typeface="+mn-lt"/>
              </a:defRPr>
            </a:lvl1pPr>
            <a:lvl2pPr marL="266700" indent="0">
              <a:buNone/>
              <a:defRPr/>
            </a:lvl2pPr>
            <a:lvl3pPr marL="531812" indent="0">
              <a:buNone/>
              <a:defRPr/>
            </a:lvl3pPr>
            <a:lvl4pPr marL="809625" indent="0">
              <a:buNone/>
              <a:defRPr/>
            </a:lvl4pPr>
            <a:lvl5pPr marL="1076325" indent="0">
              <a:buNone/>
              <a:defRPr/>
            </a:lvl5pPr>
          </a:lstStyle>
          <a:p>
            <a:pPr lvl="0"/>
            <a:r>
              <a:rPr lang="en-US" dirty="0"/>
              <a:t>Presenter Name</a:t>
            </a:r>
          </a:p>
        </p:txBody>
      </p:sp>
      <p:sp>
        <p:nvSpPr>
          <p:cNvPr id="17" name="Espace réservé du texte 32">
            <a:extLst>
              <a:ext uri="{FF2B5EF4-FFF2-40B4-BE49-F238E27FC236}">
                <a16:creationId xmlns:a16="http://schemas.microsoft.com/office/drawing/2014/main" id="{495DAAF3-5ADD-3B4B-9B4A-F80003C2F6E4}"/>
              </a:ext>
            </a:extLst>
          </p:cNvPr>
          <p:cNvSpPr>
            <a:spLocks noGrp="1" noChangeAspect="1"/>
          </p:cNvSpPr>
          <p:nvPr>
            <p:ph type="body" sz="quarter" idx="14" hasCustomPrompt="1"/>
          </p:nvPr>
        </p:nvSpPr>
        <p:spPr>
          <a:xfrm>
            <a:off x="1043610" y="927760"/>
            <a:ext cx="6768746" cy="833178"/>
          </a:xfrm>
          <a:prstGeom prst="rect">
            <a:avLst/>
          </a:prstGeom>
        </p:spPr>
        <p:txBody>
          <a:bodyPr wrap="square" lIns="90000" tIns="46800" rIns="90000" bIns="46800">
            <a:spAutoFit/>
          </a:bodyPr>
          <a:lstStyle>
            <a:lvl1pPr marL="0" indent="0">
              <a:spcBef>
                <a:spcPts val="600"/>
              </a:spcBef>
              <a:buNone/>
              <a:defRPr sz="4800" b="1" i="0" baseline="0">
                <a:solidFill>
                  <a:schemeClr val="accent1"/>
                </a:solidFill>
                <a:latin typeface="+mn-lt"/>
              </a:defRPr>
            </a:lvl1pPr>
            <a:lvl2pPr marL="266700" indent="0">
              <a:buNone/>
              <a:defRPr/>
            </a:lvl2pPr>
            <a:lvl3pPr marL="531812" indent="0">
              <a:buNone/>
              <a:defRPr/>
            </a:lvl3pPr>
            <a:lvl4pPr marL="809625" indent="0">
              <a:buNone/>
              <a:defRPr/>
            </a:lvl4pPr>
            <a:lvl5pPr marL="1076325" indent="0">
              <a:buNone/>
              <a:defRPr/>
            </a:lvl5pPr>
          </a:lstStyle>
          <a:p>
            <a:pPr lvl="0"/>
            <a:r>
              <a:rPr lang="en-US" dirty="0"/>
              <a:t>Presentation Title</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xtra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Espace réservé du texte 5">
            <a:extLst>
              <a:ext uri="{FF2B5EF4-FFF2-40B4-BE49-F238E27FC236}">
                <a16:creationId xmlns:a16="http://schemas.microsoft.com/office/drawing/2014/main" id="{EC9FD404-747D-47CF-8BD6-85DE35A09CA4}"/>
              </a:ext>
            </a:extLst>
          </p:cNvPr>
          <p:cNvSpPr>
            <a:spLocks noGrp="1"/>
          </p:cNvSpPr>
          <p:nvPr>
            <p:ph type="body" sz="quarter" idx="10" hasCustomPrompt="1"/>
          </p:nvPr>
        </p:nvSpPr>
        <p:spPr>
          <a:xfrm>
            <a:off x="324618" y="339502"/>
            <a:ext cx="7631757" cy="432048"/>
          </a:xfrm>
          <a:prstGeom prst="rect">
            <a:avLst/>
          </a:prstGeom>
        </p:spPr>
        <p:txBody>
          <a:bodyPr>
            <a:noAutofit/>
          </a:bodyPr>
          <a:lstStyle>
            <a:lvl1pPr marL="0" indent="0">
              <a:lnSpc>
                <a:spcPts val="2500"/>
              </a:lnSpc>
              <a:spcBef>
                <a:spcPts val="0"/>
              </a:spcBef>
              <a:buNone/>
              <a:defRPr sz="2400" b="1">
                <a:solidFill>
                  <a:schemeClr val="accent1"/>
                </a:solidFill>
                <a:latin typeface="+mj-lt"/>
              </a:defRPr>
            </a:lvl1pPr>
            <a:lvl2pPr marL="266700" indent="0">
              <a:buNone/>
              <a:defRPr/>
            </a:lvl2pPr>
            <a:lvl3pPr marL="531812" indent="0">
              <a:buNone/>
              <a:defRPr/>
            </a:lvl3pPr>
            <a:lvl4pPr marL="809625" indent="0">
              <a:buNone/>
              <a:defRPr/>
            </a:lvl4pPr>
            <a:lvl5pPr marL="1076325" indent="0">
              <a:buNone/>
              <a:defRPr/>
            </a:lvl5pPr>
          </a:lstStyle>
          <a:p>
            <a:pPr lvl="0"/>
            <a:r>
              <a:rPr lang="en-US" dirty="0"/>
              <a:t>First line of the headline</a:t>
            </a:r>
          </a:p>
        </p:txBody>
      </p:sp>
      <p:sp>
        <p:nvSpPr>
          <p:cNvPr id="6" name="Content Placeholder 4">
            <a:extLst>
              <a:ext uri="{FF2B5EF4-FFF2-40B4-BE49-F238E27FC236}">
                <a16:creationId xmlns:a16="http://schemas.microsoft.com/office/drawing/2014/main" id="{448225EB-A123-4416-BF74-09996F924290}"/>
              </a:ext>
            </a:extLst>
          </p:cNvPr>
          <p:cNvSpPr>
            <a:spLocks noGrp="1"/>
          </p:cNvSpPr>
          <p:nvPr>
            <p:ph sz="quarter" idx="11"/>
          </p:nvPr>
        </p:nvSpPr>
        <p:spPr>
          <a:xfrm>
            <a:off x="323850" y="915566"/>
            <a:ext cx="7632700" cy="3890434"/>
          </a:xfrm>
          <a:prstGeom prst="rect">
            <a:avLst/>
          </a:prstGeom>
        </p:spPr>
        <p:txBody>
          <a:bodyPr>
            <a:normAutofit/>
          </a:bodyPr>
          <a:lstStyle>
            <a:lvl1pPr marL="180975" indent="-180975" defTabSz="360000">
              <a:buFont typeface="Arial" panose="020B0604020202020204" pitchFamily="34" charset="0"/>
              <a:buChar char="•"/>
              <a:defRPr sz="1100" b="0">
                <a:solidFill>
                  <a:schemeClr val="tx1"/>
                </a:solidFill>
                <a:latin typeface="+mn-lt"/>
              </a:defRPr>
            </a:lvl1pPr>
            <a:lvl2pPr marL="447675" indent="-179388" defTabSz="358775">
              <a:buClr>
                <a:srgbClr val="AE1022"/>
              </a:buClr>
              <a:buFont typeface="Arial" panose="020B0604020202020204" pitchFamily="34" charset="0"/>
              <a:buChar char="•"/>
              <a:defRPr sz="1100" b="0">
                <a:solidFill>
                  <a:schemeClr val="tx1"/>
                </a:solidFill>
                <a:latin typeface="+mn-lt"/>
              </a:defRPr>
            </a:lvl2pPr>
            <a:lvl3pPr marL="628650" indent="-179388">
              <a:buClr>
                <a:srgbClr val="AE1022"/>
              </a:buClr>
              <a:buFont typeface="Arial" panose="020B0604020202020204" pitchFamily="34" charset="0"/>
              <a:buChar char="•"/>
              <a:defRPr sz="1100" b="0">
                <a:solidFill>
                  <a:schemeClr val="tx1"/>
                </a:solidFill>
                <a:latin typeface="+mn-lt"/>
              </a:defRPr>
            </a:lvl3pPr>
            <a:lvl4pPr marL="804863" indent="-179388">
              <a:buClr>
                <a:srgbClr val="AE1022"/>
              </a:buClr>
              <a:buFont typeface="Arial" panose="020B0604020202020204" pitchFamily="34" charset="0"/>
              <a:buChar char="•"/>
              <a:tabLst>
                <a:tab pos="804863" algn="l"/>
              </a:tabLst>
              <a:defRPr sz="1100" b="0">
                <a:solidFill>
                  <a:schemeClr val="tx1"/>
                </a:solidFill>
                <a:latin typeface="+mn-lt"/>
              </a:defRPr>
            </a:lvl4pPr>
            <a:lvl5pPr marL="985838" indent="-179388">
              <a:buClr>
                <a:srgbClr val="AE1022"/>
              </a:buClr>
              <a:buFont typeface="Arial" panose="020B0604020202020204" pitchFamily="34" charset="0"/>
              <a:buChar char="•"/>
              <a:defRPr sz="1100" b="0">
                <a:solidFill>
                  <a:schemeClr val="tx1"/>
                </a:solidFill>
                <a:latin typeface="+mn-lt"/>
              </a:defRPr>
            </a:lvl5pPr>
            <a:lvl6pPr marL="1166813" indent="-179388">
              <a:buClr>
                <a:srgbClr val="AE1022"/>
              </a:buClr>
              <a:buFont typeface="Arial" panose="020B0604020202020204" pitchFamily="34" charset="0"/>
              <a:buChar char="•"/>
              <a:tabLst>
                <a:tab pos="1076325" algn="l"/>
              </a:tabLst>
              <a:defRPr sz="1800"/>
            </a:lvl6pPr>
            <a:lvl7pPr marL="1346400" indent="-179388">
              <a:buClr>
                <a:srgbClr val="C00000"/>
              </a:buClr>
              <a:defRPr sz="1800"/>
            </a:lvl7pPr>
            <a:lvl8pPr marL="1530000" indent="-179388">
              <a:buClr>
                <a:srgbClr val="C00000"/>
              </a:buClr>
              <a:defRPr sz="1800"/>
            </a:lvl8pPr>
            <a:lvl9pPr marL="2424113" indent="-228600">
              <a:buClr>
                <a:srgbClr val="C00000"/>
              </a:buClr>
              <a:buNone/>
              <a:defRPr sz="1400"/>
            </a:lvl9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Tree>
    <p:extLst>
      <p:ext uri="{BB962C8B-B14F-4D97-AF65-F5344CB8AC3E}">
        <p14:creationId xmlns:p14="http://schemas.microsoft.com/office/powerpoint/2010/main" val="392094638"/>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eading P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Espace réservé du texte 5">
            <a:extLst>
              <a:ext uri="{FF2B5EF4-FFF2-40B4-BE49-F238E27FC236}">
                <a16:creationId xmlns:a16="http://schemas.microsoft.com/office/drawing/2014/main" id="{75713D93-C919-4892-838C-B532C4D773A2}"/>
              </a:ext>
            </a:extLst>
          </p:cNvPr>
          <p:cNvSpPr>
            <a:spLocks noGrp="1"/>
          </p:cNvSpPr>
          <p:nvPr>
            <p:ph type="body" sz="quarter" idx="10" hasCustomPrompt="1"/>
          </p:nvPr>
        </p:nvSpPr>
        <p:spPr>
          <a:xfrm>
            <a:off x="324618" y="339502"/>
            <a:ext cx="7631757" cy="432048"/>
          </a:xfrm>
          <a:prstGeom prst="rect">
            <a:avLst/>
          </a:prstGeom>
        </p:spPr>
        <p:txBody>
          <a:bodyPr>
            <a:noAutofit/>
          </a:bodyPr>
          <a:lstStyle>
            <a:lvl1pPr marL="0" indent="0">
              <a:lnSpc>
                <a:spcPts val="2500"/>
              </a:lnSpc>
              <a:spcBef>
                <a:spcPts val="0"/>
              </a:spcBef>
              <a:buNone/>
              <a:defRPr sz="2000" b="1" baseline="0">
                <a:solidFill>
                  <a:schemeClr val="accent1"/>
                </a:solidFill>
                <a:latin typeface="+mj-lt"/>
              </a:defRPr>
            </a:lvl1pPr>
            <a:lvl2pPr marL="266700" indent="0">
              <a:buNone/>
              <a:defRPr/>
            </a:lvl2pPr>
            <a:lvl3pPr marL="531812" indent="0">
              <a:buNone/>
              <a:defRPr/>
            </a:lvl3pPr>
            <a:lvl4pPr marL="809625" indent="0">
              <a:buNone/>
              <a:defRPr/>
            </a:lvl4pPr>
            <a:lvl5pPr marL="1076325" indent="0">
              <a:buNone/>
              <a:defRPr/>
            </a:lvl5pPr>
          </a:lstStyle>
          <a:p>
            <a:pPr lvl="0"/>
            <a:r>
              <a:rPr lang="en-US" dirty="0"/>
              <a:t>Want to use just a headline? =&gt; type here</a:t>
            </a:r>
          </a:p>
        </p:txBody>
      </p:sp>
    </p:spTree>
    <p:extLst>
      <p:ext uri="{BB962C8B-B14F-4D97-AF65-F5344CB8AC3E}">
        <p14:creationId xmlns:p14="http://schemas.microsoft.com/office/powerpoint/2010/main" val="19729448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3_Sub-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Espace réservé du texte 5">
            <a:extLst>
              <a:ext uri="{FF2B5EF4-FFF2-40B4-BE49-F238E27FC236}">
                <a16:creationId xmlns:a16="http://schemas.microsoft.com/office/drawing/2014/main" id="{8A1CE93C-D99C-4EDD-BA67-BCAAD80495D2}"/>
              </a:ext>
            </a:extLst>
          </p:cNvPr>
          <p:cNvSpPr>
            <a:spLocks noGrp="1"/>
          </p:cNvSpPr>
          <p:nvPr>
            <p:ph type="body" sz="quarter" idx="10" hasCustomPrompt="1"/>
          </p:nvPr>
        </p:nvSpPr>
        <p:spPr>
          <a:xfrm>
            <a:off x="358175" y="1364165"/>
            <a:ext cx="6825854" cy="1152592"/>
          </a:xfrm>
          <a:prstGeom prst="rect">
            <a:avLst/>
          </a:prstGeom>
        </p:spPr>
        <p:txBody>
          <a:bodyPr>
            <a:normAutofit/>
          </a:bodyPr>
          <a:lstStyle>
            <a:lvl1pPr marL="0" indent="0">
              <a:lnSpc>
                <a:spcPct val="100000"/>
              </a:lnSpc>
              <a:spcBef>
                <a:spcPts val="450"/>
              </a:spcBef>
              <a:buNone/>
              <a:defRPr sz="2000" b="1">
                <a:solidFill>
                  <a:schemeClr val="accent1"/>
                </a:solidFill>
                <a:latin typeface="+mj-lt"/>
              </a:defRPr>
            </a:lvl1pPr>
            <a:lvl2pPr marL="266693" indent="0">
              <a:buNone/>
              <a:defRPr/>
            </a:lvl2pPr>
            <a:lvl3pPr marL="531799" indent="0">
              <a:buNone/>
              <a:defRPr/>
            </a:lvl3pPr>
            <a:lvl4pPr marL="809605" indent="0">
              <a:buNone/>
              <a:defRPr/>
            </a:lvl4pPr>
            <a:lvl5pPr marL="1076298" indent="0">
              <a:buNone/>
              <a:defRPr/>
            </a:lvl5pPr>
          </a:lstStyle>
          <a:p>
            <a:pPr lvl="0"/>
            <a:r>
              <a:rPr lang="en-GB" dirty="0"/>
              <a:t>S</a:t>
            </a:r>
            <a:r>
              <a:rPr lang="en-US" dirty="0" err="1"/>
              <a:t>ub</a:t>
            </a:r>
            <a:r>
              <a:rPr lang="en-US" dirty="0"/>
              <a:t>-Title</a:t>
            </a:r>
          </a:p>
        </p:txBody>
      </p:sp>
      <p:sp>
        <p:nvSpPr>
          <p:cNvPr id="5" name="Text Placeholder 4">
            <a:extLst>
              <a:ext uri="{FF2B5EF4-FFF2-40B4-BE49-F238E27FC236}">
                <a16:creationId xmlns:a16="http://schemas.microsoft.com/office/drawing/2014/main" id="{6C2DF46A-1BA8-44CA-B779-2ACC2C31960D}"/>
              </a:ext>
            </a:extLst>
          </p:cNvPr>
          <p:cNvSpPr>
            <a:spLocks noGrp="1"/>
          </p:cNvSpPr>
          <p:nvPr>
            <p:ph type="body" sz="quarter" idx="11"/>
          </p:nvPr>
        </p:nvSpPr>
        <p:spPr>
          <a:xfrm>
            <a:off x="358176" y="2571750"/>
            <a:ext cx="6825853" cy="1643063"/>
          </a:xfrm>
          <a:prstGeom prst="rect">
            <a:avLst/>
          </a:prstGeom>
        </p:spPr>
        <p:txBody>
          <a:bodyPr>
            <a:normAutofit/>
          </a:bodyPr>
          <a:lstStyle>
            <a:lvl1pPr>
              <a:buFontTx/>
              <a:buNone/>
              <a:defRPr sz="1100" b="0">
                <a:latin typeface="+mn-lt"/>
              </a:defRPr>
            </a:lvl1pPr>
            <a:lvl2pPr indent="-266400">
              <a:buClr>
                <a:srgbClr val="AE1022"/>
              </a:buClr>
              <a:buFont typeface="Arial" panose="020B0604020202020204" pitchFamily="34" charset="0"/>
              <a:buChar char="•"/>
              <a:defRPr sz="1100" b="0">
                <a:latin typeface="+mn-lt"/>
              </a:defRPr>
            </a:lvl2pPr>
            <a:lvl3pPr indent="-266400">
              <a:buClr>
                <a:srgbClr val="AE1022"/>
              </a:buClr>
              <a:buFont typeface="Arial" panose="020B0604020202020204" pitchFamily="34" charset="0"/>
              <a:buChar char="•"/>
              <a:defRPr sz="1100" b="0">
                <a:latin typeface="+mn-lt"/>
              </a:defRPr>
            </a:lvl3pPr>
            <a:lvl4pPr indent="-266400">
              <a:buClr>
                <a:srgbClr val="AE1022"/>
              </a:buClr>
              <a:buFont typeface="Arial" panose="020B0604020202020204" pitchFamily="34" charset="0"/>
              <a:buChar char="•"/>
              <a:defRPr sz="1100" b="0">
                <a:latin typeface="+mn-lt"/>
              </a:defRPr>
            </a:lvl4pPr>
            <a:lvl5pPr indent="-266400">
              <a:buClr>
                <a:srgbClr val="AE1022"/>
              </a:buClr>
              <a:buFont typeface="Arial" panose="020B0604020202020204" pitchFamily="34" charset="0"/>
              <a:buChar char="•"/>
              <a:defRPr sz="1100" b="0">
                <a:latin typeface="+mn-lt"/>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Tree>
    <p:extLst>
      <p:ext uri="{BB962C8B-B14F-4D97-AF65-F5344CB8AC3E}">
        <p14:creationId xmlns:p14="http://schemas.microsoft.com/office/powerpoint/2010/main" val="19368874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P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2955556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
        <p:nvSpPr>
          <p:cNvPr id="3" name="Title Placeholder 2">
            <a:extLst>
              <a:ext uri="{FF2B5EF4-FFF2-40B4-BE49-F238E27FC236}">
                <a16:creationId xmlns:a16="http://schemas.microsoft.com/office/drawing/2014/main" id="{89271022-20A5-4D9A-84BD-CFB63810A5C6}"/>
              </a:ext>
            </a:extLst>
          </p:cNvPr>
          <p:cNvSpPr>
            <a:spLocks noGrp="1"/>
          </p:cNvSpPr>
          <p:nvPr>
            <p:ph type="title"/>
          </p:nvPr>
        </p:nvSpPr>
        <p:spPr>
          <a:xfrm>
            <a:off x="324000" y="338401"/>
            <a:ext cx="7886700" cy="409592"/>
          </a:xfrm>
          <a:prstGeom prst="rect">
            <a:avLst/>
          </a:prstGeom>
        </p:spPr>
        <p:txBody>
          <a:bodyPr vert="horz" lIns="91440" tIns="45720" rIns="91440" bIns="45720" rtlCol="0">
            <a:noAutofit/>
          </a:bodyPr>
          <a:lstStyle/>
          <a:p>
            <a:pPr marL="0" lvl="0" indent="0">
              <a:lnSpc>
                <a:spcPts val="2500"/>
              </a:lnSpc>
              <a:spcBef>
                <a:spcPts val="0"/>
              </a:spcBef>
              <a:buClr>
                <a:srgbClr val="D00040"/>
              </a:buClr>
              <a:buFont typeface="Arial" pitchFamily="34" charset="0"/>
            </a:pPr>
            <a:r>
              <a:rPr lang="fr-FR" dirty="0"/>
              <a:t>Modifiez le style du titre</a:t>
            </a:r>
            <a:endParaRPr lang="en-US" dirty="0"/>
          </a:p>
        </p:txBody>
      </p:sp>
      <p:sp>
        <p:nvSpPr>
          <p:cNvPr id="6" name="Text Placeholder 5">
            <a:extLst>
              <a:ext uri="{FF2B5EF4-FFF2-40B4-BE49-F238E27FC236}">
                <a16:creationId xmlns:a16="http://schemas.microsoft.com/office/drawing/2014/main" id="{B374904E-396E-4218-8F2B-633F1212695D}"/>
              </a:ext>
            </a:extLst>
          </p:cNvPr>
          <p:cNvSpPr>
            <a:spLocks noGrp="1"/>
          </p:cNvSpPr>
          <p:nvPr>
            <p:ph type="body" idx="1"/>
          </p:nvPr>
        </p:nvSpPr>
        <p:spPr>
          <a:xfrm>
            <a:off x="324000" y="914400"/>
            <a:ext cx="7886700" cy="3913200"/>
          </a:xfrm>
          <a:prstGeom prst="rect">
            <a:avLst/>
          </a:prstGeom>
        </p:spPr>
        <p:txBody>
          <a:bodyPr vert="horz" lIns="91440" tIns="45720" rIns="91440" bIns="45720" rtlCol="0">
            <a:normAutofit/>
          </a:bodyPr>
          <a:lstStyle/>
          <a:p>
            <a:pPr marL="266700" lvl="0" indent="-266700"/>
            <a:r>
              <a:rPr lang="fr-FR" dirty="0"/>
              <a:t>Cliquez pour modifier les styles du texte du masque</a:t>
            </a:r>
          </a:p>
          <a:p>
            <a:pPr marL="266700" lvl="1" indent="-266700"/>
            <a:r>
              <a:rPr lang="fr-FR" dirty="0"/>
              <a:t>Deuxième niveau</a:t>
            </a:r>
          </a:p>
          <a:p>
            <a:pPr marL="266700" lvl="2" indent="-266700"/>
            <a:r>
              <a:rPr lang="fr-FR" dirty="0"/>
              <a:t>Troisième niveau</a:t>
            </a:r>
          </a:p>
          <a:p>
            <a:pPr marL="266700" lvl="3" indent="-266700"/>
            <a:r>
              <a:rPr lang="fr-FR" dirty="0"/>
              <a:t>Quatrième niveau</a:t>
            </a:r>
          </a:p>
          <a:p>
            <a:pPr marL="266700" lvl="4" indent="-266700"/>
            <a:r>
              <a:rPr lang="fr-FR" dirty="0"/>
              <a:t>Cinquième niveau</a:t>
            </a:r>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65" r:id="rId3"/>
    <p:sldLayoutId id="2147483669" r:id="rId4"/>
    <p:sldLayoutId id="2147483666" r:id="rId5"/>
  </p:sldLayoutIdLst>
  <p:hf hdr="0" ftr="0" dt="0"/>
  <p:txStyles>
    <p:titleStyle>
      <a:lvl1pPr algn="l" defTabSz="914400" rtl="0" eaLnBrk="1" latinLnBrk="0" hangingPunct="1">
        <a:spcBef>
          <a:spcPct val="0"/>
        </a:spcBef>
        <a:buNone/>
        <a:defRPr lang="en-US" sz="2000" b="1" i="0" kern="1200" smtClean="0">
          <a:solidFill>
            <a:schemeClr val="accent1"/>
          </a:solidFill>
          <a:latin typeface="+mj-lt"/>
          <a:ea typeface="+mn-ea"/>
          <a:cs typeface="Verdana"/>
        </a:defRPr>
      </a:lvl1pPr>
    </p:titleStyle>
    <p:bodyStyle>
      <a:lvl1pPr marL="0" indent="0" algn="l" defTabSz="360000" rtl="0" eaLnBrk="1" latinLnBrk="0" hangingPunct="1">
        <a:spcBef>
          <a:spcPct val="20000"/>
        </a:spcBef>
        <a:buClr>
          <a:srgbClr val="C00000"/>
        </a:buClr>
        <a:buFont typeface="Arial" panose="020B0604020202020204" pitchFamily="34" charset="0"/>
        <a:buNone/>
        <a:defRPr lang="en-US" sz="1100" b="0" i="0" kern="1200" dirty="0" smtClean="0">
          <a:solidFill>
            <a:schemeClr val="tx1"/>
          </a:solidFill>
          <a:latin typeface="+mn-lt"/>
          <a:ea typeface="+mn-ea"/>
          <a:cs typeface="Verdana"/>
        </a:defRPr>
      </a:lvl1pPr>
      <a:lvl2pPr marL="266700" indent="0" algn="l" defTabSz="360000" rtl="0" eaLnBrk="1" latinLnBrk="0" hangingPunct="1">
        <a:spcBef>
          <a:spcPct val="20000"/>
        </a:spcBef>
        <a:buClr>
          <a:srgbClr val="C00000"/>
        </a:buClr>
        <a:buFont typeface="Arial" panose="020B0604020202020204" pitchFamily="34" charset="0"/>
        <a:buNone/>
        <a:defRPr lang="en-US" sz="1100" b="0" i="0" kern="1200" dirty="0" smtClean="0">
          <a:solidFill>
            <a:schemeClr val="tx1"/>
          </a:solidFill>
          <a:latin typeface="+mn-lt"/>
          <a:ea typeface="+mn-ea"/>
          <a:cs typeface="Verdana"/>
        </a:defRPr>
      </a:lvl2pPr>
      <a:lvl3pPr marL="531812" indent="0" algn="l" defTabSz="360000" rtl="0" eaLnBrk="1" latinLnBrk="0" hangingPunct="1">
        <a:spcBef>
          <a:spcPct val="20000"/>
        </a:spcBef>
        <a:buClr>
          <a:srgbClr val="C00000"/>
        </a:buClr>
        <a:buFont typeface="Arial" panose="020B0604020202020204" pitchFamily="34" charset="0"/>
        <a:buNone/>
        <a:defRPr lang="en-US" sz="1100" b="0" i="0" kern="1200" dirty="0" smtClean="0">
          <a:solidFill>
            <a:schemeClr val="tx1"/>
          </a:solidFill>
          <a:latin typeface="+mn-lt"/>
          <a:ea typeface="+mn-ea"/>
          <a:cs typeface="Verdana"/>
        </a:defRPr>
      </a:lvl3pPr>
      <a:lvl4pPr marL="809625" indent="0" algn="l" defTabSz="360000" rtl="0" eaLnBrk="1" latinLnBrk="0" hangingPunct="1">
        <a:spcBef>
          <a:spcPct val="20000"/>
        </a:spcBef>
        <a:buClr>
          <a:srgbClr val="C00000"/>
        </a:buClr>
        <a:buFont typeface="Arial" panose="020B0604020202020204" pitchFamily="34" charset="0"/>
        <a:buNone/>
        <a:defRPr lang="en-US" sz="1100" b="0" i="0" kern="1200" dirty="0" smtClean="0">
          <a:solidFill>
            <a:schemeClr val="tx1"/>
          </a:solidFill>
          <a:latin typeface="+mn-lt"/>
          <a:ea typeface="+mn-ea"/>
          <a:cs typeface="Verdana"/>
        </a:defRPr>
      </a:lvl4pPr>
      <a:lvl5pPr marL="1076325" indent="0" algn="l" defTabSz="360000" rtl="0" eaLnBrk="1" latinLnBrk="0" hangingPunct="1">
        <a:spcBef>
          <a:spcPct val="20000"/>
        </a:spcBef>
        <a:buClr>
          <a:srgbClr val="C00000"/>
        </a:buClr>
        <a:buFont typeface="Arial" panose="020B0604020202020204" pitchFamily="34" charset="0"/>
        <a:buNone/>
        <a:defRPr lang="en-US" sz="1100" b="0" i="0" kern="1200" dirty="0" smtClean="0">
          <a:solidFill>
            <a:schemeClr val="tx1"/>
          </a:solidFill>
          <a:latin typeface="+mn-lt"/>
          <a:ea typeface="+mn-ea"/>
          <a:cs typeface="Verdana"/>
        </a:defRPr>
      </a:lvl5pPr>
      <a:lvl6pPr marL="1981200" indent="0" algn="l" defTabSz="914400" rtl="0" eaLnBrk="1" latinLnBrk="0" hangingPunct="1">
        <a:spcBef>
          <a:spcPct val="20000"/>
        </a:spcBef>
        <a:buClr>
          <a:srgbClr val="C00000"/>
        </a:buClr>
        <a:buFont typeface="Arial" panose="020B0604020202020204" pitchFamily="34" charset="0"/>
        <a:buNone/>
        <a:defRPr lang="en-US" sz="1400" kern="1200" dirty="0" smtClean="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lang="en-US" sz="1400" kern="1200" dirty="0" smtClean="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lang="en-US" sz="1400" kern="1200" dirty="0" smtClean="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emf"/><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28739767-6274-A5CB-9730-D5AC58F3500A}"/>
              </a:ext>
            </a:extLst>
          </p:cNvPr>
          <p:cNvSpPr>
            <a:spLocks noGrp="1"/>
          </p:cNvSpPr>
          <p:nvPr>
            <p:ph type="body" sz="quarter" idx="10"/>
          </p:nvPr>
        </p:nvSpPr>
        <p:spPr>
          <a:xfrm>
            <a:off x="395536" y="1574018"/>
            <a:ext cx="8424936" cy="2111347"/>
          </a:xfrm>
        </p:spPr>
        <p:txBody>
          <a:bodyPr/>
          <a:lstStyle/>
          <a:p>
            <a:pPr algn="ctr"/>
            <a:r>
              <a:rPr lang="en-US" sz="2400" b="1" dirty="0">
                <a:solidFill>
                  <a:srgbClr val="AE1022"/>
                </a:solidFill>
              </a:rPr>
              <a:t>a national, </a:t>
            </a:r>
            <a:r>
              <a:rPr lang="en-US" sz="2400" b="1" dirty="0" err="1">
                <a:solidFill>
                  <a:srgbClr val="AE1022"/>
                </a:solidFill>
              </a:rPr>
              <a:t>multicentre</a:t>
            </a:r>
            <a:r>
              <a:rPr lang="en-US" sz="2400" b="1" dirty="0">
                <a:solidFill>
                  <a:srgbClr val="AE1022"/>
                </a:solidFill>
              </a:rPr>
              <a:t>, double-blind, </a:t>
            </a:r>
            <a:r>
              <a:rPr lang="en-US" sz="2400" b="1" dirty="0" err="1">
                <a:solidFill>
                  <a:srgbClr val="AE1022"/>
                </a:solidFill>
              </a:rPr>
              <a:t>randomised</a:t>
            </a:r>
            <a:r>
              <a:rPr lang="en-US" sz="2400" b="1" dirty="0">
                <a:solidFill>
                  <a:srgbClr val="AE1022"/>
                </a:solidFill>
              </a:rPr>
              <a:t> controlled trial (NCT03280862) </a:t>
            </a:r>
            <a:endParaRPr lang="da-DK" sz="2400" dirty="0">
              <a:solidFill>
                <a:srgbClr val="AE1022"/>
              </a:solidFill>
            </a:endParaRPr>
          </a:p>
          <a:p>
            <a:pPr algn="ctr"/>
            <a:endParaRPr lang="en-US" b="1" dirty="0">
              <a:solidFill>
                <a:srgbClr val="AE1022"/>
              </a:solidFill>
            </a:endParaRPr>
          </a:p>
          <a:p>
            <a:pPr algn="ctr"/>
            <a:r>
              <a:rPr lang="en-US" b="1" dirty="0">
                <a:solidFill>
                  <a:srgbClr val="AE1022"/>
                </a:solidFill>
              </a:rPr>
              <a:t>The trial was supported by grants from the Novo Nordisk Foundation, the Danish Heart Foundation, the Danish Pacemaker and ICD Registry, and Independent Research Fund Denmark</a:t>
            </a:r>
          </a:p>
          <a:p>
            <a:pPr algn="ctr"/>
            <a:endParaRPr lang="da-DK" sz="2400" b="1" dirty="0">
              <a:solidFill>
                <a:srgbClr val="AE1022"/>
              </a:solidFill>
            </a:endParaRPr>
          </a:p>
        </p:txBody>
      </p:sp>
      <p:sp>
        <p:nvSpPr>
          <p:cNvPr id="3" name="Pladsholder til tekst 2">
            <a:extLst>
              <a:ext uri="{FF2B5EF4-FFF2-40B4-BE49-F238E27FC236}">
                <a16:creationId xmlns:a16="http://schemas.microsoft.com/office/drawing/2014/main" id="{78A31C52-29BD-DA10-771B-7CAD9BBF81CE}"/>
              </a:ext>
            </a:extLst>
          </p:cNvPr>
          <p:cNvSpPr>
            <a:spLocks noGrp="1"/>
          </p:cNvSpPr>
          <p:nvPr>
            <p:ph type="body" sz="quarter" idx="12"/>
          </p:nvPr>
        </p:nvSpPr>
        <p:spPr>
          <a:xfrm>
            <a:off x="1115616" y="4205711"/>
            <a:ext cx="5688626" cy="288032"/>
          </a:xfrm>
        </p:spPr>
        <p:txBody>
          <a:bodyPr/>
          <a:lstStyle/>
          <a:p>
            <a:r>
              <a:rPr lang="da-DK" dirty="0"/>
              <a:t>August 31st, 2026 HOTLINE 10</a:t>
            </a:r>
          </a:p>
        </p:txBody>
      </p:sp>
      <p:sp>
        <p:nvSpPr>
          <p:cNvPr id="4" name="Pladsholder til tekst 3">
            <a:extLst>
              <a:ext uri="{FF2B5EF4-FFF2-40B4-BE49-F238E27FC236}">
                <a16:creationId xmlns:a16="http://schemas.microsoft.com/office/drawing/2014/main" id="{1CB27D12-F7A9-62E4-FA22-9E9A4473B9D5}"/>
              </a:ext>
            </a:extLst>
          </p:cNvPr>
          <p:cNvSpPr>
            <a:spLocks noGrp="1"/>
          </p:cNvSpPr>
          <p:nvPr>
            <p:ph type="body" sz="quarter" idx="13"/>
          </p:nvPr>
        </p:nvSpPr>
        <p:spPr>
          <a:xfrm>
            <a:off x="611560" y="3363838"/>
            <a:ext cx="7920880" cy="648072"/>
          </a:xfrm>
        </p:spPr>
        <p:txBody>
          <a:bodyPr/>
          <a:lstStyle/>
          <a:p>
            <a:pPr algn="ctr"/>
            <a:r>
              <a:rPr lang="da-DK" sz="1800" b="1" dirty="0"/>
              <a:t>Jens Cosedis Nielsen </a:t>
            </a:r>
          </a:p>
          <a:p>
            <a:pPr algn="ctr"/>
            <a:r>
              <a:rPr lang="da-DK" sz="1800" b="1" dirty="0"/>
              <a:t>Department of </a:t>
            </a:r>
            <a:r>
              <a:rPr lang="da-DK" sz="1800" b="1" dirty="0" err="1"/>
              <a:t>Cardiology</a:t>
            </a:r>
            <a:r>
              <a:rPr lang="da-DK" sz="1800" b="1" dirty="0"/>
              <a:t>, Aarhus University Hospital, Aarhus, Denmark</a:t>
            </a:r>
          </a:p>
        </p:txBody>
      </p:sp>
      <p:sp>
        <p:nvSpPr>
          <p:cNvPr id="5" name="Pladsholder til tekst 4">
            <a:extLst>
              <a:ext uri="{FF2B5EF4-FFF2-40B4-BE49-F238E27FC236}">
                <a16:creationId xmlns:a16="http://schemas.microsoft.com/office/drawing/2014/main" id="{DE424D78-6847-4715-B35C-C63474E2E38A}"/>
              </a:ext>
            </a:extLst>
          </p:cNvPr>
          <p:cNvSpPr>
            <a:spLocks noGrp="1"/>
          </p:cNvSpPr>
          <p:nvPr>
            <p:ph type="body" sz="quarter" idx="14"/>
          </p:nvPr>
        </p:nvSpPr>
        <p:spPr>
          <a:xfrm>
            <a:off x="611560" y="339502"/>
            <a:ext cx="8064896" cy="1202510"/>
          </a:xfrm>
        </p:spPr>
        <p:txBody>
          <a:bodyPr/>
          <a:lstStyle/>
          <a:p>
            <a:pPr algn="ctr"/>
            <a:r>
              <a:rPr lang="da-DK" sz="3600" dirty="0"/>
              <a:t>DANISH-CRT: </a:t>
            </a:r>
            <a:r>
              <a:rPr lang="da-DK" sz="3600" dirty="0" err="1"/>
              <a:t>Targeted</a:t>
            </a:r>
            <a:r>
              <a:rPr lang="da-DK" sz="3600" dirty="0"/>
              <a:t> LV </a:t>
            </a:r>
            <a:r>
              <a:rPr lang="da-DK" sz="3600" dirty="0" err="1"/>
              <a:t>lead</a:t>
            </a:r>
            <a:r>
              <a:rPr lang="da-DK" sz="3600" dirty="0"/>
              <a:t> placement for </a:t>
            </a:r>
            <a:r>
              <a:rPr lang="da-DK" sz="3600" dirty="0" err="1"/>
              <a:t>biventricular</a:t>
            </a:r>
            <a:r>
              <a:rPr lang="da-DK" sz="3600" dirty="0"/>
              <a:t> </a:t>
            </a:r>
            <a:r>
              <a:rPr lang="da-DK" sz="3600" dirty="0" err="1"/>
              <a:t>pacing</a:t>
            </a:r>
            <a:r>
              <a:rPr lang="da-DK" sz="3600" dirty="0"/>
              <a:t> for </a:t>
            </a:r>
            <a:r>
              <a:rPr lang="da-DK" sz="3600" dirty="0" err="1"/>
              <a:t>heart</a:t>
            </a:r>
            <a:r>
              <a:rPr lang="da-DK" sz="3600" dirty="0"/>
              <a:t> </a:t>
            </a:r>
            <a:r>
              <a:rPr lang="da-DK" sz="3600" dirty="0" err="1"/>
              <a:t>failure</a:t>
            </a:r>
            <a:endParaRPr lang="da-DK" sz="3600" dirty="0"/>
          </a:p>
        </p:txBody>
      </p:sp>
      <p:sp>
        <p:nvSpPr>
          <p:cNvPr id="6" name="Pladsholder til tekst 3">
            <a:extLst>
              <a:ext uri="{FF2B5EF4-FFF2-40B4-BE49-F238E27FC236}">
                <a16:creationId xmlns:a16="http://schemas.microsoft.com/office/drawing/2014/main" id="{2C6C7646-D542-8EAB-73F9-D2868B3D237B}"/>
              </a:ext>
            </a:extLst>
          </p:cNvPr>
          <p:cNvSpPr txBox="1">
            <a:spLocks/>
          </p:cNvSpPr>
          <p:nvPr/>
        </p:nvSpPr>
        <p:spPr>
          <a:xfrm>
            <a:off x="611560" y="2571750"/>
            <a:ext cx="7920880" cy="648072"/>
          </a:xfrm>
          <a:prstGeom prst="rect">
            <a:avLst/>
          </a:prstGeom>
        </p:spPr>
        <p:txBody>
          <a:bodyPr vert="horz" lIns="91440" tIns="45720" rIns="91440" bIns="45720" rtlCol="0">
            <a:noAutofit/>
          </a:bodyPr>
          <a:lstStyle>
            <a:lvl1pPr marL="0" indent="0" algn="l" defTabSz="360000" rtl="0" eaLnBrk="1" latinLnBrk="0" hangingPunct="1">
              <a:spcBef>
                <a:spcPct val="20000"/>
              </a:spcBef>
              <a:buClr>
                <a:srgbClr val="C00000"/>
              </a:buClr>
              <a:buFont typeface="Arial" panose="020B0604020202020204" pitchFamily="34" charset="0"/>
              <a:buNone/>
              <a:defRPr lang="en-US" sz="1600" b="0" i="0" kern="1200">
                <a:solidFill>
                  <a:schemeClr val="tx1"/>
                </a:solidFill>
                <a:latin typeface="+mn-lt"/>
                <a:ea typeface="+mn-ea"/>
                <a:cs typeface="Verdana"/>
              </a:defRPr>
            </a:lvl1pPr>
            <a:lvl2pPr marL="266700" indent="0" algn="l" defTabSz="360000" rtl="0" eaLnBrk="1" latinLnBrk="0" hangingPunct="1">
              <a:spcBef>
                <a:spcPct val="20000"/>
              </a:spcBef>
              <a:buClr>
                <a:srgbClr val="C00000"/>
              </a:buClr>
              <a:buFont typeface="Arial" panose="020B0604020202020204" pitchFamily="34" charset="0"/>
              <a:buNone/>
              <a:defRPr lang="en-US" sz="1100" b="0" i="0" kern="1200">
                <a:solidFill>
                  <a:schemeClr val="tx1"/>
                </a:solidFill>
                <a:latin typeface="+mn-lt"/>
                <a:ea typeface="+mn-ea"/>
                <a:cs typeface="Verdana"/>
              </a:defRPr>
            </a:lvl2pPr>
            <a:lvl3pPr marL="531812" indent="0" algn="l" defTabSz="360000" rtl="0" eaLnBrk="1" latinLnBrk="0" hangingPunct="1">
              <a:spcBef>
                <a:spcPct val="20000"/>
              </a:spcBef>
              <a:buClr>
                <a:srgbClr val="C00000"/>
              </a:buClr>
              <a:buFont typeface="Arial" panose="020B0604020202020204" pitchFamily="34" charset="0"/>
              <a:buNone/>
              <a:defRPr lang="en-US" sz="1100" b="0" i="0" kern="1200">
                <a:solidFill>
                  <a:schemeClr val="tx1"/>
                </a:solidFill>
                <a:latin typeface="+mn-lt"/>
                <a:ea typeface="+mn-ea"/>
                <a:cs typeface="Verdana"/>
              </a:defRPr>
            </a:lvl3pPr>
            <a:lvl4pPr marL="809625" indent="0" algn="l" defTabSz="360000" rtl="0" eaLnBrk="1" latinLnBrk="0" hangingPunct="1">
              <a:spcBef>
                <a:spcPct val="20000"/>
              </a:spcBef>
              <a:buClr>
                <a:srgbClr val="C00000"/>
              </a:buClr>
              <a:buFont typeface="Arial" panose="020B0604020202020204" pitchFamily="34" charset="0"/>
              <a:buNone/>
              <a:defRPr lang="en-US" sz="1100" b="0" i="0" kern="1200">
                <a:solidFill>
                  <a:schemeClr val="tx1"/>
                </a:solidFill>
                <a:latin typeface="+mn-lt"/>
                <a:ea typeface="+mn-ea"/>
                <a:cs typeface="Verdana"/>
              </a:defRPr>
            </a:lvl4pPr>
            <a:lvl5pPr marL="1076325" indent="0" algn="l" defTabSz="360000" rtl="0" eaLnBrk="1" latinLnBrk="0" hangingPunct="1">
              <a:spcBef>
                <a:spcPct val="20000"/>
              </a:spcBef>
              <a:buClr>
                <a:srgbClr val="C00000"/>
              </a:buClr>
              <a:buFont typeface="Arial" panose="020B0604020202020204" pitchFamily="34" charset="0"/>
              <a:buNone/>
              <a:defRPr lang="en-US" sz="1100" b="0" i="0" kern="1200">
                <a:solidFill>
                  <a:schemeClr val="tx1"/>
                </a:solidFill>
                <a:latin typeface="+mn-lt"/>
                <a:ea typeface="+mn-ea"/>
                <a:cs typeface="Verdana"/>
              </a:defRPr>
            </a:lvl5pPr>
            <a:lvl6pPr marL="1981200" indent="0" algn="l" defTabSz="914400" rtl="0" eaLnBrk="1" latinLnBrk="0" hangingPunct="1">
              <a:spcBef>
                <a:spcPct val="20000"/>
              </a:spcBef>
              <a:buClr>
                <a:srgbClr val="C00000"/>
              </a:buClr>
              <a:buFont typeface="Arial" panose="020B0604020202020204" pitchFamily="34" charset="0"/>
              <a:buNone/>
              <a:defRPr lang="en-US" sz="1400" kern="1200" dirty="0" smtClean="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lang="en-US" sz="1400" kern="1200" dirty="0" smtClean="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lang="en-US" sz="1400" kern="1200" dirty="0" smtClean="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endParaRPr lang="da-DK" sz="1800" b="1" dirty="0"/>
          </a:p>
        </p:txBody>
      </p:sp>
    </p:spTree>
    <p:extLst>
      <p:ext uri="{BB962C8B-B14F-4D97-AF65-F5344CB8AC3E}">
        <p14:creationId xmlns:p14="http://schemas.microsoft.com/office/powerpoint/2010/main" val="38011932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CF7DF8-E3D9-539A-EF9C-58150377DFBC}"/>
            </a:ext>
          </a:extLst>
        </p:cNvPr>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B4FEAC41-6B73-182A-3763-D0B7BB839028}"/>
              </a:ext>
            </a:extLst>
          </p:cNvPr>
          <p:cNvSpPr>
            <a:spLocks noGrp="1"/>
          </p:cNvSpPr>
          <p:nvPr>
            <p:ph type="body" sz="quarter" idx="10"/>
          </p:nvPr>
        </p:nvSpPr>
        <p:spPr/>
        <p:txBody>
          <a:bodyPr/>
          <a:lstStyle/>
          <a:p>
            <a:r>
              <a:rPr lang="da-DK" dirty="0"/>
              <a:t>Results</a:t>
            </a:r>
          </a:p>
        </p:txBody>
      </p:sp>
      <p:pic>
        <p:nvPicPr>
          <p:cNvPr id="6" name="Billede 5" descr="Et billede, der indeholder tekst, Font/skrifttype, skærmbillede, diagram&#10;&#10;AI-genereret indhold kan være ukorrekt.">
            <a:extLst>
              <a:ext uri="{FF2B5EF4-FFF2-40B4-BE49-F238E27FC236}">
                <a16:creationId xmlns:a16="http://schemas.microsoft.com/office/drawing/2014/main" id="{D4C6B3D4-0105-D48A-B33D-A3EAA1DCD7FC}"/>
              </a:ext>
            </a:extLst>
          </p:cNvPr>
          <p:cNvPicPr>
            <a:picLocks noChangeAspect="1"/>
          </p:cNvPicPr>
          <p:nvPr/>
        </p:nvPicPr>
        <p:blipFill>
          <a:blip r:embed="rId2" cstate="print">
            <a:extLst>
              <a:ext uri="{28A0092B-C50C-407E-A947-70E740481C1C}">
                <a14:useLocalDpi xmlns:a14="http://schemas.microsoft.com/office/drawing/2010/main" val="0"/>
              </a:ext>
            </a:extLst>
          </a:blip>
          <a:srcRect t="2844" b="66941"/>
          <a:stretch>
            <a:fillRect/>
          </a:stretch>
        </p:blipFill>
        <p:spPr bwMode="auto">
          <a:xfrm>
            <a:off x="1566626" y="1045926"/>
            <a:ext cx="5580620" cy="3614056"/>
          </a:xfrm>
          <a:prstGeom prst="rect">
            <a:avLst/>
          </a:prstGeom>
          <a:noFill/>
          <a:ln>
            <a:noFill/>
          </a:ln>
        </p:spPr>
      </p:pic>
      <p:sp>
        <p:nvSpPr>
          <p:cNvPr id="7" name="Tekstfelt 6">
            <a:extLst>
              <a:ext uri="{FF2B5EF4-FFF2-40B4-BE49-F238E27FC236}">
                <a16:creationId xmlns:a16="http://schemas.microsoft.com/office/drawing/2014/main" id="{C64DA536-A13D-B12E-1EFE-0CD21DA26C6E}"/>
              </a:ext>
            </a:extLst>
          </p:cNvPr>
          <p:cNvSpPr txBox="1"/>
          <p:nvPr/>
        </p:nvSpPr>
        <p:spPr>
          <a:xfrm>
            <a:off x="7058362" y="3867894"/>
            <a:ext cx="1916632" cy="634020"/>
          </a:xfrm>
          <a:prstGeom prst="rect">
            <a:avLst/>
          </a:prstGeom>
          <a:noFill/>
        </p:spPr>
        <p:txBody>
          <a:bodyPr wrap="square" rtlCol="0">
            <a:spAutoFit/>
          </a:bodyPr>
          <a:lstStyle/>
          <a:p>
            <a:pPr marL="38700" indent="0" algn="ctr" defTabSz="360000" rtl="0" eaLnBrk="1" latinLnBrk="0" hangingPunct="1">
              <a:spcBef>
                <a:spcPct val="20000"/>
              </a:spcBef>
              <a:buClr>
                <a:srgbClr val="C00000"/>
              </a:buClr>
              <a:buFont typeface="Arial" panose="020B0604020202020204" pitchFamily="34" charset="0"/>
              <a:buNone/>
            </a:pPr>
            <a:r>
              <a:rPr lang="da-DK" sz="1600" b="1" i="0" kern="1200" dirty="0">
                <a:solidFill>
                  <a:schemeClr val="tx1"/>
                </a:solidFill>
                <a:latin typeface="+mn-lt"/>
                <a:ea typeface="+mn-ea"/>
              </a:rPr>
              <a:t>Median </a:t>
            </a:r>
            <a:r>
              <a:rPr lang="da-DK" sz="1600" b="1" i="0" kern="1200" dirty="0" err="1">
                <a:solidFill>
                  <a:schemeClr val="tx1"/>
                </a:solidFill>
                <a:latin typeface="+mn-lt"/>
                <a:ea typeface="+mn-ea"/>
              </a:rPr>
              <a:t>follow-up</a:t>
            </a:r>
            <a:endParaRPr lang="da-DK" sz="1600" b="1" i="0" kern="1200" dirty="0">
              <a:solidFill>
                <a:schemeClr val="tx1"/>
              </a:solidFill>
              <a:latin typeface="+mn-lt"/>
              <a:ea typeface="+mn-ea"/>
            </a:endParaRPr>
          </a:p>
          <a:p>
            <a:pPr marL="38700" indent="0" algn="ctr" defTabSz="360000" rtl="0" eaLnBrk="1" latinLnBrk="0" hangingPunct="1">
              <a:spcBef>
                <a:spcPct val="20000"/>
              </a:spcBef>
              <a:buClr>
                <a:srgbClr val="C00000"/>
              </a:buClr>
              <a:buFont typeface="Arial" panose="020B0604020202020204" pitchFamily="34" charset="0"/>
              <a:buNone/>
            </a:pPr>
            <a:r>
              <a:rPr lang="da-DK" sz="1600" b="1" i="0" kern="1200" dirty="0">
                <a:solidFill>
                  <a:schemeClr val="tx1"/>
                </a:solidFill>
                <a:latin typeface="+mn-lt"/>
                <a:ea typeface="+mn-ea"/>
              </a:rPr>
              <a:t> 45.8 </a:t>
            </a:r>
            <a:r>
              <a:rPr lang="da-DK" sz="1600" b="1" i="0" kern="1200" dirty="0" err="1">
                <a:solidFill>
                  <a:schemeClr val="tx1"/>
                </a:solidFill>
                <a:latin typeface="+mn-lt"/>
                <a:ea typeface="+mn-ea"/>
              </a:rPr>
              <a:t>months</a:t>
            </a:r>
            <a:endParaRPr lang="da-DK" sz="1600" b="1" i="0" kern="1200" dirty="0">
              <a:solidFill>
                <a:schemeClr val="tx1"/>
              </a:solidFill>
              <a:latin typeface="+mn-lt"/>
              <a:ea typeface="+mn-ea"/>
            </a:endParaRPr>
          </a:p>
        </p:txBody>
      </p:sp>
      <p:sp>
        <p:nvSpPr>
          <p:cNvPr id="3" name="Rectangle 2">
            <a:extLst>
              <a:ext uri="{FF2B5EF4-FFF2-40B4-BE49-F238E27FC236}">
                <a16:creationId xmlns:a16="http://schemas.microsoft.com/office/drawing/2014/main" id="{5363A0AA-2804-29F2-3251-ACE8907B5256}"/>
              </a:ext>
            </a:extLst>
          </p:cNvPr>
          <p:cNvSpPr/>
          <p:nvPr/>
        </p:nvSpPr>
        <p:spPr>
          <a:xfrm>
            <a:off x="5563070" y="2228427"/>
            <a:ext cx="1008112" cy="338554"/>
          </a:xfrm>
          <a:prstGeom prst="rect">
            <a:avLst/>
          </a:prstGeom>
          <a:solidFill>
            <a:schemeClr val="bg1"/>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da-DK"/>
          </a:p>
        </p:txBody>
      </p:sp>
      <p:sp>
        <p:nvSpPr>
          <p:cNvPr id="9" name="Tekstfelt 8">
            <a:extLst>
              <a:ext uri="{FF2B5EF4-FFF2-40B4-BE49-F238E27FC236}">
                <a16:creationId xmlns:a16="http://schemas.microsoft.com/office/drawing/2014/main" id="{7B3D31ED-D9CB-30F9-8BA9-610EAD953A61}"/>
              </a:ext>
            </a:extLst>
          </p:cNvPr>
          <p:cNvSpPr txBox="1"/>
          <p:nvPr/>
        </p:nvSpPr>
        <p:spPr>
          <a:xfrm>
            <a:off x="4067777" y="2192709"/>
            <a:ext cx="2990585" cy="687368"/>
          </a:xfrm>
          <a:prstGeom prst="rect">
            <a:avLst/>
          </a:prstGeom>
          <a:noFill/>
        </p:spPr>
        <p:txBody>
          <a:bodyPr wrap="square">
            <a:spAutoFit/>
          </a:bodyPr>
          <a:lstStyle/>
          <a:p>
            <a:pPr algn="ctr">
              <a:spcAft>
                <a:spcPts val="800"/>
              </a:spcAft>
              <a:buNone/>
            </a:pPr>
            <a:r>
              <a:rPr lang="en-GB" sz="1600" dirty="0">
                <a:effectLst/>
              </a:rPr>
              <a:t>HR (95% CI) 1.10 (0.86-1.39)</a:t>
            </a:r>
          </a:p>
          <a:p>
            <a:pPr algn="ctr">
              <a:spcAft>
                <a:spcPts val="800"/>
              </a:spcAft>
              <a:buNone/>
            </a:pPr>
            <a:r>
              <a:rPr lang="en-GB" sz="1600" dirty="0"/>
              <a:t>p = 0.45</a:t>
            </a:r>
            <a:endParaRPr lang="da-DK" sz="1600" dirty="0">
              <a:effectLst/>
            </a:endParaRPr>
          </a:p>
        </p:txBody>
      </p:sp>
      <p:sp>
        <p:nvSpPr>
          <p:cNvPr id="5" name="Rectangle 4">
            <a:extLst>
              <a:ext uri="{FF2B5EF4-FFF2-40B4-BE49-F238E27FC236}">
                <a16:creationId xmlns:a16="http://schemas.microsoft.com/office/drawing/2014/main" id="{4742532B-F914-B05E-F6B7-D1D7C87ABFB7}"/>
              </a:ext>
            </a:extLst>
          </p:cNvPr>
          <p:cNvSpPr/>
          <p:nvPr/>
        </p:nvSpPr>
        <p:spPr>
          <a:xfrm>
            <a:off x="1575063" y="1074354"/>
            <a:ext cx="747648" cy="2376264"/>
          </a:xfrm>
          <a:prstGeom prst="rect">
            <a:avLst/>
          </a:prstGeom>
          <a:solidFill>
            <a:schemeClr val="bg1"/>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da-DK" dirty="0"/>
          </a:p>
        </p:txBody>
      </p:sp>
      <p:sp>
        <p:nvSpPr>
          <p:cNvPr id="10" name="Tekstfelt 6">
            <a:extLst>
              <a:ext uri="{FF2B5EF4-FFF2-40B4-BE49-F238E27FC236}">
                <a16:creationId xmlns:a16="http://schemas.microsoft.com/office/drawing/2014/main" id="{6BAB2C6E-7C61-1AE9-CBFD-EEA408DC6F35}"/>
              </a:ext>
            </a:extLst>
          </p:cNvPr>
          <p:cNvSpPr txBox="1"/>
          <p:nvPr/>
        </p:nvSpPr>
        <p:spPr>
          <a:xfrm>
            <a:off x="1269113" y="573991"/>
            <a:ext cx="6605774" cy="400110"/>
          </a:xfrm>
          <a:prstGeom prst="rect">
            <a:avLst/>
          </a:prstGeom>
          <a:noFill/>
        </p:spPr>
        <p:txBody>
          <a:bodyPr wrap="square" rtlCol="0">
            <a:spAutoFit/>
          </a:bodyPr>
          <a:lstStyle/>
          <a:p>
            <a:pPr marL="38700" indent="0" algn="ctr" defTabSz="360000" rtl="0" eaLnBrk="1" latinLnBrk="0" hangingPunct="1">
              <a:spcBef>
                <a:spcPct val="20000"/>
              </a:spcBef>
              <a:buClr>
                <a:srgbClr val="C00000"/>
              </a:buClr>
              <a:buFont typeface="Arial" panose="020B0604020202020204" pitchFamily="34" charset="0"/>
              <a:buNone/>
            </a:pPr>
            <a:r>
              <a:rPr lang="da-DK" sz="2000" b="1" i="0" kern="1200" dirty="0">
                <a:solidFill>
                  <a:srgbClr val="AE1022"/>
                </a:solidFill>
                <a:latin typeface="+mn-lt"/>
                <a:ea typeface="+mn-ea"/>
              </a:rPr>
              <a:t>Death or </a:t>
            </a:r>
            <a:r>
              <a:rPr lang="da-DK" sz="2000" b="1" dirty="0" err="1">
                <a:solidFill>
                  <a:srgbClr val="AE1022"/>
                </a:solidFill>
              </a:rPr>
              <a:t>U</a:t>
            </a:r>
            <a:r>
              <a:rPr lang="da-DK" sz="2000" b="1" i="0" kern="1200" dirty="0" err="1">
                <a:solidFill>
                  <a:srgbClr val="AE1022"/>
                </a:solidFill>
                <a:latin typeface="+mn-lt"/>
                <a:ea typeface="+mn-ea"/>
              </a:rPr>
              <a:t>nplanned</a:t>
            </a:r>
            <a:r>
              <a:rPr lang="da-DK" sz="2000" b="1" i="0" kern="1200" dirty="0">
                <a:solidFill>
                  <a:srgbClr val="AE1022"/>
                </a:solidFill>
                <a:latin typeface="+mn-lt"/>
                <a:ea typeface="+mn-ea"/>
              </a:rPr>
              <a:t> </a:t>
            </a:r>
            <a:r>
              <a:rPr lang="da-DK" sz="2000" b="1" dirty="0" err="1">
                <a:solidFill>
                  <a:srgbClr val="AE1022"/>
                </a:solidFill>
              </a:rPr>
              <a:t>H</a:t>
            </a:r>
            <a:r>
              <a:rPr lang="da-DK" sz="2000" b="1" i="0" kern="1200" dirty="0" err="1">
                <a:solidFill>
                  <a:srgbClr val="AE1022"/>
                </a:solidFill>
                <a:latin typeface="+mn-lt"/>
                <a:ea typeface="+mn-ea"/>
              </a:rPr>
              <a:t>ospitalization</a:t>
            </a:r>
            <a:r>
              <a:rPr lang="da-DK" sz="2000" b="1" i="0" kern="1200" dirty="0">
                <a:solidFill>
                  <a:srgbClr val="AE1022"/>
                </a:solidFill>
                <a:latin typeface="+mn-lt"/>
                <a:ea typeface="+mn-ea"/>
              </a:rPr>
              <a:t> for </a:t>
            </a:r>
            <a:r>
              <a:rPr lang="da-DK" sz="2000" b="1" dirty="0">
                <a:solidFill>
                  <a:srgbClr val="AE1022"/>
                </a:solidFill>
              </a:rPr>
              <a:t>H</a:t>
            </a:r>
            <a:r>
              <a:rPr lang="da-DK" sz="2000" b="1" i="0" kern="1200" dirty="0">
                <a:solidFill>
                  <a:srgbClr val="AE1022"/>
                </a:solidFill>
                <a:latin typeface="+mn-lt"/>
                <a:ea typeface="+mn-ea"/>
              </a:rPr>
              <a:t>eart </a:t>
            </a:r>
            <a:r>
              <a:rPr lang="da-DK" sz="2000" b="1" dirty="0" err="1">
                <a:solidFill>
                  <a:srgbClr val="AE1022"/>
                </a:solidFill>
              </a:rPr>
              <a:t>F</a:t>
            </a:r>
            <a:r>
              <a:rPr lang="da-DK" sz="2000" b="1" i="0" kern="1200" dirty="0" err="1">
                <a:solidFill>
                  <a:srgbClr val="AE1022"/>
                </a:solidFill>
                <a:latin typeface="+mn-lt"/>
                <a:ea typeface="+mn-ea"/>
              </a:rPr>
              <a:t>ailure</a:t>
            </a:r>
            <a:endParaRPr lang="da-DK" sz="2000" b="1" i="0" kern="1200" dirty="0">
              <a:solidFill>
                <a:srgbClr val="AE1022"/>
              </a:solidFill>
              <a:latin typeface="+mn-lt"/>
              <a:ea typeface="+mn-ea"/>
            </a:endParaRPr>
          </a:p>
        </p:txBody>
      </p:sp>
      <p:sp>
        <p:nvSpPr>
          <p:cNvPr id="12" name="Tekstfelt 6">
            <a:extLst>
              <a:ext uri="{FF2B5EF4-FFF2-40B4-BE49-F238E27FC236}">
                <a16:creationId xmlns:a16="http://schemas.microsoft.com/office/drawing/2014/main" id="{D7D71E52-C8AA-CF11-06AC-19DBCD6BD99D}"/>
              </a:ext>
            </a:extLst>
          </p:cNvPr>
          <p:cNvSpPr txBox="1"/>
          <p:nvPr/>
        </p:nvSpPr>
        <p:spPr>
          <a:xfrm>
            <a:off x="1269113" y="284490"/>
            <a:ext cx="6605774" cy="400110"/>
          </a:xfrm>
          <a:prstGeom prst="rect">
            <a:avLst/>
          </a:prstGeom>
          <a:noFill/>
        </p:spPr>
        <p:txBody>
          <a:bodyPr wrap="square" rtlCol="0">
            <a:spAutoFit/>
          </a:bodyPr>
          <a:lstStyle/>
          <a:p>
            <a:pPr marL="38700" indent="0" algn="ctr" defTabSz="360000" rtl="0" eaLnBrk="1" latinLnBrk="0" hangingPunct="1">
              <a:spcBef>
                <a:spcPct val="20000"/>
              </a:spcBef>
              <a:buClr>
                <a:srgbClr val="C00000"/>
              </a:buClr>
              <a:buFont typeface="Arial" panose="020B0604020202020204" pitchFamily="34" charset="0"/>
              <a:buNone/>
            </a:pPr>
            <a:r>
              <a:rPr lang="da-DK" sz="2000" b="1" i="0" kern="1200" dirty="0">
                <a:solidFill>
                  <a:srgbClr val="AE1022"/>
                </a:solidFill>
                <a:latin typeface="+mn-lt"/>
                <a:ea typeface="+mn-ea"/>
              </a:rPr>
              <a:t>Freedom from</a:t>
            </a:r>
          </a:p>
        </p:txBody>
      </p:sp>
    </p:spTree>
    <p:extLst>
      <p:ext uri="{BB962C8B-B14F-4D97-AF65-F5344CB8AC3E}">
        <p14:creationId xmlns:p14="http://schemas.microsoft.com/office/powerpoint/2010/main" val="1695970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0E2F71-D952-E33F-1947-468DE267E85B}"/>
            </a:ext>
          </a:extLst>
        </p:cNvPr>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58C6BA2D-F605-C503-03F3-98D070711BD9}"/>
              </a:ext>
            </a:extLst>
          </p:cNvPr>
          <p:cNvSpPr>
            <a:spLocks noGrp="1"/>
          </p:cNvSpPr>
          <p:nvPr>
            <p:ph type="body" sz="quarter" idx="10"/>
          </p:nvPr>
        </p:nvSpPr>
        <p:spPr/>
        <p:txBody>
          <a:bodyPr/>
          <a:lstStyle/>
          <a:p>
            <a:r>
              <a:rPr lang="da-DK" dirty="0"/>
              <a:t>Results</a:t>
            </a:r>
          </a:p>
        </p:txBody>
      </p:sp>
      <p:pic>
        <p:nvPicPr>
          <p:cNvPr id="6" name="Billede 5" descr="Et billede, der indeholder tekst, Font/skrifttype, skærmbillede, diagram&#10;&#10;AI-genereret indhold kan være ukorrekt.">
            <a:extLst>
              <a:ext uri="{FF2B5EF4-FFF2-40B4-BE49-F238E27FC236}">
                <a16:creationId xmlns:a16="http://schemas.microsoft.com/office/drawing/2014/main" id="{65E2EACB-F266-8B15-C955-94F79428E038}"/>
              </a:ext>
            </a:extLst>
          </p:cNvPr>
          <p:cNvPicPr>
            <a:picLocks noChangeAspect="1"/>
          </p:cNvPicPr>
          <p:nvPr/>
        </p:nvPicPr>
        <p:blipFill>
          <a:blip r:embed="rId2" cstate="print">
            <a:extLst>
              <a:ext uri="{28A0092B-C50C-407E-A947-70E740481C1C}">
                <a14:useLocalDpi xmlns:a14="http://schemas.microsoft.com/office/drawing/2010/main" val="0"/>
              </a:ext>
            </a:extLst>
          </a:blip>
          <a:srcRect t="35413" b="33881"/>
          <a:stretch>
            <a:fillRect/>
          </a:stretch>
        </p:blipFill>
        <p:spPr bwMode="auto">
          <a:xfrm>
            <a:off x="457290" y="1479436"/>
            <a:ext cx="4157848" cy="2736303"/>
          </a:xfrm>
          <a:prstGeom prst="rect">
            <a:avLst/>
          </a:prstGeom>
          <a:noFill/>
          <a:ln>
            <a:noFill/>
          </a:ln>
        </p:spPr>
      </p:pic>
      <p:pic>
        <p:nvPicPr>
          <p:cNvPr id="8" name="Billede 7" descr="Et billede, der indeholder tekst, Font/skrifttype, skærmbillede, diagram&#10;&#10;AI-genereret indhold kan være ukorrekt.">
            <a:extLst>
              <a:ext uri="{FF2B5EF4-FFF2-40B4-BE49-F238E27FC236}">
                <a16:creationId xmlns:a16="http://schemas.microsoft.com/office/drawing/2014/main" id="{CA1365C2-2350-535C-217B-74D489A26F5D}"/>
              </a:ext>
            </a:extLst>
          </p:cNvPr>
          <p:cNvPicPr>
            <a:picLocks noChangeAspect="1"/>
          </p:cNvPicPr>
          <p:nvPr/>
        </p:nvPicPr>
        <p:blipFill>
          <a:blip r:embed="rId2" cstate="print">
            <a:extLst>
              <a:ext uri="{28A0092B-C50C-407E-A947-70E740481C1C}">
                <a14:useLocalDpi xmlns:a14="http://schemas.microsoft.com/office/drawing/2010/main" val="0"/>
              </a:ext>
            </a:extLst>
          </a:blip>
          <a:srcRect t="67177"/>
          <a:stretch>
            <a:fillRect/>
          </a:stretch>
        </p:blipFill>
        <p:spPr bwMode="auto">
          <a:xfrm>
            <a:off x="4786857" y="1450989"/>
            <a:ext cx="3889599" cy="2736303"/>
          </a:xfrm>
          <a:prstGeom prst="rect">
            <a:avLst/>
          </a:prstGeom>
          <a:noFill/>
          <a:ln>
            <a:noFill/>
          </a:ln>
        </p:spPr>
      </p:pic>
      <p:sp>
        <p:nvSpPr>
          <p:cNvPr id="11" name="Rektangel 10">
            <a:extLst>
              <a:ext uri="{FF2B5EF4-FFF2-40B4-BE49-F238E27FC236}">
                <a16:creationId xmlns:a16="http://schemas.microsoft.com/office/drawing/2014/main" id="{A7EA6E74-815D-0434-928F-0F38CB52E647}"/>
              </a:ext>
            </a:extLst>
          </p:cNvPr>
          <p:cNvSpPr/>
          <p:nvPr/>
        </p:nvSpPr>
        <p:spPr>
          <a:xfrm>
            <a:off x="5640857" y="1450989"/>
            <a:ext cx="432048" cy="14401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da-DK"/>
          </a:p>
        </p:txBody>
      </p:sp>
      <p:sp>
        <p:nvSpPr>
          <p:cNvPr id="4" name="Tekstfelt 6">
            <a:extLst>
              <a:ext uri="{FF2B5EF4-FFF2-40B4-BE49-F238E27FC236}">
                <a16:creationId xmlns:a16="http://schemas.microsoft.com/office/drawing/2014/main" id="{82732DE7-371A-54C8-B284-861076CE8194}"/>
              </a:ext>
            </a:extLst>
          </p:cNvPr>
          <p:cNvSpPr txBox="1"/>
          <p:nvPr/>
        </p:nvSpPr>
        <p:spPr>
          <a:xfrm>
            <a:off x="1090474" y="969903"/>
            <a:ext cx="2974639" cy="400110"/>
          </a:xfrm>
          <a:prstGeom prst="rect">
            <a:avLst/>
          </a:prstGeom>
          <a:noFill/>
        </p:spPr>
        <p:txBody>
          <a:bodyPr wrap="square" rtlCol="0">
            <a:spAutoFit/>
          </a:bodyPr>
          <a:lstStyle/>
          <a:p>
            <a:pPr marL="38700" indent="0" algn="ctr" defTabSz="360000" rtl="0" eaLnBrk="1" latinLnBrk="0" hangingPunct="1">
              <a:spcBef>
                <a:spcPct val="20000"/>
              </a:spcBef>
              <a:buClr>
                <a:srgbClr val="C00000"/>
              </a:buClr>
              <a:buFont typeface="Arial" panose="020B0604020202020204" pitchFamily="34" charset="0"/>
              <a:buNone/>
            </a:pPr>
            <a:r>
              <a:rPr lang="da-DK" sz="2000" b="1" dirty="0" err="1">
                <a:solidFill>
                  <a:srgbClr val="AE1022"/>
                </a:solidFill>
              </a:rPr>
              <a:t>Survival</a:t>
            </a:r>
            <a:endParaRPr lang="da-DK" sz="2000" b="1" i="0" kern="1200" dirty="0">
              <a:solidFill>
                <a:srgbClr val="AE1022"/>
              </a:solidFill>
              <a:latin typeface="+mn-lt"/>
              <a:ea typeface="+mn-ea"/>
            </a:endParaRPr>
          </a:p>
        </p:txBody>
      </p:sp>
      <p:sp>
        <p:nvSpPr>
          <p:cNvPr id="7" name="Tekstfelt 6">
            <a:extLst>
              <a:ext uri="{FF2B5EF4-FFF2-40B4-BE49-F238E27FC236}">
                <a16:creationId xmlns:a16="http://schemas.microsoft.com/office/drawing/2014/main" id="{3A4EA8F1-8E15-28FC-9060-0661EB30DD1B}"/>
              </a:ext>
            </a:extLst>
          </p:cNvPr>
          <p:cNvSpPr txBox="1"/>
          <p:nvPr/>
        </p:nvSpPr>
        <p:spPr>
          <a:xfrm>
            <a:off x="5280817" y="771550"/>
            <a:ext cx="3240360" cy="707886"/>
          </a:xfrm>
          <a:prstGeom prst="rect">
            <a:avLst/>
          </a:prstGeom>
          <a:noFill/>
        </p:spPr>
        <p:txBody>
          <a:bodyPr wrap="square" rtlCol="0">
            <a:spAutoFit/>
          </a:bodyPr>
          <a:lstStyle/>
          <a:p>
            <a:pPr marL="38700" indent="0" algn="ctr" defTabSz="360000" rtl="0" eaLnBrk="1" latinLnBrk="0" hangingPunct="1">
              <a:spcBef>
                <a:spcPct val="20000"/>
              </a:spcBef>
              <a:buClr>
                <a:srgbClr val="C00000"/>
              </a:buClr>
              <a:buFont typeface="Arial" panose="020B0604020202020204" pitchFamily="34" charset="0"/>
              <a:buNone/>
            </a:pPr>
            <a:r>
              <a:rPr lang="en-US" sz="2000" b="1" i="0" kern="1200" dirty="0">
                <a:solidFill>
                  <a:srgbClr val="AE1022"/>
                </a:solidFill>
                <a:latin typeface="+mn-lt"/>
                <a:ea typeface="+mn-ea"/>
              </a:rPr>
              <a:t>Unplanned Hospitalization for Heart </a:t>
            </a:r>
            <a:r>
              <a:rPr lang="en-US" sz="2000" b="1" dirty="0">
                <a:solidFill>
                  <a:srgbClr val="AE1022"/>
                </a:solidFill>
              </a:rPr>
              <a:t>F</a:t>
            </a:r>
            <a:r>
              <a:rPr lang="en-US" sz="2000" b="1" i="0" kern="1200" dirty="0">
                <a:solidFill>
                  <a:srgbClr val="AE1022"/>
                </a:solidFill>
                <a:latin typeface="+mn-lt"/>
                <a:ea typeface="+mn-ea"/>
              </a:rPr>
              <a:t>ailure</a:t>
            </a:r>
            <a:endParaRPr lang="da-DK" sz="2000" b="1" i="0" kern="1200" dirty="0">
              <a:solidFill>
                <a:srgbClr val="AE1022"/>
              </a:solidFill>
              <a:latin typeface="+mn-lt"/>
              <a:ea typeface="+mn-ea"/>
            </a:endParaRPr>
          </a:p>
        </p:txBody>
      </p:sp>
      <p:sp>
        <p:nvSpPr>
          <p:cNvPr id="10" name="Rectangle 9">
            <a:extLst>
              <a:ext uri="{FF2B5EF4-FFF2-40B4-BE49-F238E27FC236}">
                <a16:creationId xmlns:a16="http://schemas.microsoft.com/office/drawing/2014/main" id="{9294AE4B-23BA-0591-9296-0280864C3EA8}"/>
              </a:ext>
            </a:extLst>
          </p:cNvPr>
          <p:cNvSpPr/>
          <p:nvPr/>
        </p:nvSpPr>
        <p:spPr>
          <a:xfrm>
            <a:off x="553578" y="1811029"/>
            <a:ext cx="332641" cy="1356335"/>
          </a:xfrm>
          <a:prstGeom prst="rect">
            <a:avLst/>
          </a:prstGeom>
          <a:solidFill>
            <a:schemeClr val="bg1"/>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da-DK" dirty="0"/>
          </a:p>
        </p:txBody>
      </p:sp>
      <p:sp>
        <p:nvSpPr>
          <p:cNvPr id="13" name="Rectangle 12">
            <a:extLst>
              <a:ext uri="{FF2B5EF4-FFF2-40B4-BE49-F238E27FC236}">
                <a16:creationId xmlns:a16="http://schemas.microsoft.com/office/drawing/2014/main" id="{C7791633-B75F-303A-8EA0-418731CB5C3E}"/>
              </a:ext>
            </a:extLst>
          </p:cNvPr>
          <p:cNvSpPr/>
          <p:nvPr/>
        </p:nvSpPr>
        <p:spPr>
          <a:xfrm>
            <a:off x="4785806" y="1667013"/>
            <a:ext cx="495011" cy="1728192"/>
          </a:xfrm>
          <a:prstGeom prst="rect">
            <a:avLst/>
          </a:prstGeom>
          <a:solidFill>
            <a:schemeClr val="bg1"/>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da-DK" dirty="0"/>
          </a:p>
        </p:txBody>
      </p:sp>
    </p:spTree>
    <p:extLst>
      <p:ext uri="{BB962C8B-B14F-4D97-AF65-F5344CB8AC3E}">
        <p14:creationId xmlns:p14="http://schemas.microsoft.com/office/powerpoint/2010/main" val="40710298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F49169-5654-255F-AC68-1006CA409403}"/>
            </a:ext>
          </a:extLst>
        </p:cNvPr>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B6A6C344-D1EC-A4BF-59AB-B292470FD032}"/>
              </a:ext>
            </a:extLst>
          </p:cNvPr>
          <p:cNvSpPr>
            <a:spLocks noGrp="1"/>
          </p:cNvSpPr>
          <p:nvPr>
            <p:ph type="body" sz="quarter" idx="10"/>
          </p:nvPr>
        </p:nvSpPr>
        <p:spPr/>
        <p:txBody>
          <a:bodyPr/>
          <a:lstStyle/>
          <a:p>
            <a:r>
              <a:rPr lang="da-DK" dirty="0"/>
              <a:t>Results</a:t>
            </a:r>
          </a:p>
        </p:txBody>
      </p:sp>
      <p:graphicFrame>
        <p:nvGraphicFramePr>
          <p:cNvPr id="6" name="Tabel 5">
            <a:extLst>
              <a:ext uri="{FF2B5EF4-FFF2-40B4-BE49-F238E27FC236}">
                <a16:creationId xmlns:a16="http://schemas.microsoft.com/office/drawing/2014/main" id="{4CF512E3-CF29-91DA-EBDB-F7D9A2AB3E4F}"/>
              </a:ext>
            </a:extLst>
          </p:cNvPr>
          <p:cNvGraphicFramePr>
            <a:graphicFrameLocks noGrp="1"/>
          </p:cNvGraphicFramePr>
          <p:nvPr>
            <p:extLst>
              <p:ext uri="{D42A27DB-BD31-4B8C-83A1-F6EECF244321}">
                <p14:modId xmlns:p14="http://schemas.microsoft.com/office/powerpoint/2010/main" val="1544695876"/>
              </p:ext>
            </p:extLst>
          </p:nvPr>
        </p:nvGraphicFramePr>
        <p:xfrm>
          <a:off x="324618" y="1131590"/>
          <a:ext cx="8528844" cy="3355594"/>
        </p:xfrm>
        <a:graphic>
          <a:graphicData uri="http://schemas.openxmlformats.org/drawingml/2006/table">
            <a:tbl>
              <a:tblPr firstRow="1" firstCol="1" bandRow="1">
                <a:tableStyleId>{3B4B98B0-60AC-42C2-AFA5-B58CD77FA1E5}</a:tableStyleId>
              </a:tblPr>
              <a:tblGrid>
                <a:gridCol w="4048945">
                  <a:extLst>
                    <a:ext uri="{9D8B030D-6E8A-4147-A177-3AD203B41FA5}">
                      <a16:colId xmlns:a16="http://schemas.microsoft.com/office/drawing/2014/main" val="3892136605"/>
                    </a:ext>
                  </a:extLst>
                </a:gridCol>
                <a:gridCol w="1389815">
                  <a:extLst>
                    <a:ext uri="{9D8B030D-6E8A-4147-A177-3AD203B41FA5}">
                      <a16:colId xmlns:a16="http://schemas.microsoft.com/office/drawing/2014/main" val="446468646"/>
                    </a:ext>
                  </a:extLst>
                </a:gridCol>
                <a:gridCol w="1334355">
                  <a:extLst>
                    <a:ext uri="{9D8B030D-6E8A-4147-A177-3AD203B41FA5}">
                      <a16:colId xmlns:a16="http://schemas.microsoft.com/office/drawing/2014/main" val="361589691"/>
                    </a:ext>
                  </a:extLst>
                </a:gridCol>
                <a:gridCol w="1755729">
                  <a:extLst>
                    <a:ext uri="{9D8B030D-6E8A-4147-A177-3AD203B41FA5}">
                      <a16:colId xmlns:a16="http://schemas.microsoft.com/office/drawing/2014/main" val="1545160574"/>
                    </a:ext>
                  </a:extLst>
                </a:gridCol>
              </a:tblGrid>
              <a:tr h="0">
                <a:tc>
                  <a:txBody>
                    <a:bodyPr/>
                    <a:lstStyle/>
                    <a:p>
                      <a:pPr algn="just">
                        <a:lnSpc>
                          <a:spcPct val="150000"/>
                        </a:lnSpc>
                        <a:spcAft>
                          <a:spcPts val="800"/>
                        </a:spcAft>
                        <a:buNone/>
                      </a:pPr>
                      <a:r>
                        <a:rPr lang="en-GB" sz="1600" dirty="0">
                          <a:effectLst/>
                        </a:rPr>
                        <a:t>No. of patients (%)</a:t>
                      </a:r>
                      <a:endParaRPr lang="da-DK" sz="16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800"/>
                        </a:spcAft>
                        <a:buNone/>
                      </a:pPr>
                      <a:r>
                        <a:rPr lang="en-GB" sz="1600" dirty="0">
                          <a:effectLst/>
                        </a:rPr>
                        <a:t>Intervention (N=499)</a:t>
                      </a:r>
                      <a:endParaRPr lang="da-DK" sz="16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800"/>
                        </a:spcAft>
                        <a:buNone/>
                      </a:pPr>
                      <a:r>
                        <a:rPr lang="en-GB" sz="1600" dirty="0">
                          <a:effectLst/>
                        </a:rPr>
                        <a:t>Control (N=501)</a:t>
                      </a:r>
                      <a:endParaRPr lang="da-DK" sz="16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800"/>
                        </a:spcAft>
                        <a:buNone/>
                      </a:pPr>
                      <a:r>
                        <a:rPr lang="en-GB" sz="1600" dirty="0">
                          <a:effectLst/>
                        </a:rPr>
                        <a:t>Hazard ratio    (95% CI)</a:t>
                      </a:r>
                      <a:endParaRPr lang="da-DK" sz="16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73694365"/>
                  </a:ext>
                </a:extLst>
              </a:tr>
              <a:tr h="2264410">
                <a:tc>
                  <a:txBody>
                    <a:bodyPr/>
                    <a:lstStyle/>
                    <a:p>
                      <a:pPr algn="just">
                        <a:lnSpc>
                          <a:spcPct val="150000"/>
                        </a:lnSpc>
                        <a:spcAft>
                          <a:spcPts val="800"/>
                        </a:spcAft>
                        <a:buNone/>
                      </a:pPr>
                      <a:r>
                        <a:rPr lang="en-GB" sz="1600" dirty="0">
                          <a:effectLst/>
                        </a:rPr>
                        <a:t>Death or unplanned hospitalization for HF</a:t>
                      </a:r>
                      <a:endParaRPr lang="da-DK" sz="1600" dirty="0">
                        <a:effectLst/>
                      </a:endParaRPr>
                    </a:p>
                    <a:p>
                      <a:pPr algn="just">
                        <a:lnSpc>
                          <a:spcPct val="150000"/>
                        </a:lnSpc>
                        <a:spcAft>
                          <a:spcPts val="800"/>
                        </a:spcAft>
                        <a:buNone/>
                      </a:pPr>
                      <a:r>
                        <a:rPr lang="en-GB" sz="1600" dirty="0">
                          <a:effectLst/>
                        </a:rPr>
                        <a:t>Death</a:t>
                      </a:r>
                      <a:endParaRPr lang="da-DK" sz="1600" dirty="0">
                        <a:effectLst/>
                      </a:endParaRPr>
                    </a:p>
                    <a:p>
                      <a:pPr algn="just">
                        <a:lnSpc>
                          <a:spcPct val="150000"/>
                        </a:lnSpc>
                        <a:spcAft>
                          <a:spcPts val="800"/>
                        </a:spcAft>
                        <a:buNone/>
                      </a:pPr>
                      <a:r>
                        <a:rPr lang="en-GB" sz="1600" dirty="0">
                          <a:effectLst/>
                        </a:rPr>
                        <a:t>Cardiovascular death</a:t>
                      </a:r>
                      <a:endParaRPr lang="da-DK" sz="1600" dirty="0">
                        <a:effectLst/>
                      </a:endParaRPr>
                    </a:p>
                    <a:p>
                      <a:pPr algn="just">
                        <a:lnSpc>
                          <a:spcPct val="150000"/>
                        </a:lnSpc>
                        <a:spcAft>
                          <a:spcPts val="800"/>
                        </a:spcAft>
                        <a:buNone/>
                      </a:pPr>
                      <a:r>
                        <a:rPr lang="en-GB" sz="1600" dirty="0">
                          <a:effectLst/>
                        </a:rPr>
                        <a:t>Sudden cardiac death</a:t>
                      </a:r>
                      <a:endParaRPr lang="da-DK" sz="1600" dirty="0">
                        <a:effectLst/>
                      </a:endParaRPr>
                    </a:p>
                    <a:p>
                      <a:pPr algn="just">
                        <a:lnSpc>
                          <a:spcPct val="150000"/>
                        </a:lnSpc>
                        <a:spcAft>
                          <a:spcPts val="800"/>
                        </a:spcAft>
                        <a:buNone/>
                      </a:pPr>
                      <a:r>
                        <a:rPr lang="en-GB" sz="1600" dirty="0">
                          <a:effectLst/>
                        </a:rPr>
                        <a:t>Unplanned hospitalization for heart failure</a:t>
                      </a:r>
                      <a:endParaRPr lang="da-DK" sz="1600" dirty="0">
                        <a:effectLst/>
                      </a:endParaRPr>
                    </a:p>
                    <a:p>
                      <a:pPr algn="just">
                        <a:lnSpc>
                          <a:spcPct val="150000"/>
                        </a:lnSpc>
                        <a:spcAft>
                          <a:spcPts val="800"/>
                        </a:spcAft>
                        <a:buNone/>
                      </a:pPr>
                      <a:r>
                        <a:rPr lang="en-GB" sz="1600" dirty="0">
                          <a:effectLst/>
                        </a:rPr>
                        <a:t>Atrial fibrillation</a:t>
                      </a:r>
                      <a:endParaRPr lang="da-DK" sz="16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solidFill>
                      <a:srgbClr val="F7A3AD">
                        <a:alpha val="20000"/>
                      </a:srgbClr>
                    </a:solidFill>
                  </a:tcPr>
                </a:tc>
                <a:tc>
                  <a:txBody>
                    <a:bodyPr/>
                    <a:lstStyle/>
                    <a:p>
                      <a:pPr algn="just">
                        <a:lnSpc>
                          <a:spcPct val="150000"/>
                        </a:lnSpc>
                        <a:spcAft>
                          <a:spcPts val="800"/>
                        </a:spcAft>
                        <a:buNone/>
                      </a:pPr>
                      <a:r>
                        <a:rPr lang="en-GB" sz="1600" dirty="0">
                          <a:effectLst/>
                        </a:rPr>
                        <a:t>139 (27.9%)</a:t>
                      </a:r>
                      <a:endParaRPr lang="da-DK" sz="1600" dirty="0">
                        <a:effectLst/>
                      </a:endParaRPr>
                    </a:p>
                    <a:p>
                      <a:pPr algn="just">
                        <a:lnSpc>
                          <a:spcPct val="150000"/>
                        </a:lnSpc>
                        <a:spcAft>
                          <a:spcPts val="800"/>
                        </a:spcAft>
                        <a:buNone/>
                      </a:pPr>
                      <a:r>
                        <a:rPr lang="en-GB" sz="1600" dirty="0">
                          <a:effectLst/>
                        </a:rPr>
                        <a:t>113 (22.6%)</a:t>
                      </a:r>
                      <a:endParaRPr lang="da-DK" sz="1600" dirty="0">
                        <a:effectLst/>
                      </a:endParaRPr>
                    </a:p>
                    <a:p>
                      <a:pPr algn="just">
                        <a:lnSpc>
                          <a:spcPct val="150000"/>
                        </a:lnSpc>
                        <a:spcAft>
                          <a:spcPts val="800"/>
                        </a:spcAft>
                        <a:buNone/>
                      </a:pPr>
                      <a:r>
                        <a:rPr lang="en-GB" sz="1600" dirty="0">
                          <a:effectLst/>
                        </a:rPr>
                        <a:t>82 (16.4%)</a:t>
                      </a:r>
                      <a:endParaRPr lang="da-DK" sz="1600" dirty="0">
                        <a:effectLst/>
                      </a:endParaRPr>
                    </a:p>
                    <a:p>
                      <a:pPr algn="just">
                        <a:lnSpc>
                          <a:spcPct val="150000"/>
                        </a:lnSpc>
                        <a:spcAft>
                          <a:spcPts val="800"/>
                        </a:spcAft>
                        <a:buNone/>
                      </a:pPr>
                      <a:r>
                        <a:rPr lang="en-GB" sz="1600" dirty="0">
                          <a:effectLst/>
                        </a:rPr>
                        <a:t>32 (6.4%)</a:t>
                      </a:r>
                      <a:endParaRPr lang="da-DK" sz="1600" dirty="0">
                        <a:effectLst/>
                      </a:endParaRPr>
                    </a:p>
                    <a:p>
                      <a:pPr algn="just">
                        <a:lnSpc>
                          <a:spcPct val="150000"/>
                        </a:lnSpc>
                        <a:spcAft>
                          <a:spcPts val="800"/>
                        </a:spcAft>
                        <a:buNone/>
                      </a:pPr>
                      <a:r>
                        <a:rPr lang="en-GB" sz="1600" dirty="0">
                          <a:effectLst/>
                        </a:rPr>
                        <a:t>77 (15.4%)</a:t>
                      </a:r>
                      <a:endParaRPr lang="da-DK" sz="1600" dirty="0">
                        <a:effectLst/>
                      </a:endParaRPr>
                    </a:p>
                    <a:p>
                      <a:pPr algn="just">
                        <a:lnSpc>
                          <a:spcPct val="150000"/>
                        </a:lnSpc>
                        <a:spcAft>
                          <a:spcPts val="800"/>
                        </a:spcAft>
                        <a:buNone/>
                      </a:pPr>
                      <a:r>
                        <a:rPr lang="en-GB" sz="1600" dirty="0">
                          <a:effectLst/>
                        </a:rPr>
                        <a:t>48 (9.6%)</a:t>
                      </a:r>
                      <a:endParaRPr lang="da-DK" sz="16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solidFill>
                      <a:srgbClr val="F7A3AD">
                        <a:alpha val="20000"/>
                      </a:srgbClr>
                    </a:solidFill>
                  </a:tcPr>
                </a:tc>
                <a:tc>
                  <a:txBody>
                    <a:bodyPr/>
                    <a:lstStyle/>
                    <a:p>
                      <a:pPr algn="just">
                        <a:lnSpc>
                          <a:spcPct val="150000"/>
                        </a:lnSpc>
                        <a:spcAft>
                          <a:spcPts val="800"/>
                        </a:spcAft>
                        <a:buNone/>
                      </a:pPr>
                      <a:r>
                        <a:rPr lang="en-GB" sz="1600" dirty="0">
                          <a:effectLst/>
                        </a:rPr>
                        <a:t>128 (25.5%)</a:t>
                      </a:r>
                      <a:endParaRPr lang="da-DK" sz="1600" dirty="0">
                        <a:effectLst/>
                      </a:endParaRPr>
                    </a:p>
                    <a:p>
                      <a:pPr algn="just">
                        <a:lnSpc>
                          <a:spcPct val="150000"/>
                        </a:lnSpc>
                        <a:spcAft>
                          <a:spcPts val="800"/>
                        </a:spcAft>
                        <a:buNone/>
                      </a:pPr>
                      <a:r>
                        <a:rPr lang="en-GB" sz="1600" dirty="0">
                          <a:effectLst/>
                        </a:rPr>
                        <a:t>110 (22.0%)</a:t>
                      </a:r>
                      <a:endParaRPr lang="da-DK" sz="1600" dirty="0">
                        <a:effectLst/>
                      </a:endParaRPr>
                    </a:p>
                    <a:p>
                      <a:pPr algn="just">
                        <a:lnSpc>
                          <a:spcPct val="150000"/>
                        </a:lnSpc>
                        <a:spcAft>
                          <a:spcPts val="800"/>
                        </a:spcAft>
                        <a:buNone/>
                      </a:pPr>
                      <a:r>
                        <a:rPr lang="en-GB" sz="1600" dirty="0">
                          <a:effectLst/>
                        </a:rPr>
                        <a:t>67 (13.4%)</a:t>
                      </a:r>
                      <a:endParaRPr lang="da-DK" sz="1600" dirty="0">
                        <a:effectLst/>
                      </a:endParaRPr>
                    </a:p>
                    <a:p>
                      <a:pPr algn="just">
                        <a:lnSpc>
                          <a:spcPct val="150000"/>
                        </a:lnSpc>
                        <a:spcAft>
                          <a:spcPts val="800"/>
                        </a:spcAft>
                        <a:buNone/>
                      </a:pPr>
                      <a:r>
                        <a:rPr lang="en-GB" sz="1600" dirty="0">
                          <a:effectLst/>
                        </a:rPr>
                        <a:t>36 (7.2%)</a:t>
                      </a:r>
                      <a:endParaRPr lang="da-DK" sz="1600" dirty="0">
                        <a:effectLst/>
                      </a:endParaRPr>
                    </a:p>
                    <a:p>
                      <a:pPr algn="just">
                        <a:lnSpc>
                          <a:spcPct val="150000"/>
                        </a:lnSpc>
                        <a:spcAft>
                          <a:spcPts val="800"/>
                        </a:spcAft>
                        <a:buNone/>
                      </a:pPr>
                      <a:r>
                        <a:rPr lang="en-GB" sz="1600" dirty="0">
                          <a:effectLst/>
                        </a:rPr>
                        <a:t>53 (10.6%)</a:t>
                      </a:r>
                      <a:endParaRPr lang="da-DK" sz="1600" dirty="0">
                        <a:effectLst/>
                      </a:endParaRPr>
                    </a:p>
                    <a:p>
                      <a:pPr algn="just">
                        <a:lnSpc>
                          <a:spcPct val="150000"/>
                        </a:lnSpc>
                        <a:spcAft>
                          <a:spcPts val="800"/>
                        </a:spcAft>
                        <a:buNone/>
                      </a:pPr>
                      <a:r>
                        <a:rPr lang="en-GB" sz="1600" dirty="0">
                          <a:effectLst/>
                        </a:rPr>
                        <a:t>34 (6.8%)</a:t>
                      </a:r>
                      <a:endParaRPr lang="da-DK" sz="16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solidFill>
                      <a:srgbClr val="F7A3AD">
                        <a:alpha val="20000"/>
                      </a:srgbClr>
                    </a:solidFill>
                  </a:tcPr>
                </a:tc>
                <a:tc>
                  <a:txBody>
                    <a:bodyPr/>
                    <a:lstStyle/>
                    <a:p>
                      <a:pPr algn="just">
                        <a:lnSpc>
                          <a:spcPct val="150000"/>
                        </a:lnSpc>
                        <a:spcAft>
                          <a:spcPts val="800"/>
                        </a:spcAft>
                        <a:buNone/>
                      </a:pPr>
                      <a:r>
                        <a:rPr lang="en-GB" sz="1600" dirty="0">
                          <a:effectLst/>
                        </a:rPr>
                        <a:t>1.10 (0.86-1.39)</a:t>
                      </a:r>
                      <a:endParaRPr lang="da-DK" sz="1600" dirty="0">
                        <a:effectLst/>
                      </a:endParaRPr>
                    </a:p>
                    <a:p>
                      <a:pPr algn="just">
                        <a:lnSpc>
                          <a:spcPct val="150000"/>
                        </a:lnSpc>
                        <a:spcAft>
                          <a:spcPts val="800"/>
                        </a:spcAft>
                        <a:buNone/>
                      </a:pPr>
                      <a:r>
                        <a:rPr lang="en-GB" sz="1600" dirty="0">
                          <a:effectLst/>
                        </a:rPr>
                        <a:t>1.03 (0.79-1.34)</a:t>
                      </a:r>
                      <a:endParaRPr lang="da-DK" sz="1600" dirty="0">
                        <a:effectLst/>
                      </a:endParaRPr>
                    </a:p>
                    <a:p>
                      <a:pPr algn="just">
                        <a:lnSpc>
                          <a:spcPct val="150000"/>
                        </a:lnSpc>
                        <a:spcAft>
                          <a:spcPts val="800"/>
                        </a:spcAft>
                        <a:buNone/>
                      </a:pPr>
                      <a:r>
                        <a:rPr lang="en-GB" sz="1600" dirty="0">
                          <a:effectLst/>
                        </a:rPr>
                        <a:t>1.23 (0.89-1.70)</a:t>
                      </a:r>
                      <a:endParaRPr lang="da-DK" sz="1600" dirty="0">
                        <a:effectLst/>
                      </a:endParaRPr>
                    </a:p>
                    <a:p>
                      <a:pPr algn="just">
                        <a:lnSpc>
                          <a:spcPct val="150000"/>
                        </a:lnSpc>
                        <a:spcAft>
                          <a:spcPts val="800"/>
                        </a:spcAft>
                        <a:buNone/>
                      </a:pPr>
                      <a:r>
                        <a:rPr lang="en-GB" sz="1600" dirty="0">
                          <a:effectLst/>
                        </a:rPr>
                        <a:t>0.90 (0.56-1.44)</a:t>
                      </a:r>
                      <a:endParaRPr lang="da-DK" sz="1600" dirty="0">
                        <a:effectLst/>
                      </a:endParaRPr>
                    </a:p>
                    <a:p>
                      <a:pPr algn="just">
                        <a:lnSpc>
                          <a:spcPct val="150000"/>
                        </a:lnSpc>
                        <a:spcAft>
                          <a:spcPts val="800"/>
                        </a:spcAft>
                        <a:buNone/>
                      </a:pPr>
                      <a:r>
                        <a:rPr lang="en-GB" sz="1600" dirty="0">
                          <a:effectLst/>
                        </a:rPr>
                        <a:t>1.47 (1.03-2.08)</a:t>
                      </a:r>
                      <a:endParaRPr lang="da-DK" sz="1600" dirty="0">
                        <a:effectLst/>
                      </a:endParaRPr>
                    </a:p>
                    <a:p>
                      <a:pPr algn="just">
                        <a:lnSpc>
                          <a:spcPct val="150000"/>
                        </a:lnSpc>
                        <a:spcAft>
                          <a:spcPts val="800"/>
                        </a:spcAft>
                        <a:buNone/>
                      </a:pPr>
                      <a:r>
                        <a:rPr lang="en-GB" sz="1600" dirty="0">
                          <a:effectLst/>
                        </a:rPr>
                        <a:t>1.44 (0.93-2.23)</a:t>
                      </a:r>
                      <a:endParaRPr lang="da-DK" sz="16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solidFill>
                      <a:srgbClr val="F7A3AD">
                        <a:alpha val="20000"/>
                      </a:srgbClr>
                    </a:solidFill>
                  </a:tcPr>
                </a:tc>
                <a:extLst>
                  <a:ext uri="{0D108BD9-81ED-4DB2-BD59-A6C34878D82A}">
                    <a16:rowId xmlns:a16="http://schemas.microsoft.com/office/drawing/2014/main" val="467007813"/>
                  </a:ext>
                </a:extLst>
              </a:tr>
            </a:tbl>
          </a:graphicData>
        </a:graphic>
      </p:graphicFrame>
      <p:sp>
        <p:nvSpPr>
          <p:cNvPr id="4" name="Tekstfelt 6">
            <a:extLst>
              <a:ext uri="{FF2B5EF4-FFF2-40B4-BE49-F238E27FC236}">
                <a16:creationId xmlns:a16="http://schemas.microsoft.com/office/drawing/2014/main" id="{74F57682-1C4C-2686-73ED-34A2507D98C1}"/>
              </a:ext>
            </a:extLst>
          </p:cNvPr>
          <p:cNvSpPr txBox="1"/>
          <p:nvPr/>
        </p:nvSpPr>
        <p:spPr>
          <a:xfrm>
            <a:off x="3084680" y="540717"/>
            <a:ext cx="2974639" cy="461665"/>
          </a:xfrm>
          <a:prstGeom prst="rect">
            <a:avLst/>
          </a:prstGeom>
          <a:noFill/>
        </p:spPr>
        <p:txBody>
          <a:bodyPr wrap="square" rtlCol="0">
            <a:spAutoFit/>
          </a:bodyPr>
          <a:lstStyle/>
          <a:p>
            <a:pPr marL="38700" indent="0" algn="ctr" defTabSz="360000" rtl="0" eaLnBrk="1" latinLnBrk="0" hangingPunct="1">
              <a:spcBef>
                <a:spcPct val="20000"/>
              </a:spcBef>
              <a:buClr>
                <a:srgbClr val="C00000"/>
              </a:buClr>
              <a:buFont typeface="Arial" panose="020B0604020202020204" pitchFamily="34" charset="0"/>
              <a:buNone/>
            </a:pPr>
            <a:r>
              <a:rPr lang="da-DK" sz="2400" b="1" dirty="0" err="1">
                <a:solidFill>
                  <a:srgbClr val="AE1022"/>
                </a:solidFill>
              </a:rPr>
              <a:t>Clinical</a:t>
            </a:r>
            <a:r>
              <a:rPr lang="da-DK" sz="2400" b="1" dirty="0">
                <a:solidFill>
                  <a:srgbClr val="AE1022"/>
                </a:solidFill>
              </a:rPr>
              <a:t> </a:t>
            </a:r>
            <a:r>
              <a:rPr lang="da-DK" sz="2400" b="1" dirty="0" err="1">
                <a:solidFill>
                  <a:srgbClr val="AE1022"/>
                </a:solidFill>
              </a:rPr>
              <a:t>outcomes</a:t>
            </a:r>
            <a:endParaRPr lang="da-DK" sz="2400" b="1" i="0" kern="1200" dirty="0">
              <a:solidFill>
                <a:srgbClr val="AE1022"/>
              </a:solidFill>
              <a:latin typeface="+mn-lt"/>
              <a:ea typeface="+mn-ea"/>
            </a:endParaRPr>
          </a:p>
        </p:txBody>
      </p:sp>
    </p:spTree>
    <p:extLst>
      <p:ext uri="{BB962C8B-B14F-4D97-AF65-F5344CB8AC3E}">
        <p14:creationId xmlns:p14="http://schemas.microsoft.com/office/powerpoint/2010/main" val="23918751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E6E6C4-9CFD-AF00-285E-73A74979BE96}"/>
            </a:ext>
          </a:extLst>
        </p:cNvPr>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CF6230F0-9189-1376-A867-8B0DB4C77BE3}"/>
              </a:ext>
            </a:extLst>
          </p:cNvPr>
          <p:cNvSpPr>
            <a:spLocks noGrp="1"/>
          </p:cNvSpPr>
          <p:nvPr>
            <p:ph type="body" sz="quarter" idx="10"/>
          </p:nvPr>
        </p:nvSpPr>
        <p:spPr/>
        <p:txBody>
          <a:bodyPr/>
          <a:lstStyle/>
          <a:p>
            <a:r>
              <a:rPr lang="da-DK" dirty="0"/>
              <a:t>Results</a:t>
            </a:r>
          </a:p>
        </p:txBody>
      </p:sp>
      <p:graphicFrame>
        <p:nvGraphicFramePr>
          <p:cNvPr id="8" name="Tabel 7">
            <a:extLst>
              <a:ext uri="{FF2B5EF4-FFF2-40B4-BE49-F238E27FC236}">
                <a16:creationId xmlns:a16="http://schemas.microsoft.com/office/drawing/2014/main" id="{5112EC0A-3955-2B75-9053-4AFDFD43242A}"/>
              </a:ext>
            </a:extLst>
          </p:cNvPr>
          <p:cNvGraphicFramePr>
            <a:graphicFrameLocks noGrp="1"/>
          </p:cNvGraphicFramePr>
          <p:nvPr>
            <p:extLst>
              <p:ext uri="{D42A27DB-BD31-4B8C-83A1-F6EECF244321}">
                <p14:modId xmlns:p14="http://schemas.microsoft.com/office/powerpoint/2010/main" val="716970653"/>
              </p:ext>
            </p:extLst>
          </p:nvPr>
        </p:nvGraphicFramePr>
        <p:xfrm>
          <a:off x="933864" y="1059582"/>
          <a:ext cx="7022511" cy="3350354"/>
        </p:xfrm>
        <a:graphic>
          <a:graphicData uri="http://schemas.openxmlformats.org/drawingml/2006/table">
            <a:tbl>
              <a:tblPr firstRow="1" firstCol="1" bandRow="1">
                <a:tableStyleId>{3B4B98B0-60AC-42C2-AFA5-B58CD77FA1E5}</a:tableStyleId>
              </a:tblPr>
              <a:tblGrid>
                <a:gridCol w="4148058">
                  <a:extLst>
                    <a:ext uri="{9D8B030D-6E8A-4147-A177-3AD203B41FA5}">
                      <a16:colId xmlns:a16="http://schemas.microsoft.com/office/drawing/2014/main" val="2329224502"/>
                    </a:ext>
                  </a:extLst>
                </a:gridCol>
                <a:gridCol w="1451430">
                  <a:extLst>
                    <a:ext uri="{9D8B030D-6E8A-4147-A177-3AD203B41FA5}">
                      <a16:colId xmlns:a16="http://schemas.microsoft.com/office/drawing/2014/main" val="331889990"/>
                    </a:ext>
                  </a:extLst>
                </a:gridCol>
                <a:gridCol w="1423023">
                  <a:extLst>
                    <a:ext uri="{9D8B030D-6E8A-4147-A177-3AD203B41FA5}">
                      <a16:colId xmlns:a16="http://schemas.microsoft.com/office/drawing/2014/main" val="918592310"/>
                    </a:ext>
                  </a:extLst>
                </a:gridCol>
              </a:tblGrid>
              <a:tr h="314535">
                <a:tc>
                  <a:txBody>
                    <a:bodyPr/>
                    <a:lstStyle/>
                    <a:p>
                      <a:pPr marL="0" marR="0" lvl="0" indent="0" algn="just" defTabSz="914400" rtl="0" eaLnBrk="1" fontAlgn="auto" latinLnBrk="0" hangingPunct="1">
                        <a:lnSpc>
                          <a:spcPct val="150000"/>
                        </a:lnSpc>
                        <a:spcBef>
                          <a:spcPts val="0"/>
                        </a:spcBef>
                        <a:spcAft>
                          <a:spcPts val="800"/>
                        </a:spcAft>
                        <a:buClrTx/>
                        <a:buSzTx/>
                        <a:buFontTx/>
                        <a:buNone/>
                        <a:tabLst/>
                        <a:defRPr/>
                      </a:pPr>
                      <a:endParaRPr lang="en-GB" sz="1400" u="sng" dirty="0">
                        <a:effectLst/>
                        <a:latin typeface="+mn-lt"/>
                      </a:endParaRPr>
                    </a:p>
                  </a:txBody>
                  <a:tcPr marL="68580" marR="68580" marT="0" marB="0"/>
                </a:tc>
                <a:tc>
                  <a:txBody>
                    <a:bodyPr/>
                    <a:lstStyle/>
                    <a:p>
                      <a:pPr algn="ctr">
                        <a:lnSpc>
                          <a:spcPct val="150000"/>
                        </a:lnSpc>
                        <a:spcAft>
                          <a:spcPts val="800"/>
                        </a:spcAft>
                        <a:buNone/>
                      </a:pPr>
                      <a:r>
                        <a:rPr lang="da-DK" sz="1400" dirty="0">
                          <a:effectLst/>
                        </a:rPr>
                        <a:t>Intervention</a:t>
                      </a:r>
                      <a:endParaRPr lang="da-DK" sz="14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800"/>
                        </a:spcAft>
                        <a:buNone/>
                      </a:pPr>
                      <a:r>
                        <a:rPr lang="da-DK" sz="1400" dirty="0">
                          <a:effectLst/>
                        </a:rPr>
                        <a:t>Control</a:t>
                      </a:r>
                      <a:endParaRPr lang="da-DK" sz="14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44834973"/>
                  </a:ext>
                </a:extLst>
              </a:tr>
              <a:tr h="314535">
                <a:tc>
                  <a:txBody>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lang="en-GB" sz="1400" dirty="0">
                          <a:effectLst/>
                        </a:rPr>
                        <a:t>Mean left ventricular ejection fraction (SD) - %</a:t>
                      </a:r>
                      <a:endParaRPr lang="da-DK" sz="1400" dirty="0">
                        <a:effectLst/>
                        <a:latin typeface="+mn-lt"/>
                      </a:endParaRPr>
                    </a:p>
                  </a:txBody>
                  <a:tcPr marL="68580" marR="68580" marT="0" marB="0">
                    <a:solidFill>
                      <a:srgbClr val="F7A3AD">
                        <a:alpha val="20000"/>
                      </a:srgbClr>
                    </a:solidFill>
                  </a:tcPr>
                </a:tc>
                <a:tc>
                  <a:txBody>
                    <a:bodyPr/>
                    <a:lstStyle/>
                    <a:p>
                      <a:pPr algn="ctr">
                        <a:lnSpc>
                          <a:spcPct val="150000"/>
                        </a:lnSpc>
                        <a:spcAft>
                          <a:spcPts val="800"/>
                        </a:spcAft>
                        <a:buNone/>
                      </a:pPr>
                      <a:r>
                        <a:rPr lang="da-DK" sz="1400" dirty="0">
                          <a:effectLst/>
                        </a:rPr>
                        <a:t>41 (10)</a:t>
                      </a:r>
                      <a:endParaRPr lang="da-DK" sz="1400" dirty="0">
                        <a:effectLst/>
                        <a:latin typeface="+mn-lt"/>
                        <a:ea typeface="Calibri" panose="020F0502020204030204" pitchFamily="34" charset="0"/>
                        <a:cs typeface="Times New Roman" panose="02020603050405020304" pitchFamily="18" charset="0"/>
                      </a:endParaRPr>
                    </a:p>
                  </a:txBody>
                  <a:tcPr marL="68580" marR="68580" marT="0" marB="0">
                    <a:solidFill>
                      <a:srgbClr val="F7A3AD">
                        <a:alpha val="20000"/>
                      </a:srgbClr>
                    </a:solidFill>
                  </a:tcPr>
                </a:tc>
                <a:tc>
                  <a:txBody>
                    <a:bodyPr/>
                    <a:lstStyle/>
                    <a:p>
                      <a:pPr algn="ctr">
                        <a:lnSpc>
                          <a:spcPct val="150000"/>
                        </a:lnSpc>
                        <a:spcAft>
                          <a:spcPts val="800"/>
                        </a:spcAft>
                        <a:buNone/>
                      </a:pPr>
                      <a:r>
                        <a:rPr lang="da-DK" sz="1400" dirty="0">
                          <a:effectLst/>
                        </a:rPr>
                        <a:t>41(10)</a:t>
                      </a:r>
                      <a:endParaRPr lang="da-DK" sz="1400" dirty="0">
                        <a:effectLst/>
                        <a:latin typeface="+mn-lt"/>
                        <a:ea typeface="Calibri" panose="020F0502020204030204" pitchFamily="34" charset="0"/>
                        <a:cs typeface="Times New Roman" panose="02020603050405020304" pitchFamily="18" charset="0"/>
                      </a:endParaRPr>
                    </a:p>
                  </a:txBody>
                  <a:tcPr marL="68580" marR="68580" marT="0" marB="0">
                    <a:solidFill>
                      <a:srgbClr val="F7A3AD">
                        <a:alpha val="20000"/>
                      </a:srgbClr>
                    </a:solidFill>
                  </a:tcPr>
                </a:tc>
                <a:extLst>
                  <a:ext uri="{0D108BD9-81ED-4DB2-BD59-A6C34878D82A}">
                    <a16:rowId xmlns:a16="http://schemas.microsoft.com/office/drawing/2014/main" val="148352092"/>
                  </a:ext>
                </a:extLst>
              </a:tr>
              <a:tr h="314535">
                <a:tc>
                  <a:txBody>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lang="en-GB" sz="1400" dirty="0">
                          <a:effectLst/>
                        </a:rPr>
                        <a:t>Mean absolute increase in LVEF from baseline (SD) - %</a:t>
                      </a:r>
                      <a:endParaRPr lang="da-DK" sz="1400" dirty="0">
                        <a:effectLst/>
                        <a:latin typeface="+mn-lt"/>
                      </a:endParaRPr>
                    </a:p>
                  </a:txBody>
                  <a:tcPr marL="68580" marR="68580" marT="0" marB="0"/>
                </a:tc>
                <a:tc>
                  <a:txBody>
                    <a:bodyPr/>
                    <a:lstStyle/>
                    <a:p>
                      <a:pPr algn="ctr">
                        <a:lnSpc>
                          <a:spcPct val="150000"/>
                        </a:lnSpc>
                        <a:spcAft>
                          <a:spcPts val="800"/>
                        </a:spcAft>
                        <a:buNone/>
                      </a:pPr>
                      <a:r>
                        <a:rPr lang="da-DK" sz="1400" dirty="0">
                          <a:effectLst/>
                        </a:rPr>
                        <a:t>14 (9)</a:t>
                      </a:r>
                      <a:endParaRPr lang="da-DK" sz="14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800"/>
                        </a:spcAft>
                        <a:buNone/>
                      </a:pPr>
                      <a:r>
                        <a:rPr lang="da-DK" sz="1400" dirty="0">
                          <a:effectLst/>
                        </a:rPr>
                        <a:t>14 (9)</a:t>
                      </a:r>
                      <a:endParaRPr lang="da-DK" sz="14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77252301"/>
                  </a:ext>
                </a:extLst>
              </a:tr>
              <a:tr h="314535">
                <a:tc>
                  <a:txBody>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lang="en-GB" sz="1400" dirty="0">
                          <a:effectLst/>
                        </a:rPr>
                        <a:t>Mean Six-Minute Walk Test distance (SD) – m.</a:t>
                      </a:r>
                      <a:endParaRPr lang="da-DK" sz="1400" dirty="0">
                        <a:effectLst/>
                        <a:latin typeface="+mn-lt"/>
                      </a:endParaRPr>
                    </a:p>
                  </a:txBody>
                  <a:tcPr marL="68580" marR="68580" marT="0" marB="0">
                    <a:solidFill>
                      <a:srgbClr val="F7A3AD">
                        <a:alpha val="20000"/>
                      </a:srgbClr>
                    </a:solidFill>
                  </a:tcPr>
                </a:tc>
                <a:tc>
                  <a:txBody>
                    <a:bodyPr/>
                    <a:lstStyle/>
                    <a:p>
                      <a:pPr algn="ctr">
                        <a:lnSpc>
                          <a:spcPct val="150000"/>
                        </a:lnSpc>
                        <a:spcAft>
                          <a:spcPts val="800"/>
                        </a:spcAft>
                        <a:buNone/>
                      </a:pPr>
                      <a:r>
                        <a:rPr lang="da-DK" sz="1400" dirty="0">
                          <a:effectLst/>
                        </a:rPr>
                        <a:t>436 (107)</a:t>
                      </a:r>
                      <a:endParaRPr lang="da-DK" sz="1400" dirty="0">
                        <a:effectLst/>
                        <a:latin typeface="+mn-lt"/>
                        <a:ea typeface="Calibri" panose="020F0502020204030204" pitchFamily="34" charset="0"/>
                        <a:cs typeface="Times New Roman" panose="02020603050405020304" pitchFamily="18" charset="0"/>
                      </a:endParaRPr>
                    </a:p>
                  </a:txBody>
                  <a:tcPr marL="68580" marR="68580" marT="0" marB="0">
                    <a:solidFill>
                      <a:srgbClr val="F7A3AD">
                        <a:alpha val="20000"/>
                      </a:srgbClr>
                    </a:solidFill>
                  </a:tcPr>
                </a:tc>
                <a:tc>
                  <a:txBody>
                    <a:bodyPr/>
                    <a:lstStyle/>
                    <a:p>
                      <a:pPr algn="ctr">
                        <a:lnSpc>
                          <a:spcPct val="150000"/>
                        </a:lnSpc>
                        <a:spcAft>
                          <a:spcPts val="800"/>
                        </a:spcAft>
                        <a:buNone/>
                      </a:pPr>
                      <a:r>
                        <a:rPr lang="da-DK" sz="1400" dirty="0">
                          <a:effectLst/>
                        </a:rPr>
                        <a:t>432 (113)</a:t>
                      </a:r>
                      <a:endParaRPr lang="da-DK" sz="1400" dirty="0">
                        <a:effectLst/>
                        <a:latin typeface="+mn-lt"/>
                        <a:ea typeface="Calibri" panose="020F0502020204030204" pitchFamily="34" charset="0"/>
                        <a:cs typeface="Times New Roman" panose="02020603050405020304" pitchFamily="18" charset="0"/>
                      </a:endParaRPr>
                    </a:p>
                  </a:txBody>
                  <a:tcPr marL="68580" marR="68580" marT="0" marB="0">
                    <a:solidFill>
                      <a:srgbClr val="F7A3AD">
                        <a:alpha val="20000"/>
                      </a:srgbClr>
                    </a:solidFill>
                  </a:tcPr>
                </a:tc>
                <a:extLst>
                  <a:ext uri="{0D108BD9-81ED-4DB2-BD59-A6C34878D82A}">
                    <a16:rowId xmlns:a16="http://schemas.microsoft.com/office/drawing/2014/main" val="238118846"/>
                  </a:ext>
                </a:extLst>
              </a:tr>
              <a:tr h="314535">
                <a:tc>
                  <a:txBody>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lang="en-GB" sz="1400" dirty="0">
                          <a:effectLst/>
                        </a:rPr>
                        <a:t>Mean change in KCCQ-12 CSS score from baseline (SD)</a:t>
                      </a:r>
                      <a:endParaRPr lang="da-DK" sz="14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ctr" defTabSz="914400" rtl="0" eaLnBrk="1" fontAlgn="auto" latinLnBrk="0" hangingPunct="1">
                        <a:lnSpc>
                          <a:spcPct val="150000"/>
                        </a:lnSpc>
                        <a:spcBef>
                          <a:spcPts val="0"/>
                        </a:spcBef>
                        <a:spcAft>
                          <a:spcPts val="800"/>
                        </a:spcAft>
                        <a:buClrTx/>
                        <a:buSzTx/>
                        <a:buFontTx/>
                        <a:buNone/>
                        <a:tabLst/>
                        <a:defRPr/>
                      </a:pPr>
                      <a:r>
                        <a:rPr lang="en-GB" sz="1400" dirty="0">
                          <a:effectLst/>
                        </a:rPr>
                        <a:t>12 (17)</a:t>
                      </a:r>
                      <a:endParaRPr lang="da-DK" sz="14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800"/>
                        </a:spcAft>
                        <a:buNone/>
                      </a:pPr>
                      <a:r>
                        <a:rPr lang="da-DK" sz="1400" dirty="0">
                          <a:effectLst/>
                        </a:rPr>
                        <a:t>11 (18)</a:t>
                      </a:r>
                      <a:endParaRPr lang="da-DK" sz="14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4072275"/>
                  </a:ext>
                </a:extLst>
              </a:tr>
              <a:tr h="1777679">
                <a:tc>
                  <a:txBody>
                    <a:bodyPr/>
                    <a:lstStyle/>
                    <a:p>
                      <a:pPr algn="just">
                        <a:lnSpc>
                          <a:spcPct val="150000"/>
                        </a:lnSpc>
                        <a:spcAft>
                          <a:spcPts val="800"/>
                        </a:spcAft>
                        <a:buNone/>
                      </a:pPr>
                      <a:r>
                        <a:rPr lang="en-GB" sz="1400" dirty="0">
                          <a:effectLst/>
                        </a:rPr>
                        <a:t>NYHA class – no. (%)</a:t>
                      </a:r>
                      <a:endParaRPr lang="da-DK" sz="1400" dirty="0">
                        <a:effectLst/>
                      </a:endParaRPr>
                    </a:p>
                    <a:p>
                      <a:pPr algn="just">
                        <a:lnSpc>
                          <a:spcPct val="100000"/>
                        </a:lnSpc>
                        <a:spcAft>
                          <a:spcPts val="800"/>
                        </a:spcAft>
                        <a:buNone/>
                      </a:pPr>
                      <a:r>
                        <a:rPr lang="en-GB" sz="1400" dirty="0">
                          <a:effectLst/>
                        </a:rPr>
                        <a:t>I</a:t>
                      </a:r>
                      <a:endParaRPr lang="da-DK" sz="1400" dirty="0">
                        <a:effectLst/>
                      </a:endParaRPr>
                    </a:p>
                    <a:p>
                      <a:pPr algn="just">
                        <a:lnSpc>
                          <a:spcPct val="100000"/>
                        </a:lnSpc>
                        <a:spcAft>
                          <a:spcPts val="800"/>
                        </a:spcAft>
                        <a:buNone/>
                      </a:pPr>
                      <a:r>
                        <a:rPr lang="en-GB" sz="1400" dirty="0">
                          <a:effectLst/>
                        </a:rPr>
                        <a:t>II</a:t>
                      </a:r>
                      <a:endParaRPr lang="da-DK" sz="1400" dirty="0">
                        <a:effectLst/>
                      </a:endParaRPr>
                    </a:p>
                    <a:p>
                      <a:pPr algn="just">
                        <a:lnSpc>
                          <a:spcPct val="100000"/>
                        </a:lnSpc>
                        <a:spcAft>
                          <a:spcPts val="800"/>
                        </a:spcAft>
                        <a:buNone/>
                      </a:pPr>
                      <a:r>
                        <a:rPr lang="en-GB" sz="1400" dirty="0">
                          <a:effectLst/>
                        </a:rPr>
                        <a:t>III</a:t>
                      </a:r>
                      <a:endParaRPr lang="da-DK" sz="1400" dirty="0">
                        <a:effectLst/>
                      </a:endParaRPr>
                    </a:p>
                    <a:p>
                      <a:pPr algn="just">
                        <a:lnSpc>
                          <a:spcPct val="100000"/>
                        </a:lnSpc>
                        <a:spcAft>
                          <a:spcPts val="800"/>
                        </a:spcAft>
                        <a:buNone/>
                      </a:pPr>
                      <a:r>
                        <a:rPr lang="en-GB" sz="1400" dirty="0">
                          <a:effectLst/>
                        </a:rPr>
                        <a:t>IV</a:t>
                      </a:r>
                      <a:endParaRPr lang="da-DK" sz="1400" dirty="0">
                        <a:effectLst/>
                        <a:latin typeface="+mn-lt"/>
                      </a:endParaRPr>
                    </a:p>
                  </a:txBody>
                  <a:tcPr marL="68580" marR="68580" marT="0" marB="0">
                    <a:solidFill>
                      <a:srgbClr val="F7A3AD">
                        <a:alpha val="20000"/>
                      </a:srgbClr>
                    </a:solidFill>
                  </a:tcPr>
                </a:tc>
                <a:tc>
                  <a:txBody>
                    <a:bodyPr/>
                    <a:lstStyle/>
                    <a:p>
                      <a:pPr algn="ctr">
                        <a:lnSpc>
                          <a:spcPct val="150000"/>
                        </a:lnSpc>
                        <a:spcAft>
                          <a:spcPts val="800"/>
                        </a:spcAft>
                        <a:buNone/>
                      </a:pPr>
                      <a:r>
                        <a:rPr lang="en-GB" sz="1400" dirty="0">
                          <a:effectLst/>
                        </a:rPr>
                        <a:t> </a:t>
                      </a:r>
                      <a:endParaRPr lang="da-DK" sz="1400" dirty="0">
                        <a:effectLst/>
                      </a:endParaRPr>
                    </a:p>
                    <a:p>
                      <a:pPr algn="ctr">
                        <a:lnSpc>
                          <a:spcPct val="100000"/>
                        </a:lnSpc>
                        <a:spcAft>
                          <a:spcPts val="800"/>
                        </a:spcAft>
                        <a:buNone/>
                      </a:pPr>
                      <a:r>
                        <a:rPr lang="en-GB" sz="1400" dirty="0">
                          <a:effectLst/>
                        </a:rPr>
                        <a:t> 167 (35.3%)</a:t>
                      </a:r>
                      <a:endParaRPr lang="da-DK" sz="1400" dirty="0">
                        <a:effectLst/>
                      </a:endParaRPr>
                    </a:p>
                    <a:p>
                      <a:pPr algn="ctr">
                        <a:lnSpc>
                          <a:spcPct val="100000"/>
                        </a:lnSpc>
                        <a:spcAft>
                          <a:spcPts val="800"/>
                        </a:spcAft>
                        <a:buNone/>
                      </a:pPr>
                      <a:r>
                        <a:rPr lang="en-GB" sz="1400" dirty="0">
                          <a:effectLst/>
                        </a:rPr>
                        <a:t>262 (55.4%)</a:t>
                      </a:r>
                      <a:endParaRPr lang="da-DK" sz="1400" dirty="0">
                        <a:effectLst/>
                      </a:endParaRPr>
                    </a:p>
                    <a:p>
                      <a:pPr algn="ctr">
                        <a:lnSpc>
                          <a:spcPct val="100000"/>
                        </a:lnSpc>
                        <a:spcAft>
                          <a:spcPts val="800"/>
                        </a:spcAft>
                        <a:buNone/>
                      </a:pPr>
                      <a:r>
                        <a:rPr lang="en-GB" sz="1400" dirty="0">
                          <a:effectLst/>
                        </a:rPr>
                        <a:t>43 (9.1%)</a:t>
                      </a:r>
                      <a:endParaRPr lang="da-DK" sz="1400" dirty="0">
                        <a:effectLst/>
                      </a:endParaRPr>
                    </a:p>
                    <a:p>
                      <a:pPr algn="ctr">
                        <a:lnSpc>
                          <a:spcPct val="100000"/>
                        </a:lnSpc>
                        <a:spcAft>
                          <a:spcPts val="800"/>
                        </a:spcAft>
                        <a:buNone/>
                      </a:pPr>
                      <a:r>
                        <a:rPr lang="en-GB" sz="1400" dirty="0">
                          <a:effectLst/>
                        </a:rPr>
                        <a:t>1 (0.2%)</a:t>
                      </a:r>
                      <a:endParaRPr lang="da-DK" sz="1400" dirty="0">
                        <a:effectLst/>
                        <a:latin typeface="+mn-lt"/>
                      </a:endParaRPr>
                    </a:p>
                  </a:txBody>
                  <a:tcPr marL="68580" marR="68580" marT="0" marB="0">
                    <a:solidFill>
                      <a:srgbClr val="F7A3AD">
                        <a:alpha val="20000"/>
                      </a:srgbClr>
                    </a:solidFill>
                  </a:tcPr>
                </a:tc>
                <a:tc>
                  <a:txBody>
                    <a:bodyPr/>
                    <a:lstStyle/>
                    <a:p>
                      <a:pPr algn="ctr">
                        <a:lnSpc>
                          <a:spcPct val="150000"/>
                        </a:lnSpc>
                        <a:spcAft>
                          <a:spcPts val="800"/>
                        </a:spcAft>
                        <a:buNone/>
                      </a:pPr>
                      <a:r>
                        <a:rPr lang="en-GB" sz="1400" dirty="0">
                          <a:effectLst/>
                        </a:rPr>
                        <a:t> </a:t>
                      </a:r>
                      <a:endParaRPr lang="da-DK" sz="1400" dirty="0">
                        <a:effectLst/>
                      </a:endParaRPr>
                    </a:p>
                    <a:p>
                      <a:pPr algn="ctr">
                        <a:lnSpc>
                          <a:spcPct val="100000"/>
                        </a:lnSpc>
                        <a:spcAft>
                          <a:spcPts val="800"/>
                        </a:spcAft>
                        <a:buNone/>
                      </a:pPr>
                      <a:r>
                        <a:rPr lang="en-GB" sz="1400" dirty="0">
                          <a:effectLst/>
                        </a:rPr>
                        <a:t> 154 (32.2%)</a:t>
                      </a:r>
                      <a:endParaRPr lang="da-DK" sz="1400" dirty="0">
                        <a:effectLst/>
                      </a:endParaRPr>
                    </a:p>
                    <a:p>
                      <a:pPr algn="ctr">
                        <a:lnSpc>
                          <a:spcPct val="100000"/>
                        </a:lnSpc>
                        <a:spcAft>
                          <a:spcPts val="800"/>
                        </a:spcAft>
                        <a:buNone/>
                      </a:pPr>
                      <a:r>
                        <a:rPr lang="en-GB" sz="1400" dirty="0">
                          <a:effectLst/>
                        </a:rPr>
                        <a:t>282 (58.9%)</a:t>
                      </a:r>
                      <a:endParaRPr lang="da-DK" sz="1400" dirty="0">
                        <a:effectLst/>
                      </a:endParaRPr>
                    </a:p>
                    <a:p>
                      <a:pPr algn="ctr">
                        <a:lnSpc>
                          <a:spcPct val="100000"/>
                        </a:lnSpc>
                        <a:spcAft>
                          <a:spcPts val="800"/>
                        </a:spcAft>
                        <a:buNone/>
                      </a:pPr>
                      <a:r>
                        <a:rPr lang="en-GB" sz="1400" dirty="0">
                          <a:effectLst/>
                        </a:rPr>
                        <a:t>41 (8.6%)</a:t>
                      </a:r>
                      <a:endParaRPr lang="da-DK" sz="1400" dirty="0">
                        <a:effectLst/>
                      </a:endParaRPr>
                    </a:p>
                    <a:p>
                      <a:pPr algn="ctr">
                        <a:lnSpc>
                          <a:spcPct val="100000"/>
                        </a:lnSpc>
                        <a:spcAft>
                          <a:spcPts val="800"/>
                        </a:spcAft>
                        <a:buNone/>
                      </a:pPr>
                      <a:r>
                        <a:rPr lang="en-GB" sz="1400" dirty="0">
                          <a:effectLst/>
                        </a:rPr>
                        <a:t>2 (0.4%)</a:t>
                      </a:r>
                      <a:endParaRPr lang="da-DK" sz="1400" dirty="0">
                        <a:effectLst/>
                        <a:latin typeface="+mn-lt"/>
                      </a:endParaRPr>
                    </a:p>
                  </a:txBody>
                  <a:tcPr marL="68580" marR="68580" marT="0" marB="0">
                    <a:solidFill>
                      <a:srgbClr val="F7A3AD">
                        <a:alpha val="20000"/>
                      </a:srgbClr>
                    </a:solidFill>
                  </a:tcPr>
                </a:tc>
                <a:extLst>
                  <a:ext uri="{0D108BD9-81ED-4DB2-BD59-A6C34878D82A}">
                    <a16:rowId xmlns:a16="http://schemas.microsoft.com/office/drawing/2014/main" val="3343073502"/>
                  </a:ext>
                </a:extLst>
              </a:tr>
            </a:tbl>
          </a:graphicData>
        </a:graphic>
      </p:graphicFrame>
      <p:sp>
        <p:nvSpPr>
          <p:cNvPr id="4" name="Tekstfelt 6">
            <a:extLst>
              <a:ext uri="{FF2B5EF4-FFF2-40B4-BE49-F238E27FC236}">
                <a16:creationId xmlns:a16="http://schemas.microsoft.com/office/drawing/2014/main" id="{046385DB-2AB0-E360-FEB7-42AAC047CD55}"/>
              </a:ext>
            </a:extLst>
          </p:cNvPr>
          <p:cNvSpPr txBox="1"/>
          <p:nvPr/>
        </p:nvSpPr>
        <p:spPr>
          <a:xfrm>
            <a:off x="3084680" y="540717"/>
            <a:ext cx="2974639" cy="461665"/>
          </a:xfrm>
          <a:prstGeom prst="rect">
            <a:avLst/>
          </a:prstGeom>
          <a:noFill/>
        </p:spPr>
        <p:txBody>
          <a:bodyPr wrap="square" rtlCol="0">
            <a:spAutoFit/>
          </a:bodyPr>
          <a:lstStyle/>
          <a:p>
            <a:pPr marL="38700" indent="0" algn="ctr" defTabSz="360000" rtl="0" eaLnBrk="1" latinLnBrk="0" hangingPunct="1">
              <a:spcBef>
                <a:spcPct val="20000"/>
              </a:spcBef>
              <a:buClr>
                <a:srgbClr val="C00000"/>
              </a:buClr>
              <a:buFont typeface="Arial" panose="020B0604020202020204" pitchFamily="34" charset="0"/>
              <a:buNone/>
            </a:pPr>
            <a:r>
              <a:rPr lang="da-DK" sz="2400" b="1" dirty="0">
                <a:solidFill>
                  <a:srgbClr val="AE1022"/>
                </a:solidFill>
              </a:rPr>
              <a:t>6-month </a:t>
            </a:r>
            <a:r>
              <a:rPr lang="da-DK" sz="2400" b="1" dirty="0" err="1">
                <a:solidFill>
                  <a:srgbClr val="AE1022"/>
                </a:solidFill>
              </a:rPr>
              <a:t>outcomes</a:t>
            </a:r>
            <a:endParaRPr lang="da-DK" sz="2400" b="1" i="0" kern="1200" dirty="0">
              <a:solidFill>
                <a:srgbClr val="AE1022"/>
              </a:solidFill>
              <a:latin typeface="+mn-lt"/>
              <a:ea typeface="+mn-ea"/>
            </a:endParaRPr>
          </a:p>
        </p:txBody>
      </p:sp>
    </p:spTree>
    <p:extLst>
      <p:ext uri="{BB962C8B-B14F-4D97-AF65-F5344CB8AC3E}">
        <p14:creationId xmlns:p14="http://schemas.microsoft.com/office/powerpoint/2010/main" val="27264888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 3">
            <a:extLst>
              <a:ext uri="{FF2B5EF4-FFF2-40B4-BE49-F238E27FC236}">
                <a16:creationId xmlns:a16="http://schemas.microsoft.com/office/drawing/2014/main" id="{471A3591-EA12-3361-6D83-1C109EFD2F99}"/>
              </a:ext>
            </a:extLst>
          </p:cNvPr>
          <p:cNvGraphicFramePr>
            <a:graphicFrameLocks noGrp="1"/>
          </p:cNvGraphicFramePr>
          <p:nvPr>
            <p:extLst>
              <p:ext uri="{D42A27DB-BD31-4B8C-83A1-F6EECF244321}">
                <p14:modId xmlns:p14="http://schemas.microsoft.com/office/powerpoint/2010/main" val="2060222546"/>
              </p:ext>
            </p:extLst>
          </p:nvPr>
        </p:nvGraphicFramePr>
        <p:xfrm>
          <a:off x="215514" y="1563638"/>
          <a:ext cx="8712970" cy="2267840"/>
        </p:xfrm>
        <a:graphic>
          <a:graphicData uri="http://schemas.openxmlformats.org/drawingml/2006/table">
            <a:tbl>
              <a:tblPr firstRow="1" firstCol="1" bandRow="1">
                <a:tableStyleId>{3B4B98B0-60AC-42C2-AFA5-B58CD77FA1E5}</a:tableStyleId>
              </a:tblPr>
              <a:tblGrid>
                <a:gridCol w="4752528">
                  <a:extLst>
                    <a:ext uri="{9D8B030D-6E8A-4147-A177-3AD203B41FA5}">
                      <a16:colId xmlns:a16="http://schemas.microsoft.com/office/drawing/2014/main" val="975709345"/>
                    </a:ext>
                  </a:extLst>
                </a:gridCol>
                <a:gridCol w="1008112">
                  <a:extLst>
                    <a:ext uri="{9D8B030D-6E8A-4147-A177-3AD203B41FA5}">
                      <a16:colId xmlns:a16="http://schemas.microsoft.com/office/drawing/2014/main" val="2245088671"/>
                    </a:ext>
                  </a:extLst>
                </a:gridCol>
                <a:gridCol w="941643">
                  <a:extLst>
                    <a:ext uri="{9D8B030D-6E8A-4147-A177-3AD203B41FA5}">
                      <a16:colId xmlns:a16="http://schemas.microsoft.com/office/drawing/2014/main" val="4027165458"/>
                    </a:ext>
                  </a:extLst>
                </a:gridCol>
                <a:gridCol w="1265987">
                  <a:extLst>
                    <a:ext uri="{9D8B030D-6E8A-4147-A177-3AD203B41FA5}">
                      <a16:colId xmlns:a16="http://schemas.microsoft.com/office/drawing/2014/main" val="1484890358"/>
                    </a:ext>
                  </a:extLst>
                </a:gridCol>
                <a:gridCol w="744700">
                  <a:extLst>
                    <a:ext uri="{9D8B030D-6E8A-4147-A177-3AD203B41FA5}">
                      <a16:colId xmlns:a16="http://schemas.microsoft.com/office/drawing/2014/main" val="17648287"/>
                    </a:ext>
                  </a:extLst>
                </a:gridCol>
              </a:tblGrid>
              <a:tr h="0">
                <a:tc>
                  <a:txBody>
                    <a:bodyPr/>
                    <a:lstStyle/>
                    <a:p>
                      <a:pPr algn="just">
                        <a:lnSpc>
                          <a:spcPct val="150000"/>
                        </a:lnSpc>
                        <a:spcAft>
                          <a:spcPts val="800"/>
                        </a:spcAft>
                        <a:buNone/>
                      </a:pPr>
                      <a:r>
                        <a:rPr lang="en-GB" sz="1200" dirty="0">
                          <a:effectLst/>
                        </a:rPr>
                        <a:t> </a:t>
                      </a:r>
                      <a:endParaRPr lang="da-DK" sz="1200" dirty="0">
                        <a:effectLst/>
                        <a:latin typeface="Georgia" panose="02040502050405020303" pitchFamily="18" charset="0"/>
                        <a:ea typeface="Source Sans Pro" panose="020B0503030403020204" pitchFamily="34" charset="0"/>
                        <a:cs typeface="Times New Roman" panose="02020603050405020304" pitchFamily="18" charset="0"/>
                      </a:endParaRPr>
                    </a:p>
                  </a:txBody>
                  <a:tcPr marL="68580" marR="68580" marT="0" marB="0"/>
                </a:tc>
                <a:tc>
                  <a:txBody>
                    <a:bodyPr/>
                    <a:lstStyle/>
                    <a:p>
                      <a:pPr algn="ctr">
                        <a:lnSpc>
                          <a:spcPct val="150000"/>
                        </a:lnSpc>
                        <a:spcAft>
                          <a:spcPts val="800"/>
                        </a:spcAft>
                        <a:buNone/>
                      </a:pPr>
                      <a:r>
                        <a:rPr lang="en-US" sz="1200" dirty="0">
                          <a:effectLst/>
                        </a:rPr>
                        <a:t> </a:t>
                      </a:r>
                      <a:r>
                        <a:rPr lang="da-DK" sz="1200" dirty="0">
                          <a:effectLst/>
                        </a:rPr>
                        <a:t>Intervention</a:t>
                      </a:r>
                      <a:endParaRPr lang="da-DK" sz="12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ctr" defTabSz="914400" rtl="0" eaLnBrk="1" fontAlgn="auto" latinLnBrk="0" hangingPunct="1">
                        <a:lnSpc>
                          <a:spcPct val="150000"/>
                        </a:lnSpc>
                        <a:spcBef>
                          <a:spcPts val="0"/>
                        </a:spcBef>
                        <a:spcAft>
                          <a:spcPts val="800"/>
                        </a:spcAft>
                        <a:buClrTx/>
                        <a:buSzTx/>
                        <a:buFontTx/>
                        <a:buNone/>
                        <a:tabLst/>
                        <a:defRPr/>
                      </a:pPr>
                      <a:r>
                        <a:rPr lang="en-US" sz="1200" dirty="0">
                          <a:effectLst/>
                        </a:rPr>
                        <a:t> </a:t>
                      </a:r>
                      <a:r>
                        <a:rPr lang="da-DK" sz="1200" dirty="0">
                          <a:effectLst/>
                        </a:rPr>
                        <a:t>Control</a:t>
                      </a:r>
                      <a:endParaRPr lang="da-DK" sz="1200" dirty="0">
                        <a:effectLst/>
                        <a:latin typeface="Georgia" panose="02040502050405020303" pitchFamily="18" charset="0"/>
                        <a:ea typeface="Source Sans Pro" panose="020B0503030403020204" pitchFamily="34" charset="0"/>
                        <a:cs typeface="Times New Roman" panose="02020603050405020304" pitchFamily="18" charset="0"/>
                      </a:endParaRPr>
                    </a:p>
                  </a:txBody>
                  <a:tcPr marL="68580" marR="68580" marT="0" marB="0"/>
                </a:tc>
                <a:tc>
                  <a:txBody>
                    <a:bodyPr/>
                    <a:lstStyle/>
                    <a:p>
                      <a:pPr algn="ctr">
                        <a:lnSpc>
                          <a:spcPct val="150000"/>
                        </a:lnSpc>
                        <a:spcAft>
                          <a:spcPts val="800"/>
                        </a:spcAft>
                        <a:buNone/>
                      </a:pPr>
                      <a:r>
                        <a:rPr lang="en-GB" sz="1200" dirty="0">
                          <a:effectLst/>
                        </a:rPr>
                        <a:t>Risk ratio with 95% CI</a:t>
                      </a:r>
                      <a:endParaRPr lang="da-DK" sz="1200" dirty="0">
                        <a:effectLst/>
                        <a:latin typeface="Georgia" panose="02040502050405020303" pitchFamily="18" charset="0"/>
                        <a:ea typeface="Source Sans Pro" panose="020B0503030403020204" pitchFamily="34" charset="0"/>
                        <a:cs typeface="Times New Roman" panose="02020603050405020304" pitchFamily="18" charset="0"/>
                      </a:endParaRPr>
                    </a:p>
                  </a:txBody>
                  <a:tcPr marL="68580" marR="68580" marT="0" marB="0"/>
                </a:tc>
                <a:tc>
                  <a:txBody>
                    <a:bodyPr/>
                    <a:lstStyle/>
                    <a:p>
                      <a:pPr algn="ctr">
                        <a:lnSpc>
                          <a:spcPct val="150000"/>
                        </a:lnSpc>
                        <a:spcAft>
                          <a:spcPts val="800"/>
                        </a:spcAft>
                        <a:buNone/>
                      </a:pPr>
                      <a:r>
                        <a:rPr lang="en-GB" sz="1200" dirty="0">
                          <a:effectLst/>
                        </a:rPr>
                        <a:t> p-value</a:t>
                      </a:r>
                      <a:endParaRPr lang="da-DK" sz="1200" dirty="0">
                        <a:effectLst/>
                        <a:latin typeface="Georgia" panose="02040502050405020303" pitchFamily="18" charset="0"/>
                        <a:ea typeface="Source Sans Pro" panose="020B0503030403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36137510"/>
                  </a:ext>
                </a:extLst>
              </a:tr>
              <a:tr h="0">
                <a:tc>
                  <a:txBody>
                    <a:bodyPr/>
                    <a:lstStyle/>
                    <a:p>
                      <a:pPr algn="just">
                        <a:lnSpc>
                          <a:spcPct val="150000"/>
                        </a:lnSpc>
                        <a:spcAft>
                          <a:spcPts val="800"/>
                        </a:spcAft>
                        <a:buNone/>
                      </a:pPr>
                      <a:r>
                        <a:rPr lang="en-GB" sz="1200" dirty="0">
                          <a:effectLst/>
                        </a:rPr>
                        <a:t>Total patients with any complication, n (%)</a:t>
                      </a:r>
                      <a:endParaRPr lang="da-DK" sz="1200" dirty="0">
                        <a:effectLst/>
                      </a:endParaRPr>
                    </a:p>
                    <a:p>
                      <a:pPr algn="just">
                        <a:lnSpc>
                          <a:spcPct val="150000"/>
                        </a:lnSpc>
                        <a:spcAft>
                          <a:spcPts val="800"/>
                        </a:spcAft>
                        <a:buNone/>
                      </a:pPr>
                      <a:r>
                        <a:rPr lang="en-US" sz="1200" dirty="0">
                          <a:effectLst/>
                        </a:rPr>
                        <a:t>Patients with major complications, n (%)</a:t>
                      </a:r>
                      <a:endParaRPr lang="da-DK" sz="1200" dirty="0">
                        <a:effectLst/>
                      </a:endParaRPr>
                    </a:p>
                    <a:p>
                      <a:pPr algn="just">
                        <a:lnSpc>
                          <a:spcPct val="150000"/>
                        </a:lnSpc>
                        <a:spcAft>
                          <a:spcPts val="800"/>
                        </a:spcAft>
                        <a:buNone/>
                      </a:pPr>
                      <a:r>
                        <a:rPr lang="en-GB" sz="1200" dirty="0">
                          <a:effectLst/>
                        </a:rPr>
                        <a:t>Total</a:t>
                      </a:r>
                      <a:r>
                        <a:rPr lang="en-US" sz="1200" dirty="0">
                          <a:effectLst/>
                        </a:rPr>
                        <a:t> patients </a:t>
                      </a:r>
                      <a:r>
                        <a:rPr lang="en-GB" sz="1200" dirty="0">
                          <a:effectLst/>
                        </a:rPr>
                        <a:t>with lead-related complications, n (%)</a:t>
                      </a:r>
                      <a:endParaRPr lang="da-DK" sz="1200" dirty="0">
                        <a:effectLst/>
                      </a:endParaRPr>
                    </a:p>
                    <a:p>
                      <a:pPr algn="just">
                        <a:lnSpc>
                          <a:spcPct val="150000"/>
                        </a:lnSpc>
                        <a:spcAft>
                          <a:spcPts val="800"/>
                        </a:spcAft>
                        <a:buNone/>
                      </a:pPr>
                      <a:r>
                        <a:rPr lang="en-US" sz="1200" dirty="0">
                          <a:effectLst/>
                        </a:rPr>
                        <a:t>    Patients with lead-related complications including perforations, n (%)</a:t>
                      </a:r>
                      <a:endParaRPr lang="da-DK" sz="1200" dirty="0">
                        <a:effectLst/>
                      </a:endParaRPr>
                    </a:p>
                    <a:p>
                      <a:pPr algn="just">
                        <a:lnSpc>
                          <a:spcPct val="150000"/>
                        </a:lnSpc>
                        <a:spcAft>
                          <a:spcPts val="800"/>
                        </a:spcAft>
                        <a:buNone/>
                      </a:pPr>
                      <a:r>
                        <a:rPr lang="da-DK" sz="1200" dirty="0">
                          <a:effectLst/>
                        </a:rPr>
                        <a:t>   </a:t>
                      </a:r>
                      <a:r>
                        <a:rPr lang="en-US" sz="1200" dirty="0">
                          <a:effectLst/>
                        </a:rPr>
                        <a:t> Patients </a:t>
                      </a:r>
                      <a:r>
                        <a:rPr lang="da-DK" sz="1200" dirty="0">
                          <a:effectLst/>
                        </a:rPr>
                        <a:t>with l</a:t>
                      </a:r>
                      <a:r>
                        <a:rPr lang="en-GB" sz="1200" dirty="0">
                          <a:effectLst/>
                        </a:rPr>
                        <a:t>eft ventricular lead-related complications, n (%)</a:t>
                      </a:r>
                      <a:endParaRPr lang="da-DK" sz="1200" dirty="0">
                        <a:effectLst/>
                        <a:latin typeface="Georgia" panose="02040502050405020303" pitchFamily="18" charset="0"/>
                        <a:ea typeface="Source Sans Pro" panose="020B0503030403020204" pitchFamily="34" charset="0"/>
                        <a:cs typeface="Times New Roman" panose="02020603050405020304" pitchFamily="18" charset="0"/>
                      </a:endParaRPr>
                    </a:p>
                  </a:txBody>
                  <a:tcPr marL="68580" marR="68580" marT="0" marB="0">
                    <a:solidFill>
                      <a:srgbClr val="F7A3AD">
                        <a:alpha val="20000"/>
                      </a:srgbClr>
                    </a:solidFill>
                  </a:tcPr>
                </a:tc>
                <a:tc>
                  <a:txBody>
                    <a:bodyPr/>
                    <a:lstStyle/>
                    <a:p>
                      <a:pPr algn="ctr">
                        <a:lnSpc>
                          <a:spcPct val="150000"/>
                        </a:lnSpc>
                        <a:spcAft>
                          <a:spcPts val="800"/>
                        </a:spcAft>
                        <a:buNone/>
                      </a:pPr>
                      <a:r>
                        <a:rPr lang="en-US" sz="1200" dirty="0">
                          <a:effectLst/>
                        </a:rPr>
                        <a:t>71 (14%)</a:t>
                      </a:r>
                      <a:endParaRPr lang="da-DK" sz="1200" dirty="0">
                        <a:effectLst/>
                      </a:endParaRPr>
                    </a:p>
                    <a:p>
                      <a:pPr algn="ctr">
                        <a:lnSpc>
                          <a:spcPct val="150000"/>
                        </a:lnSpc>
                        <a:spcAft>
                          <a:spcPts val="800"/>
                        </a:spcAft>
                        <a:buNone/>
                      </a:pPr>
                      <a:r>
                        <a:rPr lang="en-US" sz="1200" dirty="0">
                          <a:effectLst/>
                        </a:rPr>
                        <a:t>59 (12%)</a:t>
                      </a:r>
                      <a:endParaRPr lang="da-DK" sz="1200" dirty="0">
                        <a:effectLst/>
                      </a:endParaRPr>
                    </a:p>
                    <a:p>
                      <a:pPr algn="ctr">
                        <a:lnSpc>
                          <a:spcPct val="150000"/>
                        </a:lnSpc>
                        <a:spcAft>
                          <a:spcPts val="800"/>
                        </a:spcAft>
                        <a:buNone/>
                      </a:pPr>
                      <a:r>
                        <a:rPr lang="en-US" sz="1200" dirty="0">
                          <a:effectLst/>
                        </a:rPr>
                        <a:t>34 (7%)</a:t>
                      </a:r>
                      <a:endParaRPr lang="da-DK" sz="1200" dirty="0">
                        <a:effectLst/>
                      </a:endParaRPr>
                    </a:p>
                    <a:p>
                      <a:pPr algn="ctr">
                        <a:lnSpc>
                          <a:spcPct val="150000"/>
                        </a:lnSpc>
                        <a:spcAft>
                          <a:spcPts val="800"/>
                        </a:spcAft>
                        <a:buNone/>
                      </a:pPr>
                      <a:r>
                        <a:rPr lang="en-US" sz="1200" dirty="0">
                          <a:effectLst/>
                        </a:rPr>
                        <a:t>39 (8%)</a:t>
                      </a:r>
                      <a:endParaRPr lang="da-DK" sz="1200" dirty="0">
                        <a:effectLst/>
                      </a:endParaRPr>
                    </a:p>
                    <a:p>
                      <a:pPr algn="ctr">
                        <a:lnSpc>
                          <a:spcPct val="150000"/>
                        </a:lnSpc>
                        <a:spcAft>
                          <a:spcPts val="800"/>
                        </a:spcAft>
                        <a:buNone/>
                      </a:pPr>
                      <a:r>
                        <a:rPr lang="en-GB" sz="1200" dirty="0">
                          <a:effectLst/>
                        </a:rPr>
                        <a:t>15 (3%)</a:t>
                      </a:r>
                      <a:endParaRPr lang="da-DK" sz="1200" dirty="0">
                        <a:effectLst/>
                        <a:latin typeface="Georgia" panose="02040502050405020303" pitchFamily="18" charset="0"/>
                        <a:ea typeface="Source Sans Pro" panose="020B0503030403020204" pitchFamily="34" charset="0"/>
                        <a:cs typeface="Times New Roman" panose="02020603050405020304" pitchFamily="18" charset="0"/>
                      </a:endParaRPr>
                    </a:p>
                  </a:txBody>
                  <a:tcPr marL="68580" marR="68580" marT="0" marB="0">
                    <a:solidFill>
                      <a:srgbClr val="F7A3AD">
                        <a:alpha val="20000"/>
                      </a:srgbClr>
                    </a:solidFill>
                  </a:tcPr>
                </a:tc>
                <a:tc>
                  <a:txBody>
                    <a:bodyPr/>
                    <a:lstStyle/>
                    <a:p>
                      <a:pPr algn="ctr">
                        <a:lnSpc>
                          <a:spcPct val="150000"/>
                        </a:lnSpc>
                        <a:spcAft>
                          <a:spcPts val="800"/>
                        </a:spcAft>
                        <a:buNone/>
                      </a:pPr>
                      <a:r>
                        <a:rPr lang="en-US" sz="1200" dirty="0">
                          <a:effectLst/>
                        </a:rPr>
                        <a:t>64 (13%)</a:t>
                      </a:r>
                      <a:endParaRPr lang="da-DK" sz="1200" dirty="0">
                        <a:effectLst/>
                      </a:endParaRPr>
                    </a:p>
                    <a:p>
                      <a:pPr algn="ctr">
                        <a:lnSpc>
                          <a:spcPct val="150000"/>
                        </a:lnSpc>
                        <a:spcAft>
                          <a:spcPts val="800"/>
                        </a:spcAft>
                        <a:buNone/>
                      </a:pPr>
                      <a:r>
                        <a:rPr lang="en-US" sz="1200" dirty="0">
                          <a:effectLst/>
                        </a:rPr>
                        <a:t>50 (10%)</a:t>
                      </a:r>
                      <a:endParaRPr lang="da-DK" sz="1200" dirty="0">
                        <a:effectLst/>
                      </a:endParaRPr>
                    </a:p>
                    <a:p>
                      <a:pPr algn="ctr">
                        <a:lnSpc>
                          <a:spcPct val="150000"/>
                        </a:lnSpc>
                        <a:spcAft>
                          <a:spcPts val="800"/>
                        </a:spcAft>
                        <a:buNone/>
                      </a:pPr>
                      <a:r>
                        <a:rPr lang="en-US" sz="1200" dirty="0">
                          <a:effectLst/>
                        </a:rPr>
                        <a:t>23 (5%)</a:t>
                      </a:r>
                      <a:endParaRPr lang="da-DK" sz="1200" dirty="0">
                        <a:effectLst/>
                      </a:endParaRPr>
                    </a:p>
                    <a:p>
                      <a:pPr algn="ctr">
                        <a:lnSpc>
                          <a:spcPct val="150000"/>
                        </a:lnSpc>
                        <a:spcAft>
                          <a:spcPts val="800"/>
                        </a:spcAft>
                        <a:buNone/>
                      </a:pPr>
                      <a:r>
                        <a:rPr lang="en-US" sz="1200" dirty="0">
                          <a:effectLst/>
                        </a:rPr>
                        <a:t>26 (5%)</a:t>
                      </a:r>
                      <a:endParaRPr lang="da-DK" sz="1200" dirty="0">
                        <a:effectLst/>
                      </a:endParaRPr>
                    </a:p>
                    <a:p>
                      <a:pPr algn="ctr">
                        <a:lnSpc>
                          <a:spcPct val="150000"/>
                        </a:lnSpc>
                        <a:spcAft>
                          <a:spcPts val="800"/>
                        </a:spcAft>
                        <a:buNone/>
                      </a:pPr>
                      <a:r>
                        <a:rPr lang="en-GB" sz="1200" dirty="0">
                          <a:effectLst/>
                        </a:rPr>
                        <a:t>6 (1%)</a:t>
                      </a:r>
                      <a:endParaRPr lang="da-DK" sz="1200" dirty="0">
                        <a:effectLst/>
                        <a:latin typeface="Georgia" panose="02040502050405020303" pitchFamily="18" charset="0"/>
                        <a:ea typeface="Source Sans Pro" panose="020B0503030403020204" pitchFamily="34" charset="0"/>
                        <a:cs typeface="Times New Roman" panose="02020603050405020304" pitchFamily="18" charset="0"/>
                      </a:endParaRPr>
                    </a:p>
                  </a:txBody>
                  <a:tcPr marL="68580" marR="68580" marT="0" marB="0">
                    <a:solidFill>
                      <a:srgbClr val="F7A3AD">
                        <a:alpha val="20000"/>
                      </a:srgbClr>
                    </a:solidFill>
                  </a:tcPr>
                </a:tc>
                <a:tc>
                  <a:txBody>
                    <a:bodyPr/>
                    <a:lstStyle/>
                    <a:p>
                      <a:pPr algn="ctr">
                        <a:lnSpc>
                          <a:spcPct val="150000"/>
                        </a:lnSpc>
                        <a:spcAft>
                          <a:spcPts val="800"/>
                        </a:spcAft>
                        <a:buNone/>
                      </a:pPr>
                      <a:r>
                        <a:rPr lang="en-GB" sz="1200" dirty="0">
                          <a:effectLst/>
                        </a:rPr>
                        <a:t>1.11 (0.81-1.52)</a:t>
                      </a:r>
                      <a:endParaRPr lang="da-DK" sz="1200" dirty="0">
                        <a:effectLst/>
                      </a:endParaRPr>
                    </a:p>
                    <a:p>
                      <a:pPr algn="ctr">
                        <a:lnSpc>
                          <a:spcPct val="150000"/>
                        </a:lnSpc>
                        <a:spcAft>
                          <a:spcPts val="800"/>
                        </a:spcAft>
                        <a:buNone/>
                      </a:pPr>
                      <a:r>
                        <a:rPr lang="en-GB" sz="1200" dirty="0">
                          <a:effectLst/>
                        </a:rPr>
                        <a:t>1.18 (0.83-1.69)</a:t>
                      </a:r>
                      <a:endParaRPr lang="da-DK" sz="1200" dirty="0">
                        <a:effectLst/>
                      </a:endParaRPr>
                    </a:p>
                    <a:p>
                      <a:pPr algn="ctr">
                        <a:lnSpc>
                          <a:spcPct val="150000"/>
                        </a:lnSpc>
                        <a:spcAft>
                          <a:spcPts val="800"/>
                        </a:spcAft>
                        <a:buNone/>
                      </a:pPr>
                      <a:r>
                        <a:rPr lang="en-GB" sz="1200" dirty="0">
                          <a:effectLst/>
                        </a:rPr>
                        <a:t>1.48 (0.89-2.48)</a:t>
                      </a:r>
                      <a:endParaRPr lang="da-DK" sz="1200" dirty="0">
                        <a:effectLst/>
                      </a:endParaRPr>
                    </a:p>
                    <a:p>
                      <a:pPr algn="ctr">
                        <a:lnSpc>
                          <a:spcPct val="150000"/>
                        </a:lnSpc>
                        <a:spcAft>
                          <a:spcPts val="800"/>
                        </a:spcAft>
                        <a:buNone/>
                      </a:pPr>
                      <a:r>
                        <a:rPr lang="en-GB" sz="1200" dirty="0">
                          <a:effectLst/>
                        </a:rPr>
                        <a:t>1.51 (0.93-2.44)</a:t>
                      </a:r>
                      <a:endParaRPr lang="da-DK" sz="1200" dirty="0">
                        <a:effectLst/>
                      </a:endParaRPr>
                    </a:p>
                    <a:p>
                      <a:pPr algn="ctr">
                        <a:lnSpc>
                          <a:spcPct val="150000"/>
                        </a:lnSpc>
                        <a:spcAft>
                          <a:spcPts val="800"/>
                        </a:spcAft>
                        <a:buNone/>
                      </a:pPr>
                      <a:r>
                        <a:rPr lang="en-GB" sz="1200" dirty="0">
                          <a:effectLst/>
                        </a:rPr>
                        <a:t>2.51 (0.98-6.42)</a:t>
                      </a:r>
                      <a:endParaRPr lang="da-DK" sz="1200" dirty="0">
                        <a:effectLst/>
                        <a:latin typeface="Georgia" panose="02040502050405020303" pitchFamily="18" charset="0"/>
                        <a:ea typeface="Source Sans Pro" panose="020B0503030403020204" pitchFamily="34" charset="0"/>
                        <a:cs typeface="Times New Roman" panose="02020603050405020304" pitchFamily="18" charset="0"/>
                      </a:endParaRPr>
                    </a:p>
                  </a:txBody>
                  <a:tcPr marL="68580" marR="68580" marT="0" marB="0">
                    <a:solidFill>
                      <a:srgbClr val="F7A3AD">
                        <a:alpha val="20000"/>
                      </a:srgbClr>
                    </a:solidFill>
                  </a:tcPr>
                </a:tc>
                <a:tc>
                  <a:txBody>
                    <a:bodyPr/>
                    <a:lstStyle/>
                    <a:p>
                      <a:pPr algn="ctr">
                        <a:lnSpc>
                          <a:spcPct val="150000"/>
                        </a:lnSpc>
                        <a:spcAft>
                          <a:spcPts val="800"/>
                        </a:spcAft>
                        <a:buNone/>
                      </a:pPr>
                      <a:r>
                        <a:rPr lang="en-GB" sz="1200" dirty="0">
                          <a:effectLst/>
                        </a:rPr>
                        <a:t>0.50</a:t>
                      </a:r>
                      <a:endParaRPr lang="da-DK" sz="1200" dirty="0">
                        <a:effectLst/>
                      </a:endParaRPr>
                    </a:p>
                    <a:p>
                      <a:pPr algn="ctr">
                        <a:lnSpc>
                          <a:spcPct val="150000"/>
                        </a:lnSpc>
                        <a:spcAft>
                          <a:spcPts val="800"/>
                        </a:spcAft>
                        <a:buNone/>
                      </a:pPr>
                      <a:r>
                        <a:rPr lang="en-GB" sz="1200" dirty="0">
                          <a:effectLst/>
                        </a:rPr>
                        <a:t>0.35</a:t>
                      </a:r>
                      <a:endParaRPr lang="da-DK" sz="1200" dirty="0">
                        <a:effectLst/>
                      </a:endParaRPr>
                    </a:p>
                    <a:p>
                      <a:pPr algn="ctr">
                        <a:lnSpc>
                          <a:spcPct val="150000"/>
                        </a:lnSpc>
                        <a:spcAft>
                          <a:spcPts val="800"/>
                        </a:spcAft>
                        <a:buNone/>
                      </a:pPr>
                      <a:r>
                        <a:rPr lang="en-GB" sz="1200" dirty="0">
                          <a:effectLst/>
                        </a:rPr>
                        <a:t>0.13</a:t>
                      </a:r>
                      <a:endParaRPr lang="da-DK" sz="1200" dirty="0">
                        <a:effectLst/>
                      </a:endParaRPr>
                    </a:p>
                    <a:p>
                      <a:pPr algn="ctr">
                        <a:lnSpc>
                          <a:spcPct val="150000"/>
                        </a:lnSpc>
                        <a:spcAft>
                          <a:spcPts val="800"/>
                        </a:spcAft>
                        <a:buNone/>
                      </a:pPr>
                      <a:r>
                        <a:rPr lang="en-GB" sz="1200" dirty="0">
                          <a:effectLst/>
                        </a:rPr>
                        <a:t>0.09</a:t>
                      </a:r>
                      <a:endParaRPr lang="da-DK" sz="1200" dirty="0">
                        <a:effectLst/>
                      </a:endParaRPr>
                    </a:p>
                    <a:p>
                      <a:pPr algn="ctr">
                        <a:lnSpc>
                          <a:spcPct val="150000"/>
                        </a:lnSpc>
                        <a:spcAft>
                          <a:spcPts val="800"/>
                        </a:spcAft>
                        <a:buNone/>
                      </a:pPr>
                      <a:r>
                        <a:rPr lang="en-GB" sz="1200" dirty="0">
                          <a:effectLst/>
                        </a:rPr>
                        <a:t>0.05</a:t>
                      </a:r>
                      <a:endParaRPr lang="da-DK" sz="1200" dirty="0">
                        <a:effectLst/>
                        <a:latin typeface="Georgia" panose="02040502050405020303" pitchFamily="18" charset="0"/>
                        <a:ea typeface="Source Sans Pro" panose="020B0503030403020204" pitchFamily="34" charset="0"/>
                        <a:cs typeface="Times New Roman" panose="02020603050405020304" pitchFamily="18" charset="0"/>
                      </a:endParaRPr>
                    </a:p>
                  </a:txBody>
                  <a:tcPr marL="68580" marR="68580" marT="0" marB="0">
                    <a:solidFill>
                      <a:srgbClr val="F7A3AD">
                        <a:alpha val="20000"/>
                      </a:srgbClr>
                    </a:solidFill>
                  </a:tcPr>
                </a:tc>
                <a:extLst>
                  <a:ext uri="{0D108BD9-81ED-4DB2-BD59-A6C34878D82A}">
                    <a16:rowId xmlns:a16="http://schemas.microsoft.com/office/drawing/2014/main" val="157521018"/>
                  </a:ext>
                </a:extLst>
              </a:tr>
            </a:tbl>
          </a:graphicData>
        </a:graphic>
      </p:graphicFrame>
      <p:sp>
        <p:nvSpPr>
          <p:cNvPr id="8" name="Pladsholder til tekst 1">
            <a:extLst>
              <a:ext uri="{FF2B5EF4-FFF2-40B4-BE49-F238E27FC236}">
                <a16:creationId xmlns:a16="http://schemas.microsoft.com/office/drawing/2014/main" id="{0CD1F228-3882-523F-1C88-4143A1F7ECE9}"/>
              </a:ext>
            </a:extLst>
          </p:cNvPr>
          <p:cNvSpPr>
            <a:spLocks noGrp="1"/>
          </p:cNvSpPr>
          <p:nvPr>
            <p:ph type="body" sz="quarter" idx="10"/>
          </p:nvPr>
        </p:nvSpPr>
        <p:spPr>
          <a:xfrm>
            <a:off x="324618" y="339502"/>
            <a:ext cx="7631757" cy="432048"/>
          </a:xfrm>
        </p:spPr>
        <p:txBody>
          <a:bodyPr/>
          <a:lstStyle/>
          <a:p>
            <a:r>
              <a:rPr lang="da-DK" dirty="0"/>
              <a:t>Results</a:t>
            </a:r>
          </a:p>
        </p:txBody>
      </p:sp>
      <p:sp>
        <p:nvSpPr>
          <p:cNvPr id="9" name="Tekstfelt 6">
            <a:extLst>
              <a:ext uri="{FF2B5EF4-FFF2-40B4-BE49-F238E27FC236}">
                <a16:creationId xmlns:a16="http://schemas.microsoft.com/office/drawing/2014/main" id="{0B1A2BAD-3C13-3B30-4C0E-B3BF0BC6145A}"/>
              </a:ext>
            </a:extLst>
          </p:cNvPr>
          <p:cNvSpPr txBox="1"/>
          <p:nvPr/>
        </p:nvSpPr>
        <p:spPr>
          <a:xfrm>
            <a:off x="3084680" y="885949"/>
            <a:ext cx="2974639" cy="461665"/>
          </a:xfrm>
          <a:prstGeom prst="rect">
            <a:avLst/>
          </a:prstGeom>
          <a:noFill/>
        </p:spPr>
        <p:txBody>
          <a:bodyPr wrap="square" rtlCol="0">
            <a:spAutoFit/>
          </a:bodyPr>
          <a:lstStyle/>
          <a:p>
            <a:pPr marL="38700" indent="0" algn="ctr" defTabSz="360000" rtl="0" eaLnBrk="1" latinLnBrk="0" hangingPunct="1">
              <a:spcBef>
                <a:spcPct val="20000"/>
              </a:spcBef>
              <a:buClr>
                <a:srgbClr val="C00000"/>
              </a:buClr>
              <a:buFont typeface="Arial" panose="020B0604020202020204" pitchFamily="34" charset="0"/>
              <a:buNone/>
            </a:pPr>
            <a:r>
              <a:rPr lang="da-DK" sz="2400" b="1" dirty="0" err="1">
                <a:solidFill>
                  <a:srgbClr val="AE1022"/>
                </a:solidFill>
              </a:rPr>
              <a:t>Complications</a:t>
            </a:r>
            <a:endParaRPr lang="da-DK" sz="2400" b="1" i="0" kern="1200" dirty="0">
              <a:solidFill>
                <a:srgbClr val="AE1022"/>
              </a:solidFill>
              <a:latin typeface="+mn-lt"/>
              <a:ea typeface="+mn-ea"/>
            </a:endParaRPr>
          </a:p>
        </p:txBody>
      </p:sp>
    </p:spTree>
    <p:extLst>
      <p:ext uri="{BB962C8B-B14F-4D97-AF65-F5344CB8AC3E}">
        <p14:creationId xmlns:p14="http://schemas.microsoft.com/office/powerpoint/2010/main" val="36183818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dsholder til tekst 3">
            <a:extLst>
              <a:ext uri="{FF2B5EF4-FFF2-40B4-BE49-F238E27FC236}">
                <a16:creationId xmlns:a16="http://schemas.microsoft.com/office/drawing/2014/main" id="{109D40CC-2B4D-0E9C-9E5D-CD1FAB0BDF41}"/>
              </a:ext>
            </a:extLst>
          </p:cNvPr>
          <p:cNvSpPr>
            <a:spLocks noGrp="1"/>
          </p:cNvSpPr>
          <p:nvPr>
            <p:ph type="body" sz="quarter" idx="10"/>
          </p:nvPr>
        </p:nvSpPr>
        <p:spPr>
          <a:xfrm>
            <a:off x="0" y="339502"/>
            <a:ext cx="9144000" cy="432048"/>
          </a:xfrm>
        </p:spPr>
        <p:txBody>
          <a:bodyPr/>
          <a:lstStyle/>
          <a:p>
            <a:pPr algn="ctr"/>
            <a:r>
              <a:rPr lang="da-DK" dirty="0" err="1"/>
              <a:t>Left</a:t>
            </a:r>
            <a:r>
              <a:rPr lang="da-DK" dirty="0"/>
              <a:t> </a:t>
            </a:r>
            <a:r>
              <a:rPr lang="da-DK" dirty="0" err="1"/>
              <a:t>ventricular</a:t>
            </a:r>
            <a:r>
              <a:rPr lang="da-DK" dirty="0"/>
              <a:t> </a:t>
            </a:r>
            <a:r>
              <a:rPr lang="da-DK" dirty="0" err="1"/>
              <a:t>lead</a:t>
            </a:r>
            <a:r>
              <a:rPr lang="da-DK" dirty="0"/>
              <a:t> tip placement in post </a:t>
            </a:r>
            <a:r>
              <a:rPr lang="da-DK" dirty="0" err="1"/>
              <a:t>implant</a:t>
            </a:r>
            <a:r>
              <a:rPr lang="da-DK" dirty="0"/>
              <a:t> </a:t>
            </a:r>
            <a:r>
              <a:rPr lang="da-DK" dirty="0" err="1"/>
              <a:t>cardiac</a:t>
            </a:r>
            <a:r>
              <a:rPr lang="da-DK" dirty="0"/>
              <a:t> CT scan</a:t>
            </a:r>
          </a:p>
        </p:txBody>
      </p:sp>
      <p:pic>
        <p:nvPicPr>
          <p:cNvPr id="5" name="Billede 4" descr="Et billede, der indeholder diagram, cirkel, linje/række, skærmbillede&#10;&#10;AI-genereret indhold kan være ukorrekt.">
            <a:extLst>
              <a:ext uri="{FF2B5EF4-FFF2-40B4-BE49-F238E27FC236}">
                <a16:creationId xmlns:a16="http://schemas.microsoft.com/office/drawing/2014/main" id="{A9CD7120-B700-B23E-3D94-22FE430B5104}"/>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52165" y="843558"/>
            <a:ext cx="6839670" cy="3638902"/>
          </a:xfrm>
          <a:prstGeom prst="rect">
            <a:avLst/>
          </a:prstGeom>
          <a:noFill/>
          <a:ln>
            <a:noFill/>
          </a:ln>
        </p:spPr>
      </p:pic>
    </p:spTree>
    <p:extLst>
      <p:ext uri="{BB962C8B-B14F-4D97-AF65-F5344CB8AC3E}">
        <p14:creationId xmlns:p14="http://schemas.microsoft.com/office/powerpoint/2010/main" val="31948938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F36F184A-5573-B957-D304-FC76C434CE52}"/>
              </a:ext>
            </a:extLst>
          </p:cNvPr>
          <p:cNvSpPr>
            <a:spLocks noGrp="1"/>
          </p:cNvSpPr>
          <p:nvPr>
            <p:ph type="body" sz="quarter" idx="10"/>
          </p:nvPr>
        </p:nvSpPr>
        <p:spPr/>
        <p:txBody>
          <a:bodyPr/>
          <a:lstStyle/>
          <a:p>
            <a:r>
              <a:rPr lang="da-DK" dirty="0" err="1"/>
              <a:t>Conclusion</a:t>
            </a:r>
            <a:endParaRPr lang="da-DK" dirty="0"/>
          </a:p>
        </p:txBody>
      </p:sp>
      <p:sp>
        <p:nvSpPr>
          <p:cNvPr id="3" name="Pladsholder til indhold 2">
            <a:extLst>
              <a:ext uri="{FF2B5EF4-FFF2-40B4-BE49-F238E27FC236}">
                <a16:creationId xmlns:a16="http://schemas.microsoft.com/office/drawing/2014/main" id="{9DFC1B87-8F5E-07E8-35B6-0B1938A3AC86}"/>
              </a:ext>
            </a:extLst>
          </p:cNvPr>
          <p:cNvSpPr>
            <a:spLocks noGrp="1"/>
          </p:cNvSpPr>
          <p:nvPr>
            <p:ph sz="quarter" idx="11"/>
          </p:nvPr>
        </p:nvSpPr>
        <p:spPr>
          <a:xfrm>
            <a:off x="557634" y="1347614"/>
            <a:ext cx="8028731" cy="1656184"/>
          </a:xfrm>
        </p:spPr>
        <p:txBody>
          <a:bodyPr>
            <a:noAutofit/>
          </a:bodyPr>
          <a:lstStyle/>
          <a:p>
            <a:pPr marL="0" indent="0">
              <a:buNone/>
            </a:pPr>
            <a:r>
              <a:rPr lang="en-GB" sz="2000" dirty="0"/>
              <a:t>In patients with HF and prolonged QRS, targeted placement of the left ventricular pacing lead at site of latest electrical activation did not reduce the risk of the composite endpoint of death or unplanned hospitalization for heart failure compared with conventional placement of the lead in a posterolateral, non-apical position.</a:t>
            </a:r>
            <a:br>
              <a:rPr lang="en-GB" sz="2000" dirty="0"/>
            </a:br>
            <a:endParaRPr lang="da-DK" sz="2000" dirty="0"/>
          </a:p>
          <a:p>
            <a:endParaRPr lang="da-DK" sz="2000" dirty="0"/>
          </a:p>
        </p:txBody>
      </p:sp>
    </p:spTree>
    <p:extLst>
      <p:ext uri="{BB962C8B-B14F-4D97-AF65-F5344CB8AC3E}">
        <p14:creationId xmlns:p14="http://schemas.microsoft.com/office/powerpoint/2010/main" val="2710731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7A629188-56DA-E3C3-FD34-986BA6A8E664}"/>
              </a:ext>
            </a:extLst>
          </p:cNvPr>
          <p:cNvSpPr>
            <a:spLocks noGrp="1"/>
          </p:cNvSpPr>
          <p:nvPr>
            <p:ph type="body" sz="quarter" idx="10"/>
          </p:nvPr>
        </p:nvSpPr>
        <p:spPr/>
        <p:txBody>
          <a:bodyPr/>
          <a:lstStyle/>
          <a:p>
            <a:r>
              <a:rPr lang="da-DK" dirty="0" err="1"/>
              <a:t>Perspectives</a:t>
            </a:r>
            <a:endParaRPr lang="da-DK" dirty="0"/>
          </a:p>
        </p:txBody>
      </p:sp>
      <p:sp>
        <p:nvSpPr>
          <p:cNvPr id="3" name="Pladsholder til indhold 2">
            <a:extLst>
              <a:ext uri="{FF2B5EF4-FFF2-40B4-BE49-F238E27FC236}">
                <a16:creationId xmlns:a16="http://schemas.microsoft.com/office/drawing/2014/main" id="{AED67953-9B4E-7E1F-FC63-3DC8568D988E}"/>
              </a:ext>
            </a:extLst>
          </p:cNvPr>
          <p:cNvSpPr>
            <a:spLocks noGrp="1"/>
          </p:cNvSpPr>
          <p:nvPr>
            <p:ph sz="quarter" idx="11"/>
          </p:nvPr>
        </p:nvSpPr>
        <p:spPr>
          <a:xfrm>
            <a:off x="395697" y="1059582"/>
            <a:ext cx="8352606" cy="2808312"/>
          </a:xfrm>
        </p:spPr>
        <p:txBody>
          <a:bodyPr>
            <a:normAutofit/>
          </a:bodyPr>
          <a:lstStyle/>
          <a:p>
            <a:r>
              <a:rPr lang="en-US" sz="1800" dirty="0"/>
              <a:t>Our findings do not support routine electrical mapping to guide left ventricular lead placement in contemporary CRT practice</a:t>
            </a:r>
          </a:p>
          <a:p>
            <a:endParaRPr lang="en-US" sz="1800" dirty="0"/>
          </a:p>
          <a:p>
            <a:r>
              <a:rPr lang="en-US" sz="1800" dirty="0"/>
              <a:t>It is unlikely that other mapping strategies for targeted LV lead placement will be more successful</a:t>
            </a:r>
          </a:p>
          <a:p>
            <a:endParaRPr lang="en-US" sz="1800" dirty="0"/>
          </a:p>
          <a:p>
            <a:r>
              <a:rPr lang="en-US" sz="1800" dirty="0"/>
              <a:t>The excellent clinical response to CRT observed in this trial could be used for benchmarking when assessing upcoming trials on novel CRT-modalities</a:t>
            </a:r>
            <a:endParaRPr lang="da-DK" sz="1800" dirty="0"/>
          </a:p>
        </p:txBody>
      </p:sp>
    </p:spTree>
    <p:extLst>
      <p:ext uri="{BB962C8B-B14F-4D97-AF65-F5344CB8AC3E}">
        <p14:creationId xmlns:p14="http://schemas.microsoft.com/office/powerpoint/2010/main" val="393304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8A7A6CD6-FAD5-8382-93F4-20576B695B65}"/>
              </a:ext>
            </a:extLst>
          </p:cNvPr>
          <p:cNvSpPr>
            <a:spLocks noGrp="1"/>
          </p:cNvSpPr>
          <p:nvPr>
            <p:ph type="body" sz="quarter" idx="10"/>
          </p:nvPr>
        </p:nvSpPr>
        <p:spPr>
          <a:xfrm>
            <a:off x="0" y="402844"/>
            <a:ext cx="9144000" cy="432048"/>
          </a:xfrm>
        </p:spPr>
        <p:txBody>
          <a:bodyPr/>
          <a:lstStyle/>
          <a:p>
            <a:pPr algn="ctr"/>
            <a:r>
              <a:rPr lang="da-DK" sz="3200" dirty="0" err="1"/>
              <a:t>Thank</a:t>
            </a:r>
            <a:r>
              <a:rPr lang="da-DK" sz="3200" dirty="0"/>
              <a:t> </a:t>
            </a:r>
            <a:r>
              <a:rPr lang="da-DK" sz="3200" dirty="0" err="1"/>
              <a:t>you</a:t>
            </a:r>
            <a:endParaRPr lang="da-DK" sz="3200" dirty="0"/>
          </a:p>
        </p:txBody>
      </p:sp>
      <p:sp>
        <p:nvSpPr>
          <p:cNvPr id="3" name="Pladsholder til indhold 2">
            <a:extLst>
              <a:ext uri="{FF2B5EF4-FFF2-40B4-BE49-F238E27FC236}">
                <a16:creationId xmlns:a16="http://schemas.microsoft.com/office/drawing/2014/main" id="{E000821E-0E85-8350-FDE5-600985C492ED}"/>
              </a:ext>
            </a:extLst>
          </p:cNvPr>
          <p:cNvSpPr>
            <a:spLocks noGrp="1"/>
          </p:cNvSpPr>
          <p:nvPr>
            <p:ph sz="quarter" idx="11"/>
          </p:nvPr>
        </p:nvSpPr>
        <p:spPr>
          <a:xfrm>
            <a:off x="323850" y="841556"/>
            <a:ext cx="8568630" cy="3890434"/>
          </a:xfrm>
        </p:spPr>
        <p:txBody>
          <a:bodyPr>
            <a:noAutofit/>
          </a:bodyPr>
          <a:lstStyle/>
          <a:p>
            <a:r>
              <a:rPr lang="en-US" sz="1600" dirty="0"/>
              <a:t>To patients and implanters</a:t>
            </a:r>
          </a:p>
          <a:p>
            <a:r>
              <a:rPr lang="en-US" sz="1600" dirty="0"/>
              <a:t>Study nurses and coordinators in the participating </a:t>
            </a:r>
            <a:r>
              <a:rPr lang="en-US" sz="1600" dirty="0" err="1"/>
              <a:t>centres</a:t>
            </a:r>
            <a:r>
              <a:rPr lang="en-US" sz="1600" dirty="0"/>
              <a:t>, study coordinator Henriette Holmberg, BSc, research nurse and study coordinator Lotte </a:t>
            </a:r>
            <a:r>
              <a:rPr lang="en-US" sz="1600" dirty="0" err="1"/>
              <a:t>Lindskow</a:t>
            </a:r>
            <a:r>
              <a:rPr lang="en-US" sz="1600" dirty="0"/>
              <a:t>, BSN, echo technician Bente Mortensen, and radiographer Kamilla Bech Pedersen for their extraordinary efforts in completing this trial</a:t>
            </a:r>
          </a:p>
          <a:p>
            <a:r>
              <a:rPr lang="en-US" sz="1600" dirty="0"/>
              <a:t>Professor Susanne S. Pedersen, who was responsible for the patient-reported outcomes program in the trial</a:t>
            </a:r>
          </a:p>
          <a:p>
            <a:r>
              <a:rPr lang="en-US" sz="1600" dirty="0"/>
              <a:t>Members of the trial Data Safety Monitoring Board Professor Hans Erik Bøtker, MD, </a:t>
            </a:r>
            <a:r>
              <a:rPr lang="en-US" sz="1600" dirty="0" err="1"/>
              <a:t>DMSc</a:t>
            </a:r>
            <a:r>
              <a:rPr lang="en-US" sz="1600" dirty="0"/>
              <a:t>, PhD (chair), and Professor Kenneth Egstrup, MD, </a:t>
            </a:r>
            <a:r>
              <a:rPr lang="en-US" sz="1600" dirty="0" err="1"/>
              <a:t>DMSc</a:t>
            </a:r>
            <a:r>
              <a:rPr lang="en-US" sz="1600" dirty="0"/>
              <a:t>,</a:t>
            </a:r>
          </a:p>
          <a:p>
            <a:r>
              <a:rPr lang="en-US" sz="1600" dirty="0"/>
              <a:t>Members of our Endpoint Committee, Professor Kristian Thygesen, MD, </a:t>
            </a:r>
            <a:r>
              <a:rPr lang="en-US" sz="1600" dirty="0" err="1"/>
              <a:t>DMSc</a:t>
            </a:r>
            <a:r>
              <a:rPr lang="en-US" sz="1600" dirty="0"/>
              <a:t>, Professor Michael </a:t>
            </a:r>
            <a:r>
              <a:rPr lang="en-US" sz="1600" dirty="0" err="1"/>
              <a:t>Mæng</a:t>
            </a:r>
            <a:r>
              <a:rPr lang="en-US" sz="1600" dirty="0"/>
              <a:t>, MD, PhD, and Associate Professor Jan Ravkilde, MD, </a:t>
            </a:r>
            <a:r>
              <a:rPr lang="en-US" sz="1600" dirty="0" err="1"/>
              <a:t>DMSc</a:t>
            </a:r>
            <a:endParaRPr lang="en-US" sz="1600" dirty="0"/>
          </a:p>
          <a:p>
            <a:r>
              <a:rPr lang="en-US" sz="1600" dirty="0"/>
              <a:t>The trial was supported by grants from the Novo Nordisk Foundation (NNF17OC0029148), the Danish Heart Foundation (17- R116-A7405-22046 and 21-R151-A9920-22199), the Danish Pacemaker and ICD Registry, and Independent Research Fund Denmark (5283-00034B)</a:t>
            </a:r>
            <a:endParaRPr lang="da-DK" sz="1600" dirty="0"/>
          </a:p>
        </p:txBody>
      </p:sp>
    </p:spTree>
    <p:extLst>
      <p:ext uri="{BB962C8B-B14F-4D97-AF65-F5344CB8AC3E}">
        <p14:creationId xmlns:p14="http://schemas.microsoft.com/office/powerpoint/2010/main" val="8442552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a:extLst>
              <a:ext uri="{FF2B5EF4-FFF2-40B4-BE49-F238E27FC236}">
                <a16:creationId xmlns:a16="http://schemas.microsoft.com/office/drawing/2014/main" id="{5F7C5DB0-AA90-85EA-FCEB-75C572AE5C8D}"/>
              </a:ext>
            </a:extLst>
          </p:cNvPr>
          <p:cNvPicPr>
            <a:picLocks noChangeAspect="1"/>
          </p:cNvPicPr>
          <p:nvPr/>
        </p:nvPicPr>
        <p:blipFill>
          <a:blip r:embed="rId2"/>
          <a:srcRect l="4500" t="40200" r="8000" b="20600"/>
          <a:stretch>
            <a:fillRect/>
          </a:stretch>
        </p:blipFill>
        <p:spPr>
          <a:xfrm>
            <a:off x="200085" y="1347614"/>
            <a:ext cx="8743829" cy="2448272"/>
          </a:xfrm>
          <a:prstGeom prst="rect">
            <a:avLst/>
          </a:prstGeom>
        </p:spPr>
      </p:pic>
      <p:sp>
        <p:nvSpPr>
          <p:cNvPr id="5" name="Rektangel 4">
            <a:extLst>
              <a:ext uri="{FF2B5EF4-FFF2-40B4-BE49-F238E27FC236}">
                <a16:creationId xmlns:a16="http://schemas.microsoft.com/office/drawing/2014/main" id="{B991AC46-BF3E-02DC-EB17-2F0039C03F1B}"/>
              </a:ext>
            </a:extLst>
          </p:cNvPr>
          <p:cNvSpPr/>
          <p:nvPr/>
        </p:nvSpPr>
        <p:spPr>
          <a:xfrm>
            <a:off x="200085" y="1157530"/>
            <a:ext cx="8743829" cy="216024"/>
          </a:xfrm>
          <a:prstGeom prst="rect">
            <a:avLst/>
          </a:prstGeom>
          <a:solidFill>
            <a:schemeClr val="bg1"/>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da-DK"/>
          </a:p>
        </p:txBody>
      </p:sp>
    </p:spTree>
    <p:extLst>
      <p:ext uri="{BB962C8B-B14F-4D97-AF65-F5344CB8AC3E}">
        <p14:creationId xmlns:p14="http://schemas.microsoft.com/office/powerpoint/2010/main" val="13011996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CBF510-2433-7B98-76EE-36BE9CCDF2BB}"/>
            </a:ext>
          </a:extLst>
        </p:cNvPr>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D212E7E1-82D6-BBCF-30F0-A8087FE22B8B}"/>
              </a:ext>
            </a:extLst>
          </p:cNvPr>
          <p:cNvSpPr>
            <a:spLocks noGrp="1"/>
          </p:cNvSpPr>
          <p:nvPr>
            <p:ph type="body" sz="quarter" idx="10"/>
          </p:nvPr>
        </p:nvSpPr>
        <p:spPr>
          <a:xfrm>
            <a:off x="251520" y="186048"/>
            <a:ext cx="4463406" cy="432048"/>
          </a:xfrm>
        </p:spPr>
        <p:txBody>
          <a:bodyPr/>
          <a:lstStyle/>
          <a:p>
            <a:pPr algn="ctr"/>
            <a:r>
              <a:rPr lang="fr-FR" dirty="0">
                <a:latin typeface="+mn-lt"/>
              </a:rPr>
              <a:t>DANISH-CRT </a:t>
            </a:r>
            <a:r>
              <a:rPr lang="fr-FR" dirty="0" err="1">
                <a:latin typeface="+mn-lt"/>
              </a:rPr>
              <a:t>investigators</a:t>
            </a:r>
            <a:endParaRPr lang="fr-FR" dirty="0">
              <a:latin typeface="+mn-lt"/>
            </a:endParaRPr>
          </a:p>
        </p:txBody>
      </p:sp>
      <p:sp>
        <p:nvSpPr>
          <p:cNvPr id="3" name="Espace réservé du contenu 2">
            <a:extLst>
              <a:ext uri="{FF2B5EF4-FFF2-40B4-BE49-F238E27FC236}">
                <a16:creationId xmlns:a16="http://schemas.microsoft.com/office/drawing/2014/main" id="{D9746A3F-D149-5F0B-FEC8-DF9EFB9F13CD}"/>
              </a:ext>
            </a:extLst>
          </p:cNvPr>
          <p:cNvSpPr>
            <a:spLocks noGrp="1"/>
          </p:cNvSpPr>
          <p:nvPr>
            <p:ph sz="quarter" idx="11"/>
          </p:nvPr>
        </p:nvSpPr>
        <p:spPr>
          <a:xfrm>
            <a:off x="323689" y="791004"/>
            <a:ext cx="2376103" cy="4012994"/>
          </a:xfrm>
        </p:spPr>
        <p:txBody>
          <a:bodyPr>
            <a:normAutofit fontScale="92500" lnSpcReduction="10000"/>
          </a:bodyPr>
          <a:lstStyle/>
          <a:p>
            <a:r>
              <a:rPr lang="en-GB" sz="1400" dirty="0"/>
              <a:t>Jens Cosedis Nielsen (PI) </a:t>
            </a:r>
          </a:p>
          <a:p>
            <a:r>
              <a:rPr lang="en-GB" sz="1400" dirty="0"/>
              <a:t>Jesper Hastrup Svendsen </a:t>
            </a:r>
          </a:p>
          <a:p>
            <a:r>
              <a:rPr lang="en-GB" sz="1400" dirty="0"/>
              <a:t>Jens Brock Johansen</a:t>
            </a:r>
          </a:p>
          <a:p>
            <a:r>
              <a:rPr lang="en-GB" sz="1400" dirty="0"/>
              <a:t>Jacob Moesgaard Larsen </a:t>
            </a:r>
          </a:p>
          <a:p>
            <a:r>
              <a:rPr lang="en-GB" sz="1400" dirty="0"/>
              <a:t>Charlotte Ellen </a:t>
            </a:r>
            <a:r>
              <a:rPr lang="en-GB" sz="1400" dirty="0" err="1"/>
              <a:t>Larroudé</a:t>
            </a:r>
            <a:r>
              <a:rPr lang="en-GB" sz="1400" dirty="0"/>
              <a:t> </a:t>
            </a:r>
          </a:p>
          <a:p>
            <a:r>
              <a:rPr lang="en-GB" sz="1400" dirty="0"/>
              <a:t>Steen </a:t>
            </a:r>
            <a:r>
              <a:rPr lang="en-GB" sz="1400" dirty="0" err="1"/>
              <a:t>Hvitfeldt</a:t>
            </a:r>
            <a:r>
              <a:rPr lang="en-GB" sz="1400" dirty="0"/>
              <a:t> Poulsen</a:t>
            </a:r>
          </a:p>
          <a:p>
            <a:r>
              <a:rPr lang="en-GB" sz="1400" dirty="0"/>
              <a:t>Hans </a:t>
            </a:r>
            <a:r>
              <a:rPr lang="en-GB" sz="1400" dirty="0" err="1"/>
              <a:t>Eiskjær</a:t>
            </a:r>
            <a:endParaRPr lang="en-GB" sz="1400" dirty="0"/>
          </a:p>
          <a:p>
            <a:r>
              <a:rPr lang="en-GB" sz="1400" dirty="0"/>
              <a:t>Bjarne Linde Nørgaard</a:t>
            </a:r>
          </a:p>
          <a:p>
            <a:r>
              <a:rPr lang="en-GB" sz="1400" dirty="0"/>
              <a:t>Niels Risum</a:t>
            </a:r>
          </a:p>
          <a:p>
            <a:r>
              <a:rPr lang="en-GB" sz="1400" dirty="0"/>
              <a:t>Lars Køber</a:t>
            </a:r>
          </a:p>
          <a:p>
            <a:r>
              <a:rPr lang="en-GB" sz="1400" dirty="0"/>
              <a:t>Jens Kristensen</a:t>
            </a:r>
          </a:p>
          <a:p>
            <a:r>
              <a:rPr lang="en-GB" sz="1400" dirty="0"/>
              <a:t>Kristian </a:t>
            </a:r>
            <a:r>
              <a:rPr lang="en-GB" sz="1400" dirty="0" err="1"/>
              <a:t>Øvrehus</a:t>
            </a:r>
            <a:endParaRPr lang="en-GB" sz="1400" dirty="0"/>
          </a:p>
          <a:p>
            <a:r>
              <a:rPr lang="en-GB" sz="1400" dirty="0"/>
              <a:t>Anders Munck Sommer</a:t>
            </a:r>
          </a:p>
          <a:p>
            <a:r>
              <a:rPr lang="en-GB" sz="1400" dirty="0"/>
              <a:t>Morten Schou</a:t>
            </a:r>
          </a:p>
          <a:p>
            <a:r>
              <a:rPr lang="en-GB" sz="1400" dirty="0"/>
              <a:t>Peter Søgaard</a:t>
            </a:r>
          </a:p>
          <a:p>
            <a:r>
              <a:rPr lang="en-GB" sz="1400" dirty="0"/>
              <a:t>Mikael Kjær Poulsen</a:t>
            </a:r>
          </a:p>
          <a:p>
            <a:r>
              <a:rPr lang="en-GB" sz="1400" dirty="0"/>
              <a:t>Klaus F. Kofoed</a:t>
            </a:r>
          </a:p>
          <a:p>
            <a:endParaRPr lang="en-GB" sz="1400" dirty="0"/>
          </a:p>
          <a:p>
            <a:endParaRPr lang="en-GB" sz="1400" dirty="0"/>
          </a:p>
        </p:txBody>
      </p:sp>
      <p:sp>
        <p:nvSpPr>
          <p:cNvPr id="6" name="Espace réservé du contenu 2">
            <a:extLst>
              <a:ext uri="{FF2B5EF4-FFF2-40B4-BE49-F238E27FC236}">
                <a16:creationId xmlns:a16="http://schemas.microsoft.com/office/drawing/2014/main" id="{04115B80-6935-BCB0-61D1-4422C124206F}"/>
              </a:ext>
            </a:extLst>
          </p:cNvPr>
          <p:cNvSpPr txBox="1">
            <a:spLocks/>
          </p:cNvSpPr>
          <p:nvPr/>
        </p:nvSpPr>
        <p:spPr>
          <a:xfrm>
            <a:off x="2555776" y="810458"/>
            <a:ext cx="2376103" cy="4012994"/>
          </a:xfrm>
          <a:prstGeom prst="rect">
            <a:avLst/>
          </a:prstGeom>
        </p:spPr>
        <p:txBody>
          <a:bodyPr vert="horz" lIns="91440" tIns="45720" rIns="91440" bIns="45720" rtlCol="0">
            <a:normAutofit fontScale="92500" lnSpcReduction="10000"/>
          </a:bodyPr>
          <a:lstStyle>
            <a:lvl1pPr marL="180975" indent="-180975" algn="l" defTabSz="360000" rtl="0" eaLnBrk="1" latinLnBrk="0" hangingPunct="1">
              <a:spcBef>
                <a:spcPct val="20000"/>
              </a:spcBef>
              <a:buClr>
                <a:srgbClr val="C00000"/>
              </a:buClr>
              <a:buFont typeface="Arial" panose="020B0604020202020204" pitchFamily="34" charset="0"/>
              <a:buChar char="•"/>
              <a:defRPr lang="en-US" sz="1100" b="0" i="0" kern="1200">
                <a:solidFill>
                  <a:schemeClr val="tx1"/>
                </a:solidFill>
                <a:latin typeface="+mn-lt"/>
                <a:ea typeface="+mn-ea"/>
                <a:cs typeface="Verdana"/>
              </a:defRPr>
            </a:lvl1pPr>
            <a:lvl2pPr marL="447675" indent="-179388" algn="l" defTabSz="358775" rtl="0" eaLnBrk="1" latinLnBrk="0" hangingPunct="1">
              <a:spcBef>
                <a:spcPct val="20000"/>
              </a:spcBef>
              <a:buClr>
                <a:srgbClr val="AE1022"/>
              </a:buClr>
              <a:buFont typeface="Arial" panose="020B0604020202020204" pitchFamily="34" charset="0"/>
              <a:buChar char="•"/>
              <a:defRPr lang="en-US" sz="1100" b="0" i="0" kern="1200">
                <a:solidFill>
                  <a:schemeClr val="tx1"/>
                </a:solidFill>
                <a:latin typeface="+mn-lt"/>
                <a:ea typeface="+mn-ea"/>
                <a:cs typeface="Verdana"/>
              </a:defRPr>
            </a:lvl2pPr>
            <a:lvl3pPr marL="628650" indent="-179388" algn="l" defTabSz="360000" rtl="0" eaLnBrk="1" latinLnBrk="0" hangingPunct="1">
              <a:spcBef>
                <a:spcPct val="20000"/>
              </a:spcBef>
              <a:buClr>
                <a:srgbClr val="AE1022"/>
              </a:buClr>
              <a:buFont typeface="Arial" panose="020B0604020202020204" pitchFamily="34" charset="0"/>
              <a:buChar char="•"/>
              <a:defRPr lang="en-US" sz="1100" b="0" i="0" kern="1200">
                <a:solidFill>
                  <a:schemeClr val="tx1"/>
                </a:solidFill>
                <a:latin typeface="+mn-lt"/>
                <a:ea typeface="+mn-ea"/>
                <a:cs typeface="Verdana"/>
              </a:defRPr>
            </a:lvl3pPr>
            <a:lvl4pPr marL="804863" indent="-179388" algn="l" defTabSz="360000" rtl="0" eaLnBrk="1" latinLnBrk="0" hangingPunct="1">
              <a:spcBef>
                <a:spcPct val="20000"/>
              </a:spcBef>
              <a:buClr>
                <a:srgbClr val="AE1022"/>
              </a:buClr>
              <a:buFont typeface="Arial" panose="020B0604020202020204" pitchFamily="34" charset="0"/>
              <a:buChar char="•"/>
              <a:tabLst>
                <a:tab pos="804863" algn="l"/>
              </a:tabLst>
              <a:defRPr lang="en-US" sz="1100" b="0" i="0" kern="1200">
                <a:solidFill>
                  <a:schemeClr val="tx1"/>
                </a:solidFill>
                <a:latin typeface="+mn-lt"/>
                <a:ea typeface="+mn-ea"/>
                <a:cs typeface="Verdana"/>
              </a:defRPr>
            </a:lvl4pPr>
            <a:lvl5pPr marL="985838" indent="-179388" algn="l" defTabSz="360000" rtl="0" eaLnBrk="1" latinLnBrk="0" hangingPunct="1">
              <a:spcBef>
                <a:spcPct val="20000"/>
              </a:spcBef>
              <a:buClr>
                <a:srgbClr val="AE1022"/>
              </a:buClr>
              <a:buFont typeface="Arial" panose="020B0604020202020204" pitchFamily="34" charset="0"/>
              <a:buChar char="•"/>
              <a:defRPr lang="en-US" sz="1100" b="0" i="0" kern="1200">
                <a:solidFill>
                  <a:schemeClr val="tx1"/>
                </a:solidFill>
                <a:latin typeface="+mn-lt"/>
                <a:ea typeface="+mn-ea"/>
                <a:cs typeface="Verdana"/>
              </a:defRPr>
            </a:lvl5pPr>
            <a:lvl6pPr marL="1166813" indent="-179388" algn="l" defTabSz="914400" rtl="0" eaLnBrk="1" latinLnBrk="0" hangingPunct="1">
              <a:spcBef>
                <a:spcPct val="20000"/>
              </a:spcBef>
              <a:buClr>
                <a:srgbClr val="AE1022"/>
              </a:buClr>
              <a:buFont typeface="Arial" panose="020B0604020202020204" pitchFamily="34" charset="0"/>
              <a:buChar char="•"/>
              <a:tabLst>
                <a:tab pos="1076325" algn="l"/>
              </a:tabLst>
              <a:defRPr lang="en-US" sz="1800" kern="1200">
                <a:solidFill>
                  <a:schemeClr val="tx1"/>
                </a:solidFill>
                <a:latin typeface="+mn-lt"/>
                <a:ea typeface="+mn-ea"/>
                <a:cs typeface="+mn-cs"/>
              </a:defRPr>
            </a:lvl6pPr>
            <a:lvl7pPr marL="1346400" indent="-179388" algn="l" defTabSz="914400" rtl="0" eaLnBrk="1" latinLnBrk="0" hangingPunct="1">
              <a:spcBef>
                <a:spcPct val="20000"/>
              </a:spcBef>
              <a:buClr>
                <a:srgbClr val="C00000"/>
              </a:buClr>
              <a:buFont typeface="Arial" pitchFamily="34" charset="0"/>
              <a:buChar char="•"/>
              <a:defRPr lang="en-US" sz="1800" kern="1200">
                <a:solidFill>
                  <a:schemeClr val="tx1"/>
                </a:solidFill>
                <a:latin typeface="+mn-lt"/>
                <a:ea typeface="+mn-ea"/>
                <a:cs typeface="+mn-cs"/>
              </a:defRPr>
            </a:lvl7pPr>
            <a:lvl8pPr marL="1530000" indent="-179388" algn="l" defTabSz="914400" rtl="0" eaLnBrk="1" latinLnBrk="0" hangingPunct="1">
              <a:spcBef>
                <a:spcPct val="20000"/>
              </a:spcBef>
              <a:buClr>
                <a:srgbClr val="C00000"/>
              </a:buClr>
              <a:buFont typeface="Arial" pitchFamily="34" charset="0"/>
              <a:buChar char="•"/>
              <a:defRPr lang="en-US" sz="1800" kern="1200">
                <a:solidFill>
                  <a:schemeClr val="tx1"/>
                </a:solidFill>
                <a:latin typeface="+mn-lt"/>
                <a:ea typeface="+mn-ea"/>
                <a:cs typeface="+mn-cs"/>
              </a:defRPr>
            </a:lvl8pPr>
            <a:lvl9pPr marL="2424113" indent="-228600" algn="l" defTabSz="914400" rtl="0" eaLnBrk="1" latinLnBrk="0" hangingPunct="1">
              <a:spcBef>
                <a:spcPct val="20000"/>
              </a:spcBef>
              <a:buClr>
                <a:srgbClr val="C00000"/>
              </a:buClr>
              <a:buFont typeface="Arial" pitchFamily="34" charset="0"/>
              <a:buNone/>
              <a:defRPr sz="1400" kern="1200">
                <a:solidFill>
                  <a:schemeClr val="tx1"/>
                </a:solidFill>
                <a:latin typeface="+mn-lt"/>
                <a:ea typeface="+mn-ea"/>
                <a:cs typeface="+mn-cs"/>
              </a:defRPr>
            </a:lvl9pPr>
          </a:lstStyle>
          <a:p>
            <a:r>
              <a:rPr lang="en-GB" sz="1400" dirty="0"/>
              <a:t>Thomas Fritz Hansen</a:t>
            </a:r>
          </a:p>
          <a:p>
            <a:r>
              <a:rPr lang="en-GB" sz="1400" dirty="0"/>
              <a:t>Claus Graff</a:t>
            </a:r>
          </a:p>
          <a:p>
            <a:r>
              <a:rPr lang="en-GB" sz="1400" dirty="0"/>
              <a:t>Regitze Gyldenholm Skals</a:t>
            </a:r>
          </a:p>
          <a:p>
            <a:r>
              <a:rPr lang="en-GB" sz="1400" dirty="0"/>
              <a:t>Maria Hee Jung Park Frausing</a:t>
            </a:r>
          </a:p>
          <a:p>
            <a:r>
              <a:rPr lang="en-GB" sz="1400" dirty="0"/>
              <a:t>Emil Anton Frandsen</a:t>
            </a:r>
          </a:p>
          <a:p>
            <a:r>
              <a:rPr lang="en-GB" sz="1400" dirty="0"/>
              <a:t>Jesper Møller Jensen</a:t>
            </a:r>
          </a:p>
          <a:p>
            <a:r>
              <a:rPr lang="en-GB" sz="1400" dirty="0"/>
              <a:t>Michael Vinther</a:t>
            </a:r>
          </a:p>
          <a:p>
            <a:r>
              <a:rPr lang="en-GB" sz="1400" dirty="0"/>
              <a:t>Henrik Kjærulf Jensen</a:t>
            </a:r>
          </a:p>
          <a:p>
            <a:r>
              <a:rPr lang="en-GB" sz="1400" dirty="0"/>
              <a:t>Jens Haarbo</a:t>
            </a:r>
          </a:p>
          <a:p>
            <a:r>
              <a:rPr lang="en-GB" sz="1400" dirty="0"/>
              <a:t>Tomas Zaremba</a:t>
            </a:r>
          </a:p>
          <a:p>
            <a:r>
              <a:rPr lang="en-GB" sz="1400" dirty="0"/>
              <a:t>Mindaugas </a:t>
            </a:r>
            <a:r>
              <a:rPr lang="en-GB" sz="1400" dirty="0" err="1"/>
              <a:t>Viezelis</a:t>
            </a:r>
            <a:endParaRPr lang="en-GB" sz="1400" dirty="0"/>
          </a:p>
          <a:p>
            <a:r>
              <a:rPr lang="en-GB" sz="1400" dirty="0"/>
              <a:t>Berit Philbert</a:t>
            </a:r>
          </a:p>
          <a:p>
            <a:r>
              <a:rPr lang="en-GB" sz="1400" dirty="0"/>
              <a:t>Jakob Hjort</a:t>
            </a:r>
          </a:p>
          <a:p>
            <a:r>
              <a:rPr lang="en-GB" sz="1400" dirty="0"/>
              <a:t>Christian Gerdes</a:t>
            </a:r>
          </a:p>
          <a:p>
            <a:r>
              <a:rPr lang="en-GB" sz="1400" dirty="0"/>
              <a:t>Mads Brix Kronborg (Co-PI)</a:t>
            </a:r>
          </a:p>
          <a:p>
            <a:r>
              <a:rPr lang="en-GB" sz="1400" dirty="0"/>
              <a:t>For the DANISH-CRT Trial Investigators</a:t>
            </a:r>
          </a:p>
        </p:txBody>
      </p:sp>
      <p:sp>
        <p:nvSpPr>
          <p:cNvPr id="8" name="Espace réservé du contenu 2">
            <a:extLst>
              <a:ext uri="{FF2B5EF4-FFF2-40B4-BE49-F238E27FC236}">
                <a16:creationId xmlns:a16="http://schemas.microsoft.com/office/drawing/2014/main" id="{BDA703B7-7F10-EE61-DDEA-9B24786178F6}"/>
              </a:ext>
            </a:extLst>
          </p:cNvPr>
          <p:cNvSpPr txBox="1">
            <a:spLocks/>
          </p:cNvSpPr>
          <p:nvPr/>
        </p:nvSpPr>
        <p:spPr>
          <a:xfrm>
            <a:off x="5053416" y="320048"/>
            <a:ext cx="3960601" cy="4751858"/>
          </a:xfrm>
          <a:prstGeom prst="rect">
            <a:avLst/>
          </a:prstGeom>
        </p:spPr>
        <p:txBody>
          <a:bodyPr vert="horz" lIns="91440" tIns="45720" rIns="91440" bIns="45720" rtlCol="0">
            <a:normAutofit fontScale="92500" lnSpcReduction="10000"/>
          </a:bodyPr>
          <a:lstStyle>
            <a:lvl1pPr marL="180975" indent="-180975" algn="l" defTabSz="360000" rtl="0" eaLnBrk="1" latinLnBrk="0" hangingPunct="1">
              <a:spcBef>
                <a:spcPct val="20000"/>
              </a:spcBef>
              <a:buClr>
                <a:srgbClr val="C00000"/>
              </a:buClr>
              <a:buFont typeface="Arial" panose="020B0604020202020204" pitchFamily="34" charset="0"/>
              <a:buChar char="•"/>
              <a:defRPr lang="en-US" sz="1100" b="0" i="0" kern="1200">
                <a:solidFill>
                  <a:schemeClr val="tx1"/>
                </a:solidFill>
                <a:latin typeface="+mn-lt"/>
                <a:ea typeface="+mn-ea"/>
                <a:cs typeface="Verdana"/>
              </a:defRPr>
            </a:lvl1pPr>
            <a:lvl2pPr marL="447675" indent="-179388" algn="l" defTabSz="358775" rtl="0" eaLnBrk="1" latinLnBrk="0" hangingPunct="1">
              <a:spcBef>
                <a:spcPct val="20000"/>
              </a:spcBef>
              <a:buClr>
                <a:srgbClr val="AE1022"/>
              </a:buClr>
              <a:buFont typeface="Arial" panose="020B0604020202020204" pitchFamily="34" charset="0"/>
              <a:buChar char="•"/>
              <a:defRPr lang="en-US" sz="1100" b="0" i="0" kern="1200">
                <a:solidFill>
                  <a:schemeClr val="tx1"/>
                </a:solidFill>
                <a:latin typeface="+mn-lt"/>
                <a:ea typeface="+mn-ea"/>
                <a:cs typeface="Verdana"/>
              </a:defRPr>
            </a:lvl2pPr>
            <a:lvl3pPr marL="628650" indent="-179388" algn="l" defTabSz="360000" rtl="0" eaLnBrk="1" latinLnBrk="0" hangingPunct="1">
              <a:spcBef>
                <a:spcPct val="20000"/>
              </a:spcBef>
              <a:buClr>
                <a:srgbClr val="AE1022"/>
              </a:buClr>
              <a:buFont typeface="Arial" panose="020B0604020202020204" pitchFamily="34" charset="0"/>
              <a:buChar char="•"/>
              <a:defRPr lang="en-US" sz="1100" b="0" i="0" kern="1200">
                <a:solidFill>
                  <a:schemeClr val="tx1"/>
                </a:solidFill>
                <a:latin typeface="+mn-lt"/>
                <a:ea typeface="+mn-ea"/>
                <a:cs typeface="Verdana"/>
              </a:defRPr>
            </a:lvl3pPr>
            <a:lvl4pPr marL="804863" indent="-179388" algn="l" defTabSz="360000" rtl="0" eaLnBrk="1" latinLnBrk="0" hangingPunct="1">
              <a:spcBef>
                <a:spcPct val="20000"/>
              </a:spcBef>
              <a:buClr>
                <a:srgbClr val="AE1022"/>
              </a:buClr>
              <a:buFont typeface="Arial" panose="020B0604020202020204" pitchFamily="34" charset="0"/>
              <a:buChar char="•"/>
              <a:tabLst>
                <a:tab pos="804863" algn="l"/>
              </a:tabLst>
              <a:defRPr lang="en-US" sz="1100" b="0" i="0" kern="1200">
                <a:solidFill>
                  <a:schemeClr val="tx1"/>
                </a:solidFill>
                <a:latin typeface="+mn-lt"/>
                <a:ea typeface="+mn-ea"/>
                <a:cs typeface="Verdana"/>
              </a:defRPr>
            </a:lvl4pPr>
            <a:lvl5pPr marL="985838" indent="-179388" algn="l" defTabSz="360000" rtl="0" eaLnBrk="1" latinLnBrk="0" hangingPunct="1">
              <a:spcBef>
                <a:spcPct val="20000"/>
              </a:spcBef>
              <a:buClr>
                <a:srgbClr val="AE1022"/>
              </a:buClr>
              <a:buFont typeface="Arial" panose="020B0604020202020204" pitchFamily="34" charset="0"/>
              <a:buChar char="•"/>
              <a:defRPr lang="en-US" sz="1100" b="0" i="0" kern="1200">
                <a:solidFill>
                  <a:schemeClr val="tx1"/>
                </a:solidFill>
                <a:latin typeface="+mn-lt"/>
                <a:ea typeface="+mn-ea"/>
                <a:cs typeface="Verdana"/>
              </a:defRPr>
            </a:lvl5pPr>
            <a:lvl6pPr marL="1166813" indent="-179388" algn="l" defTabSz="914400" rtl="0" eaLnBrk="1" latinLnBrk="0" hangingPunct="1">
              <a:spcBef>
                <a:spcPct val="20000"/>
              </a:spcBef>
              <a:buClr>
                <a:srgbClr val="AE1022"/>
              </a:buClr>
              <a:buFont typeface="Arial" panose="020B0604020202020204" pitchFamily="34" charset="0"/>
              <a:buChar char="•"/>
              <a:tabLst>
                <a:tab pos="1076325" algn="l"/>
              </a:tabLst>
              <a:defRPr lang="en-US" sz="1800" kern="1200">
                <a:solidFill>
                  <a:schemeClr val="tx1"/>
                </a:solidFill>
                <a:latin typeface="+mn-lt"/>
                <a:ea typeface="+mn-ea"/>
                <a:cs typeface="+mn-cs"/>
              </a:defRPr>
            </a:lvl6pPr>
            <a:lvl7pPr marL="1346400" indent="-179388" algn="l" defTabSz="914400" rtl="0" eaLnBrk="1" latinLnBrk="0" hangingPunct="1">
              <a:spcBef>
                <a:spcPct val="20000"/>
              </a:spcBef>
              <a:buClr>
                <a:srgbClr val="C00000"/>
              </a:buClr>
              <a:buFont typeface="Arial" pitchFamily="34" charset="0"/>
              <a:buChar char="•"/>
              <a:defRPr lang="en-US" sz="1800" kern="1200">
                <a:solidFill>
                  <a:schemeClr val="tx1"/>
                </a:solidFill>
                <a:latin typeface="+mn-lt"/>
                <a:ea typeface="+mn-ea"/>
                <a:cs typeface="+mn-cs"/>
              </a:defRPr>
            </a:lvl7pPr>
            <a:lvl8pPr marL="1530000" indent="-179388" algn="l" defTabSz="914400" rtl="0" eaLnBrk="1" latinLnBrk="0" hangingPunct="1">
              <a:spcBef>
                <a:spcPct val="20000"/>
              </a:spcBef>
              <a:buClr>
                <a:srgbClr val="C00000"/>
              </a:buClr>
              <a:buFont typeface="Arial" pitchFamily="34" charset="0"/>
              <a:buChar char="•"/>
              <a:defRPr lang="en-US" sz="1800" kern="1200">
                <a:solidFill>
                  <a:schemeClr val="tx1"/>
                </a:solidFill>
                <a:latin typeface="+mn-lt"/>
                <a:ea typeface="+mn-ea"/>
                <a:cs typeface="+mn-cs"/>
              </a:defRPr>
            </a:lvl8pPr>
            <a:lvl9pPr marL="2424113" indent="-228600" algn="l" defTabSz="914400" rtl="0" eaLnBrk="1" latinLnBrk="0" hangingPunct="1">
              <a:spcBef>
                <a:spcPct val="20000"/>
              </a:spcBef>
              <a:buClr>
                <a:srgbClr val="C00000"/>
              </a:buClr>
              <a:buFont typeface="Arial" pitchFamily="34" charset="0"/>
              <a:buNone/>
              <a:defRPr sz="1400" kern="1200">
                <a:solidFill>
                  <a:schemeClr val="tx1"/>
                </a:solidFill>
                <a:latin typeface="+mn-lt"/>
                <a:ea typeface="+mn-ea"/>
                <a:cs typeface="+mn-cs"/>
              </a:defRPr>
            </a:lvl9pPr>
          </a:lstStyle>
          <a:p>
            <a:pPr marL="0" indent="0">
              <a:buNone/>
            </a:pPr>
            <a:r>
              <a:rPr lang="da-DK" sz="1700" b="1" dirty="0">
                <a:solidFill>
                  <a:srgbClr val="AE1022"/>
                </a:solidFill>
              </a:rPr>
              <a:t>Affiliations</a:t>
            </a:r>
          </a:p>
          <a:p>
            <a:r>
              <a:rPr lang="da-DK" sz="1400" dirty="0"/>
              <a:t>Department of </a:t>
            </a:r>
            <a:r>
              <a:rPr lang="da-DK" sz="1400" dirty="0" err="1"/>
              <a:t>Cardiology</a:t>
            </a:r>
            <a:r>
              <a:rPr lang="da-DK" sz="1400" dirty="0"/>
              <a:t>, Aarhus University Hospital</a:t>
            </a:r>
          </a:p>
          <a:p>
            <a:r>
              <a:rPr lang="da-DK" sz="1400" dirty="0"/>
              <a:t>Department of </a:t>
            </a:r>
            <a:r>
              <a:rPr lang="da-DK" sz="1400" dirty="0" err="1"/>
              <a:t>Clinical</a:t>
            </a:r>
            <a:r>
              <a:rPr lang="da-DK" sz="1400" dirty="0"/>
              <a:t> </a:t>
            </a:r>
            <a:r>
              <a:rPr lang="da-DK" sz="1400" dirty="0" err="1"/>
              <a:t>Medicine</a:t>
            </a:r>
            <a:r>
              <a:rPr lang="da-DK" sz="1400" dirty="0"/>
              <a:t>, Aarhus University</a:t>
            </a:r>
          </a:p>
          <a:p>
            <a:r>
              <a:rPr lang="da-DK" sz="1400" dirty="0"/>
              <a:t>Department of </a:t>
            </a:r>
            <a:r>
              <a:rPr lang="da-DK" sz="1400" dirty="0" err="1"/>
              <a:t>Cardiology</a:t>
            </a:r>
            <a:r>
              <a:rPr lang="da-DK" sz="1400" dirty="0"/>
              <a:t>, Copenhagen University Hospital – Rigshospitalet</a:t>
            </a:r>
          </a:p>
          <a:p>
            <a:r>
              <a:rPr lang="da-DK" sz="1400" dirty="0"/>
              <a:t>Department of </a:t>
            </a:r>
            <a:r>
              <a:rPr lang="da-DK" sz="1400" dirty="0" err="1"/>
              <a:t>Clinical</a:t>
            </a:r>
            <a:r>
              <a:rPr lang="da-DK" sz="1400" dirty="0"/>
              <a:t> </a:t>
            </a:r>
            <a:r>
              <a:rPr lang="da-DK" sz="1400" dirty="0" err="1"/>
              <a:t>Medicine</a:t>
            </a:r>
            <a:r>
              <a:rPr lang="da-DK" sz="1400" dirty="0"/>
              <a:t>, </a:t>
            </a:r>
            <a:r>
              <a:rPr lang="da-DK" sz="1400" dirty="0" err="1"/>
              <a:t>Faculty</a:t>
            </a:r>
            <a:r>
              <a:rPr lang="da-DK" sz="1400" dirty="0"/>
              <a:t> of Health and Medical Sciences, University of Copenhagen</a:t>
            </a:r>
          </a:p>
          <a:p>
            <a:r>
              <a:rPr lang="da-DK" sz="1400" dirty="0"/>
              <a:t>Department of </a:t>
            </a:r>
            <a:r>
              <a:rPr lang="da-DK" sz="1400" dirty="0" err="1"/>
              <a:t>Cardiology</a:t>
            </a:r>
            <a:r>
              <a:rPr lang="da-DK" sz="1400" dirty="0"/>
              <a:t>, Odense University Hospital</a:t>
            </a:r>
          </a:p>
          <a:p>
            <a:r>
              <a:rPr lang="da-DK" sz="1400" dirty="0"/>
              <a:t>Department of </a:t>
            </a:r>
            <a:r>
              <a:rPr lang="da-DK" sz="1400" dirty="0" err="1"/>
              <a:t>Cardiology</a:t>
            </a:r>
            <a:r>
              <a:rPr lang="da-DK" sz="1400" dirty="0"/>
              <a:t>, Aalborg University Hospital</a:t>
            </a:r>
          </a:p>
          <a:p>
            <a:r>
              <a:rPr lang="da-DK" sz="1400" dirty="0"/>
              <a:t>Department of </a:t>
            </a:r>
            <a:r>
              <a:rPr lang="da-DK" sz="1400" dirty="0" err="1"/>
              <a:t>Clinical</a:t>
            </a:r>
            <a:r>
              <a:rPr lang="da-DK" sz="1400" dirty="0"/>
              <a:t> </a:t>
            </a:r>
            <a:r>
              <a:rPr lang="da-DK" sz="1400" dirty="0" err="1"/>
              <a:t>Medicine</a:t>
            </a:r>
            <a:r>
              <a:rPr lang="da-DK" sz="1400" dirty="0"/>
              <a:t>, Aalborg University</a:t>
            </a:r>
          </a:p>
          <a:p>
            <a:r>
              <a:rPr lang="da-DK" sz="1400" dirty="0"/>
              <a:t>Department of </a:t>
            </a:r>
            <a:r>
              <a:rPr lang="da-DK" sz="1400" dirty="0" err="1"/>
              <a:t>Cardiology</a:t>
            </a:r>
            <a:r>
              <a:rPr lang="da-DK" sz="1400" dirty="0"/>
              <a:t>, Copenhagen University Hospital - Herlev and Gentofte</a:t>
            </a:r>
          </a:p>
          <a:p>
            <a:r>
              <a:rPr lang="da-DK" sz="1400" dirty="0"/>
              <a:t>Department of </a:t>
            </a:r>
            <a:r>
              <a:rPr lang="da-DK" sz="1400" dirty="0" err="1"/>
              <a:t>Radiology</a:t>
            </a:r>
            <a:r>
              <a:rPr lang="da-DK" sz="1400" dirty="0"/>
              <a:t>, Copenhagen University Hospital – Rigshospitalet</a:t>
            </a:r>
          </a:p>
          <a:p>
            <a:r>
              <a:rPr lang="da-DK" sz="1400" dirty="0"/>
              <a:t>Department of Health Science and Technology, Aalborg University</a:t>
            </a:r>
          </a:p>
          <a:p>
            <a:r>
              <a:rPr lang="da-DK" sz="1400" dirty="0"/>
              <a:t>Research Data and </a:t>
            </a:r>
            <a:r>
              <a:rPr lang="da-DK" sz="1400" dirty="0" err="1"/>
              <a:t>Biostatistics</a:t>
            </a:r>
            <a:r>
              <a:rPr lang="da-DK" sz="1400" dirty="0"/>
              <a:t>, Aalborg University Hospital</a:t>
            </a:r>
          </a:p>
          <a:p>
            <a:r>
              <a:rPr lang="da-DK" sz="1400" dirty="0"/>
              <a:t>all Denmark.</a:t>
            </a:r>
          </a:p>
        </p:txBody>
      </p:sp>
      <p:cxnSp>
        <p:nvCxnSpPr>
          <p:cNvPr id="9" name="Lige forbindelse 8">
            <a:extLst>
              <a:ext uri="{FF2B5EF4-FFF2-40B4-BE49-F238E27FC236}">
                <a16:creationId xmlns:a16="http://schemas.microsoft.com/office/drawing/2014/main" id="{80AB64F4-FEAA-33F9-69C6-F442BF8680E4}"/>
              </a:ext>
            </a:extLst>
          </p:cNvPr>
          <p:cNvCxnSpPr>
            <a:cxnSpLocks/>
          </p:cNvCxnSpPr>
          <p:nvPr/>
        </p:nvCxnSpPr>
        <p:spPr>
          <a:xfrm>
            <a:off x="107504" y="627534"/>
            <a:ext cx="4607422" cy="0"/>
          </a:xfrm>
          <a:prstGeom prst="line">
            <a:avLst/>
          </a:prstGeom>
          <a:ln w="57150">
            <a:solidFill>
              <a:srgbClr val="C0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513067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A07A0CBE-AC0A-3F94-2C6A-C544FE91B5ED}"/>
              </a:ext>
            </a:extLst>
          </p:cNvPr>
          <p:cNvSpPr>
            <a:spLocks noGrp="1"/>
          </p:cNvSpPr>
          <p:nvPr>
            <p:ph type="body" sz="quarter" idx="10"/>
          </p:nvPr>
        </p:nvSpPr>
        <p:spPr>
          <a:xfrm>
            <a:off x="395536" y="339502"/>
            <a:ext cx="8748464" cy="432048"/>
          </a:xfrm>
        </p:spPr>
        <p:txBody>
          <a:bodyPr/>
          <a:lstStyle/>
          <a:p>
            <a:r>
              <a:rPr lang="da-DK" sz="2800" dirty="0"/>
              <a:t>Background and </a:t>
            </a:r>
            <a:r>
              <a:rPr lang="da-DK" sz="2800" dirty="0" err="1"/>
              <a:t>aim</a:t>
            </a:r>
            <a:endParaRPr lang="da-DK" sz="2800" dirty="0"/>
          </a:p>
        </p:txBody>
      </p:sp>
      <p:sp>
        <p:nvSpPr>
          <p:cNvPr id="3" name="Pladsholder til indhold 2">
            <a:extLst>
              <a:ext uri="{FF2B5EF4-FFF2-40B4-BE49-F238E27FC236}">
                <a16:creationId xmlns:a16="http://schemas.microsoft.com/office/drawing/2014/main" id="{EF8C96FD-F62D-EE3C-31DD-A98E265B8DB5}"/>
              </a:ext>
            </a:extLst>
          </p:cNvPr>
          <p:cNvSpPr>
            <a:spLocks noGrp="1"/>
          </p:cNvSpPr>
          <p:nvPr>
            <p:ph sz="quarter" idx="11"/>
          </p:nvPr>
        </p:nvSpPr>
        <p:spPr>
          <a:xfrm>
            <a:off x="72008" y="987574"/>
            <a:ext cx="9036496" cy="3528392"/>
          </a:xfrm>
        </p:spPr>
        <p:txBody>
          <a:bodyPr>
            <a:noAutofit/>
          </a:bodyPr>
          <a:lstStyle/>
          <a:p>
            <a:r>
              <a:rPr lang="da-DK" sz="1800" b="1" dirty="0"/>
              <a:t>Background</a:t>
            </a:r>
          </a:p>
          <a:p>
            <a:pPr lvl="1"/>
            <a:r>
              <a:rPr lang="da-DK" sz="1800" dirty="0"/>
              <a:t>A </a:t>
            </a:r>
            <a:r>
              <a:rPr lang="da-DK" sz="1800" dirty="0" err="1"/>
              <a:t>considerable</a:t>
            </a:r>
            <a:r>
              <a:rPr lang="da-DK" sz="1800" dirty="0"/>
              <a:t> proportion of patients </a:t>
            </a:r>
            <a:r>
              <a:rPr lang="da-DK" sz="1800" dirty="0" err="1"/>
              <a:t>treated</a:t>
            </a:r>
            <a:r>
              <a:rPr lang="da-DK" sz="1800" dirty="0"/>
              <a:t> with CRT has no </a:t>
            </a:r>
            <a:r>
              <a:rPr lang="da-DK" sz="1800" dirty="0" err="1"/>
              <a:t>measurable</a:t>
            </a:r>
            <a:r>
              <a:rPr lang="da-DK" sz="1800" dirty="0"/>
              <a:t> benefit of CRT</a:t>
            </a:r>
          </a:p>
          <a:p>
            <a:pPr lvl="1"/>
            <a:r>
              <a:rPr lang="da-DK" sz="1800" dirty="0" err="1"/>
              <a:t>Observational</a:t>
            </a:r>
            <a:r>
              <a:rPr lang="da-DK" sz="1800" dirty="0"/>
              <a:t> studies show </a:t>
            </a:r>
            <a:r>
              <a:rPr lang="da-DK" sz="1800" dirty="0" err="1"/>
              <a:t>better</a:t>
            </a:r>
            <a:r>
              <a:rPr lang="da-DK" sz="1800" dirty="0"/>
              <a:t> </a:t>
            </a:r>
            <a:r>
              <a:rPr lang="da-DK" sz="1800" dirty="0" err="1"/>
              <a:t>outcomes</a:t>
            </a:r>
            <a:r>
              <a:rPr lang="da-DK" sz="1800" dirty="0"/>
              <a:t> in patients with </a:t>
            </a:r>
            <a:r>
              <a:rPr lang="da-DK" sz="1800" dirty="0" err="1"/>
              <a:t>late</a:t>
            </a:r>
            <a:r>
              <a:rPr lang="da-DK" sz="1800" dirty="0"/>
              <a:t> </a:t>
            </a:r>
            <a:r>
              <a:rPr lang="da-DK" sz="1800" dirty="0" err="1"/>
              <a:t>electrical</a:t>
            </a:r>
            <a:r>
              <a:rPr lang="da-DK" sz="1800" dirty="0"/>
              <a:t> </a:t>
            </a:r>
            <a:r>
              <a:rPr lang="da-DK" sz="1800" dirty="0" err="1"/>
              <a:t>activation</a:t>
            </a:r>
            <a:r>
              <a:rPr lang="da-DK" sz="1800" dirty="0"/>
              <a:t> at site of LV </a:t>
            </a:r>
            <a:r>
              <a:rPr lang="da-DK" sz="1800" dirty="0" err="1"/>
              <a:t>lead</a:t>
            </a:r>
            <a:endParaRPr lang="da-DK" sz="1800" dirty="0"/>
          </a:p>
          <a:p>
            <a:pPr lvl="1"/>
            <a:r>
              <a:rPr lang="da-DK" sz="1800" dirty="0"/>
              <a:t>Small </a:t>
            </a:r>
            <a:r>
              <a:rPr lang="da-DK" sz="1800" dirty="0" err="1"/>
              <a:t>RCTs</a:t>
            </a:r>
            <a:r>
              <a:rPr lang="da-DK" sz="1800" dirty="0"/>
              <a:t> </a:t>
            </a:r>
            <a:r>
              <a:rPr lang="da-DK" sz="1800" dirty="0" err="1"/>
              <a:t>indicate</a:t>
            </a:r>
            <a:r>
              <a:rPr lang="da-DK" sz="1800" dirty="0"/>
              <a:t> </a:t>
            </a:r>
            <a:r>
              <a:rPr lang="da-DK" sz="1800" dirty="0" err="1"/>
              <a:t>better</a:t>
            </a:r>
            <a:r>
              <a:rPr lang="da-DK" sz="1800" dirty="0"/>
              <a:t> </a:t>
            </a:r>
            <a:r>
              <a:rPr lang="da-DK" sz="1800" dirty="0" err="1"/>
              <a:t>outcomes</a:t>
            </a:r>
            <a:r>
              <a:rPr lang="da-DK" sz="1800" dirty="0"/>
              <a:t> </a:t>
            </a:r>
            <a:r>
              <a:rPr lang="da-DK" sz="1800" dirty="0" err="1"/>
              <a:t>targeting</a:t>
            </a:r>
            <a:r>
              <a:rPr lang="da-DK" sz="1800" dirty="0"/>
              <a:t> the LV </a:t>
            </a:r>
            <a:r>
              <a:rPr lang="da-DK" sz="1800" dirty="0" err="1"/>
              <a:t>lead</a:t>
            </a:r>
            <a:r>
              <a:rPr lang="da-DK" sz="1800" dirty="0"/>
              <a:t> at </a:t>
            </a:r>
            <a:r>
              <a:rPr lang="da-DK" sz="1800" dirty="0" err="1"/>
              <a:t>latest</a:t>
            </a:r>
            <a:r>
              <a:rPr lang="da-DK" sz="1800" dirty="0"/>
              <a:t> </a:t>
            </a:r>
            <a:r>
              <a:rPr lang="da-DK" sz="1800" dirty="0" err="1"/>
              <a:t>activation</a:t>
            </a:r>
            <a:r>
              <a:rPr lang="da-DK" sz="1800" dirty="0"/>
              <a:t> in CS</a:t>
            </a:r>
          </a:p>
          <a:p>
            <a:pPr lvl="1"/>
            <a:endParaRPr lang="da-DK" sz="1800" dirty="0"/>
          </a:p>
          <a:p>
            <a:r>
              <a:rPr lang="da-DK" sz="1800" b="1" dirty="0" err="1"/>
              <a:t>Hypothesis</a:t>
            </a:r>
            <a:r>
              <a:rPr lang="da-DK" sz="1800" b="1" dirty="0"/>
              <a:t> and </a:t>
            </a:r>
            <a:r>
              <a:rPr lang="da-DK" sz="1800" b="1" dirty="0" err="1"/>
              <a:t>aim</a:t>
            </a:r>
            <a:endParaRPr lang="da-DK" sz="1800" b="1" dirty="0"/>
          </a:p>
          <a:p>
            <a:pPr lvl="1"/>
            <a:r>
              <a:rPr lang="en-US" sz="1800" dirty="0"/>
              <a:t>We aimed to test the hypothesis that targeting the left ventricular lead at the site of the latest electrical activation in the coronary sinus branches improves outcomes measured as time to death or unplanned hospitalization for heart failure in patients with an indication for cardiac resynchronization therapy.</a:t>
            </a:r>
            <a:endParaRPr lang="da-DK" sz="1800" dirty="0"/>
          </a:p>
        </p:txBody>
      </p:sp>
    </p:spTree>
    <p:extLst>
      <p:ext uri="{BB962C8B-B14F-4D97-AF65-F5344CB8AC3E}">
        <p14:creationId xmlns:p14="http://schemas.microsoft.com/office/powerpoint/2010/main" val="39477216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4A011C52-7138-D688-0526-4A9D4A02B868}"/>
              </a:ext>
            </a:extLst>
          </p:cNvPr>
          <p:cNvSpPr>
            <a:spLocks noGrp="1"/>
          </p:cNvSpPr>
          <p:nvPr>
            <p:ph type="body" sz="quarter" idx="10"/>
          </p:nvPr>
        </p:nvSpPr>
        <p:spPr>
          <a:xfrm>
            <a:off x="323850" y="339502"/>
            <a:ext cx="8820150" cy="432048"/>
          </a:xfrm>
        </p:spPr>
        <p:txBody>
          <a:bodyPr/>
          <a:lstStyle/>
          <a:p>
            <a:r>
              <a:rPr lang="da-DK" sz="2800" dirty="0"/>
              <a:t>Methods</a:t>
            </a:r>
          </a:p>
        </p:txBody>
      </p:sp>
      <p:sp>
        <p:nvSpPr>
          <p:cNvPr id="3" name="Pladsholder til indhold 2">
            <a:extLst>
              <a:ext uri="{FF2B5EF4-FFF2-40B4-BE49-F238E27FC236}">
                <a16:creationId xmlns:a16="http://schemas.microsoft.com/office/drawing/2014/main" id="{F9A4B38F-5FEE-B976-A867-692FA7099E7B}"/>
              </a:ext>
            </a:extLst>
          </p:cNvPr>
          <p:cNvSpPr>
            <a:spLocks noGrp="1"/>
          </p:cNvSpPr>
          <p:nvPr>
            <p:ph sz="quarter" idx="11"/>
          </p:nvPr>
        </p:nvSpPr>
        <p:spPr>
          <a:xfrm>
            <a:off x="323850" y="915566"/>
            <a:ext cx="8496622" cy="3890434"/>
          </a:xfrm>
        </p:spPr>
        <p:txBody>
          <a:bodyPr>
            <a:normAutofit/>
          </a:bodyPr>
          <a:lstStyle/>
          <a:p>
            <a:r>
              <a:rPr lang="en-US" sz="1800" dirty="0"/>
              <a:t>Investigator-initiated, double-blind, randomized controlled, superiority trial </a:t>
            </a:r>
          </a:p>
          <a:p>
            <a:endParaRPr lang="en-US" sz="1000" dirty="0"/>
          </a:p>
          <a:p>
            <a:r>
              <a:rPr lang="en-US" sz="1800" dirty="0"/>
              <a:t>All five Danish university </a:t>
            </a:r>
            <a:r>
              <a:rPr lang="en-US" sz="1800" dirty="0" err="1"/>
              <a:t>centres</a:t>
            </a:r>
            <a:r>
              <a:rPr lang="en-US" sz="1800" dirty="0"/>
              <a:t> performing CRT implantation</a:t>
            </a:r>
          </a:p>
          <a:p>
            <a:endParaRPr lang="en-US" sz="1000" dirty="0"/>
          </a:p>
          <a:p>
            <a:r>
              <a:rPr lang="en-US" sz="1800" dirty="0"/>
              <a:t>Primary outcome was composite of time to death or first unplanned HF-hospitalization </a:t>
            </a:r>
          </a:p>
          <a:p>
            <a:endParaRPr lang="en-US" sz="1000" dirty="0"/>
          </a:p>
          <a:p>
            <a:r>
              <a:rPr lang="en-US" sz="1800" dirty="0"/>
              <a:t>80% power to detect 25% difference in the primary endpoint between treatment groups. At least 264 primary outcome events were required for the study to be conclusive. With expected attrition rate &lt;10%, we planned including 1,000 patients</a:t>
            </a:r>
          </a:p>
          <a:p>
            <a:endParaRPr lang="en-US" sz="1000" dirty="0"/>
          </a:p>
          <a:p>
            <a:r>
              <a:rPr lang="en-US" sz="1800" dirty="0"/>
              <a:t>Intention-to-treat analysis</a:t>
            </a:r>
          </a:p>
          <a:p>
            <a:endParaRPr lang="da-DK" sz="1800" dirty="0"/>
          </a:p>
        </p:txBody>
      </p:sp>
    </p:spTree>
    <p:extLst>
      <p:ext uri="{BB962C8B-B14F-4D97-AF65-F5344CB8AC3E}">
        <p14:creationId xmlns:p14="http://schemas.microsoft.com/office/powerpoint/2010/main" val="3230832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F8C8EA8A-9F63-EDA7-161E-6FE5D7AF9C59}"/>
              </a:ext>
            </a:extLst>
          </p:cNvPr>
          <p:cNvSpPr>
            <a:spLocks noGrp="1"/>
          </p:cNvSpPr>
          <p:nvPr>
            <p:ph type="body" sz="quarter" idx="10"/>
          </p:nvPr>
        </p:nvSpPr>
        <p:spPr>
          <a:xfrm>
            <a:off x="557808" y="339502"/>
            <a:ext cx="8586192" cy="432048"/>
          </a:xfrm>
        </p:spPr>
        <p:txBody>
          <a:bodyPr/>
          <a:lstStyle/>
          <a:p>
            <a:r>
              <a:rPr lang="da-DK" dirty="0" err="1"/>
              <a:t>Inclusion</a:t>
            </a:r>
            <a:r>
              <a:rPr lang="da-DK" dirty="0"/>
              <a:t> and </a:t>
            </a:r>
            <a:r>
              <a:rPr lang="da-DK" dirty="0" err="1"/>
              <a:t>exclusion</a:t>
            </a:r>
            <a:r>
              <a:rPr lang="da-DK" dirty="0"/>
              <a:t> </a:t>
            </a:r>
            <a:r>
              <a:rPr lang="da-DK" dirty="0" err="1"/>
              <a:t>criteria</a:t>
            </a:r>
            <a:endParaRPr lang="da-DK" dirty="0"/>
          </a:p>
        </p:txBody>
      </p:sp>
      <p:pic>
        <p:nvPicPr>
          <p:cNvPr id="5" name="Billede 4">
            <a:extLst>
              <a:ext uri="{FF2B5EF4-FFF2-40B4-BE49-F238E27FC236}">
                <a16:creationId xmlns:a16="http://schemas.microsoft.com/office/drawing/2014/main" id="{8043FF59-C885-4A3B-7CB7-9DBBAC5AED8C}"/>
              </a:ext>
            </a:extLst>
          </p:cNvPr>
          <p:cNvPicPr>
            <a:picLocks noChangeAspect="1"/>
          </p:cNvPicPr>
          <p:nvPr/>
        </p:nvPicPr>
        <p:blipFill>
          <a:blip r:embed="rId2"/>
          <a:srcRect t="9064"/>
          <a:stretch>
            <a:fillRect/>
          </a:stretch>
        </p:blipFill>
        <p:spPr>
          <a:xfrm>
            <a:off x="557808" y="843558"/>
            <a:ext cx="8028384" cy="3660544"/>
          </a:xfrm>
          <a:prstGeom prst="rect">
            <a:avLst/>
          </a:prstGeom>
        </p:spPr>
      </p:pic>
      <p:pic>
        <p:nvPicPr>
          <p:cNvPr id="7" name="Billede 6">
            <a:extLst>
              <a:ext uri="{FF2B5EF4-FFF2-40B4-BE49-F238E27FC236}">
                <a16:creationId xmlns:a16="http://schemas.microsoft.com/office/drawing/2014/main" id="{3BD03206-C572-FF1C-B593-D82F3E9C6B1F}"/>
              </a:ext>
            </a:extLst>
          </p:cNvPr>
          <p:cNvPicPr>
            <a:picLocks noChangeAspect="1"/>
          </p:cNvPicPr>
          <p:nvPr/>
        </p:nvPicPr>
        <p:blipFill>
          <a:blip r:embed="rId3"/>
          <a:srcRect l="1853" r="5867" b="-3903"/>
          <a:stretch>
            <a:fillRect/>
          </a:stretch>
        </p:blipFill>
        <p:spPr>
          <a:xfrm>
            <a:off x="5921896" y="4504102"/>
            <a:ext cx="2664296" cy="334932"/>
          </a:xfrm>
          <a:prstGeom prst="rect">
            <a:avLst/>
          </a:prstGeom>
        </p:spPr>
      </p:pic>
      <p:sp>
        <p:nvSpPr>
          <p:cNvPr id="3" name="Rektangel: afrundede hjørner 2">
            <a:extLst>
              <a:ext uri="{FF2B5EF4-FFF2-40B4-BE49-F238E27FC236}">
                <a16:creationId xmlns:a16="http://schemas.microsoft.com/office/drawing/2014/main" id="{E9E4A6EC-0962-59A5-37F2-0857D1A224D3}"/>
              </a:ext>
            </a:extLst>
          </p:cNvPr>
          <p:cNvSpPr/>
          <p:nvPr/>
        </p:nvSpPr>
        <p:spPr>
          <a:xfrm>
            <a:off x="899592" y="1183720"/>
            <a:ext cx="2520280" cy="144016"/>
          </a:xfrm>
          <a:prstGeom prst="roundRect">
            <a:avLst/>
          </a:prstGeom>
          <a:solidFill>
            <a:srgbClr val="FF0000">
              <a:alpha val="20000"/>
            </a:srgb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da-DK"/>
          </a:p>
        </p:txBody>
      </p:sp>
      <p:sp>
        <p:nvSpPr>
          <p:cNvPr id="6" name="Rektangel: afrundede hjørner 5">
            <a:extLst>
              <a:ext uri="{FF2B5EF4-FFF2-40B4-BE49-F238E27FC236}">
                <a16:creationId xmlns:a16="http://schemas.microsoft.com/office/drawing/2014/main" id="{6BC0163F-E85F-1399-3EEE-14446B870625}"/>
              </a:ext>
            </a:extLst>
          </p:cNvPr>
          <p:cNvSpPr/>
          <p:nvPr/>
        </p:nvSpPr>
        <p:spPr>
          <a:xfrm>
            <a:off x="902093" y="1340988"/>
            <a:ext cx="2520280" cy="144016"/>
          </a:xfrm>
          <a:prstGeom prst="roundRect">
            <a:avLst/>
          </a:prstGeom>
          <a:solidFill>
            <a:srgbClr val="FF0000">
              <a:alpha val="20000"/>
            </a:srgb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da-DK"/>
          </a:p>
        </p:txBody>
      </p:sp>
      <p:sp>
        <p:nvSpPr>
          <p:cNvPr id="9" name="Rektangel: afrundede hjørner 8">
            <a:extLst>
              <a:ext uri="{FF2B5EF4-FFF2-40B4-BE49-F238E27FC236}">
                <a16:creationId xmlns:a16="http://schemas.microsoft.com/office/drawing/2014/main" id="{F6EBE23B-136C-A2BD-822F-7DCC7BD01EEA}"/>
              </a:ext>
            </a:extLst>
          </p:cNvPr>
          <p:cNvSpPr/>
          <p:nvPr/>
        </p:nvSpPr>
        <p:spPr>
          <a:xfrm>
            <a:off x="899592" y="1495202"/>
            <a:ext cx="2520280" cy="144016"/>
          </a:xfrm>
          <a:prstGeom prst="roundRect">
            <a:avLst/>
          </a:prstGeom>
          <a:solidFill>
            <a:srgbClr val="FF0000">
              <a:alpha val="20000"/>
            </a:srgb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da-DK"/>
          </a:p>
        </p:txBody>
      </p:sp>
      <p:sp>
        <p:nvSpPr>
          <p:cNvPr id="11" name="Rektangel: afrundede hjørner 10">
            <a:extLst>
              <a:ext uri="{FF2B5EF4-FFF2-40B4-BE49-F238E27FC236}">
                <a16:creationId xmlns:a16="http://schemas.microsoft.com/office/drawing/2014/main" id="{B7AA3E30-16BB-AA2E-C0F5-32B413C2A05C}"/>
              </a:ext>
            </a:extLst>
          </p:cNvPr>
          <p:cNvSpPr/>
          <p:nvPr/>
        </p:nvSpPr>
        <p:spPr>
          <a:xfrm>
            <a:off x="899592" y="1649659"/>
            <a:ext cx="1296144" cy="144016"/>
          </a:xfrm>
          <a:prstGeom prst="roundRect">
            <a:avLst/>
          </a:prstGeom>
          <a:solidFill>
            <a:srgbClr val="FF0000">
              <a:alpha val="20000"/>
            </a:srgb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da-DK"/>
          </a:p>
        </p:txBody>
      </p:sp>
      <p:sp>
        <p:nvSpPr>
          <p:cNvPr id="13" name="Rektangel: afrundede hjørner 12">
            <a:extLst>
              <a:ext uri="{FF2B5EF4-FFF2-40B4-BE49-F238E27FC236}">
                <a16:creationId xmlns:a16="http://schemas.microsoft.com/office/drawing/2014/main" id="{477062A6-C2C3-0003-2705-012E008FA3D6}"/>
              </a:ext>
            </a:extLst>
          </p:cNvPr>
          <p:cNvSpPr/>
          <p:nvPr/>
        </p:nvSpPr>
        <p:spPr>
          <a:xfrm>
            <a:off x="899592" y="2416815"/>
            <a:ext cx="4320480" cy="144016"/>
          </a:xfrm>
          <a:prstGeom prst="roundRect">
            <a:avLst/>
          </a:prstGeom>
          <a:solidFill>
            <a:srgbClr val="FF0000">
              <a:alpha val="20000"/>
            </a:srgb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da-DK"/>
          </a:p>
        </p:txBody>
      </p:sp>
    </p:spTree>
    <p:extLst>
      <p:ext uri="{BB962C8B-B14F-4D97-AF65-F5344CB8AC3E}">
        <p14:creationId xmlns:p14="http://schemas.microsoft.com/office/powerpoint/2010/main" val="416471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left)">
                                      <p:cBhvr>
                                        <p:cTn id="10" dur="500"/>
                                        <p:tgtEl>
                                          <p:spTgt spid="6"/>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left)">
                                      <p:cBhvr>
                                        <p:cTn id="13" dur="500"/>
                                        <p:tgtEl>
                                          <p:spTgt spid="9"/>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left)">
                                      <p:cBhvr>
                                        <p:cTn id="16" dur="500"/>
                                        <p:tgtEl>
                                          <p:spTgt spid="11"/>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wipe(left)">
                                      <p:cBhvr>
                                        <p:cTn id="1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9" grpId="0" animBg="1"/>
      <p:bldP spid="11" grpId="0" animBg="1"/>
      <p:bldP spid="1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ladsholder til tekst 1">
            <a:extLst>
              <a:ext uri="{FF2B5EF4-FFF2-40B4-BE49-F238E27FC236}">
                <a16:creationId xmlns:a16="http://schemas.microsoft.com/office/drawing/2014/main" id="{57B1768F-99C9-5A02-D1EE-10CBDBAA6660}"/>
              </a:ext>
            </a:extLst>
          </p:cNvPr>
          <p:cNvSpPr>
            <a:spLocks noGrp="1"/>
          </p:cNvSpPr>
          <p:nvPr>
            <p:ph type="body" sz="quarter" idx="10"/>
          </p:nvPr>
        </p:nvSpPr>
        <p:spPr>
          <a:xfrm>
            <a:off x="499094" y="521457"/>
            <a:ext cx="3760881" cy="432048"/>
          </a:xfrm>
        </p:spPr>
        <p:txBody>
          <a:bodyPr/>
          <a:lstStyle/>
          <a:p>
            <a:pPr algn="ctr"/>
            <a:r>
              <a:rPr lang="da-DK"/>
              <a:t>Intervention Group</a:t>
            </a:r>
            <a:endParaRPr lang="da-DK" dirty="0"/>
          </a:p>
        </p:txBody>
      </p:sp>
      <p:sp>
        <p:nvSpPr>
          <p:cNvPr id="9" name="Pladsholder til tekst 1">
            <a:extLst>
              <a:ext uri="{FF2B5EF4-FFF2-40B4-BE49-F238E27FC236}">
                <a16:creationId xmlns:a16="http://schemas.microsoft.com/office/drawing/2014/main" id="{CB504800-ACBC-8C08-A74B-88268B5874DA}"/>
              </a:ext>
            </a:extLst>
          </p:cNvPr>
          <p:cNvSpPr txBox="1">
            <a:spLocks/>
          </p:cNvSpPr>
          <p:nvPr/>
        </p:nvSpPr>
        <p:spPr>
          <a:xfrm>
            <a:off x="4716016" y="521457"/>
            <a:ext cx="3760881" cy="432048"/>
          </a:xfrm>
          <a:prstGeom prst="rect">
            <a:avLst/>
          </a:prstGeom>
        </p:spPr>
        <p:txBody>
          <a:bodyPr vert="horz" lIns="91440" tIns="45720" rIns="91440" bIns="45720" rtlCol="0">
            <a:noAutofit/>
          </a:bodyPr>
          <a:lstStyle>
            <a:lvl1pPr marL="0" indent="0" algn="l" defTabSz="360000" rtl="0" eaLnBrk="1" latinLnBrk="0" hangingPunct="1">
              <a:lnSpc>
                <a:spcPts val="2500"/>
              </a:lnSpc>
              <a:spcBef>
                <a:spcPts val="0"/>
              </a:spcBef>
              <a:buClr>
                <a:srgbClr val="C00000"/>
              </a:buClr>
              <a:buFont typeface="Arial" panose="020B0604020202020204" pitchFamily="34" charset="0"/>
              <a:buNone/>
              <a:defRPr lang="en-US" sz="2400" b="1" i="0" kern="1200">
                <a:solidFill>
                  <a:schemeClr val="accent1"/>
                </a:solidFill>
                <a:latin typeface="+mj-lt"/>
                <a:ea typeface="+mn-ea"/>
                <a:cs typeface="Verdana"/>
              </a:defRPr>
            </a:lvl1pPr>
            <a:lvl2pPr marL="266700" indent="0" algn="l" defTabSz="360000" rtl="0" eaLnBrk="1" latinLnBrk="0" hangingPunct="1">
              <a:spcBef>
                <a:spcPct val="20000"/>
              </a:spcBef>
              <a:buClr>
                <a:srgbClr val="C00000"/>
              </a:buClr>
              <a:buFont typeface="Arial" panose="020B0604020202020204" pitchFamily="34" charset="0"/>
              <a:buNone/>
              <a:defRPr lang="en-US" sz="1100" b="0" i="0" kern="1200">
                <a:solidFill>
                  <a:schemeClr val="tx1"/>
                </a:solidFill>
                <a:latin typeface="+mn-lt"/>
                <a:ea typeface="+mn-ea"/>
                <a:cs typeface="Verdana"/>
              </a:defRPr>
            </a:lvl2pPr>
            <a:lvl3pPr marL="531812" indent="0" algn="l" defTabSz="360000" rtl="0" eaLnBrk="1" latinLnBrk="0" hangingPunct="1">
              <a:spcBef>
                <a:spcPct val="20000"/>
              </a:spcBef>
              <a:buClr>
                <a:srgbClr val="C00000"/>
              </a:buClr>
              <a:buFont typeface="Arial" panose="020B0604020202020204" pitchFamily="34" charset="0"/>
              <a:buNone/>
              <a:defRPr lang="en-US" sz="1100" b="0" i="0" kern="1200">
                <a:solidFill>
                  <a:schemeClr val="tx1"/>
                </a:solidFill>
                <a:latin typeface="+mn-lt"/>
                <a:ea typeface="+mn-ea"/>
                <a:cs typeface="Verdana"/>
              </a:defRPr>
            </a:lvl3pPr>
            <a:lvl4pPr marL="809625" indent="0" algn="l" defTabSz="360000" rtl="0" eaLnBrk="1" latinLnBrk="0" hangingPunct="1">
              <a:spcBef>
                <a:spcPct val="20000"/>
              </a:spcBef>
              <a:buClr>
                <a:srgbClr val="C00000"/>
              </a:buClr>
              <a:buFont typeface="Arial" panose="020B0604020202020204" pitchFamily="34" charset="0"/>
              <a:buNone/>
              <a:defRPr lang="en-US" sz="1100" b="0" i="0" kern="1200">
                <a:solidFill>
                  <a:schemeClr val="tx1"/>
                </a:solidFill>
                <a:latin typeface="+mn-lt"/>
                <a:ea typeface="+mn-ea"/>
                <a:cs typeface="Verdana"/>
              </a:defRPr>
            </a:lvl4pPr>
            <a:lvl5pPr marL="1076325" indent="0" algn="l" defTabSz="360000" rtl="0" eaLnBrk="1" latinLnBrk="0" hangingPunct="1">
              <a:spcBef>
                <a:spcPct val="20000"/>
              </a:spcBef>
              <a:buClr>
                <a:srgbClr val="C00000"/>
              </a:buClr>
              <a:buFont typeface="Arial" panose="020B0604020202020204" pitchFamily="34" charset="0"/>
              <a:buNone/>
              <a:defRPr lang="en-US" sz="1100" b="0" i="0" kern="1200">
                <a:solidFill>
                  <a:schemeClr val="tx1"/>
                </a:solidFill>
                <a:latin typeface="+mn-lt"/>
                <a:ea typeface="+mn-ea"/>
                <a:cs typeface="Verdana"/>
              </a:defRPr>
            </a:lvl5pPr>
            <a:lvl6pPr marL="1981200" indent="0" algn="l" defTabSz="914400" rtl="0" eaLnBrk="1" latinLnBrk="0" hangingPunct="1">
              <a:spcBef>
                <a:spcPct val="20000"/>
              </a:spcBef>
              <a:buClr>
                <a:srgbClr val="C00000"/>
              </a:buClr>
              <a:buFont typeface="Arial" panose="020B0604020202020204" pitchFamily="34" charset="0"/>
              <a:buNone/>
              <a:defRPr lang="en-US" sz="1400" kern="1200" dirty="0" smtClean="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lang="en-US" sz="1400" kern="1200" dirty="0" smtClean="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lang="en-US" sz="1400" kern="1200" dirty="0" smtClean="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da-DK" dirty="0"/>
              <a:t>Control Group</a:t>
            </a:r>
          </a:p>
        </p:txBody>
      </p:sp>
      <p:pic>
        <p:nvPicPr>
          <p:cNvPr id="11" name="Billede 10">
            <a:extLst>
              <a:ext uri="{FF2B5EF4-FFF2-40B4-BE49-F238E27FC236}">
                <a16:creationId xmlns:a16="http://schemas.microsoft.com/office/drawing/2014/main" id="{E8D872A4-DD74-8527-67EC-83F07EF366E4}"/>
              </a:ext>
            </a:extLst>
          </p:cNvPr>
          <p:cNvPicPr>
            <a:picLocks noChangeAspect="1"/>
          </p:cNvPicPr>
          <p:nvPr/>
        </p:nvPicPr>
        <p:blipFill>
          <a:blip r:embed="rId2"/>
          <a:srcRect l="1853" r="5867" b="-3903"/>
          <a:stretch>
            <a:fillRect/>
          </a:stretch>
        </p:blipFill>
        <p:spPr>
          <a:xfrm>
            <a:off x="6337437" y="4379416"/>
            <a:ext cx="2664296" cy="334932"/>
          </a:xfrm>
          <a:prstGeom prst="rect">
            <a:avLst/>
          </a:prstGeom>
        </p:spPr>
      </p:pic>
      <p:pic>
        <p:nvPicPr>
          <p:cNvPr id="3" name="Picture 2">
            <a:extLst>
              <a:ext uri="{FF2B5EF4-FFF2-40B4-BE49-F238E27FC236}">
                <a16:creationId xmlns:a16="http://schemas.microsoft.com/office/drawing/2014/main" id="{6AD28E66-7A60-9112-D132-08AAD88157A6}"/>
              </a:ext>
            </a:extLst>
          </p:cNvPr>
          <p:cNvPicPr>
            <a:picLocks noChangeAspect="1"/>
          </p:cNvPicPr>
          <p:nvPr/>
        </p:nvPicPr>
        <p:blipFill>
          <a:blip r:embed="rId3"/>
          <a:stretch>
            <a:fillRect/>
          </a:stretch>
        </p:blipFill>
        <p:spPr>
          <a:xfrm>
            <a:off x="499093" y="1079670"/>
            <a:ext cx="3760882" cy="3436296"/>
          </a:xfrm>
          <a:prstGeom prst="rect">
            <a:avLst/>
          </a:prstGeom>
        </p:spPr>
      </p:pic>
      <p:pic>
        <p:nvPicPr>
          <p:cNvPr id="6" name="Picture 5">
            <a:extLst>
              <a:ext uri="{FF2B5EF4-FFF2-40B4-BE49-F238E27FC236}">
                <a16:creationId xmlns:a16="http://schemas.microsoft.com/office/drawing/2014/main" id="{54EC02C6-985E-4DD0-8218-F22B49FB3541}"/>
              </a:ext>
            </a:extLst>
          </p:cNvPr>
          <p:cNvPicPr>
            <a:picLocks noChangeAspect="1"/>
          </p:cNvPicPr>
          <p:nvPr/>
        </p:nvPicPr>
        <p:blipFill>
          <a:blip r:embed="rId4"/>
          <a:stretch>
            <a:fillRect/>
          </a:stretch>
        </p:blipFill>
        <p:spPr>
          <a:xfrm>
            <a:off x="4439861" y="1241537"/>
            <a:ext cx="4200466" cy="2520280"/>
          </a:xfrm>
          <a:prstGeom prst="rect">
            <a:avLst/>
          </a:prstGeom>
        </p:spPr>
      </p:pic>
    </p:spTree>
    <p:extLst>
      <p:ext uri="{BB962C8B-B14F-4D97-AF65-F5344CB8AC3E}">
        <p14:creationId xmlns:p14="http://schemas.microsoft.com/office/powerpoint/2010/main" val="2550480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B793BCA7-1715-18A9-858A-1A23230E4797}"/>
              </a:ext>
            </a:extLst>
          </p:cNvPr>
          <p:cNvSpPr>
            <a:spLocks noGrp="1"/>
          </p:cNvSpPr>
          <p:nvPr>
            <p:ph type="body" sz="quarter" idx="10"/>
          </p:nvPr>
        </p:nvSpPr>
        <p:spPr>
          <a:xfrm>
            <a:off x="540643" y="123478"/>
            <a:ext cx="7631757" cy="432048"/>
          </a:xfrm>
        </p:spPr>
        <p:txBody>
          <a:bodyPr/>
          <a:lstStyle/>
          <a:p>
            <a:pPr marL="38700">
              <a:spcBef>
                <a:spcPct val="20000"/>
              </a:spcBef>
            </a:pPr>
            <a:r>
              <a:rPr lang="da-DK" dirty="0">
                <a:solidFill>
                  <a:srgbClr val="AE1022"/>
                </a:solidFill>
              </a:rPr>
              <a:t>Baseline </a:t>
            </a:r>
            <a:r>
              <a:rPr lang="da-DK" dirty="0" err="1">
                <a:solidFill>
                  <a:srgbClr val="AE1022"/>
                </a:solidFill>
              </a:rPr>
              <a:t>characteristics</a:t>
            </a:r>
            <a:endParaRPr lang="da-DK" dirty="0">
              <a:solidFill>
                <a:srgbClr val="AE1022"/>
              </a:solidFill>
            </a:endParaRPr>
          </a:p>
        </p:txBody>
      </p:sp>
      <p:graphicFrame>
        <p:nvGraphicFramePr>
          <p:cNvPr id="6" name="Tabel 5">
            <a:extLst>
              <a:ext uri="{FF2B5EF4-FFF2-40B4-BE49-F238E27FC236}">
                <a16:creationId xmlns:a16="http://schemas.microsoft.com/office/drawing/2014/main" id="{CE20E00E-F4CE-91E8-1A27-7ADE683C4ABB}"/>
              </a:ext>
            </a:extLst>
          </p:cNvPr>
          <p:cNvGraphicFramePr>
            <a:graphicFrameLocks noGrp="1"/>
          </p:cNvGraphicFramePr>
          <p:nvPr>
            <p:extLst>
              <p:ext uri="{D42A27DB-BD31-4B8C-83A1-F6EECF244321}">
                <p14:modId xmlns:p14="http://schemas.microsoft.com/office/powerpoint/2010/main" val="3381505651"/>
              </p:ext>
            </p:extLst>
          </p:nvPr>
        </p:nvGraphicFramePr>
        <p:xfrm>
          <a:off x="539552" y="828570"/>
          <a:ext cx="3888432" cy="3779171"/>
        </p:xfrm>
        <a:graphic>
          <a:graphicData uri="http://schemas.openxmlformats.org/drawingml/2006/table">
            <a:tbl>
              <a:tblPr firstRow="1" firstCol="1" bandRow="1">
                <a:tableStyleId>{3B4B98B0-60AC-42C2-AFA5-B58CD77FA1E5}</a:tableStyleId>
              </a:tblPr>
              <a:tblGrid>
                <a:gridCol w="1719883">
                  <a:extLst>
                    <a:ext uri="{9D8B030D-6E8A-4147-A177-3AD203B41FA5}">
                      <a16:colId xmlns:a16="http://schemas.microsoft.com/office/drawing/2014/main" val="1299514727"/>
                    </a:ext>
                  </a:extLst>
                </a:gridCol>
                <a:gridCol w="1121663">
                  <a:extLst>
                    <a:ext uri="{9D8B030D-6E8A-4147-A177-3AD203B41FA5}">
                      <a16:colId xmlns:a16="http://schemas.microsoft.com/office/drawing/2014/main" val="4192152330"/>
                    </a:ext>
                  </a:extLst>
                </a:gridCol>
                <a:gridCol w="1046886">
                  <a:extLst>
                    <a:ext uri="{9D8B030D-6E8A-4147-A177-3AD203B41FA5}">
                      <a16:colId xmlns:a16="http://schemas.microsoft.com/office/drawing/2014/main" val="3719343567"/>
                    </a:ext>
                  </a:extLst>
                </a:gridCol>
              </a:tblGrid>
              <a:tr h="311933">
                <a:tc>
                  <a:txBody>
                    <a:bodyPr/>
                    <a:lstStyle/>
                    <a:p>
                      <a:pPr algn="just">
                        <a:lnSpc>
                          <a:spcPct val="150000"/>
                        </a:lnSpc>
                        <a:spcAft>
                          <a:spcPts val="800"/>
                        </a:spcAft>
                        <a:buNone/>
                      </a:pPr>
                      <a:endParaRPr lang="da-DK" sz="900" dirty="0">
                        <a:effectLst/>
                        <a:latin typeface="Georgia" panose="02040502050405020303" pitchFamily="18" charset="0"/>
                        <a:ea typeface="Source Sans Pro" panose="020B0503030403020204" pitchFamily="34" charset="0"/>
                        <a:cs typeface="Times New Roman" panose="02020603050405020304" pitchFamily="18" charset="0"/>
                      </a:endParaRPr>
                    </a:p>
                  </a:txBody>
                  <a:tcPr marL="17895" marR="17895" marT="0" marB="0"/>
                </a:tc>
                <a:tc>
                  <a:txBody>
                    <a:bodyPr/>
                    <a:lstStyle/>
                    <a:p>
                      <a:pPr algn="ctr">
                        <a:lnSpc>
                          <a:spcPct val="150000"/>
                        </a:lnSpc>
                        <a:spcAft>
                          <a:spcPts val="800"/>
                        </a:spcAft>
                        <a:buNone/>
                      </a:pPr>
                      <a:r>
                        <a:rPr lang="en-GB" sz="900" dirty="0">
                          <a:effectLst/>
                        </a:rPr>
                        <a:t>Intervention (N=499)</a:t>
                      </a:r>
                      <a:endParaRPr lang="da-DK" sz="900" dirty="0">
                        <a:effectLst/>
                        <a:latin typeface="Georgia" panose="02040502050405020303" pitchFamily="18" charset="0"/>
                        <a:ea typeface="Source Sans Pro" panose="020B0503030403020204" pitchFamily="34" charset="0"/>
                        <a:cs typeface="Times New Roman" panose="02020603050405020304" pitchFamily="18" charset="0"/>
                      </a:endParaRPr>
                    </a:p>
                  </a:txBody>
                  <a:tcPr marL="17895" marR="17895" marT="0" marB="0"/>
                </a:tc>
                <a:tc>
                  <a:txBody>
                    <a:bodyPr/>
                    <a:lstStyle/>
                    <a:p>
                      <a:pPr algn="ctr">
                        <a:lnSpc>
                          <a:spcPct val="150000"/>
                        </a:lnSpc>
                        <a:spcAft>
                          <a:spcPts val="800"/>
                        </a:spcAft>
                        <a:buNone/>
                      </a:pPr>
                      <a:r>
                        <a:rPr lang="en-GB" sz="900" dirty="0">
                          <a:effectLst/>
                        </a:rPr>
                        <a:t>Control (N=501)</a:t>
                      </a:r>
                      <a:endParaRPr lang="da-DK" sz="900" dirty="0">
                        <a:effectLst/>
                        <a:latin typeface="Georgia" panose="02040502050405020303" pitchFamily="18" charset="0"/>
                        <a:ea typeface="Source Sans Pro" panose="020B0503030403020204" pitchFamily="34" charset="0"/>
                        <a:cs typeface="Times New Roman" panose="02020603050405020304" pitchFamily="18" charset="0"/>
                      </a:endParaRPr>
                    </a:p>
                  </a:txBody>
                  <a:tcPr marL="17895" marR="17895" marT="0" marB="0"/>
                </a:tc>
                <a:extLst>
                  <a:ext uri="{0D108BD9-81ED-4DB2-BD59-A6C34878D82A}">
                    <a16:rowId xmlns:a16="http://schemas.microsoft.com/office/drawing/2014/main" val="3571290131"/>
                  </a:ext>
                </a:extLst>
              </a:tr>
              <a:tr h="199581">
                <a:tc>
                  <a:txBody>
                    <a:bodyPr/>
                    <a:lstStyle/>
                    <a:p>
                      <a:pPr algn="just">
                        <a:lnSpc>
                          <a:spcPct val="150000"/>
                        </a:lnSpc>
                        <a:spcAft>
                          <a:spcPts val="800"/>
                        </a:spcAft>
                        <a:buNone/>
                      </a:pPr>
                      <a:r>
                        <a:rPr lang="en-GB" sz="900" dirty="0">
                          <a:effectLst/>
                        </a:rPr>
                        <a:t>Median age (IQR) – years</a:t>
                      </a:r>
                      <a:endParaRPr lang="da-DK" sz="900" dirty="0">
                        <a:effectLst/>
                        <a:latin typeface="Georgia" panose="02040502050405020303" pitchFamily="18" charset="0"/>
                        <a:ea typeface="Source Sans Pro" panose="020B0503030403020204" pitchFamily="34" charset="0"/>
                        <a:cs typeface="Times New Roman" panose="02020603050405020304" pitchFamily="18" charset="0"/>
                      </a:endParaRPr>
                    </a:p>
                  </a:txBody>
                  <a:tcPr marL="17895" marR="17895" marT="0" marB="0">
                    <a:solidFill>
                      <a:srgbClr val="F7A3AD">
                        <a:alpha val="20000"/>
                      </a:srgbClr>
                    </a:solidFill>
                  </a:tcPr>
                </a:tc>
                <a:tc>
                  <a:txBody>
                    <a:bodyPr/>
                    <a:lstStyle/>
                    <a:p>
                      <a:pPr algn="ctr">
                        <a:lnSpc>
                          <a:spcPct val="150000"/>
                        </a:lnSpc>
                        <a:spcAft>
                          <a:spcPts val="800"/>
                        </a:spcAft>
                        <a:buNone/>
                      </a:pPr>
                      <a:r>
                        <a:rPr lang="en-GB" sz="900" dirty="0">
                          <a:effectLst/>
                        </a:rPr>
                        <a:t>73 (65, 78)</a:t>
                      </a:r>
                      <a:endParaRPr lang="da-DK" sz="900" dirty="0">
                        <a:effectLst/>
                        <a:latin typeface="Georgia" panose="02040502050405020303" pitchFamily="18" charset="0"/>
                        <a:ea typeface="Source Sans Pro" panose="020B0503030403020204" pitchFamily="34" charset="0"/>
                        <a:cs typeface="Times New Roman" panose="02020603050405020304" pitchFamily="18" charset="0"/>
                      </a:endParaRPr>
                    </a:p>
                  </a:txBody>
                  <a:tcPr marL="17895" marR="17895" marT="0" marB="0">
                    <a:solidFill>
                      <a:srgbClr val="F7A3AD">
                        <a:alpha val="20000"/>
                      </a:srgbClr>
                    </a:solidFill>
                  </a:tcPr>
                </a:tc>
                <a:tc>
                  <a:txBody>
                    <a:bodyPr/>
                    <a:lstStyle/>
                    <a:p>
                      <a:pPr algn="ctr">
                        <a:lnSpc>
                          <a:spcPct val="150000"/>
                        </a:lnSpc>
                        <a:spcAft>
                          <a:spcPts val="800"/>
                        </a:spcAft>
                        <a:buNone/>
                      </a:pPr>
                      <a:r>
                        <a:rPr lang="en-GB" sz="900" dirty="0">
                          <a:effectLst/>
                        </a:rPr>
                        <a:t>72 (63, 77)</a:t>
                      </a:r>
                      <a:endParaRPr lang="da-DK" sz="900" dirty="0">
                        <a:effectLst/>
                        <a:latin typeface="Georgia" panose="02040502050405020303" pitchFamily="18" charset="0"/>
                        <a:ea typeface="Source Sans Pro" panose="020B0503030403020204" pitchFamily="34" charset="0"/>
                        <a:cs typeface="Times New Roman" panose="02020603050405020304" pitchFamily="18" charset="0"/>
                      </a:endParaRPr>
                    </a:p>
                  </a:txBody>
                  <a:tcPr marL="17895" marR="17895" marT="0" marB="0">
                    <a:solidFill>
                      <a:srgbClr val="F7A3AD">
                        <a:alpha val="20000"/>
                      </a:srgbClr>
                    </a:solidFill>
                  </a:tcPr>
                </a:tc>
                <a:extLst>
                  <a:ext uri="{0D108BD9-81ED-4DB2-BD59-A6C34878D82A}">
                    <a16:rowId xmlns:a16="http://schemas.microsoft.com/office/drawing/2014/main" val="17484464"/>
                  </a:ext>
                </a:extLst>
              </a:tr>
              <a:tr h="199581">
                <a:tc>
                  <a:txBody>
                    <a:bodyPr/>
                    <a:lstStyle/>
                    <a:p>
                      <a:pPr algn="just">
                        <a:lnSpc>
                          <a:spcPct val="150000"/>
                        </a:lnSpc>
                        <a:spcAft>
                          <a:spcPts val="800"/>
                        </a:spcAft>
                        <a:buNone/>
                      </a:pPr>
                      <a:r>
                        <a:rPr lang="en-GB" sz="900" dirty="0">
                          <a:effectLst/>
                        </a:rPr>
                        <a:t>Female sex – no. (%)</a:t>
                      </a:r>
                      <a:endParaRPr lang="da-DK" sz="900" dirty="0">
                        <a:effectLst/>
                        <a:latin typeface="Georgia" panose="02040502050405020303" pitchFamily="18" charset="0"/>
                        <a:ea typeface="Source Sans Pro" panose="020B0503030403020204" pitchFamily="34" charset="0"/>
                        <a:cs typeface="Times New Roman" panose="02020603050405020304" pitchFamily="18" charset="0"/>
                      </a:endParaRPr>
                    </a:p>
                  </a:txBody>
                  <a:tcPr marL="17895" marR="17895" marT="0" marB="0"/>
                </a:tc>
                <a:tc>
                  <a:txBody>
                    <a:bodyPr/>
                    <a:lstStyle/>
                    <a:p>
                      <a:pPr algn="ctr">
                        <a:lnSpc>
                          <a:spcPct val="150000"/>
                        </a:lnSpc>
                        <a:spcAft>
                          <a:spcPts val="800"/>
                        </a:spcAft>
                        <a:buNone/>
                      </a:pPr>
                      <a:r>
                        <a:rPr lang="en-GB" sz="900" dirty="0">
                          <a:effectLst/>
                        </a:rPr>
                        <a:t>130 (26%)</a:t>
                      </a:r>
                      <a:endParaRPr lang="da-DK" sz="900" dirty="0">
                        <a:effectLst/>
                        <a:latin typeface="Georgia" panose="02040502050405020303" pitchFamily="18" charset="0"/>
                        <a:ea typeface="Source Sans Pro" panose="020B0503030403020204" pitchFamily="34" charset="0"/>
                        <a:cs typeface="Times New Roman" panose="02020603050405020304" pitchFamily="18" charset="0"/>
                      </a:endParaRPr>
                    </a:p>
                  </a:txBody>
                  <a:tcPr marL="17895" marR="17895" marT="0" marB="0"/>
                </a:tc>
                <a:tc>
                  <a:txBody>
                    <a:bodyPr/>
                    <a:lstStyle/>
                    <a:p>
                      <a:pPr algn="ctr">
                        <a:lnSpc>
                          <a:spcPct val="150000"/>
                        </a:lnSpc>
                        <a:spcAft>
                          <a:spcPts val="800"/>
                        </a:spcAft>
                        <a:buNone/>
                      </a:pPr>
                      <a:r>
                        <a:rPr lang="en-GB" sz="900" dirty="0">
                          <a:effectLst/>
                        </a:rPr>
                        <a:t>125 (25%)</a:t>
                      </a:r>
                      <a:endParaRPr lang="da-DK" sz="900" dirty="0">
                        <a:effectLst/>
                        <a:latin typeface="Georgia" panose="02040502050405020303" pitchFamily="18" charset="0"/>
                        <a:ea typeface="Source Sans Pro" panose="020B0503030403020204" pitchFamily="34" charset="0"/>
                        <a:cs typeface="Times New Roman" panose="02020603050405020304" pitchFamily="18" charset="0"/>
                      </a:endParaRPr>
                    </a:p>
                  </a:txBody>
                  <a:tcPr marL="17895" marR="17895" marT="0" marB="0"/>
                </a:tc>
                <a:extLst>
                  <a:ext uri="{0D108BD9-81ED-4DB2-BD59-A6C34878D82A}">
                    <a16:rowId xmlns:a16="http://schemas.microsoft.com/office/drawing/2014/main" val="526232232"/>
                  </a:ext>
                </a:extLst>
              </a:tr>
              <a:tr h="199581">
                <a:tc>
                  <a:txBody>
                    <a:bodyPr/>
                    <a:lstStyle/>
                    <a:p>
                      <a:pPr algn="just">
                        <a:lnSpc>
                          <a:spcPct val="150000"/>
                        </a:lnSpc>
                        <a:spcAft>
                          <a:spcPts val="800"/>
                        </a:spcAft>
                        <a:buNone/>
                      </a:pPr>
                      <a:r>
                        <a:rPr lang="en-GB" sz="900" dirty="0">
                          <a:effectLst/>
                        </a:rPr>
                        <a:t>Median QRS (IQR) - msec</a:t>
                      </a:r>
                      <a:endParaRPr lang="da-DK" sz="900" dirty="0">
                        <a:effectLst/>
                        <a:latin typeface="Georgia" panose="02040502050405020303" pitchFamily="18" charset="0"/>
                        <a:ea typeface="Source Sans Pro" panose="020B0503030403020204" pitchFamily="34" charset="0"/>
                        <a:cs typeface="Times New Roman" panose="02020603050405020304" pitchFamily="18" charset="0"/>
                      </a:endParaRPr>
                    </a:p>
                  </a:txBody>
                  <a:tcPr marL="17895" marR="17895" marT="0" marB="0">
                    <a:solidFill>
                      <a:srgbClr val="F7A3AD">
                        <a:alpha val="20000"/>
                      </a:srgbClr>
                    </a:solidFill>
                  </a:tcPr>
                </a:tc>
                <a:tc>
                  <a:txBody>
                    <a:bodyPr/>
                    <a:lstStyle/>
                    <a:p>
                      <a:pPr algn="ctr">
                        <a:lnSpc>
                          <a:spcPct val="150000"/>
                        </a:lnSpc>
                        <a:spcAft>
                          <a:spcPts val="800"/>
                        </a:spcAft>
                        <a:buNone/>
                      </a:pPr>
                      <a:r>
                        <a:rPr lang="en-GB" sz="900" dirty="0">
                          <a:effectLst/>
                        </a:rPr>
                        <a:t>164 (158, 180)</a:t>
                      </a:r>
                      <a:endParaRPr lang="da-DK" sz="900" dirty="0">
                        <a:effectLst/>
                        <a:latin typeface="Georgia" panose="02040502050405020303" pitchFamily="18" charset="0"/>
                        <a:ea typeface="Source Sans Pro" panose="020B0503030403020204" pitchFamily="34" charset="0"/>
                        <a:cs typeface="Times New Roman" panose="02020603050405020304" pitchFamily="18" charset="0"/>
                      </a:endParaRPr>
                    </a:p>
                  </a:txBody>
                  <a:tcPr marL="17895" marR="17895" marT="0" marB="0">
                    <a:solidFill>
                      <a:srgbClr val="F7A3AD">
                        <a:alpha val="20000"/>
                      </a:srgbClr>
                    </a:solidFill>
                  </a:tcPr>
                </a:tc>
                <a:tc>
                  <a:txBody>
                    <a:bodyPr/>
                    <a:lstStyle/>
                    <a:p>
                      <a:pPr algn="ctr">
                        <a:lnSpc>
                          <a:spcPct val="150000"/>
                        </a:lnSpc>
                        <a:spcAft>
                          <a:spcPts val="800"/>
                        </a:spcAft>
                        <a:buNone/>
                      </a:pPr>
                      <a:r>
                        <a:rPr lang="en-GB" sz="900" dirty="0">
                          <a:effectLst/>
                        </a:rPr>
                        <a:t>166 (158, 180)</a:t>
                      </a:r>
                      <a:endParaRPr lang="da-DK" sz="900" dirty="0">
                        <a:effectLst/>
                        <a:latin typeface="Georgia" panose="02040502050405020303" pitchFamily="18" charset="0"/>
                        <a:ea typeface="Source Sans Pro" panose="020B0503030403020204" pitchFamily="34" charset="0"/>
                        <a:cs typeface="Times New Roman" panose="02020603050405020304" pitchFamily="18" charset="0"/>
                      </a:endParaRPr>
                    </a:p>
                  </a:txBody>
                  <a:tcPr marL="17895" marR="17895" marT="0" marB="0">
                    <a:solidFill>
                      <a:srgbClr val="F7A3AD">
                        <a:alpha val="20000"/>
                      </a:srgbClr>
                    </a:solidFill>
                  </a:tcPr>
                </a:tc>
                <a:extLst>
                  <a:ext uri="{0D108BD9-81ED-4DB2-BD59-A6C34878D82A}">
                    <a16:rowId xmlns:a16="http://schemas.microsoft.com/office/drawing/2014/main" val="70052529"/>
                  </a:ext>
                </a:extLst>
              </a:tr>
              <a:tr h="199581">
                <a:tc>
                  <a:txBody>
                    <a:bodyPr/>
                    <a:lstStyle/>
                    <a:p>
                      <a:pPr algn="just">
                        <a:lnSpc>
                          <a:spcPct val="150000"/>
                        </a:lnSpc>
                        <a:spcAft>
                          <a:spcPts val="800"/>
                        </a:spcAft>
                        <a:buNone/>
                      </a:pPr>
                      <a:r>
                        <a:rPr lang="en-GB" sz="900" dirty="0">
                          <a:effectLst/>
                        </a:rPr>
                        <a:t>Mean LVEF (SD) - %</a:t>
                      </a:r>
                      <a:endParaRPr lang="da-DK" sz="900" dirty="0">
                        <a:effectLst/>
                        <a:latin typeface="Georgia" panose="02040502050405020303" pitchFamily="18" charset="0"/>
                        <a:ea typeface="Source Sans Pro" panose="020B0503030403020204" pitchFamily="34" charset="0"/>
                        <a:cs typeface="Times New Roman" panose="02020603050405020304" pitchFamily="18" charset="0"/>
                      </a:endParaRPr>
                    </a:p>
                  </a:txBody>
                  <a:tcPr marL="17895" marR="17895" marT="0" marB="0"/>
                </a:tc>
                <a:tc>
                  <a:txBody>
                    <a:bodyPr/>
                    <a:lstStyle/>
                    <a:p>
                      <a:pPr algn="ctr">
                        <a:lnSpc>
                          <a:spcPct val="150000"/>
                        </a:lnSpc>
                        <a:spcAft>
                          <a:spcPts val="800"/>
                        </a:spcAft>
                        <a:buNone/>
                      </a:pPr>
                      <a:r>
                        <a:rPr lang="en-GB" sz="900">
                          <a:effectLst/>
                        </a:rPr>
                        <a:t>27 (6)</a:t>
                      </a:r>
                      <a:endParaRPr lang="da-DK" sz="900">
                        <a:effectLst/>
                        <a:latin typeface="Georgia" panose="02040502050405020303" pitchFamily="18" charset="0"/>
                        <a:ea typeface="Source Sans Pro" panose="020B0503030403020204" pitchFamily="34" charset="0"/>
                        <a:cs typeface="Times New Roman" panose="02020603050405020304" pitchFamily="18" charset="0"/>
                      </a:endParaRPr>
                    </a:p>
                  </a:txBody>
                  <a:tcPr marL="17895" marR="17895" marT="0" marB="0"/>
                </a:tc>
                <a:tc>
                  <a:txBody>
                    <a:bodyPr/>
                    <a:lstStyle/>
                    <a:p>
                      <a:pPr algn="ctr">
                        <a:lnSpc>
                          <a:spcPct val="150000"/>
                        </a:lnSpc>
                        <a:spcAft>
                          <a:spcPts val="800"/>
                        </a:spcAft>
                        <a:buNone/>
                      </a:pPr>
                      <a:r>
                        <a:rPr lang="en-GB" sz="900" dirty="0">
                          <a:effectLst/>
                        </a:rPr>
                        <a:t>27 (6)</a:t>
                      </a:r>
                      <a:endParaRPr lang="da-DK" sz="900" dirty="0">
                        <a:effectLst/>
                        <a:latin typeface="Georgia" panose="02040502050405020303" pitchFamily="18" charset="0"/>
                        <a:ea typeface="Source Sans Pro" panose="020B0503030403020204" pitchFamily="34" charset="0"/>
                        <a:cs typeface="Times New Roman" panose="02020603050405020304" pitchFamily="18" charset="0"/>
                      </a:endParaRPr>
                    </a:p>
                  </a:txBody>
                  <a:tcPr marL="17895" marR="17895" marT="0" marB="0"/>
                </a:tc>
                <a:extLst>
                  <a:ext uri="{0D108BD9-81ED-4DB2-BD59-A6C34878D82A}">
                    <a16:rowId xmlns:a16="http://schemas.microsoft.com/office/drawing/2014/main" val="471404130"/>
                  </a:ext>
                </a:extLst>
              </a:tr>
              <a:tr h="199581">
                <a:tc>
                  <a:txBody>
                    <a:bodyPr/>
                    <a:lstStyle/>
                    <a:p>
                      <a:pPr algn="just">
                        <a:lnSpc>
                          <a:spcPct val="150000"/>
                        </a:lnSpc>
                        <a:spcAft>
                          <a:spcPts val="800"/>
                        </a:spcAft>
                        <a:buNone/>
                      </a:pPr>
                      <a:r>
                        <a:rPr lang="en-GB" sz="900" dirty="0">
                          <a:effectLst/>
                        </a:rPr>
                        <a:t>Mean LVEDV (SD) - ml</a:t>
                      </a:r>
                      <a:endParaRPr lang="da-DK" sz="900" dirty="0">
                        <a:effectLst/>
                        <a:latin typeface="Georgia" panose="02040502050405020303" pitchFamily="18" charset="0"/>
                        <a:ea typeface="Source Sans Pro" panose="020B0503030403020204" pitchFamily="34" charset="0"/>
                        <a:cs typeface="Times New Roman" panose="02020603050405020304" pitchFamily="18" charset="0"/>
                      </a:endParaRPr>
                    </a:p>
                  </a:txBody>
                  <a:tcPr marL="17895" marR="17895" marT="0" marB="0">
                    <a:solidFill>
                      <a:srgbClr val="F7A3AD">
                        <a:alpha val="20000"/>
                      </a:srgbClr>
                    </a:solidFill>
                  </a:tcPr>
                </a:tc>
                <a:tc>
                  <a:txBody>
                    <a:bodyPr/>
                    <a:lstStyle/>
                    <a:p>
                      <a:pPr algn="ctr">
                        <a:lnSpc>
                          <a:spcPct val="150000"/>
                        </a:lnSpc>
                        <a:spcAft>
                          <a:spcPts val="800"/>
                        </a:spcAft>
                        <a:buNone/>
                      </a:pPr>
                      <a:r>
                        <a:rPr lang="en-GB" sz="900" dirty="0">
                          <a:effectLst/>
                        </a:rPr>
                        <a:t>187 (73)</a:t>
                      </a:r>
                      <a:endParaRPr lang="da-DK" sz="900" dirty="0">
                        <a:effectLst/>
                        <a:latin typeface="Georgia" panose="02040502050405020303" pitchFamily="18" charset="0"/>
                        <a:ea typeface="Source Sans Pro" panose="020B0503030403020204" pitchFamily="34" charset="0"/>
                        <a:cs typeface="Times New Roman" panose="02020603050405020304" pitchFamily="18" charset="0"/>
                      </a:endParaRPr>
                    </a:p>
                  </a:txBody>
                  <a:tcPr marL="17895" marR="17895" marT="0" marB="0">
                    <a:solidFill>
                      <a:srgbClr val="F7A3AD">
                        <a:alpha val="20000"/>
                      </a:srgbClr>
                    </a:solidFill>
                  </a:tcPr>
                </a:tc>
                <a:tc>
                  <a:txBody>
                    <a:bodyPr/>
                    <a:lstStyle/>
                    <a:p>
                      <a:pPr algn="ctr">
                        <a:lnSpc>
                          <a:spcPct val="150000"/>
                        </a:lnSpc>
                        <a:spcAft>
                          <a:spcPts val="800"/>
                        </a:spcAft>
                        <a:buNone/>
                      </a:pPr>
                      <a:r>
                        <a:rPr lang="en-GB" sz="900" dirty="0">
                          <a:effectLst/>
                        </a:rPr>
                        <a:t>190 (64)</a:t>
                      </a:r>
                      <a:endParaRPr lang="da-DK" sz="900" dirty="0">
                        <a:effectLst/>
                        <a:latin typeface="Georgia" panose="02040502050405020303" pitchFamily="18" charset="0"/>
                        <a:ea typeface="Source Sans Pro" panose="020B0503030403020204" pitchFamily="34" charset="0"/>
                        <a:cs typeface="Times New Roman" panose="02020603050405020304" pitchFamily="18" charset="0"/>
                      </a:endParaRPr>
                    </a:p>
                  </a:txBody>
                  <a:tcPr marL="17895" marR="17895" marT="0" marB="0">
                    <a:solidFill>
                      <a:srgbClr val="F7A3AD">
                        <a:alpha val="20000"/>
                      </a:srgbClr>
                    </a:solidFill>
                  </a:tcPr>
                </a:tc>
                <a:extLst>
                  <a:ext uri="{0D108BD9-81ED-4DB2-BD59-A6C34878D82A}">
                    <a16:rowId xmlns:a16="http://schemas.microsoft.com/office/drawing/2014/main" val="3647847653"/>
                  </a:ext>
                </a:extLst>
              </a:tr>
              <a:tr h="199581">
                <a:tc>
                  <a:txBody>
                    <a:bodyPr/>
                    <a:lstStyle/>
                    <a:p>
                      <a:pPr algn="just">
                        <a:lnSpc>
                          <a:spcPct val="150000"/>
                        </a:lnSpc>
                        <a:spcAft>
                          <a:spcPts val="800"/>
                        </a:spcAft>
                        <a:buNone/>
                      </a:pPr>
                      <a:r>
                        <a:rPr lang="en-GB" sz="900" dirty="0">
                          <a:effectLst/>
                        </a:rPr>
                        <a:t>Mean LVESV(SD) - ml</a:t>
                      </a:r>
                      <a:endParaRPr lang="da-DK" sz="900" dirty="0">
                        <a:effectLst/>
                        <a:latin typeface="Georgia" panose="02040502050405020303" pitchFamily="18" charset="0"/>
                        <a:ea typeface="Source Sans Pro" panose="020B0503030403020204" pitchFamily="34" charset="0"/>
                        <a:cs typeface="Times New Roman" panose="02020603050405020304" pitchFamily="18" charset="0"/>
                      </a:endParaRPr>
                    </a:p>
                  </a:txBody>
                  <a:tcPr marL="17895" marR="17895" marT="0" marB="0"/>
                </a:tc>
                <a:tc>
                  <a:txBody>
                    <a:bodyPr/>
                    <a:lstStyle/>
                    <a:p>
                      <a:pPr algn="ctr">
                        <a:lnSpc>
                          <a:spcPct val="150000"/>
                        </a:lnSpc>
                        <a:spcAft>
                          <a:spcPts val="800"/>
                        </a:spcAft>
                        <a:buNone/>
                      </a:pPr>
                      <a:r>
                        <a:rPr lang="en-GB" sz="900">
                          <a:effectLst/>
                        </a:rPr>
                        <a:t>138 (62)</a:t>
                      </a:r>
                      <a:endParaRPr lang="da-DK" sz="900">
                        <a:effectLst/>
                        <a:latin typeface="Georgia" panose="02040502050405020303" pitchFamily="18" charset="0"/>
                        <a:ea typeface="Source Sans Pro" panose="020B0503030403020204" pitchFamily="34" charset="0"/>
                        <a:cs typeface="Times New Roman" panose="02020603050405020304" pitchFamily="18" charset="0"/>
                      </a:endParaRPr>
                    </a:p>
                  </a:txBody>
                  <a:tcPr marL="17895" marR="17895" marT="0" marB="0"/>
                </a:tc>
                <a:tc>
                  <a:txBody>
                    <a:bodyPr/>
                    <a:lstStyle/>
                    <a:p>
                      <a:pPr algn="ctr">
                        <a:lnSpc>
                          <a:spcPct val="150000"/>
                        </a:lnSpc>
                        <a:spcAft>
                          <a:spcPts val="800"/>
                        </a:spcAft>
                        <a:buNone/>
                      </a:pPr>
                      <a:r>
                        <a:rPr lang="en-GB" sz="900" dirty="0">
                          <a:effectLst/>
                        </a:rPr>
                        <a:t>140 (54)</a:t>
                      </a:r>
                      <a:endParaRPr lang="da-DK" sz="900" dirty="0">
                        <a:effectLst/>
                        <a:latin typeface="Georgia" panose="02040502050405020303" pitchFamily="18" charset="0"/>
                        <a:ea typeface="Source Sans Pro" panose="020B0503030403020204" pitchFamily="34" charset="0"/>
                        <a:cs typeface="Times New Roman" panose="02020603050405020304" pitchFamily="18" charset="0"/>
                      </a:endParaRPr>
                    </a:p>
                  </a:txBody>
                  <a:tcPr marL="17895" marR="17895" marT="0" marB="0"/>
                </a:tc>
                <a:extLst>
                  <a:ext uri="{0D108BD9-81ED-4DB2-BD59-A6C34878D82A}">
                    <a16:rowId xmlns:a16="http://schemas.microsoft.com/office/drawing/2014/main" val="1471983963"/>
                  </a:ext>
                </a:extLst>
              </a:tr>
              <a:tr h="1201274">
                <a:tc>
                  <a:txBody>
                    <a:bodyPr/>
                    <a:lstStyle/>
                    <a:p>
                      <a:pPr algn="just">
                        <a:lnSpc>
                          <a:spcPct val="150000"/>
                        </a:lnSpc>
                        <a:spcAft>
                          <a:spcPts val="800"/>
                        </a:spcAft>
                        <a:buNone/>
                      </a:pPr>
                      <a:r>
                        <a:rPr lang="en-GB" sz="900" dirty="0">
                          <a:effectLst/>
                        </a:rPr>
                        <a:t>NYHA class – no. (%)</a:t>
                      </a:r>
                      <a:endParaRPr lang="da-DK" sz="900" dirty="0">
                        <a:effectLst/>
                      </a:endParaRPr>
                    </a:p>
                    <a:p>
                      <a:pPr algn="just">
                        <a:lnSpc>
                          <a:spcPct val="150000"/>
                        </a:lnSpc>
                        <a:spcAft>
                          <a:spcPts val="800"/>
                        </a:spcAft>
                        <a:buNone/>
                      </a:pPr>
                      <a:r>
                        <a:rPr lang="en-GB" sz="900" dirty="0">
                          <a:effectLst/>
                        </a:rPr>
                        <a:t>   II</a:t>
                      </a:r>
                      <a:endParaRPr lang="da-DK" sz="900" dirty="0">
                        <a:effectLst/>
                      </a:endParaRPr>
                    </a:p>
                    <a:p>
                      <a:pPr algn="just">
                        <a:lnSpc>
                          <a:spcPct val="150000"/>
                        </a:lnSpc>
                        <a:spcAft>
                          <a:spcPts val="800"/>
                        </a:spcAft>
                        <a:buNone/>
                      </a:pPr>
                      <a:r>
                        <a:rPr lang="en-GB" sz="900" dirty="0">
                          <a:effectLst/>
                        </a:rPr>
                        <a:t>   III</a:t>
                      </a:r>
                      <a:endParaRPr lang="da-DK" sz="900" dirty="0">
                        <a:effectLst/>
                      </a:endParaRPr>
                    </a:p>
                    <a:p>
                      <a:pPr algn="just">
                        <a:lnSpc>
                          <a:spcPct val="150000"/>
                        </a:lnSpc>
                        <a:spcAft>
                          <a:spcPts val="800"/>
                        </a:spcAft>
                        <a:buNone/>
                      </a:pPr>
                      <a:r>
                        <a:rPr lang="en-GB" sz="900" dirty="0">
                          <a:effectLst/>
                        </a:rPr>
                        <a:t>   IV</a:t>
                      </a:r>
                      <a:endParaRPr lang="da-DK" sz="900" dirty="0">
                        <a:effectLst/>
                        <a:latin typeface="Georgia" panose="02040502050405020303" pitchFamily="18" charset="0"/>
                        <a:ea typeface="Source Sans Pro" panose="020B0503030403020204" pitchFamily="34" charset="0"/>
                        <a:cs typeface="Times New Roman" panose="02020603050405020304" pitchFamily="18" charset="0"/>
                      </a:endParaRPr>
                    </a:p>
                  </a:txBody>
                  <a:tcPr marL="17895" marR="17895" marT="0" marB="0">
                    <a:solidFill>
                      <a:srgbClr val="F7A3AD">
                        <a:alpha val="20000"/>
                      </a:srgbClr>
                    </a:solidFill>
                  </a:tcPr>
                </a:tc>
                <a:tc>
                  <a:txBody>
                    <a:bodyPr/>
                    <a:lstStyle/>
                    <a:p>
                      <a:pPr algn="ctr">
                        <a:lnSpc>
                          <a:spcPct val="150000"/>
                        </a:lnSpc>
                        <a:spcAft>
                          <a:spcPts val="800"/>
                        </a:spcAft>
                        <a:buNone/>
                      </a:pPr>
                      <a:r>
                        <a:rPr lang="en-GB" sz="900" dirty="0">
                          <a:effectLst/>
                        </a:rPr>
                        <a:t> </a:t>
                      </a:r>
                      <a:endParaRPr lang="da-DK" sz="900" dirty="0">
                        <a:effectLst/>
                      </a:endParaRPr>
                    </a:p>
                    <a:p>
                      <a:pPr algn="ctr">
                        <a:lnSpc>
                          <a:spcPct val="150000"/>
                        </a:lnSpc>
                        <a:spcAft>
                          <a:spcPts val="800"/>
                        </a:spcAft>
                        <a:buNone/>
                      </a:pPr>
                      <a:r>
                        <a:rPr lang="en-GB" sz="900" dirty="0">
                          <a:effectLst/>
                        </a:rPr>
                        <a:t>279 (56.1%) </a:t>
                      </a:r>
                      <a:endParaRPr lang="da-DK" sz="900" dirty="0">
                        <a:effectLst/>
                      </a:endParaRPr>
                    </a:p>
                    <a:p>
                      <a:pPr algn="ctr">
                        <a:lnSpc>
                          <a:spcPct val="150000"/>
                        </a:lnSpc>
                        <a:spcAft>
                          <a:spcPts val="800"/>
                        </a:spcAft>
                        <a:buNone/>
                      </a:pPr>
                      <a:r>
                        <a:rPr lang="en-GB" sz="900" dirty="0">
                          <a:effectLst/>
                        </a:rPr>
                        <a:t>216 (43.5%)</a:t>
                      </a:r>
                      <a:endParaRPr lang="da-DK" sz="900" dirty="0">
                        <a:effectLst/>
                      </a:endParaRPr>
                    </a:p>
                    <a:p>
                      <a:pPr algn="ctr">
                        <a:lnSpc>
                          <a:spcPct val="150000"/>
                        </a:lnSpc>
                        <a:spcAft>
                          <a:spcPts val="800"/>
                        </a:spcAft>
                        <a:buNone/>
                      </a:pPr>
                      <a:r>
                        <a:rPr lang="en-GB" sz="900" dirty="0">
                          <a:effectLst/>
                        </a:rPr>
                        <a:t>2 (0.4%)</a:t>
                      </a:r>
                      <a:endParaRPr lang="da-DK" sz="900" dirty="0">
                        <a:effectLst/>
                        <a:latin typeface="Georgia" panose="02040502050405020303" pitchFamily="18" charset="0"/>
                        <a:ea typeface="Source Sans Pro" panose="020B0503030403020204" pitchFamily="34" charset="0"/>
                        <a:cs typeface="Times New Roman" panose="02020603050405020304" pitchFamily="18" charset="0"/>
                      </a:endParaRPr>
                    </a:p>
                  </a:txBody>
                  <a:tcPr marL="17895" marR="17895" marT="0" marB="0">
                    <a:solidFill>
                      <a:srgbClr val="F7A3AD">
                        <a:alpha val="20000"/>
                      </a:srgbClr>
                    </a:solidFill>
                  </a:tcPr>
                </a:tc>
                <a:tc>
                  <a:txBody>
                    <a:bodyPr/>
                    <a:lstStyle/>
                    <a:p>
                      <a:pPr algn="ctr">
                        <a:lnSpc>
                          <a:spcPct val="150000"/>
                        </a:lnSpc>
                        <a:spcAft>
                          <a:spcPts val="800"/>
                        </a:spcAft>
                        <a:buNone/>
                      </a:pPr>
                      <a:r>
                        <a:rPr lang="en-GB" sz="900" dirty="0">
                          <a:effectLst/>
                        </a:rPr>
                        <a:t> </a:t>
                      </a:r>
                      <a:endParaRPr lang="da-DK" sz="900" dirty="0">
                        <a:effectLst/>
                      </a:endParaRPr>
                    </a:p>
                    <a:p>
                      <a:pPr algn="ctr">
                        <a:lnSpc>
                          <a:spcPct val="150000"/>
                        </a:lnSpc>
                        <a:spcAft>
                          <a:spcPts val="800"/>
                        </a:spcAft>
                        <a:buNone/>
                      </a:pPr>
                      <a:r>
                        <a:rPr lang="en-GB" sz="900" dirty="0">
                          <a:effectLst/>
                        </a:rPr>
                        <a:t>286 (57.1%)</a:t>
                      </a:r>
                      <a:endParaRPr lang="da-DK" sz="900" dirty="0">
                        <a:effectLst/>
                      </a:endParaRPr>
                    </a:p>
                    <a:p>
                      <a:pPr algn="ctr">
                        <a:lnSpc>
                          <a:spcPct val="150000"/>
                        </a:lnSpc>
                        <a:spcAft>
                          <a:spcPts val="800"/>
                        </a:spcAft>
                        <a:buNone/>
                      </a:pPr>
                      <a:r>
                        <a:rPr lang="en-GB" sz="900" dirty="0">
                          <a:effectLst/>
                        </a:rPr>
                        <a:t>206 (41.1%) </a:t>
                      </a:r>
                      <a:endParaRPr lang="da-DK" sz="900" dirty="0">
                        <a:effectLst/>
                      </a:endParaRPr>
                    </a:p>
                    <a:p>
                      <a:pPr algn="ctr">
                        <a:lnSpc>
                          <a:spcPct val="150000"/>
                        </a:lnSpc>
                        <a:spcAft>
                          <a:spcPts val="800"/>
                        </a:spcAft>
                        <a:buNone/>
                      </a:pPr>
                      <a:r>
                        <a:rPr lang="en-GB" sz="900" dirty="0">
                          <a:effectLst/>
                        </a:rPr>
                        <a:t>9 (1.8%)</a:t>
                      </a:r>
                      <a:endParaRPr lang="da-DK" sz="900" dirty="0">
                        <a:effectLst/>
                        <a:latin typeface="Georgia" panose="02040502050405020303" pitchFamily="18" charset="0"/>
                        <a:ea typeface="Source Sans Pro" panose="020B0503030403020204" pitchFamily="34" charset="0"/>
                        <a:cs typeface="Times New Roman" panose="02020603050405020304" pitchFamily="18" charset="0"/>
                      </a:endParaRPr>
                    </a:p>
                  </a:txBody>
                  <a:tcPr marL="17895" marR="17895" marT="0" marB="0">
                    <a:solidFill>
                      <a:srgbClr val="F7A3AD">
                        <a:alpha val="20000"/>
                      </a:srgbClr>
                    </a:solidFill>
                  </a:tcPr>
                </a:tc>
                <a:extLst>
                  <a:ext uri="{0D108BD9-81ED-4DB2-BD59-A6C34878D82A}">
                    <a16:rowId xmlns:a16="http://schemas.microsoft.com/office/drawing/2014/main" val="3019908505"/>
                  </a:ext>
                </a:extLst>
              </a:tr>
              <a:tr h="1068478">
                <a:tc>
                  <a:txBody>
                    <a:bodyPr/>
                    <a:lstStyle/>
                    <a:p>
                      <a:pPr algn="just">
                        <a:lnSpc>
                          <a:spcPct val="150000"/>
                        </a:lnSpc>
                        <a:spcAft>
                          <a:spcPts val="800"/>
                        </a:spcAft>
                        <a:buNone/>
                      </a:pPr>
                      <a:r>
                        <a:rPr lang="en-GB" sz="900" dirty="0">
                          <a:effectLst/>
                        </a:rPr>
                        <a:t>HF aetiology– no. (%) </a:t>
                      </a:r>
                      <a:endParaRPr lang="da-DK" sz="900" dirty="0">
                        <a:effectLst/>
                      </a:endParaRPr>
                    </a:p>
                    <a:p>
                      <a:pPr algn="just">
                        <a:lnSpc>
                          <a:spcPct val="150000"/>
                        </a:lnSpc>
                        <a:spcAft>
                          <a:spcPts val="800"/>
                        </a:spcAft>
                        <a:buNone/>
                      </a:pPr>
                      <a:r>
                        <a:rPr lang="en-GB" sz="900" dirty="0">
                          <a:effectLst/>
                        </a:rPr>
                        <a:t>   Ischaemic heart disease</a:t>
                      </a:r>
                      <a:endParaRPr lang="da-DK" sz="900" dirty="0">
                        <a:effectLst/>
                      </a:endParaRPr>
                    </a:p>
                    <a:p>
                      <a:pPr algn="just">
                        <a:lnSpc>
                          <a:spcPct val="150000"/>
                        </a:lnSpc>
                        <a:spcAft>
                          <a:spcPts val="800"/>
                        </a:spcAft>
                        <a:buNone/>
                      </a:pPr>
                      <a:r>
                        <a:rPr lang="en-GB" sz="900" dirty="0">
                          <a:effectLst/>
                        </a:rPr>
                        <a:t>   Non-ischaemic DCM</a:t>
                      </a:r>
                      <a:endParaRPr lang="da-DK" sz="900" dirty="0">
                        <a:effectLst/>
                      </a:endParaRPr>
                    </a:p>
                  </a:txBody>
                  <a:tcPr marL="17895" marR="17895" marT="0" marB="0"/>
                </a:tc>
                <a:tc>
                  <a:txBody>
                    <a:bodyPr/>
                    <a:lstStyle/>
                    <a:p>
                      <a:pPr algn="ctr">
                        <a:lnSpc>
                          <a:spcPct val="150000"/>
                        </a:lnSpc>
                        <a:spcAft>
                          <a:spcPts val="800"/>
                        </a:spcAft>
                        <a:buNone/>
                      </a:pPr>
                      <a:endParaRPr lang="da-DK" sz="900" dirty="0">
                        <a:effectLst/>
                      </a:endParaRPr>
                    </a:p>
                    <a:p>
                      <a:pPr algn="ctr">
                        <a:lnSpc>
                          <a:spcPct val="150000"/>
                        </a:lnSpc>
                        <a:spcAft>
                          <a:spcPts val="800"/>
                        </a:spcAft>
                        <a:buNone/>
                      </a:pPr>
                      <a:r>
                        <a:rPr lang="en-GB" sz="900" dirty="0">
                          <a:effectLst/>
                        </a:rPr>
                        <a:t>221 (44.6%)</a:t>
                      </a:r>
                      <a:endParaRPr lang="da-DK" sz="900" dirty="0">
                        <a:effectLst/>
                      </a:endParaRPr>
                    </a:p>
                    <a:p>
                      <a:pPr algn="ctr">
                        <a:lnSpc>
                          <a:spcPct val="150000"/>
                        </a:lnSpc>
                        <a:spcAft>
                          <a:spcPts val="800"/>
                        </a:spcAft>
                        <a:buNone/>
                      </a:pPr>
                      <a:r>
                        <a:rPr lang="en-GB" sz="900" dirty="0">
                          <a:effectLst/>
                        </a:rPr>
                        <a:t>271 (54.4%)</a:t>
                      </a:r>
                      <a:endParaRPr lang="da-DK" sz="900" dirty="0">
                        <a:effectLst/>
                        <a:latin typeface="Georgia" panose="02040502050405020303" pitchFamily="18" charset="0"/>
                        <a:ea typeface="Source Sans Pro" panose="020B0503030403020204" pitchFamily="34" charset="0"/>
                        <a:cs typeface="Times New Roman" panose="02020603050405020304" pitchFamily="18" charset="0"/>
                      </a:endParaRPr>
                    </a:p>
                  </a:txBody>
                  <a:tcPr marL="17895" marR="17895" marT="0" marB="0"/>
                </a:tc>
                <a:tc>
                  <a:txBody>
                    <a:bodyPr/>
                    <a:lstStyle/>
                    <a:p>
                      <a:pPr algn="ctr">
                        <a:lnSpc>
                          <a:spcPct val="150000"/>
                        </a:lnSpc>
                        <a:spcAft>
                          <a:spcPts val="800"/>
                        </a:spcAft>
                        <a:buNone/>
                      </a:pPr>
                      <a:r>
                        <a:rPr lang="en-GB" sz="900" dirty="0">
                          <a:effectLst/>
                        </a:rPr>
                        <a:t> </a:t>
                      </a:r>
                      <a:endParaRPr lang="da-DK" sz="900" dirty="0">
                        <a:effectLst/>
                      </a:endParaRPr>
                    </a:p>
                    <a:p>
                      <a:pPr algn="ctr">
                        <a:lnSpc>
                          <a:spcPct val="150000"/>
                        </a:lnSpc>
                        <a:spcAft>
                          <a:spcPts val="800"/>
                        </a:spcAft>
                        <a:buNone/>
                      </a:pPr>
                      <a:r>
                        <a:rPr lang="en-GB" sz="900" dirty="0">
                          <a:effectLst/>
                        </a:rPr>
                        <a:t>193 (38.8%)</a:t>
                      </a:r>
                      <a:endParaRPr lang="da-DK" sz="900" dirty="0">
                        <a:effectLst/>
                      </a:endParaRPr>
                    </a:p>
                    <a:p>
                      <a:pPr algn="ctr">
                        <a:lnSpc>
                          <a:spcPct val="150000"/>
                        </a:lnSpc>
                        <a:spcAft>
                          <a:spcPts val="800"/>
                        </a:spcAft>
                        <a:buNone/>
                      </a:pPr>
                      <a:r>
                        <a:rPr lang="en-GB" sz="900" dirty="0">
                          <a:effectLst/>
                        </a:rPr>
                        <a:t>284 (56.8%)</a:t>
                      </a:r>
                      <a:endParaRPr lang="da-DK" sz="900" dirty="0">
                        <a:effectLst/>
                      </a:endParaRPr>
                    </a:p>
                  </a:txBody>
                  <a:tcPr marL="17895" marR="17895" marT="0" marB="0"/>
                </a:tc>
                <a:extLst>
                  <a:ext uri="{0D108BD9-81ED-4DB2-BD59-A6C34878D82A}">
                    <a16:rowId xmlns:a16="http://schemas.microsoft.com/office/drawing/2014/main" val="1070729332"/>
                  </a:ext>
                </a:extLst>
              </a:tr>
            </a:tbl>
          </a:graphicData>
        </a:graphic>
      </p:graphicFrame>
      <p:graphicFrame>
        <p:nvGraphicFramePr>
          <p:cNvPr id="8" name="Tabel 7">
            <a:extLst>
              <a:ext uri="{FF2B5EF4-FFF2-40B4-BE49-F238E27FC236}">
                <a16:creationId xmlns:a16="http://schemas.microsoft.com/office/drawing/2014/main" id="{0DADA6BF-166E-0E2D-EF6D-B24BE88C2DF6}"/>
              </a:ext>
            </a:extLst>
          </p:cNvPr>
          <p:cNvGraphicFramePr>
            <a:graphicFrameLocks noGrp="1"/>
          </p:cNvGraphicFramePr>
          <p:nvPr>
            <p:extLst>
              <p:ext uri="{D42A27DB-BD31-4B8C-83A1-F6EECF244321}">
                <p14:modId xmlns:p14="http://schemas.microsoft.com/office/powerpoint/2010/main" val="1884811287"/>
              </p:ext>
            </p:extLst>
          </p:nvPr>
        </p:nvGraphicFramePr>
        <p:xfrm>
          <a:off x="4572000" y="834383"/>
          <a:ext cx="3960440" cy="3779171"/>
        </p:xfrm>
        <a:graphic>
          <a:graphicData uri="http://schemas.openxmlformats.org/drawingml/2006/table">
            <a:tbl>
              <a:tblPr firstRow="1" firstCol="1" bandRow="1">
                <a:tableStyleId>{3B4B98B0-60AC-42C2-AFA5-B58CD77FA1E5}</a:tableStyleId>
              </a:tblPr>
              <a:tblGrid>
                <a:gridCol w="1833537">
                  <a:extLst>
                    <a:ext uri="{9D8B030D-6E8A-4147-A177-3AD203B41FA5}">
                      <a16:colId xmlns:a16="http://schemas.microsoft.com/office/drawing/2014/main" val="1299514727"/>
                    </a:ext>
                  </a:extLst>
                </a:gridCol>
                <a:gridCol w="1100122">
                  <a:extLst>
                    <a:ext uri="{9D8B030D-6E8A-4147-A177-3AD203B41FA5}">
                      <a16:colId xmlns:a16="http://schemas.microsoft.com/office/drawing/2014/main" val="4192152330"/>
                    </a:ext>
                  </a:extLst>
                </a:gridCol>
                <a:gridCol w="1026781">
                  <a:extLst>
                    <a:ext uri="{9D8B030D-6E8A-4147-A177-3AD203B41FA5}">
                      <a16:colId xmlns:a16="http://schemas.microsoft.com/office/drawing/2014/main" val="3719343567"/>
                    </a:ext>
                  </a:extLst>
                </a:gridCol>
              </a:tblGrid>
              <a:tr h="263869">
                <a:tc>
                  <a:txBody>
                    <a:bodyPr/>
                    <a:lstStyle/>
                    <a:p>
                      <a:pPr algn="just">
                        <a:lnSpc>
                          <a:spcPct val="150000"/>
                        </a:lnSpc>
                        <a:spcAft>
                          <a:spcPts val="800"/>
                        </a:spcAft>
                        <a:buNone/>
                      </a:pPr>
                      <a:r>
                        <a:rPr lang="en-GB" sz="900" dirty="0">
                          <a:effectLst/>
                        </a:rPr>
                        <a:t>Preexisting PM or ICD – no. (%)</a:t>
                      </a:r>
                      <a:endParaRPr lang="da-DK" sz="900" dirty="0">
                        <a:effectLst/>
                        <a:latin typeface="Georgia" panose="02040502050405020303" pitchFamily="18" charset="0"/>
                        <a:ea typeface="Source Sans Pro" panose="020B0503030403020204" pitchFamily="34" charset="0"/>
                        <a:cs typeface="Times New Roman" panose="02020603050405020304" pitchFamily="18" charset="0"/>
                      </a:endParaRPr>
                    </a:p>
                  </a:txBody>
                  <a:tcPr marL="17895" marR="17895" marT="0" marB="0"/>
                </a:tc>
                <a:tc>
                  <a:txBody>
                    <a:bodyPr/>
                    <a:lstStyle/>
                    <a:p>
                      <a:pPr algn="ctr">
                        <a:lnSpc>
                          <a:spcPct val="150000"/>
                        </a:lnSpc>
                        <a:spcAft>
                          <a:spcPts val="800"/>
                        </a:spcAft>
                        <a:buNone/>
                      </a:pPr>
                      <a:r>
                        <a:rPr lang="en-GB" sz="900">
                          <a:effectLst/>
                        </a:rPr>
                        <a:t>174 (34.9%)</a:t>
                      </a:r>
                      <a:endParaRPr lang="da-DK" sz="900">
                        <a:effectLst/>
                        <a:latin typeface="Georgia" panose="02040502050405020303" pitchFamily="18" charset="0"/>
                        <a:ea typeface="Source Sans Pro" panose="020B0503030403020204" pitchFamily="34" charset="0"/>
                        <a:cs typeface="Times New Roman" panose="02020603050405020304" pitchFamily="18" charset="0"/>
                      </a:endParaRPr>
                    </a:p>
                  </a:txBody>
                  <a:tcPr marL="17895" marR="17895" marT="0" marB="0"/>
                </a:tc>
                <a:tc>
                  <a:txBody>
                    <a:bodyPr/>
                    <a:lstStyle/>
                    <a:p>
                      <a:pPr algn="ctr">
                        <a:lnSpc>
                          <a:spcPct val="150000"/>
                        </a:lnSpc>
                        <a:spcAft>
                          <a:spcPts val="800"/>
                        </a:spcAft>
                        <a:buNone/>
                      </a:pPr>
                      <a:r>
                        <a:rPr lang="en-GB" sz="900" dirty="0">
                          <a:effectLst/>
                        </a:rPr>
                        <a:t>174 (34.7%)</a:t>
                      </a:r>
                      <a:endParaRPr lang="da-DK" sz="900" dirty="0">
                        <a:effectLst/>
                        <a:latin typeface="Georgia" panose="02040502050405020303" pitchFamily="18" charset="0"/>
                        <a:ea typeface="Source Sans Pro" panose="020B0503030403020204" pitchFamily="34" charset="0"/>
                        <a:cs typeface="Times New Roman" panose="02020603050405020304" pitchFamily="18" charset="0"/>
                      </a:endParaRPr>
                    </a:p>
                  </a:txBody>
                  <a:tcPr marL="17895" marR="17895" marT="0" marB="0"/>
                </a:tc>
                <a:extLst>
                  <a:ext uri="{0D108BD9-81ED-4DB2-BD59-A6C34878D82A}">
                    <a16:rowId xmlns:a16="http://schemas.microsoft.com/office/drawing/2014/main" val="3045298169"/>
                  </a:ext>
                </a:extLst>
              </a:tr>
              <a:tr h="1508342">
                <a:tc>
                  <a:txBody>
                    <a:bodyPr/>
                    <a:lstStyle/>
                    <a:p>
                      <a:pPr algn="just">
                        <a:lnSpc>
                          <a:spcPct val="150000"/>
                        </a:lnSpc>
                        <a:spcAft>
                          <a:spcPts val="800"/>
                        </a:spcAft>
                        <a:buNone/>
                      </a:pPr>
                      <a:r>
                        <a:rPr lang="en-GB" sz="900" dirty="0">
                          <a:effectLst/>
                        </a:rPr>
                        <a:t>Indication for CRT– no. (%)</a:t>
                      </a:r>
                      <a:endParaRPr lang="da-DK" sz="900" dirty="0">
                        <a:effectLst/>
                      </a:endParaRPr>
                    </a:p>
                    <a:p>
                      <a:pPr algn="just">
                        <a:lnSpc>
                          <a:spcPct val="150000"/>
                        </a:lnSpc>
                        <a:spcAft>
                          <a:spcPts val="800"/>
                        </a:spcAft>
                        <a:buNone/>
                      </a:pPr>
                      <a:r>
                        <a:rPr lang="en-GB" sz="900" dirty="0">
                          <a:effectLst/>
                        </a:rPr>
                        <a:t>   LBBB with QRS≥130 msec</a:t>
                      </a:r>
                      <a:endParaRPr lang="da-DK" sz="900" dirty="0">
                        <a:effectLst/>
                      </a:endParaRPr>
                    </a:p>
                    <a:p>
                      <a:pPr algn="just">
                        <a:lnSpc>
                          <a:spcPct val="150000"/>
                        </a:lnSpc>
                        <a:spcAft>
                          <a:spcPts val="800"/>
                        </a:spcAft>
                        <a:buNone/>
                      </a:pPr>
                      <a:r>
                        <a:rPr lang="en-GB" sz="900" dirty="0">
                          <a:effectLst/>
                        </a:rPr>
                        <a:t>   Other BBB with QRS&gt;150 msec</a:t>
                      </a:r>
                      <a:endParaRPr lang="da-DK" sz="900" dirty="0">
                        <a:effectLst/>
                      </a:endParaRPr>
                    </a:p>
                    <a:p>
                      <a:pPr algn="just">
                        <a:lnSpc>
                          <a:spcPct val="150000"/>
                        </a:lnSpc>
                        <a:spcAft>
                          <a:spcPts val="800"/>
                        </a:spcAft>
                        <a:buNone/>
                      </a:pPr>
                      <a:r>
                        <a:rPr lang="en-GB" sz="900" dirty="0">
                          <a:effectLst/>
                        </a:rPr>
                        <a:t>   Paced QRS and need for RV  pacing</a:t>
                      </a:r>
                      <a:endParaRPr lang="da-DK" sz="900" dirty="0">
                        <a:effectLst/>
                      </a:endParaRPr>
                    </a:p>
                    <a:p>
                      <a:pPr algn="just">
                        <a:lnSpc>
                          <a:spcPct val="150000"/>
                        </a:lnSpc>
                        <a:spcAft>
                          <a:spcPts val="800"/>
                        </a:spcAft>
                        <a:buNone/>
                      </a:pPr>
                      <a:r>
                        <a:rPr lang="en-GB" sz="900" dirty="0">
                          <a:effectLst/>
                        </a:rPr>
                        <a:t>   Indication for pacing and low LVEF</a:t>
                      </a:r>
                      <a:endParaRPr lang="da-DK" sz="900" dirty="0">
                        <a:effectLst/>
                        <a:latin typeface="Georgia" panose="02040502050405020303" pitchFamily="18" charset="0"/>
                        <a:ea typeface="Source Sans Pro" panose="020B0503030403020204" pitchFamily="34" charset="0"/>
                        <a:cs typeface="Times New Roman" panose="02020603050405020304" pitchFamily="18" charset="0"/>
                      </a:endParaRPr>
                    </a:p>
                  </a:txBody>
                  <a:tcPr marL="17895" marR="17895" marT="0" marB="0">
                    <a:solidFill>
                      <a:srgbClr val="F7A3AD">
                        <a:alpha val="20000"/>
                      </a:srgbClr>
                    </a:solidFill>
                  </a:tcPr>
                </a:tc>
                <a:tc>
                  <a:txBody>
                    <a:bodyPr/>
                    <a:lstStyle/>
                    <a:p>
                      <a:pPr algn="ctr">
                        <a:lnSpc>
                          <a:spcPct val="150000"/>
                        </a:lnSpc>
                        <a:spcAft>
                          <a:spcPts val="800"/>
                        </a:spcAft>
                        <a:buNone/>
                      </a:pPr>
                      <a:r>
                        <a:rPr lang="en-GB" sz="900" dirty="0">
                          <a:effectLst/>
                        </a:rPr>
                        <a:t> </a:t>
                      </a:r>
                      <a:endParaRPr lang="da-DK" sz="900" dirty="0">
                        <a:effectLst/>
                      </a:endParaRPr>
                    </a:p>
                    <a:p>
                      <a:pPr algn="ctr">
                        <a:lnSpc>
                          <a:spcPct val="150000"/>
                        </a:lnSpc>
                        <a:spcAft>
                          <a:spcPts val="800"/>
                        </a:spcAft>
                        <a:buNone/>
                      </a:pPr>
                      <a:r>
                        <a:rPr lang="en-GB" sz="900" dirty="0">
                          <a:effectLst/>
                        </a:rPr>
                        <a:t>336 (67.3%)</a:t>
                      </a:r>
                      <a:endParaRPr lang="da-DK" sz="900" dirty="0">
                        <a:effectLst/>
                      </a:endParaRPr>
                    </a:p>
                    <a:p>
                      <a:pPr algn="ctr">
                        <a:lnSpc>
                          <a:spcPct val="150000"/>
                        </a:lnSpc>
                        <a:spcAft>
                          <a:spcPts val="800"/>
                        </a:spcAft>
                        <a:buNone/>
                      </a:pPr>
                      <a:r>
                        <a:rPr lang="en-GB" sz="900" dirty="0">
                          <a:effectLst/>
                        </a:rPr>
                        <a:t>43 (8.6%)</a:t>
                      </a:r>
                      <a:endParaRPr lang="da-DK" sz="900" dirty="0">
                        <a:effectLst/>
                      </a:endParaRPr>
                    </a:p>
                    <a:p>
                      <a:pPr algn="ctr">
                        <a:lnSpc>
                          <a:spcPct val="150000"/>
                        </a:lnSpc>
                        <a:spcAft>
                          <a:spcPts val="800"/>
                        </a:spcAft>
                        <a:buNone/>
                      </a:pPr>
                      <a:r>
                        <a:rPr lang="en-GB" sz="900" dirty="0">
                          <a:effectLst/>
                        </a:rPr>
                        <a:t>111 (22.2%)</a:t>
                      </a:r>
                      <a:endParaRPr lang="da-DK" sz="900" dirty="0">
                        <a:effectLst/>
                      </a:endParaRPr>
                    </a:p>
                    <a:p>
                      <a:pPr algn="ctr">
                        <a:lnSpc>
                          <a:spcPct val="150000"/>
                        </a:lnSpc>
                        <a:spcAft>
                          <a:spcPts val="800"/>
                        </a:spcAft>
                        <a:buNone/>
                      </a:pPr>
                      <a:r>
                        <a:rPr lang="en-GB" sz="900" dirty="0">
                          <a:effectLst/>
                        </a:rPr>
                        <a:t>9 (1.8%)</a:t>
                      </a:r>
                      <a:endParaRPr lang="da-DK" sz="900" dirty="0">
                        <a:effectLst/>
                        <a:latin typeface="Georgia" panose="02040502050405020303" pitchFamily="18" charset="0"/>
                        <a:ea typeface="Source Sans Pro" panose="020B0503030403020204" pitchFamily="34" charset="0"/>
                        <a:cs typeface="Times New Roman" panose="02020603050405020304" pitchFamily="18" charset="0"/>
                      </a:endParaRPr>
                    </a:p>
                  </a:txBody>
                  <a:tcPr marL="17895" marR="17895" marT="0" marB="0">
                    <a:solidFill>
                      <a:srgbClr val="F7A3AD">
                        <a:alpha val="20000"/>
                      </a:srgbClr>
                    </a:solidFill>
                  </a:tcPr>
                </a:tc>
                <a:tc>
                  <a:txBody>
                    <a:bodyPr/>
                    <a:lstStyle/>
                    <a:p>
                      <a:pPr algn="ctr">
                        <a:lnSpc>
                          <a:spcPct val="150000"/>
                        </a:lnSpc>
                        <a:spcAft>
                          <a:spcPts val="800"/>
                        </a:spcAft>
                        <a:buNone/>
                      </a:pPr>
                      <a:r>
                        <a:rPr lang="en-GB" sz="900" dirty="0">
                          <a:effectLst/>
                        </a:rPr>
                        <a:t> </a:t>
                      </a:r>
                      <a:endParaRPr lang="da-DK" sz="900" dirty="0">
                        <a:effectLst/>
                      </a:endParaRPr>
                    </a:p>
                    <a:p>
                      <a:pPr algn="ctr">
                        <a:lnSpc>
                          <a:spcPct val="150000"/>
                        </a:lnSpc>
                        <a:spcAft>
                          <a:spcPts val="800"/>
                        </a:spcAft>
                        <a:buNone/>
                      </a:pPr>
                      <a:r>
                        <a:rPr lang="en-GB" sz="900" dirty="0">
                          <a:effectLst/>
                        </a:rPr>
                        <a:t>342 (68.3%)</a:t>
                      </a:r>
                      <a:endParaRPr lang="da-DK" sz="900" dirty="0">
                        <a:effectLst/>
                      </a:endParaRPr>
                    </a:p>
                    <a:p>
                      <a:pPr algn="ctr">
                        <a:lnSpc>
                          <a:spcPct val="150000"/>
                        </a:lnSpc>
                        <a:spcAft>
                          <a:spcPts val="800"/>
                        </a:spcAft>
                        <a:buNone/>
                      </a:pPr>
                      <a:r>
                        <a:rPr lang="en-GB" sz="900" dirty="0">
                          <a:effectLst/>
                        </a:rPr>
                        <a:t>41 (8.2%)</a:t>
                      </a:r>
                      <a:endParaRPr lang="da-DK" sz="900" dirty="0">
                        <a:effectLst/>
                      </a:endParaRPr>
                    </a:p>
                    <a:p>
                      <a:pPr algn="ctr">
                        <a:lnSpc>
                          <a:spcPct val="150000"/>
                        </a:lnSpc>
                        <a:spcAft>
                          <a:spcPts val="800"/>
                        </a:spcAft>
                        <a:buNone/>
                      </a:pPr>
                      <a:r>
                        <a:rPr lang="en-GB" sz="900" dirty="0">
                          <a:effectLst/>
                        </a:rPr>
                        <a:t>111 (22.2%)</a:t>
                      </a:r>
                      <a:endParaRPr lang="da-DK" sz="900" dirty="0">
                        <a:effectLst/>
                      </a:endParaRPr>
                    </a:p>
                    <a:p>
                      <a:pPr algn="ctr">
                        <a:lnSpc>
                          <a:spcPct val="150000"/>
                        </a:lnSpc>
                        <a:spcAft>
                          <a:spcPts val="800"/>
                        </a:spcAft>
                        <a:buNone/>
                      </a:pPr>
                      <a:r>
                        <a:rPr lang="en-GB" sz="900" dirty="0">
                          <a:effectLst/>
                        </a:rPr>
                        <a:t>7 (1.4%)</a:t>
                      </a:r>
                      <a:endParaRPr lang="da-DK" sz="900" dirty="0">
                        <a:effectLst/>
                        <a:latin typeface="Georgia" panose="02040502050405020303" pitchFamily="18" charset="0"/>
                        <a:ea typeface="Source Sans Pro" panose="020B0503030403020204" pitchFamily="34" charset="0"/>
                        <a:cs typeface="Times New Roman" panose="02020603050405020304" pitchFamily="18" charset="0"/>
                      </a:endParaRPr>
                    </a:p>
                  </a:txBody>
                  <a:tcPr marL="17895" marR="17895" marT="0" marB="0">
                    <a:solidFill>
                      <a:srgbClr val="F7A3AD">
                        <a:alpha val="20000"/>
                      </a:srgbClr>
                    </a:solidFill>
                  </a:tcPr>
                </a:tc>
                <a:extLst>
                  <a:ext uri="{0D108BD9-81ED-4DB2-BD59-A6C34878D82A}">
                    <a16:rowId xmlns:a16="http://schemas.microsoft.com/office/drawing/2014/main" val="923727639"/>
                  </a:ext>
                </a:extLst>
              </a:tr>
              <a:tr h="1743091">
                <a:tc>
                  <a:txBody>
                    <a:bodyPr/>
                    <a:lstStyle/>
                    <a:p>
                      <a:pPr algn="just">
                        <a:lnSpc>
                          <a:spcPct val="150000"/>
                        </a:lnSpc>
                        <a:spcAft>
                          <a:spcPts val="800"/>
                        </a:spcAft>
                        <a:buNone/>
                      </a:pPr>
                      <a:r>
                        <a:rPr lang="en-GB" sz="900" dirty="0">
                          <a:effectLst/>
                        </a:rPr>
                        <a:t>Medication – no. (%)</a:t>
                      </a:r>
                      <a:endParaRPr lang="da-DK" sz="900" dirty="0">
                        <a:effectLst/>
                      </a:endParaRPr>
                    </a:p>
                    <a:p>
                      <a:pPr algn="just">
                        <a:lnSpc>
                          <a:spcPct val="150000"/>
                        </a:lnSpc>
                        <a:spcAft>
                          <a:spcPts val="800"/>
                        </a:spcAft>
                        <a:buNone/>
                      </a:pPr>
                      <a:r>
                        <a:rPr lang="en-GB" sz="900" dirty="0">
                          <a:effectLst/>
                        </a:rPr>
                        <a:t>   ACE-inhibitor, AT-II blocker, or ARNI</a:t>
                      </a:r>
                      <a:endParaRPr lang="da-DK" sz="900" dirty="0">
                        <a:effectLst/>
                      </a:endParaRPr>
                    </a:p>
                    <a:p>
                      <a:pPr algn="just">
                        <a:lnSpc>
                          <a:spcPct val="150000"/>
                        </a:lnSpc>
                        <a:spcAft>
                          <a:spcPts val="800"/>
                        </a:spcAft>
                        <a:buNone/>
                      </a:pPr>
                      <a:r>
                        <a:rPr lang="en-GB" sz="900" dirty="0">
                          <a:effectLst/>
                        </a:rPr>
                        <a:t>   Betablocker</a:t>
                      </a:r>
                      <a:endParaRPr lang="da-DK" sz="900" dirty="0">
                        <a:effectLst/>
                      </a:endParaRPr>
                    </a:p>
                    <a:p>
                      <a:pPr algn="just">
                        <a:lnSpc>
                          <a:spcPct val="150000"/>
                        </a:lnSpc>
                        <a:spcAft>
                          <a:spcPts val="800"/>
                        </a:spcAft>
                        <a:buNone/>
                      </a:pPr>
                      <a:r>
                        <a:rPr lang="en-GB" sz="900" dirty="0">
                          <a:effectLst/>
                        </a:rPr>
                        <a:t>   Mineralocorticoid receptor blocker</a:t>
                      </a:r>
                      <a:endParaRPr lang="da-DK" sz="900" dirty="0">
                        <a:effectLst/>
                      </a:endParaRPr>
                    </a:p>
                    <a:p>
                      <a:pPr algn="just">
                        <a:lnSpc>
                          <a:spcPct val="150000"/>
                        </a:lnSpc>
                        <a:spcAft>
                          <a:spcPts val="800"/>
                        </a:spcAft>
                        <a:buNone/>
                      </a:pPr>
                      <a:r>
                        <a:rPr lang="en-GB" sz="900" dirty="0">
                          <a:effectLst/>
                        </a:rPr>
                        <a:t>   SGLT2-inhibitor</a:t>
                      </a:r>
                      <a:endParaRPr lang="da-DK" sz="900" dirty="0">
                        <a:effectLst/>
                      </a:endParaRPr>
                    </a:p>
                    <a:p>
                      <a:pPr algn="just">
                        <a:lnSpc>
                          <a:spcPct val="150000"/>
                        </a:lnSpc>
                        <a:spcAft>
                          <a:spcPts val="800"/>
                        </a:spcAft>
                        <a:buNone/>
                      </a:pPr>
                      <a:r>
                        <a:rPr lang="en-GB" sz="900" dirty="0">
                          <a:effectLst/>
                        </a:rPr>
                        <a:t>   Diuretics</a:t>
                      </a:r>
                      <a:endParaRPr lang="da-DK" sz="900" dirty="0">
                        <a:effectLst/>
                      </a:endParaRPr>
                    </a:p>
                  </a:txBody>
                  <a:tcPr marL="17895" marR="17895" marT="0" marB="0"/>
                </a:tc>
                <a:tc>
                  <a:txBody>
                    <a:bodyPr/>
                    <a:lstStyle/>
                    <a:p>
                      <a:pPr algn="ctr">
                        <a:lnSpc>
                          <a:spcPct val="150000"/>
                        </a:lnSpc>
                        <a:spcAft>
                          <a:spcPts val="800"/>
                        </a:spcAft>
                        <a:buNone/>
                      </a:pPr>
                      <a:r>
                        <a:rPr lang="en-GB" sz="900" dirty="0">
                          <a:effectLst/>
                        </a:rPr>
                        <a:t> </a:t>
                      </a:r>
                      <a:endParaRPr lang="da-DK" sz="900" dirty="0">
                        <a:effectLst/>
                      </a:endParaRPr>
                    </a:p>
                    <a:p>
                      <a:pPr algn="ctr">
                        <a:lnSpc>
                          <a:spcPct val="150000"/>
                        </a:lnSpc>
                        <a:spcAft>
                          <a:spcPts val="800"/>
                        </a:spcAft>
                        <a:buNone/>
                      </a:pPr>
                      <a:r>
                        <a:rPr lang="en-GB" sz="900" dirty="0">
                          <a:effectLst/>
                        </a:rPr>
                        <a:t>465 (93.2%)</a:t>
                      </a:r>
                      <a:endParaRPr lang="da-DK" sz="900" dirty="0">
                        <a:effectLst/>
                      </a:endParaRPr>
                    </a:p>
                    <a:p>
                      <a:pPr algn="ctr">
                        <a:lnSpc>
                          <a:spcPct val="150000"/>
                        </a:lnSpc>
                        <a:spcAft>
                          <a:spcPts val="800"/>
                        </a:spcAft>
                        <a:buNone/>
                      </a:pPr>
                      <a:r>
                        <a:rPr lang="en-GB" sz="900" dirty="0">
                          <a:effectLst/>
                        </a:rPr>
                        <a:t>434 (87.0%)</a:t>
                      </a:r>
                      <a:endParaRPr lang="da-DK" sz="900" dirty="0">
                        <a:effectLst/>
                      </a:endParaRPr>
                    </a:p>
                    <a:p>
                      <a:pPr algn="ctr">
                        <a:lnSpc>
                          <a:spcPct val="150000"/>
                        </a:lnSpc>
                        <a:spcAft>
                          <a:spcPts val="800"/>
                        </a:spcAft>
                        <a:buNone/>
                      </a:pPr>
                      <a:r>
                        <a:rPr lang="en-GB" sz="900" dirty="0">
                          <a:effectLst/>
                        </a:rPr>
                        <a:t>349 (69.9%)</a:t>
                      </a:r>
                      <a:endParaRPr lang="da-DK" sz="900" dirty="0">
                        <a:effectLst/>
                      </a:endParaRPr>
                    </a:p>
                    <a:p>
                      <a:pPr algn="ctr">
                        <a:lnSpc>
                          <a:spcPct val="150000"/>
                        </a:lnSpc>
                        <a:spcAft>
                          <a:spcPts val="800"/>
                        </a:spcAft>
                        <a:buNone/>
                      </a:pPr>
                      <a:r>
                        <a:rPr lang="en-GB" sz="900" dirty="0">
                          <a:effectLst/>
                        </a:rPr>
                        <a:t>194 (47.5%)</a:t>
                      </a:r>
                      <a:endParaRPr lang="da-DK" sz="900" dirty="0">
                        <a:effectLst/>
                      </a:endParaRPr>
                    </a:p>
                    <a:p>
                      <a:pPr algn="ctr">
                        <a:lnSpc>
                          <a:spcPct val="150000"/>
                        </a:lnSpc>
                        <a:spcAft>
                          <a:spcPts val="800"/>
                        </a:spcAft>
                        <a:buNone/>
                      </a:pPr>
                      <a:r>
                        <a:rPr lang="en-GB" sz="900" dirty="0">
                          <a:effectLst/>
                        </a:rPr>
                        <a:t>345 (69.3%)</a:t>
                      </a:r>
                      <a:endParaRPr lang="da-DK" sz="900" dirty="0">
                        <a:effectLst/>
                        <a:latin typeface="Georgia" panose="02040502050405020303" pitchFamily="18" charset="0"/>
                        <a:ea typeface="Source Sans Pro" panose="020B0503030403020204" pitchFamily="34" charset="0"/>
                        <a:cs typeface="Times New Roman" panose="02020603050405020304" pitchFamily="18" charset="0"/>
                      </a:endParaRPr>
                    </a:p>
                  </a:txBody>
                  <a:tcPr marL="17895" marR="17895" marT="0" marB="0"/>
                </a:tc>
                <a:tc>
                  <a:txBody>
                    <a:bodyPr/>
                    <a:lstStyle/>
                    <a:p>
                      <a:pPr algn="ctr">
                        <a:lnSpc>
                          <a:spcPct val="150000"/>
                        </a:lnSpc>
                        <a:spcAft>
                          <a:spcPts val="800"/>
                        </a:spcAft>
                        <a:buNone/>
                      </a:pPr>
                      <a:r>
                        <a:rPr lang="en-GB" sz="900" dirty="0">
                          <a:effectLst/>
                        </a:rPr>
                        <a:t> </a:t>
                      </a:r>
                      <a:endParaRPr lang="da-DK" sz="900" dirty="0">
                        <a:effectLst/>
                      </a:endParaRPr>
                    </a:p>
                    <a:p>
                      <a:pPr algn="ctr">
                        <a:lnSpc>
                          <a:spcPct val="150000"/>
                        </a:lnSpc>
                        <a:spcAft>
                          <a:spcPts val="800"/>
                        </a:spcAft>
                        <a:buNone/>
                      </a:pPr>
                      <a:r>
                        <a:rPr lang="en-GB" sz="900" dirty="0">
                          <a:effectLst/>
                        </a:rPr>
                        <a:t>475 (95.0%)</a:t>
                      </a:r>
                      <a:endParaRPr lang="da-DK" sz="900" dirty="0">
                        <a:effectLst/>
                      </a:endParaRPr>
                    </a:p>
                    <a:p>
                      <a:pPr algn="ctr">
                        <a:lnSpc>
                          <a:spcPct val="150000"/>
                        </a:lnSpc>
                        <a:spcAft>
                          <a:spcPts val="800"/>
                        </a:spcAft>
                        <a:buNone/>
                      </a:pPr>
                      <a:r>
                        <a:rPr lang="en-GB" sz="900" dirty="0">
                          <a:effectLst/>
                        </a:rPr>
                        <a:t>429 (85.8%)</a:t>
                      </a:r>
                      <a:endParaRPr lang="da-DK" sz="900" dirty="0">
                        <a:effectLst/>
                      </a:endParaRPr>
                    </a:p>
                    <a:p>
                      <a:pPr algn="ctr">
                        <a:lnSpc>
                          <a:spcPct val="150000"/>
                        </a:lnSpc>
                        <a:spcAft>
                          <a:spcPts val="800"/>
                        </a:spcAft>
                        <a:buNone/>
                      </a:pPr>
                      <a:r>
                        <a:rPr lang="en-GB" sz="900" dirty="0">
                          <a:effectLst/>
                        </a:rPr>
                        <a:t>337 (67.5%)</a:t>
                      </a:r>
                      <a:endParaRPr lang="da-DK" sz="900" dirty="0">
                        <a:effectLst/>
                      </a:endParaRPr>
                    </a:p>
                    <a:p>
                      <a:pPr algn="ctr">
                        <a:lnSpc>
                          <a:spcPct val="150000"/>
                        </a:lnSpc>
                        <a:spcAft>
                          <a:spcPts val="800"/>
                        </a:spcAft>
                        <a:buNone/>
                      </a:pPr>
                      <a:r>
                        <a:rPr lang="en-GB" sz="900" dirty="0">
                          <a:effectLst/>
                        </a:rPr>
                        <a:t>191 (46.5%)</a:t>
                      </a:r>
                      <a:endParaRPr lang="da-DK" sz="900" dirty="0">
                        <a:effectLst/>
                      </a:endParaRPr>
                    </a:p>
                    <a:p>
                      <a:pPr algn="ctr">
                        <a:lnSpc>
                          <a:spcPct val="150000"/>
                        </a:lnSpc>
                        <a:spcAft>
                          <a:spcPts val="800"/>
                        </a:spcAft>
                        <a:buNone/>
                      </a:pPr>
                      <a:r>
                        <a:rPr lang="en-GB" sz="900" dirty="0">
                          <a:effectLst/>
                        </a:rPr>
                        <a:t>326 (65.2%)</a:t>
                      </a:r>
                      <a:endParaRPr lang="da-DK" sz="900" dirty="0">
                        <a:effectLst/>
                        <a:latin typeface="Georgia" panose="02040502050405020303" pitchFamily="18" charset="0"/>
                        <a:ea typeface="Source Sans Pro" panose="020B0503030403020204" pitchFamily="34" charset="0"/>
                        <a:cs typeface="Times New Roman" panose="02020603050405020304" pitchFamily="18" charset="0"/>
                      </a:endParaRPr>
                    </a:p>
                  </a:txBody>
                  <a:tcPr marL="17895" marR="17895" marT="0" marB="0"/>
                </a:tc>
                <a:extLst>
                  <a:ext uri="{0D108BD9-81ED-4DB2-BD59-A6C34878D82A}">
                    <a16:rowId xmlns:a16="http://schemas.microsoft.com/office/drawing/2014/main" val="3973881029"/>
                  </a:ext>
                </a:extLst>
              </a:tr>
              <a:tr h="263869">
                <a:tc>
                  <a:txBody>
                    <a:bodyPr/>
                    <a:lstStyle/>
                    <a:p>
                      <a:pPr algn="just">
                        <a:lnSpc>
                          <a:spcPct val="150000"/>
                        </a:lnSpc>
                        <a:spcAft>
                          <a:spcPts val="800"/>
                        </a:spcAft>
                        <a:buNone/>
                      </a:pPr>
                      <a:r>
                        <a:rPr lang="en-GB" sz="900" dirty="0">
                          <a:effectLst/>
                        </a:rPr>
                        <a:t>Median </a:t>
                      </a:r>
                      <a:r>
                        <a:rPr lang="en-GB" sz="900" dirty="0" err="1">
                          <a:effectLst/>
                        </a:rPr>
                        <a:t>Nt</a:t>
                      </a:r>
                      <a:r>
                        <a:rPr lang="en-GB" sz="900" dirty="0">
                          <a:effectLst/>
                        </a:rPr>
                        <a:t>-Pro BNP (IQR) – ng/l</a:t>
                      </a:r>
                      <a:endParaRPr lang="da-DK" sz="900" dirty="0">
                        <a:effectLst/>
                        <a:latin typeface="Georgia" panose="02040502050405020303" pitchFamily="18" charset="0"/>
                        <a:ea typeface="Source Sans Pro" panose="020B0503030403020204" pitchFamily="34" charset="0"/>
                        <a:cs typeface="Times New Roman" panose="02020603050405020304" pitchFamily="18" charset="0"/>
                      </a:endParaRPr>
                    </a:p>
                  </a:txBody>
                  <a:tcPr marL="17895" marR="17895" marT="0" marB="0">
                    <a:solidFill>
                      <a:srgbClr val="F7A3AD">
                        <a:alpha val="20000"/>
                      </a:srgbClr>
                    </a:solidFill>
                  </a:tcPr>
                </a:tc>
                <a:tc>
                  <a:txBody>
                    <a:bodyPr/>
                    <a:lstStyle/>
                    <a:p>
                      <a:pPr algn="ctr">
                        <a:lnSpc>
                          <a:spcPct val="150000"/>
                        </a:lnSpc>
                        <a:spcAft>
                          <a:spcPts val="800"/>
                        </a:spcAft>
                        <a:buNone/>
                      </a:pPr>
                      <a:r>
                        <a:rPr lang="en-GB" sz="900" dirty="0">
                          <a:effectLst/>
                        </a:rPr>
                        <a:t>1,259 (574.5, 2,672)</a:t>
                      </a:r>
                      <a:endParaRPr lang="da-DK" sz="900" dirty="0">
                        <a:effectLst/>
                        <a:latin typeface="Georgia" panose="02040502050405020303" pitchFamily="18" charset="0"/>
                        <a:ea typeface="Source Sans Pro" panose="020B0503030403020204" pitchFamily="34" charset="0"/>
                        <a:cs typeface="Times New Roman" panose="02020603050405020304" pitchFamily="18" charset="0"/>
                      </a:endParaRPr>
                    </a:p>
                  </a:txBody>
                  <a:tcPr marL="17895" marR="17895" marT="0" marB="0">
                    <a:solidFill>
                      <a:srgbClr val="F7A3AD">
                        <a:alpha val="20000"/>
                      </a:srgbClr>
                    </a:solidFill>
                  </a:tcPr>
                </a:tc>
                <a:tc>
                  <a:txBody>
                    <a:bodyPr/>
                    <a:lstStyle/>
                    <a:p>
                      <a:pPr algn="ctr">
                        <a:lnSpc>
                          <a:spcPct val="150000"/>
                        </a:lnSpc>
                        <a:spcAft>
                          <a:spcPts val="800"/>
                        </a:spcAft>
                        <a:buNone/>
                      </a:pPr>
                      <a:r>
                        <a:rPr lang="en-GB" sz="900" dirty="0">
                          <a:effectLst/>
                        </a:rPr>
                        <a:t>1,260 (487, 2,666)</a:t>
                      </a:r>
                      <a:endParaRPr lang="da-DK" sz="900" dirty="0">
                        <a:effectLst/>
                        <a:latin typeface="Georgia" panose="02040502050405020303" pitchFamily="18" charset="0"/>
                        <a:ea typeface="Source Sans Pro" panose="020B0503030403020204" pitchFamily="34" charset="0"/>
                        <a:cs typeface="Times New Roman" panose="02020603050405020304" pitchFamily="18" charset="0"/>
                      </a:endParaRPr>
                    </a:p>
                  </a:txBody>
                  <a:tcPr marL="17895" marR="17895" marT="0" marB="0">
                    <a:solidFill>
                      <a:srgbClr val="F7A3AD">
                        <a:alpha val="20000"/>
                      </a:srgbClr>
                    </a:solidFill>
                  </a:tcPr>
                </a:tc>
                <a:extLst>
                  <a:ext uri="{0D108BD9-81ED-4DB2-BD59-A6C34878D82A}">
                    <a16:rowId xmlns:a16="http://schemas.microsoft.com/office/drawing/2014/main" val="1387170621"/>
                  </a:ext>
                </a:extLst>
              </a:tr>
            </a:tbl>
          </a:graphicData>
        </a:graphic>
      </p:graphicFrame>
    </p:spTree>
    <p:extLst>
      <p:ext uri="{BB962C8B-B14F-4D97-AF65-F5344CB8AC3E}">
        <p14:creationId xmlns:p14="http://schemas.microsoft.com/office/powerpoint/2010/main" val="9175298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lede 5">
            <a:extLst>
              <a:ext uri="{FF2B5EF4-FFF2-40B4-BE49-F238E27FC236}">
                <a16:creationId xmlns:a16="http://schemas.microsoft.com/office/drawing/2014/main" id="{317425B5-0289-90BD-07F6-CDA3314AEBFA}"/>
              </a:ext>
            </a:extLst>
          </p:cNvPr>
          <p:cNvPicPr>
            <a:picLocks noChangeAspect="1"/>
          </p:cNvPicPr>
          <p:nvPr/>
        </p:nvPicPr>
        <p:blipFill>
          <a:blip r:embed="rId2"/>
          <a:srcRect l="43250" t="20118" r="20220" b="6601"/>
          <a:stretch>
            <a:fillRect/>
          </a:stretch>
        </p:blipFill>
        <p:spPr>
          <a:xfrm>
            <a:off x="2555775" y="123478"/>
            <a:ext cx="4032449" cy="4752528"/>
          </a:xfrm>
          <a:prstGeom prst="rect">
            <a:avLst/>
          </a:prstGeom>
        </p:spPr>
      </p:pic>
      <p:sp>
        <p:nvSpPr>
          <p:cNvPr id="7" name="Pladsholder til tekst 1">
            <a:extLst>
              <a:ext uri="{FF2B5EF4-FFF2-40B4-BE49-F238E27FC236}">
                <a16:creationId xmlns:a16="http://schemas.microsoft.com/office/drawing/2014/main" id="{11B4E811-9B1D-B05B-9C0B-476AFA249575}"/>
              </a:ext>
            </a:extLst>
          </p:cNvPr>
          <p:cNvSpPr>
            <a:spLocks noGrp="1"/>
          </p:cNvSpPr>
          <p:nvPr>
            <p:ph type="body" sz="quarter" idx="10"/>
          </p:nvPr>
        </p:nvSpPr>
        <p:spPr>
          <a:xfrm>
            <a:off x="251520" y="195486"/>
            <a:ext cx="1943126" cy="432048"/>
          </a:xfrm>
        </p:spPr>
        <p:txBody>
          <a:bodyPr/>
          <a:lstStyle/>
          <a:p>
            <a:r>
              <a:rPr lang="da-DK" dirty="0"/>
              <a:t>Patient flow</a:t>
            </a:r>
          </a:p>
        </p:txBody>
      </p:sp>
    </p:spTree>
    <p:extLst>
      <p:ext uri="{BB962C8B-B14F-4D97-AF65-F5344CB8AC3E}">
        <p14:creationId xmlns:p14="http://schemas.microsoft.com/office/powerpoint/2010/main" val="33518922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9EF85C83-5A01-EC53-9B46-4400F9BAFB49}"/>
              </a:ext>
            </a:extLst>
          </p:cNvPr>
          <p:cNvSpPr>
            <a:spLocks noGrp="1"/>
          </p:cNvSpPr>
          <p:nvPr>
            <p:ph type="body" sz="quarter" idx="10"/>
          </p:nvPr>
        </p:nvSpPr>
        <p:spPr/>
        <p:txBody>
          <a:bodyPr/>
          <a:lstStyle/>
          <a:p>
            <a:r>
              <a:rPr lang="da-DK" dirty="0"/>
              <a:t>Results</a:t>
            </a:r>
          </a:p>
        </p:txBody>
      </p:sp>
      <p:graphicFrame>
        <p:nvGraphicFramePr>
          <p:cNvPr id="7" name="Tabel 6">
            <a:extLst>
              <a:ext uri="{FF2B5EF4-FFF2-40B4-BE49-F238E27FC236}">
                <a16:creationId xmlns:a16="http://schemas.microsoft.com/office/drawing/2014/main" id="{D2144DF1-504E-A867-1ACC-24C9BC7CF325}"/>
              </a:ext>
            </a:extLst>
          </p:cNvPr>
          <p:cNvGraphicFramePr>
            <a:graphicFrameLocks noGrp="1"/>
          </p:cNvGraphicFramePr>
          <p:nvPr>
            <p:extLst>
              <p:ext uri="{D42A27DB-BD31-4B8C-83A1-F6EECF244321}">
                <p14:modId xmlns:p14="http://schemas.microsoft.com/office/powerpoint/2010/main" val="3937960781"/>
              </p:ext>
            </p:extLst>
          </p:nvPr>
        </p:nvGraphicFramePr>
        <p:xfrm>
          <a:off x="467544" y="1173810"/>
          <a:ext cx="8136357" cy="3342154"/>
        </p:xfrm>
        <a:graphic>
          <a:graphicData uri="http://schemas.openxmlformats.org/drawingml/2006/table">
            <a:tbl>
              <a:tblPr firstRow="1" firstCol="1" bandRow="1">
                <a:tableStyleId>{3B4B98B0-60AC-42C2-AFA5-B58CD77FA1E5}</a:tableStyleId>
              </a:tblPr>
              <a:tblGrid>
                <a:gridCol w="5256584">
                  <a:extLst>
                    <a:ext uri="{9D8B030D-6E8A-4147-A177-3AD203B41FA5}">
                      <a16:colId xmlns:a16="http://schemas.microsoft.com/office/drawing/2014/main" val="3953098675"/>
                    </a:ext>
                  </a:extLst>
                </a:gridCol>
                <a:gridCol w="1512168">
                  <a:extLst>
                    <a:ext uri="{9D8B030D-6E8A-4147-A177-3AD203B41FA5}">
                      <a16:colId xmlns:a16="http://schemas.microsoft.com/office/drawing/2014/main" val="1822413183"/>
                    </a:ext>
                  </a:extLst>
                </a:gridCol>
                <a:gridCol w="1367605">
                  <a:extLst>
                    <a:ext uri="{9D8B030D-6E8A-4147-A177-3AD203B41FA5}">
                      <a16:colId xmlns:a16="http://schemas.microsoft.com/office/drawing/2014/main" val="2740243474"/>
                    </a:ext>
                  </a:extLst>
                </a:gridCol>
              </a:tblGrid>
              <a:tr h="771206">
                <a:tc>
                  <a:txBody>
                    <a:bodyPr/>
                    <a:lstStyle/>
                    <a:p>
                      <a:pPr algn="l">
                        <a:lnSpc>
                          <a:spcPct val="150000"/>
                        </a:lnSpc>
                        <a:spcAft>
                          <a:spcPts val="800"/>
                        </a:spcAft>
                        <a:buNone/>
                      </a:pPr>
                      <a:endParaRPr lang="da-DK" sz="12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800"/>
                        </a:spcAft>
                        <a:buNone/>
                      </a:pPr>
                      <a:r>
                        <a:rPr lang="en-US" sz="1200" b="1" dirty="0">
                          <a:solidFill>
                            <a:srgbClr val="000000"/>
                          </a:solidFill>
                          <a:effectLst/>
                        </a:rPr>
                        <a:t>Intervention</a:t>
                      </a:r>
                    </a:p>
                    <a:p>
                      <a:pPr algn="ctr">
                        <a:lnSpc>
                          <a:spcPct val="150000"/>
                        </a:lnSpc>
                        <a:spcAft>
                          <a:spcPts val="800"/>
                        </a:spcAft>
                        <a:buNone/>
                      </a:pPr>
                      <a:r>
                        <a:rPr lang="en-US" sz="1200" b="1" dirty="0">
                          <a:solidFill>
                            <a:srgbClr val="000000"/>
                          </a:solidFill>
                          <a:effectLst/>
                        </a:rPr>
                        <a:t>(N=499)</a:t>
                      </a:r>
                      <a:endParaRPr lang="da-DK" sz="12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800"/>
                        </a:spcAft>
                        <a:buNone/>
                      </a:pPr>
                      <a:r>
                        <a:rPr lang="en-US" sz="1200" b="1" dirty="0">
                          <a:solidFill>
                            <a:srgbClr val="000000"/>
                          </a:solidFill>
                          <a:effectLst/>
                        </a:rPr>
                        <a:t>Control</a:t>
                      </a:r>
                    </a:p>
                    <a:p>
                      <a:pPr algn="ctr">
                        <a:lnSpc>
                          <a:spcPct val="150000"/>
                        </a:lnSpc>
                        <a:spcAft>
                          <a:spcPts val="800"/>
                        </a:spcAft>
                        <a:buNone/>
                      </a:pPr>
                      <a:r>
                        <a:rPr lang="en-US" sz="1200" b="1" dirty="0">
                          <a:solidFill>
                            <a:srgbClr val="000000"/>
                          </a:solidFill>
                          <a:effectLst/>
                        </a:rPr>
                        <a:t>(N=501)</a:t>
                      </a:r>
                      <a:endParaRPr lang="da-DK" sz="12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568161813"/>
                  </a:ext>
                </a:extLst>
              </a:tr>
              <a:tr h="305049">
                <a:tc>
                  <a:txBody>
                    <a:bodyPr/>
                    <a:lstStyle/>
                    <a:p>
                      <a:pPr algn="l">
                        <a:lnSpc>
                          <a:spcPct val="150000"/>
                        </a:lnSpc>
                        <a:spcAft>
                          <a:spcPts val="800"/>
                        </a:spcAft>
                        <a:buNone/>
                      </a:pPr>
                      <a:r>
                        <a:rPr lang="en-US" sz="1200" b="1" dirty="0">
                          <a:solidFill>
                            <a:srgbClr val="000000"/>
                          </a:solidFill>
                          <a:effectLst/>
                        </a:rPr>
                        <a:t>Median number of coronary sinus branches mapped (IQR) - no. </a:t>
                      </a:r>
                      <a:endParaRPr lang="da-DK" sz="1200" b="1" dirty="0">
                        <a:effectLst/>
                        <a:latin typeface="+mn-lt"/>
                        <a:ea typeface="Calibri" panose="020F0502020204030204" pitchFamily="34" charset="0"/>
                        <a:cs typeface="Times New Roman" panose="02020603050405020304" pitchFamily="18" charset="0"/>
                      </a:endParaRPr>
                    </a:p>
                  </a:txBody>
                  <a:tcPr marL="68580" marR="68580" marT="0" marB="0" anchor="ctr">
                    <a:solidFill>
                      <a:srgbClr val="F7A3AD">
                        <a:alpha val="20000"/>
                      </a:srgbClr>
                    </a:solidFill>
                  </a:tcPr>
                </a:tc>
                <a:tc>
                  <a:txBody>
                    <a:bodyPr/>
                    <a:lstStyle/>
                    <a:p>
                      <a:pPr algn="ctr">
                        <a:lnSpc>
                          <a:spcPct val="150000"/>
                        </a:lnSpc>
                        <a:spcAft>
                          <a:spcPts val="800"/>
                        </a:spcAft>
                        <a:buNone/>
                      </a:pPr>
                      <a:r>
                        <a:rPr lang="en-GB" sz="1200" b="0" dirty="0">
                          <a:solidFill>
                            <a:srgbClr val="000000"/>
                          </a:solidFill>
                          <a:effectLst/>
                        </a:rPr>
                        <a:t>3 (2, 4)</a:t>
                      </a:r>
                      <a:endParaRPr lang="da-DK" sz="1200" b="0" dirty="0">
                        <a:effectLst/>
                        <a:latin typeface="+mn-lt"/>
                        <a:ea typeface="Calibri" panose="020F0502020204030204" pitchFamily="34" charset="0"/>
                        <a:cs typeface="Times New Roman" panose="02020603050405020304" pitchFamily="18" charset="0"/>
                      </a:endParaRPr>
                    </a:p>
                  </a:txBody>
                  <a:tcPr marL="68580" marR="68580" marT="0" marB="0" anchor="ctr">
                    <a:solidFill>
                      <a:srgbClr val="F7A3AD">
                        <a:alpha val="20000"/>
                      </a:srgbClr>
                    </a:solidFill>
                  </a:tcPr>
                </a:tc>
                <a:tc>
                  <a:txBody>
                    <a:bodyPr/>
                    <a:lstStyle/>
                    <a:p>
                      <a:pPr algn="ctr">
                        <a:lnSpc>
                          <a:spcPct val="150000"/>
                        </a:lnSpc>
                        <a:spcAft>
                          <a:spcPts val="800"/>
                        </a:spcAft>
                        <a:buNone/>
                      </a:pPr>
                      <a:r>
                        <a:rPr lang="en-US" sz="1200" b="0" dirty="0">
                          <a:solidFill>
                            <a:srgbClr val="000000"/>
                          </a:solidFill>
                          <a:effectLst/>
                        </a:rPr>
                        <a:t>0</a:t>
                      </a:r>
                      <a:endParaRPr lang="da-DK" sz="1200" b="0" dirty="0">
                        <a:effectLst/>
                        <a:latin typeface="+mn-lt"/>
                        <a:ea typeface="Calibri" panose="020F0502020204030204" pitchFamily="34" charset="0"/>
                        <a:cs typeface="Times New Roman" panose="02020603050405020304" pitchFamily="18" charset="0"/>
                      </a:endParaRPr>
                    </a:p>
                  </a:txBody>
                  <a:tcPr marL="68580" marR="68580" marT="0" marB="0" anchor="ctr">
                    <a:solidFill>
                      <a:srgbClr val="F7A3AD">
                        <a:alpha val="20000"/>
                      </a:srgbClr>
                    </a:solidFill>
                  </a:tcPr>
                </a:tc>
                <a:extLst>
                  <a:ext uri="{0D108BD9-81ED-4DB2-BD59-A6C34878D82A}">
                    <a16:rowId xmlns:a16="http://schemas.microsoft.com/office/drawing/2014/main" val="1259400300"/>
                  </a:ext>
                </a:extLst>
              </a:tr>
              <a:tr h="1045703">
                <a:tc>
                  <a:txBody>
                    <a:bodyPr/>
                    <a:lstStyle/>
                    <a:p>
                      <a:pPr algn="l">
                        <a:lnSpc>
                          <a:spcPct val="150000"/>
                        </a:lnSpc>
                        <a:spcAft>
                          <a:spcPts val="800"/>
                        </a:spcAft>
                        <a:buNone/>
                      </a:pPr>
                      <a:r>
                        <a:rPr lang="en-US" sz="1200" b="1" dirty="0">
                          <a:solidFill>
                            <a:srgbClr val="000000"/>
                          </a:solidFill>
                          <a:effectLst/>
                        </a:rPr>
                        <a:t>Left ventricular lead placed: – no. (%)</a:t>
                      </a:r>
                      <a:endParaRPr lang="da-DK" sz="1200" b="1" dirty="0">
                        <a:effectLst/>
                      </a:endParaRPr>
                    </a:p>
                    <a:p>
                      <a:pPr algn="l">
                        <a:lnSpc>
                          <a:spcPct val="100000"/>
                        </a:lnSpc>
                        <a:spcAft>
                          <a:spcPts val="800"/>
                        </a:spcAft>
                        <a:buNone/>
                      </a:pPr>
                      <a:r>
                        <a:rPr lang="en-US" sz="1200" b="1" dirty="0">
                          <a:solidFill>
                            <a:srgbClr val="000000"/>
                          </a:solidFill>
                          <a:effectLst/>
                        </a:rPr>
                        <a:t>    In latest electrically activated CS branch</a:t>
                      </a:r>
                      <a:endParaRPr lang="da-DK" sz="1200" b="1" dirty="0">
                        <a:effectLst/>
                      </a:endParaRPr>
                    </a:p>
                    <a:p>
                      <a:pPr algn="l">
                        <a:lnSpc>
                          <a:spcPct val="100000"/>
                        </a:lnSpc>
                        <a:spcAft>
                          <a:spcPts val="800"/>
                        </a:spcAft>
                        <a:buNone/>
                      </a:pPr>
                      <a:r>
                        <a:rPr lang="en-US" sz="1200" b="1" dirty="0">
                          <a:solidFill>
                            <a:srgbClr val="000000"/>
                          </a:solidFill>
                          <a:effectLst/>
                        </a:rPr>
                        <a:t>    At latest electrically activated site</a:t>
                      </a:r>
                      <a:endParaRPr lang="da-DK" sz="1200" b="1"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800"/>
                        </a:spcAft>
                        <a:buNone/>
                      </a:pPr>
                      <a:r>
                        <a:rPr lang="en-US" sz="1200" b="0" dirty="0">
                          <a:effectLst/>
                        </a:rPr>
                        <a:t> </a:t>
                      </a:r>
                      <a:endParaRPr lang="da-DK" sz="1200" b="0" dirty="0">
                        <a:effectLst/>
                      </a:endParaRPr>
                    </a:p>
                    <a:p>
                      <a:pPr algn="ctr">
                        <a:lnSpc>
                          <a:spcPct val="100000"/>
                        </a:lnSpc>
                        <a:spcAft>
                          <a:spcPts val="800"/>
                        </a:spcAft>
                        <a:buNone/>
                      </a:pPr>
                      <a:r>
                        <a:rPr lang="en-US" sz="1200" b="0" dirty="0">
                          <a:solidFill>
                            <a:srgbClr val="000000"/>
                          </a:solidFill>
                          <a:effectLst/>
                        </a:rPr>
                        <a:t>414 (83.0)</a:t>
                      </a:r>
                      <a:endParaRPr lang="da-DK" sz="1200" b="0" dirty="0">
                        <a:effectLst/>
                      </a:endParaRPr>
                    </a:p>
                    <a:p>
                      <a:pPr algn="ctr">
                        <a:lnSpc>
                          <a:spcPct val="100000"/>
                        </a:lnSpc>
                        <a:spcAft>
                          <a:spcPts val="800"/>
                        </a:spcAft>
                        <a:buNone/>
                      </a:pPr>
                      <a:r>
                        <a:rPr lang="en-US" sz="1200" b="0" dirty="0">
                          <a:solidFill>
                            <a:srgbClr val="000000"/>
                          </a:solidFill>
                          <a:effectLst/>
                        </a:rPr>
                        <a:t>389 (78.0)</a:t>
                      </a:r>
                      <a:endParaRPr lang="da-DK" sz="1200" b="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800"/>
                        </a:spcAft>
                        <a:buNone/>
                      </a:pPr>
                      <a:r>
                        <a:rPr lang="en-US" sz="1200" b="0" dirty="0">
                          <a:effectLst/>
                        </a:rPr>
                        <a:t> </a:t>
                      </a:r>
                      <a:endParaRPr lang="da-DK" sz="1200" b="0" dirty="0">
                        <a:effectLst/>
                      </a:endParaRPr>
                    </a:p>
                    <a:p>
                      <a:pPr algn="ctr">
                        <a:lnSpc>
                          <a:spcPct val="100000"/>
                        </a:lnSpc>
                        <a:spcAft>
                          <a:spcPts val="800"/>
                        </a:spcAft>
                        <a:buNone/>
                      </a:pPr>
                      <a:r>
                        <a:rPr lang="en-US" sz="1200" b="0" dirty="0">
                          <a:solidFill>
                            <a:srgbClr val="000000"/>
                          </a:solidFill>
                          <a:effectLst/>
                        </a:rPr>
                        <a:t>NA</a:t>
                      </a:r>
                      <a:endParaRPr lang="da-DK" sz="1200" b="0" dirty="0">
                        <a:effectLst/>
                      </a:endParaRPr>
                    </a:p>
                    <a:p>
                      <a:pPr algn="ctr">
                        <a:lnSpc>
                          <a:spcPct val="100000"/>
                        </a:lnSpc>
                        <a:spcAft>
                          <a:spcPts val="800"/>
                        </a:spcAft>
                        <a:buNone/>
                      </a:pPr>
                      <a:r>
                        <a:rPr lang="en-US" sz="1200" b="0" dirty="0">
                          <a:solidFill>
                            <a:srgbClr val="000000"/>
                          </a:solidFill>
                          <a:effectLst/>
                        </a:rPr>
                        <a:t>NA</a:t>
                      </a:r>
                      <a:endParaRPr lang="da-DK" sz="1200" b="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101771751"/>
                  </a:ext>
                </a:extLst>
              </a:tr>
              <a:tr h="305049">
                <a:tc>
                  <a:txBody>
                    <a:bodyPr/>
                    <a:lstStyle/>
                    <a:p>
                      <a:pPr algn="l">
                        <a:lnSpc>
                          <a:spcPct val="150000"/>
                        </a:lnSpc>
                        <a:spcAft>
                          <a:spcPts val="800"/>
                        </a:spcAft>
                        <a:buNone/>
                      </a:pPr>
                      <a:r>
                        <a:rPr lang="en-US" sz="1200" b="1" dirty="0">
                          <a:solidFill>
                            <a:srgbClr val="000000"/>
                          </a:solidFill>
                          <a:effectLst/>
                        </a:rPr>
                        <a:t>Median activation delay on LV pacing site from RV sensing/pacing (IQR) – msec.</a:t>
                      </a:r>
                      <a:endParaRPr lang="da-DK" sz="1200" b="1" dirty="0">
                        <a:effectLst/>
                        <a:latin typeface="+mn-lt"/>
                        <a:ea typeface="Calibri" panose="020F0502020204030204" pitchFamily="34" charset="0"/>
                        <a:cs typeface="Times New Roman" panose="02020603050405020304" pitchFamily="18" charset="0"/>
                      </a:endParaRPr>
                    </a:p>
                  </a:txBody>
                  <a:tcPr marL="68580" marR="68580" marT="0" marB="0" anchor="ctr">
                    <a:solidFill>
                      <a:srgbClr val="F7A3AD">
                        <a:alpha val="20000"/>
                      </a:srgbClr>
                    </a:solidFill>
                  </a:tcPr>
                </a:tc>
                <a:tc>
                  <a:txBody>
                    <a:bodyPr/>
                    <a:lstStyle/>
                    <a:p>
                      <a:pPr algn="ctr">
                        <a:lnSpc>
                          <a:spcPct val="150000"/>
                        </a:lnSpc>
                        <a:spcAft>
                          <a:spcPts val="800"/>
                        </a:spcAft>
                        <a:buNone/>
                      </a:pPr>
                      <a:r>
                        <a:rPr lang="en-US" sz="1200" b="0" dirty="0">
                          <a:solidFill>
                            <a:srgbClr val="000000"/>
                          </a:solidFill>
                          <a:effectLst/>
                        </a:rPr>
                        <a:t>137 (118, 160)</a:t>
                      </a:r>
                      <a:endParaRPr lang="da-DK" sz="1200" b="0" dirty="0">
                        <a:effectLst/>
                        <a:latin typeface="+mn-lt"/>
                        <a:ea typeface="Calibri" panose="020F0502020204030204" pitchFamily="34" charset="0"/>
                        <a:cs typeface="Times New Roman" panose="02020603050405020304" pitchFamily="18" charset="0"/>
                      </a:endParaRPr>
                    </a:p>
                  </a:txBody>
                  <a:tcPr marL="68580" marR="68580" marT="0" marB="0" anchor="ctr">
                    <a:solidFill>
                      <a:srgbClr val="F7A3AD">
                        <a:alpha val="20000"/>
                      </a:srgbClr>
                    </a:solidFill>
                  </a:tcPr>
                </a:tc>
                <a:tc>
                  <a:txBody>
                    <a:bodyPr/>
                    <a:lstStyle/>
                    <a:p>
                      <a:pPr algn="ctr">
                        <a:lnSpc>
                          <a:spcPct val="150000"/>
                        </a:lnSpc>
                        <a:spcAft>
                          <a:spcPts val="800"/>
                        </a:spcAft>
                        <a:buNone/>
                      </a:pPr>
                      <a:r>
                        <a:rPr lang="en-US" sz="1200" b="0" dirty="0">
                          <a:solidFill>
                            <a:srgbClr val="000000"/>
                          </a:solidFill>
                          <a:effectLst/>
                        </a:rPr>
                        <a:t>130 (108, 153)</a:t>
                      </a:r>
                      <a:endParaRPr lang="da-DK" sz="1200" b="0" dirty="0">
                        <a:effectLst/>
                        <a:latin typeface="+mn-lt"/>
                        <a:ea typeface="Calibri" panose="020F0502020204030204" pitchFamily="34" charset="0"/>
                        <a:cs typeface="Times New Roman" panose="02020603050405020304" pitchFamily="18" charset="0"/>
                      </a:endParaRPr>
                    </a:p>
                  </a:txBody>
                  <a:tcPr marL="68580" marR="68580" marT="0" marB="0" anchor="ctr">
                    <a:solidFill>
                      <a:srgbClr val="F7A3AD">
                        <a:alpha val="20000"/>
                      </a:srgbClr>
                    </a:solidFill>
                  </a:tcPr>
                </a:tc>
                <a:extLst>
                  <a:ext uri="{0D108BD9-81ED-4DB2-BD59-A6C34878D82A}">
                    <a16:rowId xmlns:a16="http://schemas.microsoft.com/office/drawing/2014/main" val="2116530022"/>
                  </a:ext>
                </a:extLst>
              </a:tr>
              <a:tr h="305049">
                <a:tc>
                  <a:txBody>
                    <a:bodyPr/>
                    <a:lstStyle/>
                    <a:p>
                      <a:pPr algn="l">
                        <a:lnSpc>
                          <a:spcPct val="150000"/>
                        </a:lnSpc>
                        <a:spcAft>
                          <a:spcPts val="800"/>
                        </a:spcAft>
                        <a:buNone/>
                      </a:pPr>
                      <a:r>
                        <a:rPr lang="en-US" sz="1200" b="1" dirty="0">
                          <a:solidFill>
                            <a:srgbClr val="000000"/>
                          </a:solidFill>
                          <a:effectLst/>
                        </a:rPr>
                        <a:t>Median procedure duration (IQR) – minutes.</a:t>
                      </a:r>
                      <a:endParaRPr lang="da-DK" sz="1200" b="1"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800"/>
                        </a:spcAft>
                        <a:buNone/>
                      </a:pPr>
                      <a:r>
                        <a:rPr lang="en-GB" sz="1200">
                          <a:solidFill>
                            <a:srgbClr val="000000"/>
                          </a:solidFill>
                          <a:effectLst/>
                        </a:rPr>
                        <a:t>100 (85, 130)</a:t>
                      </a:r>
                      <a:endParaRPr lang="da-DK" sz="120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800"/>
                        </a:spcAft>
                        <a:buNone/>
                      </a:pPr>
                      <a:r>
                        <a:rPr lang="en-GB" sz="1200">
                          <a:solidFill>
                            <a:srgbClr val="000000"/>
                          </a:solidFill>
                          <a:effectLst/>
                        </a:rPr>
                        <a:t>81 (63, 120)</a:t>
                      </a:r>
                      <a:endParaRPr lang="da-DK" sz="120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982482023"/>
                  </a:ext>
                </a:extLst>
              </a:tr>
              <a:tr h="305049">
                <a:tc>
                  <a:txBody>
                    <a:bodyPr/>
                    <a:lstStyle/>
                    <a:p>
                      <a:pPr algn="l">
                        <a:lnSpc>
                          <a:spcPct val="150000"/>
                        </a:lnSpc>
                        <a:spcAft>
                          <a:spcPts val="800"/>
                        </a:spcAft>
                        <a:buNone/>
                      </a:pPr>
                      <a:r>
                        <a:rPr lang="en-US" sz="1200" b="1" dirty="0">
                          <a:solidFill>
                            <a:srgbClr val="000000"/>
                          </a:solidFill>
                          <a:effectLst/>
                        </a:rPr>
                        <a:t>Median fluoroscopy duration (IQR) – minutes.</a:t>
                      </a:r>
                      <a:endParaRPr lang="da-DK" sz="1200" b="1" dirty="0">
                        <a:effectLst/>
                        <a:latin typeface="+mn-lt"/>
                        <a:ea typeface="Calibri" panose="020F0502020204030204" pitchFamily="34" charset="0"/>
                        <a:cs typeface="Times New Roman" panose="02020603050405020304" pitchFamily="18" charset="0"/>
                      </a:endParaRPr>
                    </a:p>
                  </a:txBody>
                  <a:tcPr marL="68580" marR="68580" marT="0" marB="0" anchor="ctr">
                    <a:solidFill>
                      <a:srgbClr val="F7A3AD">
                        <a:alpha val="20000"/>
                      </a:srgbClr>
                    </a:solidFill>
                  </a:tcPr>
                </a:tc>
                <a:tc>
                  <a:txBody>
                    <a:bodyPr/>
                    <a:lstStyle/>
                    <a:p>
                      <a:pPr algn="ctr">
                        <a:lnSpc>
                          <a:spcPct val="150000"/>
                        </a:lnSpc>
                        <a:spcAft>
                          <a:spcPts val="800"/>
                        </a:spcAft>
                        <a:buNone/>
                      </a:pPr>
                      <a:r>
                        <a:rPr lang="en-GB" sz="1200" dirty="0">
                          <a:effectLst/>
                        </a:rPr>
                        <a:t>22 (15, 30)</a:t>
                      </a:r>
                      <a:endParaRPr lang="da-DK" sz="1200" dirty="0">
                        <a:effectLst/>
                        <a:latin typeface="+mn-lt"/>
                        <a:ea typeface="Calibri" panose="020F0502020204030204" pitchFamily="34" charset="0"/>
                        <a:cs typeface="Times New Roman" panose="02020603050405020304" pitchFamily="18" charset="0"/>
                      </a:endParaRPr>
                    </a:p>
                  </a:txBody>
                  <a:tcPr marL="68580" marR="68580" marT="0" marB="0" anchor="ctr">
                    <a:solidFill>
                      <a:srgbClr val="F7A3AD">
                        <a:alpha val="20000"/>
                      </a:srgbClr>
                    </a:solidFill>
                  </a:tcPr>
                </a:tc>
                <a:tc>
                  <a:txBody>
                    <a:bodyPr/>
                    <a:lstStyle/>
                    <a:p>
                      <a:pPr algn="ctr">
                        <a:lnSpc>
                          <a:spcPct val="150000"/>
                        </a:lnSpc>
                        <a:spcAft>
                          <a:spcPts val="800"/>
                        </a:spcAft>
                        <a:buNone/>
                      </a:pPr>
                      <a:r>
                        <a:rPr lang="en-GB" sz="1200" dirty="0">
                          <a:effectLst/>
                        </a:rPr>
                        <a:t>15 (9, 25)</a:t>
                      </a:r>
                      <a:endParaRPr lang="da-DK" sz="1200" dirty="0">
                        <a:effectLst/>
                        <a:latin typeface="+mn-lt"/>
                        <a:ea typeface="Calibri" panose="020F0502020204030204" pitchFamily="34" charset="0"/>
                        <a:cs typeface="Times New Roman" panose="02020603050405020304" pitchFamily="18" charset="0"/>
                      </a:endParaRPr>
                    </a:p>
                  </a:txBody>
                  <a:tcPr marL="68580" marR="68580" marT="0" marB="0" anchor="ctr">
                    <a:solidFill>
                      <a:srgbClr val="F7A3AD">
                        <a:alpha val="20000"/>
                      </a:srgbClr>
                    </a:solidFill>
                  </a:tcPr>
                </a:tc>
                <a:extLst>
                  <a:ext uri="{0D108BD9-81ED-4DB2-BD59-A6C34878D82A}">
                    <a16:rowId xmlns:a16="http://schemas.microsoft.com/office/drawing/2014/main" val="561281948"/>
                  </a:ext>
                </a:extLst>
              </a:tr>
              <a:tr h="305049">
                <a:tc>
                  <a:txBody>
                    <a:bodyPr/>
                    <a:lstStyle/>
                    <a:p>
                      <a:pPr algn="l">
                        <a:lnSpc>
                          <a:spcPct val="150000"/>
                        </a:lnSpc>
                        <a:spcAft>
                          <a:spcPts val="800"/>
                        </a:spcAft>
                        <a:buNone/>
                      </a:pPr>
                      <a:r>
                        <a:rPr lang="en-US" sz="1200" b="1" dirty="0">
                          <a:solidFill>
                            <a:srgbClr val="000000"/>
                          </a:solidFill>
                          <a:effectLst/>
                        </a:rPr>
                        <a:t>Median radiation dose (IQR) – Gycm</a:t>
                      </a:r>
                      <a:r>
                        <a:rPr lang="en-US" sz="1200" b="1" baseline="30000" dirty="0">
                          <a:solidFill>
                            <a:srgbClr val="000000"/>
                          </a:solidFill>
                          <a:effectLst/>
                        </a:rPr>
                        <a:t>2</a:t>
                      </a:r>
                      <a:endParaRPr lang="da-DK" sz="1200" b="1"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800"/>
                        </a:spcAft>
                        <a:buNone/>
                      </a:pPr>
                      <a:r>
                        <a:rPr lang="en-GB" sz="1200">
                          <a:solidFill>
                            <a:srgbClr val="000000"/>
                          </a:solidFill>
                          <a:effectLst/>
                        </a:rPr>
                        <a:t>19 (12, 33)</a:t>
                      </a:r>
                      <a:endParaRPr lang="da-DK" sz="120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800"/>
                        </a:spcAft>
                        <a:buNone/>
                      </a:pPr>
                      <a:r>
                        <a:rPr lang="en-GB" sz="1200" dirty="0">
                          <a:solidFill>
                            <a:srgbClr val="000000"/>
                          </a:solidFill>
                          <a:effectLst/>
                        </a:rPr>
                        <a:t>14 (8, 30)</a:t>
                      </a:r>
                      <a:endParaRPr lang="da-DK" sz="12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59295035"/>
                  </a:ext>
                </a:extLst>
              </a:tr>
            </a:tbl>
          </a:graphicData>
        </a:graphic>
      </p:graphicFrame>
      <p:sp>
        <p:nvSpPr>
          <p:cNvPr id="4" name="Tekstfelt 6">
            <a:extLst>
              <a:ext uri="{FF2B5EF4-FFF2-40B4-BE49-F238E27FC236}">
                <a16:creationId xmlns:a16="http://schemas.microsoft.com/office/drawing/2014/main" id="{60E08B3C-FFE8-6AD2-94A1-F0E51D7C0F3F}"/>
              </a:ext>
            </a:extLst>
          </p:cNvPr>
          <p:cNvSpPr txBox="1"/>
          <p:nvPr/>
        </p:nvSpPr>
        <p:spPr>
          <a:xfrm>
            <a:off x="3048402" y="627536"/>
            <a:ext cx="2974639" cy="461665"/>
          </a:xfrm>
          <a:prstGeom prst="rect">
            <a:avLst/>
          </a:prstGeom>
          <a:noFill/>
        </p:spPr>
        <p:txBody>
          <a:bodyPr wrap="square" rtlCol="0">
            <a:spAutoFit/>
          </a:bodyPr>
          <a:lstStyle/>
          <a:p>
            <a:pPr marL="38700" indent="0" algn="ctr" defTabSz="360000" rtl="0" eaLnBrk="1" latinLnBrk="0" hangingPunct="1">
              <a:spcBef>
                <a:spcPct val="20000"/>
              </a:spcBef>
              <a:buClr>
                <a:srgbClr val="C00000"/>
              </a:buClr>
              <a:buFont typeface="Arial" panose="020B0604020202020204" pitchFamily="34" charset="0"/>
              <a:buNone/>
            </a:pPr>
            <a:r>
              <a:rPr lang="da-DK" sz="2400" b="1" dirty="0" err="1">
                <a:solidFill>
                  <a:srgbClr val="AE1022"/>
                </a:solidFill>
              </a:rPr>
              <a:t>Procedural</a:t>
            </a:r>
            <a:r>
              <a:rPr lang="da-DK" sz="2400" b="1" dirty="0">
                <a:solidFill>
                  <a:srgbClr val="AE1022"/>
                </a:solidFill>
              </a:rPr>
              <a:t> data</a:t>
            </a:r>
            <a:endParaRPr lang="da-DK" sz="2400" b="1" i="0" kern="1200" dirty="0">
              <a:solidFill>
                <a:srgbClr val="AE1022"/>
              </a:solidFill>
              <a:latin typeface="+mn-lt"/>
              <a:ea typeface="+mn-ea"/>
            </a:endParaRPr>
          </a:p>
        </p:txBody>
      </p:sp>
    </p:spTree>
    <p:extLst>
      <p:ext uri="{BB962C8B-B14F-4D97-AF65-F5344CB8AC3E}">
        <p14:creationId xmlns:p14="http://schemas.microsoft.com/office/powerpoint/2010/main" val="3458035511"/>
      </p:ext>
    </p:extLst>
  </p:cSld>
  <p:clrMapOvr>
    <a:masterClrMapping/>
  </p:clrMapOvr>
</p:sld>
</file>

<file path=ppt/theme/theme1.xml><?xml version="1.0" encoding="utf-8"?>
<a:theme xmlns:a="http://schemas.openxmlformats.org/drawingml/2006/main" name="ESC_PPT_Light_220817-16-9">
  <a:themeElements>
    <a:clrScheme name="Custom 31">
      <a:dk1>
        <a:srgbClr val="000000"/>
      </a:dk1>
      <a:lt1>
        <a:srgbClr val="FFFFFF"/>
      </a:lt1>
      <a:dk2>
        <a:srgbClr val="595959"/>
      </a:dk2>
      <a:lt2>
        <a:srgbClr val="F2F2F2"/>
      </a:lt2>
      <a:accent1>
        <a:srgbClr val="AE1022"/>
      </a:accent1>
      <a:accent2>
        <a:srgbClr val="552682"/>
      </a:accent2>
      <a:accent3>
        <a:srgbClr val="00ABAA"/>
      </a:accent3>
      <a:accent4>
        <a:srgbClr val="005694"/>
      </a:accent4>
      <a:accent5>
        <a:srgbClr val="FBB800"/>
      </a:accent5>
      <a:accent6>
        <a:srgbClr val="EF7918"/>
      </a:accent6>
      <a:hlink>
        <a:srgbClr val="005694"/>
      </a:hlink>
      <a:folHlink>
        <a:srgbClr val="005694"/>
      </a:folHlink>
    </a:clrScheme>
    <a:fontScheme name="Custom 1">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2">
          <a:schemeClr val="accent1"/>
        </a:lnRef>
        <a:fillRef idx="1">
          <a:schemeClr val="lt1"/>
        </a:fillRef>
        <a:effectRef idx="0">
          <a:schemeClr val="accent1"/>
        </a:effectRef>
        <a:fontRef idx="minor">
          <a:schemeClr val="dk1"/>
        </a:fontRef>
      </a:style>
    </a:spDef>
    <a:txDef>
      <a:spPr>
        <a:noFill/>
      </a:spPr>
      <a:bodyPr wrap="square" rtlCol="0">
        <a:spAutoFit/>
      </a:bodyPr>
      <a:lstStyle>
        <a:defPPr marL="38700" indent="0" algn="l" defTabSz="360000" rtl="0" eaLnBrk="1" latinLnBrk="0" hangingPunct="1">
          <a:spcBef>
            <a:spcPct val="20000"/>
          </a:spcBef>
          <a:buClr>
            <a:srgbClr val="C00000"/>
          </a:buClr>
          <a:buFont typeface="Arial" panose="020B0604020202020204" pitchFamily="34" charset="0"/>
          <a:buNone/>
          <a:defRPr sz="1600" b="1" i="0" kern="1200" dirty="0" smtClean="0">
            <a:solidFill>
              <a:schemeClr val="tx1"/>
            </a:solidFill>
            <a:latin typeface="+mn-lt"/>
            <a:ea typeface="+mn-ea"/>
          </a:defRPr>
        </a:defPPr>
      </a:lstStyle>
    </a:txDef>
  </a:objectDefaults>
  <a:extraClrSchemeLst/>
  <a:extLst>
    <a:ext uri="{05A4C25C-085E-4340-85A3-A5531E510DB2}">
      <thm15:themeFamily xmlns:thm15="http://schemas.microsoft.com/office/thememl/2012/main" name="ESC_PPT_GENERIC_12012021  -  Read-Only" id="{8CB5A6F9-0108-4F1C-927D-5872DF40D793}" vid="{717AFAD0-94CD-4965-A011-B2544BC0820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Metadata/LabelInfo.xml><?xml version="1.0" encoding="utf-8"?>
<clbl:labelList xmlns:clbl="http://schemas.microsoft.com/office/2020/mipLabelMetadata">
  <clbl:label id="{61fd1d36-fecb-47ca-b7d7-d0df0370a198}" enabled="0" method="" siteId="{61fd1d36-fecb-47ca-b7d7-d0df0370a198}" removed="1"/>
</clbl:labelList>
</file>

<file path=docProps/app.xml><?xml version="1.0" encoding="utf-8"?>
<Properties xmlns="http://schemas.openxmlformats.org/officeDocument/2006/extended-properties" xmlns:vt="http://schemas.openxmlformats.org/officeDocument/2006/docPropsVTypes">
  <Template/>
  <TotalTime>3400</TotalTime>
  <Words>1661</Words>
  <Application>Microsoft Office PowerPoint</Application>
  <PresentationFormat>Skærmshow (16:9)</PresentationFormat>
  <Paragraphs>306</Paragraphs>
  <Slides>19</Slides>
  <Notes>0</Notes>
  <HiddenSlides>0</HiddenSlides>
  <MMClips>0</MMClips>
  <ScaleCrop>false</ScaleCrop>
  <HeadingPairs>
    <vt:vector size="6" baseType="variant">
      <vt:variant>
        <vt:lpstr>Benyttede skrifttyper</vt:lpstr>
      </vt:variant>
      <vt:variant>
        <vt:i4>3</vt:i4>
      </vt:variant>
      <vt:variant>
        <vt:lpstr>Tema</vt:lpstr>
      </vt:variant>
      <vt:variant>
        <vt:i4>1</vt:i4>
      </vt:variant>
      <vt:variant>
        <vt:lpstr>Slidetitler</vt:lpstr>
      </vt:variant>
      <vt:variant>
        <vt:i4>19</vt:i4>
      </vt:variant>
    </vt:vector>
  </HeadingPairs>
  <TitlesOfParts>
    <vt:vector size="23" baseType="lpstr">
      <vt:lpstr>Arial</vt:lpstr>
      <vt:lpstr>Calibri</vt:lpstr>
      <vt:lpstr>Georgia</vt:lpstr>
      <vt:lpstr>ESC_PPT_Light_220817-16-9</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Roland COLLIN</dc:creator>
  <cp:lastModifiedBy>Jens Cosedis Nielsen</cp:lastModifiedBy>
  <cp:revision>36</cp:revision>
  <dcterms:created xsi:type="dcterms:W3CDTF">2021-07-16T09:19:14Z</dcterms:created>
  <dcterms:modified xsi:type="dcterms:W3CDTF">2026-08-20T17:53:28Z</dcterms:modified>
</cp:coreProperties>
</file>