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66" r:id="rId2"/>
    <p:sldId id="260" r:id="rId3"/>
    <p:sldId id="311" r:id="rId4"/>
    <p:sldId id="328" r:id="rId5"/>
    <p:sldId id="313" r:id="rId6"/>
    <p:sldId id="316" r:id="rId7"/>
    <p:sldId id="317" r:id="rId8"/>
    <p:sldId id="269" r:id="rId9"/>
    <p:sldId id="299" r:id="rId10"/>
    <p:sldId id="334" r:id="rId11"/>
    <p:sldId id="288" r:id="rId12"/>
    <p:sldId id="335" r:id="rId13"/>
    <p:sldId id="304" r:id="rId14"/>
    <p:sldId id="306" r:id="rId15"/>
    <p:sldId id="305" r:id="rId16"/>
    <p:sldId id="330" r:id="rId17"/>
    <p:sldId id="331" r:id="rId18"/>
    <p:sldId id="332" r:id="rId19"/>
    <p:sldId id="322" r:id="rId20"/>
    <p:sldId id="323" r:id="rId21"/>
    <p:sldId id="333" r:id="rId22"/>
    <p:sldId id="312" r:id="rId23"/>
    <p:sldId id="319" r:id="rId24"/>
  </p:sldIdLst>
  <p:sldSz cx="9144000" cy="5143500" type="screen16x9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FEE8"/>
    <a:srgbClr val="C6FAC8"/>
    <a:srgbClr val="D000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55" autoAdjust="0"/>
    <p:restoredTop sz="84383" autoAdjust="0"/>
  </p:normalViewPr>
  <p:slideViewPr>
    <p:cSldViewPr snapToObjects="1" showGuides="1">
      <p:cViewPr varScale="1">
        <p:scale>
          <a:sx n="123" d="100"/>
          <a:sy n="123" d="100"/>
        </p:scale>
        <p:origin x="1812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538F5-709B-4AFF-8552-58B93A2D24ED}" type="datetimeFigureOut">
              <a:rPr lang="da-DK" smtClean="0"/>
              <a:t>29-08-2026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52A6F-F026-401C-BA99-3B1ED020EF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80290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Dear chairmen, dear colleagues, good morning.</a:t>
            </a:r>
          </a:p>
          <a:p>
            <a:endParaRPr lang="en-US" dirty="0"/>
          </a:p>
          <a:p>
            <a:r>
              <a:rPr lang="en-US" dirty="0"/>
              <a:t>With the results from H-HeFT in mind, I will now step back and look at the bigger picture</a:t>
            </a:r>
          </a:p>
          <a:p>
            <a:endParaRPr lang="en-US" dirty="0"/>
          </a:p>
          <a:p>
            <a:r>
              <a:rPr lang="en-US" dirty="0"/>
              <a:t>What does the total evidence show for H-ISDN in HFrEF?</a:t>
            </a:r>
          </a:p>
          <a:p>
            <a:endParaRPr lang="en-US" dirty="0"/>
          </a:p>
          <a:p>
            <a:r>
              <a:rPr lang="en-US" dirty="0"/>
              <a:t>To address this, we conducted a prespecified trial-level meta-analysis.</a:t>
            </a:r>
            <a:endParaRPr lang="en-US" b="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73746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H-ISDN, </a:t>
            </a:r>
            <a:r>
              <a:rPr lang="da-DK" dirty="0" err="1"/>
              <a:t>compared</a:t>
            </a:r>
            <a:r>
              <a:rPr lang="da-DK" dirty="0"/>
              <a:t> with placebo, </a:t>
            </a:r>
            <a:r>
              <a:rPr lang="da-DK" dirty="0" err="1"/>
              <a:t>significantly</a:t>
            </a:r>
            <a:r>
              <a:rPr lang="da-DK" dirty="0"/>
              <a:t> </a:t>
            </a:r>
            <a:r>
              <a:rPr lang="da-DK" dirty="0" err="1"/>
              <a:t>reduced</a:t>
            </a:r>
            <a:r>
              <a:rPr lang="da-DK" dirty="0"/>
              <a:t> the </a:t>
            </a:r>
            <a:r>
              <a:rPr lang="da-DK" dirty="0" err="1"/>
              <a:t>risk</a:t>
            </a:r>
            <a:r>
              <a:rPr lang="da-DK" dirty="0"/>
              <a:t> of all-cause </a:t>
            </a:r>
            <a:r>
              <a:rPr lang="da-DK" dirty="0" err="1"/>
              <a:t>death</a:t>
            </a:r>
            <a:r>
              <a:rPr lang="da-DK" dirty="0"/>
              <a:t> with 29%.</a:t>
            </a:r>
          </a:p>
          <a:p>
            <a:endParaRPr lang="da-DK" dirty="0"/>
          </a:p>
          <a:p>
            <a:r>
              <a:rPr lang="da-DK" dirty="0"/>
              <a:t>The </a:t>
            </a:r>
            <a:r>
              <a:rPr lang="da-DK" dirty="0" err="1"/>
              <a:t>estimates</a:t>
            </a:r>
            <a:r>
              <a:rPr lang="da-DK" dirty="0"/>
              <a:t> </a:t>
            </a:r>
            <a:r>
              <a:rPr lang="da-DK" dirty="0" err="1"/>
              <a:t>were</a:t>
            </a:r>
            <a:r>
              <a:rPr lang="da-DK" dirty="0"/>
              <a:t> </a:t>
            </a:r>
            <a:r>
              <a:rPr lang="da-DK" dirty="0" err="1"/>
              <a:t>remarkably</a:t>
            </a:r>
            <a:r>
              <a:rPr lang="da-DK" dirty="0"/>
              <a:t> </a:t>
            </a:r>
            <a:r>
              <a:rPr lang="da-DK" dirty="0" err="1"/>
              <a:t>similar</a:t>
            </a:r>
            <a:r>
              <a:rPr lang="da-DK" dirty="0"/>
              <a:t> with no </a:t>
            </a:r>
            <a:r>
              <a:rPr lang="da-DK" dirty="0" err="1"/>
              <a:t>evidence</a:t>
            </a:r>
            <a:r>
              <a:rPr lang="da-DK" dirty="0"/>
              <a:t> of </a:t>
            </a:r>
            <a:r>
              <a:rPr lang="da-DK" dirty="0" err="1"/>
              <a:t>heterogeneity</a:t>
            </a:r>
            <a:r>
              <a:rPr lang="da-DK" dirty="0"/>
              <a:t> </a:t>
            </a:r>
            <a:r>
              <a:rPr lang="da-DK" dirty="0" err="1"/>
              <a:t>across</a:t>
            </a:r>
            <a:r>
              <a:rPr lang="da-DK" dirty="0"/>
              <a:t> </a:t>
            </a:r>
            <a:r>
              <a:rPr lang="da-DK" dirty="0" err="1"/>
              <a:t>trials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973716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3F0AA-1DFF-B57B-3461-197F36E3C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36A7BB3B-DB4D-3DD2-6972-3469A4893F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62A74A14-F148-9E5B-D49B-82852838EF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For all </a:t>
            </a:r>
            <a:r>
              <a:rPr lang="da-DK" dirty="0" err="1"/>
              <a:t>secondary</a:t>
            </a:r>
            <a:r>
              <a:rPr lang="da-DK" dirty="0"/>
              <a:t> </a:t>
            </a:r>
            <a:r>
              <a:rPr lang="da-DK" dirty="0" err="1"/>
              <a:t>endpoints</a:t>
            </a:r>
            <a:r>
              <a:rPr lang="da-DK" dirty="0"/>
              <a:t>, hazard ratios </a:t>
            </a:r>
            <a:r>
              <a:rPr lang="da-DK" dirty="0" err="1"/>
              <a:t>were</a:t>
            </a:r>
            <a:r>
              <a:rPr lang="da-DK" dirty="0"/>
              <a:t> </a:t>
            </a:r>
            <a:r>
              <a:rPr lang="da-DK" dirty="0" err="1"/>
              <a:t>only</a:t>
            </a:r>
            <a:r>
              <a:rPr lang="da-DK" dirty="0"/>
              <a:t> </a:t>
            </a:r>
            <a:r>
              <a:rPr lang="da-DK" dirty="0" err="1"/>
              <a:t>reported</a:t>
            </a:r>
            <a:r>
              <a:rPr lang="da-DK" dirty="0"/>
              <a:t> for A-HeFT and H-HeFT.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 err="1"/>
              <a:t>Therefore</a:t>
            </a:r>
            <a:r>
              <a:rPr lang="da-DK" dirty="0"/>
              <a:t>, in the </a:t>
            </a:r>
            <a:r>
              <a:rPr lang="da-DK" dirty="0" err="1"/>
              <a:t>primary</a:t>
            </a:r>
            <a:r>
              <a:rPr lang="da-DK" dirty="0"/>
              <a:t> </a:t>
            </a:r>
            <a:r>
              <a:rPr lang="da-DK" dirty="0" err="1"/>
              <a:t>analysis</a:t>
            </a:r>
            <a:r>
              <a:rPr lang="da-DK" dirty="0"/>
              <a:t>, </a:t>
            </a:r>
            <a:r>
              <a:rPr lang="da-DK" dirty="0" err="1"/>
              <a:t>only</a:t>
            </a:r>
            <a:r>
              <a:rPr lang="da-DK" dirty="0"/>
              <a:t> </a:t>
            </a:r>
            <a:r>
              <a:rPr lang="da-DK" dirty="0" err="1"/>
              <a:t>these</a:t>
            </a:r>
            <a:r>
              <a:rPr lang="da-DK" dirty="0"/>
              <a:t> 2 </a:t>
            </a:r>
            <a:r>
              <a:rPr lang="da-DK" dirty="0" err="1"/>
              <a:t>trials</a:t>
            </a:r>
            <a:r>
              <a:rPr lang="da-DK" dirty="0"/>
              <a:t> </a:t>
            </a:r>
            <a:r>
              <a:rPr lang="da-DK" dirty="0" err="1"/>
              <a:t>were</a:t>
            </a:r>
            <a:r>
              <a:rPr lang="da-DK" dirty="0"/>
              <a:t> </a:t>
            </a:r>
            <a:r>
              <a:rPr lang="da-DK" dirty="0" err="1"/>
              <a:t>meta-analyzed</a:t>
            </a: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7E401AF-DB02-D107-1D84-70D21B9256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554522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H-ISDN </a:t>
            </a:r>
            <a:r>
              <a:rPr lang="da-DK" dirty="0" err="1"/>
              <a:t>significantly</a:t>
            </a:r>
            <a:r>
              <a:rPr lang="da-DK" dirty="0"/>
              <a:t> </a:t>
            </a:r>
            <a:r>
              <a:rPr lang="da-DK" dirty="0" err="1"/>
              <a:t>reduced</a:t>
            </a:r>
            <a:r>
              <a:rPr lang="da-DK" dirty="0"/>
              <a:t> the </a:t>
            </a:r>
            <a:r>
              <a:rPr lang="da-DK" dirty="0" err="1"/>
              <a:t>risk</a:t>
            </a:r>
            <a:r>
              <a:rPr lang="da-DK" dirty="0"/>
              <a:t> of CV </a:t>
            </a:r>
            <a:r>
              <a:rPr lang="da-DK" dirty="0" err="1"/>
              <a:t>death</a:t>
            </a:r>
            <a:r>
              <a:rPr lang="da-DK" dirty="0"/>
              <a:t> with 35%, with no </a:t>
            </a:r>
            <a:r>
              <a:rPr lang="da-DK" dirty="0" err="1"/>
              <a:t>evidence</a:t>
            </a:r>
            <a:r>
              <a:rPr lang="da-DK" dirty="0"/>
              <a:t> of </a:t>
            </a:r>
            <a:r>
              <a:rPr lang="da-DK" dirty="0" err="1"/>
              <a:t>heterogeneity</a:t>
            </a:r>
            <a:r>
              <a:rPr lang="da-DK" dirty="0"/>
              <a:t> </a:t>
            </a:r>
            <a:r>
              <a:rPr lang="da-DK" dirty="0" err="1"/>
              <a:t>across</a:t>
            </a:r>
            <a:r>
              <a:rPr lang="da-DK" dirty="0"/>
              <a:t> </a:t>
            </a:r>
            <a:r>
              <a:rPr lang="da-DK" dirty="0" err="1"/>
              <a:t>trials</a:t>
            </a:r>
            <a:r>
              <a:rPr lang="da-DK" dirty="0"/>
              <a:t>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57541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In </a:t>
            </a:r>
            <a:r>
              <a:rPr lang="da-DK" dirty="0" err="1"/>
              <a:t>contrast</a:t>
            </a:r>
            <a:r>
              <a:rPr lang="da-DK" dirty="0"/>
              <a:t>, </a:t>
            </a:r>
            <a:r>
              <a:rPr lang="da-DK" dirty="0" err="1"/>
              <a:t>although</a:t>
            </a:r>
            <a:r>
              <a:rPr lang="da-DK" dirty="0"/>
              <a:t> H-ISDN </a:t>
            </a:r>
            <a:r>
              <a:rPr lang="da-DK" dirty="0" err="1"/>
              <a:t>reduced</a:t>
            </a:r>
            <a:r>
              <a:rPr lang="da-DK" dirty="0"/>
              <a:t> the </a:t>
            </a:r>
            <a:r>
              <a:rPr lang="da-DK" dirty="0" err="1"/>
              <a:t>risk</a:t>
            </a:r>
            <a:r>
              <a:rPr lang="da-DK" dirty="0"/>
              <a:t> of </a:t>
            </a:r>
            <a:r>
              <a:rPr lang="da-DK" dirty="0" err="1"/>
              <a:t>first</a:t>
            </a:r>
            <a:r>
              <a:rPr lang="da-DK" dirty="0"/>
              <a:t> HF </a:t>
            </a:r>
            <a:r>
              <a:rPr lang="da-DK" dirty="0" err="1"/>
              <a:t>hospitalization</a:t>
            </a:r>
            <a:r>
              <a:rPr lang="da-DK" dirty="0"/>
              <a:t> with </a:t>
            </a:r>
            <a:r>
              <a:rPr lang="da-DK" dirty="0" err="1"/>
              <a:t>almost</a:t>
            </a:r>
            <a:r>
              <a:rPr lang="da-DK" dirty="0"/>
              <a:t> 30%...</a:t>
            </a:r>
          </a:p>
          <a:p>
            <a:endParaRPr lang="da-DK" dirty="0"/>
          </a:p>
          <a:p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substantial</a:t>
            </a:r>
            <a:r>
              <a:rPr lang="da-DK" dirty="0"/>
              <a:t> </a:t>
            </a:r>
            <a:r>
              <a:rPr lang="da-DK" dirty="0" err="1"/>
              <a:t>between-trial</a:t>
            </a:r>
            <a:r>
              <a:rPr lang="da-DK" dirty="0"/>
              <a:t> </a:t>
            </a:r>
            <a:r>
              <a:rPr lang="da-DK" dirty="0" err="1"/>
              <a:t>heterogeneity</a:t>
            </a:r>
            <a:r>
              <a:rPr lang="da-DK" dirty="0"/>
              <a:t>, with a </a:t>
            </a:r>
            <a:r>
              <a:rPr lang="da-DK" dirty="0" err="1"/>
              <a:t>beneficial</a:t>
            </a:r>
            <a:r>
              <a:rPr lang="da-DK" dirty="0"/>
              <a:t> </a:t>
            </a:r>
            <a:r>
              <a:rPr lang="da-DK" dirty="0" err="1"/>
              <a:t>effect</a:t>
            </a:r>
            <a:r>
              <a:rPr lang="da-DK" dirty="0"/>
              <a:t> in A-HeFT and none in H-HeFT.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901020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 err="1"/>
              <a:t>Likewise</a:t>
            </a:r>
            <a:r>
              <a:rPr lang="da-DK" dirty="0"/>
              <a:t>, </a:t>
            </a:r>
            <a:r>
              <a:rPr lang="da-DK" dirty="0" err="1"/>
              <a:t>although</a:t>
            </a:r>
            <a:r>
              <a:rPr lang="da-DK" dirty="0"/>
              <a:t> H-ISDN </a:t>
            </a:r>
            <a:r>
              <a:rPr lang="da-DK" dirty="0" err="1"/>
              <a:t>reduced</a:t>
            </a:r>
            <a:r>
              <a:rPr lang="da-DK" dirty="0"/>
              <a:t> the </a:t>
            </a:r>
            <a:r>
              <a:rPr lang="da-DK" dirty="0" err="1"/>
              <a:t>risk</a:t>
            </a:r>
            <a:r>
              <a:rPr lang="da-DK" dirty="0"/>
              <a:t> of a </a:t>
            </a:r>
            <a:r>
              <a:rPr lang="da-DK" dirty="0" err="1"/>
              <a:t>composite</a:t>
            </a:r>
            <a:r>
              <a:rPr lang="da-DK" dirty="0"/>
              <a:t> of </a:t>
            </a:r>
            <a:r>
              <a:rPr lang="da-DK" dirty="0" err="1"/>
              <a:t>first</a:t>
            </a:r>
            <a:r>
              <a:rPr lang="da-DK" dirty="0"/>
              <a:t> HF </a:t>
            </a:r>
            <a:r>
              <a:rPr lang="da-DK" dirty="0" err="1"/>
              <a:t>hospitalization</a:t>
            </a:r>
            <a:r>
              <a:rPr lang="da-DK" dirty="0"/>
              <a:t> or </a:t>
            </a:r>
            <a:r>
              <a:rPr lang="da-DK" dirty="0" err="1"/>
              <a:t>death</a:t>
            </a:r>
            <a:r>
              <a:rPr lang="da-DK" dirty="0"/>
              <a:t>, 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substantial</a:t>
            </a:r>
            <a:r>
              <a:rPr lang="da-DK" dirty="0"/>
              <a:t> </a:t>
            </a:r>
            <a:r>
              <a:rPr lang="da-DK" dirty="0" err="1"/>
              <a:t>between-trial</a:t>
            </a:r>
            <a:r>
              <a:rPr lang="da-DK" dirty="0"/>
              <a:t> </a:t>
            </a:r>
            <a:r>
              <a:rPr lang="da-DK" dirty="0" err="1"/>
              <a:t>heterogeneity</a:t>
            </a:r>
            <a:r>
              <a:rPr lang="da-DK" dirty="0"/>
              <a:t>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53236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As a </a:t>
            </a:r>
            <a:r>
              <a:rPr lang="da-DK" dirty="0" err="1"/>
              <a:t>sensitivity</a:t>
            </a:r>
            <a:r>
              <a:rPr lang="da-DK" dirty="0"/>
              <a:t> </a:t>
            </a:r>
            <a:r>
              <a:rPr lang="da-DK" dirty="0" err="1"/>
              <a:t>analysis</a:t>
            </a:r>
            <a:r>
              <a:rPr lang="da-DK" dirty="0"/>
              <a:t>,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conducted</a:t>
            </a:r>
            <a:r>
              <a:rPr lang="da-DK" dirty="0"/>
              <a:t> </a:t>
            </a:r>
            <a:r>
              <a:rPr lang="da-DK" dirty="0" err="1"/>
              <a:t>random-effects</a:t>
            </a:r>
            <a:r>
              <a:rPr lang="da-DK" dirty="0"/>
              <a:t> </a:t>
            </a:r>
            <a:r>
              <a:rPr lang="da-DK" dirty="0" err="1"/>
              <a:t>meta</a:t>
            </a:r>
            <a:r>
              <a:rPr lang="da-DK" dirty="0"/>
              <a:t>-analyses to </a:t>
            </a:r>
            <a:r>
              <a:rPr lang="da-DK" dirty="0" err="1"/>
              <a:t>try</a:t>
            </a:r>
            <a:r>
              <a:rPr lang="da-DK" dirty="0"/>
              <a:t> and </a:t>
            </a:r>
            <a:r>
              <a:rPr lang="da-DK" dirty="0" err="1"/>
              <a:t>account</a:t>
            </a:r>
            <a:r>
              <a:rPr lang="da-DK" dirty="0"/>
              <a:t> for the </a:t>
            </a:r>
            <a:r>
              <a:rPr lang="da-DK" dirty="0" err="1"/>
              <a:t>between-trial</a:t>
            </a:r>
            <a:r>
              <a:rPr lang="da-DK" dirty="0"/>
              <a:t> </a:t>
            </a:r>
            <a:r>
              <a:rPr lang="da-DK" dirty="0" err="1"/>
              <a:t>heterogeneity</a:t>
            </a:r>
            <a:r>
              <a:rPr lang="da-DK" dirty="0"/>
              <a:t> </a:t>
            </a:r>
            <a:r>
              <a:rPr lang="da-DK" dirty="0" err="1"/>
              <a:t>observed</a:t>
            </a:r>
            <a:endParaRPr lang="en-US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116658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For </a:t>
            </a:r>
            <a:r>
              <a:rPr lang="da-DK" dirty="0" err="1"/>
              <a:t>both</a:t>
            </a:r>
            <a:r>
              <a:rPr lang="da-DK" dirty="0"/>
              <a:t> all-cause and CV </a:t>
            </a:r>
            <a:r>
              <a:rPr lang="da-DK" dirty="0" err="1"/>
              <a:t>death</a:t>
            </a:r>
            <a:r>
              <a:rPr lang="da-DK" dirty="0"/>
              <a:t>, 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was</a:t>
            </a:r>
            <a:r>
              <a:rPr lang="da-DK" dirty="0"/>
              <a:t> no </a:t>
            </a:r>
            <a:r>
              <a:rPr lang="da-DK" dirty="0" err="1"/>
              <a:t>evidence</a:t>
            </a:r>
            <a:r>
              <a:rPr lang="da-DK" dirty="0"/>
              <a:t> of </a:t>
            </a:r>
            <a:r>
              <a:rPr lang="da-DK" dirty="0" err="1"/>
              <a:t>heterogeneity</a:t>
            </a:r>
            <a:r>
              <a:rPr lang="da-DK" dirty="0"/>
              <a:t> </a:t>
            </a:r>
            <a:r>
              <a:rPr lang="da-DK" dirty="0" err="1"/>
              <a:t>between</a:t>
            </a:r>
            <a:r>
              <a:rPr lang="da-DK" dirty="0"/>
              <a:t> </a:t>
            </a:r>
            <a:r>
              <a:rPr lang="da-DK" dirty="0" err="1"/>
              <a:t>trials</a:t>
            </a:r>
            <a:r>
              <a:rPr lang="da-DK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As a </a:t>
            </a:r>
            <a:r>
              <a:rPr lang="da-DK" dirty="0" err="1"/>
              <a:t>result</a:t>
            </a:r>
            <a:r>
              <a:rPr lang="da-DK" dirty="0"/>
              <a:t>, the </a:t>
            </a:r>
            <a:r>
              <a:rPr lang="da-DK" dirty="0" err="1"/>
              <a:t>random</a:t>
            </a:r>
            <a:r>
              <a:rPr lang="da-DK" dirty="0"/>
              <a:t> </a:t>
            </a:r>
            <a:r>
              <a:rPr lang="da-DK" dirty="0" err="1"/>
              <a:t>effects</a:t>
            </a:r>
            <a:r>
              <a:rPr lang="da-DK" dirty="0"/>
              <a:t> </a:t>
            </a:r>
            <a:r>
              <a:rPr lang="da-DK" dirty="0" err="1"/>
              <a:t>meta-analysis</a:t>
            </a:r>
            <a:r>
              <a:rPr lang="da-DK" dirty="0"/>
              <a:t> </a:t>
            </a:r>
            <a:r>
              <a:rPr lang="da-DK" dirty="0" err="1"/>
              <a:t>produced</a:t>
            </a:r>
            <a:r>
              <a:rPr lang="da-DK" dirty="0"/>
              <a:t> </a:t>
            </a:r>
            <a:r>
              <a:rPr lang="da-DK" dirty="0" err="1"/>
              <a:t>essentially</a:t>
            </a:r>
            <a:r>
              <a:rPr lang="da-DK" dirty="0"/>
              <a:t> </a:t>
            </a:r>
            <a:r>
              <a:rPr lang="da-DK" dirty="0" err="1"/>
              <a:t>similar</a:t>
            </a:r>
            <a:r>
              <a:rPr lang="da-DK" dirty="0"/>
              <a:t> </a:t>
            </a:r>
            <a:r>
              <a:rPr lang="da-DK" dirty="0" err="1"/>
              <a:t>estimates</a:t>
            </a:r>
            <a:r>
              <a:rPr lang="da-DK" dirty="0"/>
              <a:t>.</a:t>
            </a:r>
            <a:endParaRPr lang="en-US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041663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err="1"/>
              <a:t>However</a:t>
            </a:r>
            <a:r>
              <a:rPr lang="da-DK" dirty="0"/>
              <a:t>, </a:t>
            </a:r>
            <a:r>
              <a:rPr lang="da-DK" dirty="0" err="1"/>
              <a:t>when</a:t>
            </a:r>
            <a:r>
              <a:rPr lang="da-DK" dirty="0"/>
              <a:t> </a:t>
            </a:r>
            <a:r>
              <a:rPr lang="da-DK" dirty="0" err="1"/>
              <a:t>accounting</a:t>
            </a:r>
            <a:r>
              <a:rPr lang="da-DK" dirty="0"/>
              <a:t> for the </a:t>
            </a:r>
            <a:r>
              <a:rPr lang="da-DK" dirty="0" err="1"/>
              <a:t>substantial</a:t>
            </a:r>
            <a:r>
              <a:rPr lang="da-DK" dirty="0"/>
              <a:t> </a:t>
            </a:r>
            <a:r>
              <a:rPr lang="da-DK" dirty="0" err="1"/>
              <a:t>between-trial</a:t>
            </a:r>
            <a:r>
              <a:rPr lang="da-DK" dirty="0"/>
              <a:t> </a:t>
            </a:r>
            <a:r>
              <a:rPr lang="da-DK" dirty="0" err="1"/>
              <a:t>heterogeneity</a:t>
            </a:r>
            <a:r>
              <a:rPr lang="da-DK" dirty="0"/>
              <a:t> for </a:t>
            </a:r>
            <a:r>
              <a:rPr lang="da-DK" dirty="0" err="1"/>
              <a:t>first</a:t>
            </a:r>
            <a:r>
              <a:rPr lang="da-DK" dirty="0"/>
              <a:t> HF </a:t>
            </a:r>
            <a:r>
              <a:rPr lang="da-DK" dirty="0" err="1"/>
              <a:t>hospitalization</a:t>
            </a:r>
            <a:r>
              <a:rPr lang="da-DK" dirty="0"/>
              <a:t> or the </a:t>
            </a:r>
            <a:r>
              <a:rPr lang="da-DK" dirty="0" err="1"/>
              <a:t>composite</a:t>
            </a:r>
            <a:r>
              <a:rPr lang="da-DK" dirty="0"/>
              <a:t> outcome</a:t>
            </a:r>
          </a:p>
          <a:p>
            <a:endParaRPr lang="da-DK" dirty="0"/>
          </a:p>
          <a:p>
            <a:r>
              <a:rPr lang="da-DK" dirty="0"/>
              <a:t>H-ISDN no longer </a:t>
            </a:r>
            <a:r>
              <a:rPr lang="da-DK" dirty="0" err="1"/>
              <a:t>significantly</a:t>
            </a:r>
            <a:r>
              <a:rPr lang="da-DK" dirty="0"/>
              <a:t> </a:t>
            </a:r>
            <a:r>
              <a:rPr lang="da-DK" dirty="0" err="1"/>
              <a:t>reduced</a:t>
            </a:r>
            <a:r>
              <a:rPr lang="da-DK" dirty="0"/>
              <a:t> the </a:t>
            </a:r>
            <a:r>
              <a:rPr lang="da-DK" dirty="0" err="1"/>
              <a:t>risk</a:t>
            </a:r>
            <a:r>
              <a:rPr lang="da-DK" dirty="0"/>
              <a:t> of </a:t>
            </a:r>
            <a:r>
              <a:rPr lang="da-DK" dirty="0" err="1"/>
              <a:t>these</a:t>
            </a:r>
            <a:r>
              <a:rPr lang="da-DK" dirty="0"/>
              <a:t> </a:t>
            </a:r>
            <a:r>
              <a:rPr lang="da-DK" dirty="0" err="1"/>
              <a:t>outcomes</a:t>
            </a:r>
            <a:r>
              <a:rPr lang="da-DK" dirty="0"/>
              <a:t>, </a:t>
            </a:r>
            <a:r>
              <a:rPr lang="da-DK" dirty="0" err="1"/>
              <a:t>although</a:t>
            </a:r>
            <a:r>
              <a:rPr lang="da-DK" dirty="0"/>
              <a:t> a trend </a:t>
            </a:r>
            <a:r>
              <a:rPr lang="da-DK" dirty="0" err="1"/>
              <a:t>remained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973944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In V-HeFT I, no hazard ratio </a:t>
            </a:r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reported</a:t>
            </a:r>
            <a:r>
              <a:rPr lang="da-DK" dirty="0"/>
              <a:t> for </a:t>
            </a:r>
            <a:r>
              <a:rPr lang="da-DK" dirty="0" err="1"/>
              <a:t>secondary</a:t>
            </a:r>
            <a:r>
              <a:rPr lang="da-DK" dirty="0"/>
              <a:t> </a:t>
            </a:r>
            <a:r>
              <a:rPr lang="da-DK" dirty="0" err="1"/>
              <a:t>outcomes</a:t>
            </a:r>
            <a:r>
              <a:rPr lang="da-DK" dirty="0"/>
              <a:t>; </a:t>
            </a:r>
            <a:r>
              <a:rPr lang="da-DK" dirty="0" err="1"/>
              <a:t>only</a:t>
            </a:r>
            <a:r>
              <a:rPr lang="da-DK" dirty="0"/>
              <a:t> </a:t>
            </a:r>
            <a:r>
              <a:rPr lang="da-DK" dirty="0" err="1"/>
              <a:t>number</a:t>
            </a:r>
            <a:r>
              <a:rPr lang="da-DK" dirty="0"/>
              <a:t> of events </a:t>
            </a:r>
            <a:r>
              <a:rPr lang="da-DK" dirty="0" err="1"/>
              <a:t>were</a:t>
            </a:r>
            <a:r>
              <a:rPr lang="da-DK" dirty="0"/>
              <a:t> </a:t>
            </a:r>
            <a:r>
              <a:rPr lang="da-DK" dirty="0" err="1"/>
              <a:t>reported</a:t>
            </a:r>
            <a:r>
              <a:rPr lang="da-DK" dirty="0"/>
              <a:t>.</a:t>
            </a:r>
          </a:p>
          <a:p>
            <a:endParaRPr lang="da-DK" dirty="0"/>
          </a:p>
          <a:p>
            <a:r>
              <a:rPr lang="da-DK" dirty="0" err="1"/>
              <a:t>Therefore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conducted</a:t>
            </a:r>
            <a:r>
              <a:rPr lang="da-DK" dirty="0"/>
              <a:t> </a:t>
            </a:r>
            <a:r>
              <a:rPr lang="da-DK" dirty="0" err="1"/>
              <a:t>meta</a:t>
            </a:r>
            <a:r>
              <a:rPr lang="da-DK" dirty="0"/>
              <a:t>-analyses </a:t>
            </a:r>
            <a:r>
              <a:rPr lang="da-DK" dirty="0" err="1"/>
              <a:t>using</a:t>
            </a:r>
            <a:r>
              <a:rPr lang="da-DK" dirty="0"/>
              <a:t> the </a:t>
            </a:r>
            <a:r>
              <a:rPr lang="da-DK" dirty="0" err="1"/>
              <a:t>Mantel-Haenzel</a:t>
            </a:r>
            <a:r>
              <a:rPr lang="da-DK" dirty="0"/>
              <a:t> </a:t>
            </a:r>
            <a:r>
              <a:rPr lang="da-DK" dirty="0" err="1"/>
              <a:t>method</a:t>
            </a:r>
            <a:r>
              <a:rPr lang="da-DK" dirty="0"/>
              <a:t> to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able</a:t>
            </a:r>
            <a:r>
              <a:rPr lang="da-DK" dirty="0"/>
              <a:t> to </a:t>
            </a:r>
            <a:r>
              <a:rPr lang="da-DK" dirty="0" err="1"/>
              <a:t>include</a:t>
            </a:r>
            <a:r>
              <a:rPr lang="da-DK" dirty="0"/>
              <a:t> the </a:t>
            </a:r>
            <a:r>
              <a:rPr lang="da-DK" dirty="0" err="1"/>
              <a:t>raw</a:t>
            </a:r>
            <a:r>
              <a:rPr lang="da-DK" dirty="0"/>
              <a:t> data from V-HeFT I.</a:t>
            </a:r>
            <a:endParaRPr lang="en-US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11733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In </a:t>
            </a:r>
            <a:r>
              <a:rPr lang="da-DK" dirty="0" err="1"/>
              <a:t>this</a:t>
            </a:r>
            <a:r>
              <a:rPr lang="da-DK" dirty="0"/>
              <a:t> </a:t>
            </a:r>
            <a:r>
              <a:rPr lang="da-DK" dirty="0" err="1"/>
              <a:t>analysis</a:t>
            </a:r>
            <a:r>
              <a:rPr lang="da-DK" dirty="0"/>
              <a:t>, H-ISDN still </a:t>
            </a:r>
            <a:r>
              <a:rPr lang="da-DK" dirty="0" err="1"/>
              <a:t>reduced</a:t>
            </a:r>
            <a:r>
              <a:rPr lang="da-DK" dirty="0"/>
              <a:t> the </a:t>
            </a:r>
            <a:r>
              <a:rPr lang="da-DK" dirty="0" err="1"/>
              <a:t>risk</a:t>
            </a:r>
            <a:r>
              <a:rPr lang="da-DK" dirty="0"/>
              <a:t> of all-cause </a:t>
            </a:r>
            <a:r>
              <a:rPr lang="da-DK" dirty="0" err="1"/>
              <a:t>death</a:t>
            </a:r>
            <a:endParaRPr lang="en-US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5899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H-ISDN is already recommended in current HFrEF guidelines. However, this treatment is currently recommended only in 2 specific situations.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 patients who…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These recommendations are predominantly based on 2 RCTs.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 err="1"/>
              <a:t>Both</a:t>
            </a:r>
            <a:r>
              <a:rPr lang="da-DK" dirty="0"/>
              <a:t> </a:t>
            </a:r>
            <a:r>
              <a:rPr lang="da-DK" dirty="0" err="1"/>
              <a:t>trials</a:t>
            </a:r>
            <a:r>
              <a:rPr lang="da-DK" dirty="0"/>
              <a:t> </a:t>
            </a:r>
            <a:r>
              <a:rPr lang="da-DK" dirty="0" err="1"/>
              <a:t>were</a:t>
            </a:r>
            <a:r>
              <a:rPr lang="da-DK" dirty="0"/>
              <a:t> </a:t>
            </a:r>
            <a:r>
              <a:rPr lang="da-DK" dirty="0" err="1"/>
              <a:t>conducted</a:t>
            </a:r>
            <a:r>
              <a:rPr lang="da-DK" dirty="0"/>
              <a:t> in </a:t>
            </a:r>
            <a:r>
              <a:rPr lang="da-DK" dirty="0" err="1"/>
              <a:t>selected</a:t>
            </a:r>
            <a:r>
              <a:rPr lang="da-DK" dirty="0"/>
              <a:t> populations.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As </a:t>
            </a:r>
            <a:r>
              <a:rPr lang="da-DK" dirty="0" err="1"/>
              <a:t>such</a:t>
            </a:r>
            <a:r>
              <a:rPr lang="da-DK" dirty="0"/>
              <a:t>, </a:t>
            </a:r>
            <a:r>
              <a:rPr lang="da-DK" dirty="0" err="1"/>
              <a:t>these</a:t>
            </a:r>
            <a:r>
              <a:rPr lang="da-DK" dirty="0"/>
              <a:t> </a:t>
            </a:r>
            <a:r>
              <a:rPr lang="da-DK" dirty="0" err="1"/>
              <a:t>results</a:t>
            </a:r>
            <a:r>
              <a:rPr lang="da-DK" dirty="0"/>
              <a:t> </a:t>
            </a:r>
            <a:r>
              <a:rPr lang="da-DK" dirty="0" err="1"/>
              <a:t>may</a:t>
            </a:r>
            <a:r>
              <a:rPr lang="da-DK" dirty="0"/>
              <a:t> not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generalizable</a:t>
            </a:r>
            <a:r>
              <a:rPr lang="da-DK" dirty="0"/>
              <a:t> to a </a:t>
            </a:r>
            <a:r>
              <a:rPr lang="da-DK" dirty="0" err="1"/>
              <a:t>broader</a:t>
            </a:r>
            <a:r>
              <a:rPr lang="da-DK" dirty="0"/>
              <a:t>, </a:t>
            </a:r>
            <a:r>
              <a:rPr lang="da-DK" dirty="0" err="1"/>
              <a:t>contemporary</a:t>
            </a:r>
            <a:r>
              <a:rPr lang="da-DK" dirty="0"/>
              <a:t> HFrEF population</a:t>
            </a:r>
            <a:endParaRPr lang="en-US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80166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BCDA2-F47B-CB48-E6EF-2DF5DAD69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A42DA311-53EF-FCE2-93FF-86859CAEB3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C7BF01EB-9DC2-5EF1-3890-E5DF4FDE13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err="1"/>
              <a:t>Although</a:t>
            </a:r>
            <a:r>
              <a:rPr lang="da-DK" dirty="0"/>
              <a:t> 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was</a:t>
            </a:r>
            <a:r>
              <a:rPr lang="da-DK" dirty="0"/>
              <a:t> a clear trend, H-ISDN no longer </a:t>
            </a:r>
            <a:r>
              <a:rPr lang="da-DK" dirty="0" err="1"/>
              <a:t>significantly</a:t>
            </a:r>
            <a:r>
              <a:rPr lang="da-DK" dirty="0"/>
              <a:t> </a:t>
            </a:r>
            <a:r>
              <a:rPr lang="da-DK" dirty="0" err="1"/>
              <a:t>reduced</a:t>
            </a:r>
            <a:r>
              <a:rPr lang="da-DK" dirty="0"/>
              <a:t> the </a:t>
            </a:r>
            <a:r>
              <a:rPr lang="da-DK" dirty="0" err="1"/>
              <a:t>risk</a:t>
            </a:r>
            <a:r>
              <a:rPr lang="da-DK" dirty="0"/>
              <a:t> of CV </a:t>
            </a:r>
            <a:r>
              <a:rPr lang="da-DK" dirty="0" err="1"/>
              <a:t>death</a:t>
            </a:r>
            <a:r>
              <a:rPr lang="da-DK" dirty="0"/>
              <a:t> or the </a:t>
            </a:r>
            <a:r>
              <a:rPr lang="da-DK" dirty="0" err="1"/>
              <a:t>risk</a:t>
            </a:r>
            <a:r>
              <a:rPr lang="da-DK" dirty="0"/>
              <a:t> of </a:t>
            </a:r>
            <a:r>
              <a:rPr lang="da-DK" dirty="0" err="1"/>
              <a:t>first</a:t>
            </a:r>
            <a:r>
              <a:rPr lang="da-DK" dirty="0"/>
              <a:t> HF </a:t>
            </a:r>
            <a:r>
              <a:rPr lang="da-DK" dirty="0" err="1"/>
              <a:t>hospitalization</a:t>
            </a:r>
            <a:endParaRPr lang="en-US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D1AAA67-69AC-B89D-467B-8F870D1E01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717849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err="1"/>
              <a:t>Although</a:t>
            </a:r>
            <a:r>
              <a:rPr lang="da-DK" dirty="0"/>
              <a:t> H-ISDN </a:t>
            </a:r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associated</a:t>
            </a:r>
            <a:r>
              <a:rPr lang="da-DK" dirty="0"/>
              <a:t> with a </a:t>
            </a:r>
            <a:r>
              <a:rPr lang="da-DK" dirty="0" err="1"/>
              <a:t>reduction</a:t>
            </a:r>
            <a:r>
              <a:rPr lang="da-DK" dirty="0"/>
              <a:t> in HF </a:t>
            </a:r>
            <a:r>
              <a:rPr lang="da-DK" dirty="0" err="1"/>
              <a:t>hospitalization</a:t>
            </a:r>
            <a:r>
              <a:rPr lang="da-DK" dirty="0"/>
              <a:t> in </a:t>
            </a:r>
            <a:r>
              <a:rPr lang="da-DK" dirty="0" err="1"/>
              <a:t>fixed</a:t>
            </a:r>
            <a:r>
              <a:rPr lang="da-DK" dirty="0"/>
              <a:t> </a:t>
            </a:r>
            <a:r>
              <a:rPr lang="da-DK" dirty="0" err="1"/>
              <a:t>effect</a:t>
            </a:r>
            <a:r>
              <a:rPr lang="da-DK" dirty="0"/>
              <a:t> models, </a:t>
            </a:r>
            <a:r>
              <a:rPr lang="da-DK" dirty="0" err="1"/>
              <a:t>this</a:t>
            </a:r>
            <a:r>
              <a:rPr lang="da-DK" dirty="0"/>
              <a:t> </a:t>
            </a:r>
            <a:r>
              <a:rPr lang="da-DK" dirty="0" err="1"/>
              <a:t>was</a:t>
            </a:r>
            <a:r>
              <a:rPr lang="da-DK" dirty="0"/>
              <a:t> not the case in </a:t>
            </a:r>
            <a:r>
              <a:rPr lang="da-DK" dirty="0" err="1"/>
              <a:t>random-effects</a:t>
            </a:r>
            <a:r>
              <a:rPr lang="da-DK" dirty="0"/>
              <a:t> models, and </a:t>
            </a:r>
            <a:r>
              <a:rPr lang="da-DK" dirty="0" err="1"/>
              <a:t>this</a:t>
            </a:r>
            <a:r>
              <a:rPr lang="da-DK" dirty="0"/>
              <a:t> </a:t>
            </a:r>
            <a:r>
              <a:rPr lang="da-DK" dirty="0" err="1"/>
              <a:t>reflects</a:t>
            </a:r>
            <a:r>
              <a:rPr lang="da-DK" dirty="0"/>
              <a:t> the </a:t>
            </a:r>
            <a:r>
              <a:rPr lang="da-DK" dirty="0" err="1"/>
              <a:t>substantial</a:t>
            </a:r>
            <a:r>
              <a:rPr lang="da-DK" dirty="0"/>
              <a:t> </a:t>
            </a:r>
            <a:r>
              <a:rPr lang="da-DK" dirty="0" err="1"/>
              <a:t>heterogeneity</a:t>
            </a:r>
            <a:r>
              <a:rPr lang="da-DK" dirty="0"/>
              <a:t> </a:t>
            </a:r>
            <a:r>
              <a:rPr lang="da-DK" dirty="0" err="1"/>
              <a:t>between</a:t>
            </a:r>
            <a:r>
              <a:rPr lang="da-DK" dirty="0"/>
              <a:t> </a:t>
            </a:r>
            <a:r>
              <a:rPr lang="da-DK" dirty="0" err="1"/>
              <a:t>trials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091988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err="1"/>
              <a:t>I’ll</a:t>
            </a:r>
            <a:r>
              <a:rPr lang="da-DK" dirty="0"/>
              <a:t> end with a </a:t>
            </a:r>
            <a:r>
              <a:rPr lang="da-DK" dirty="0" err="1"/>
              <a:t>few</a:t>
            </a:r>
            <a:r>
              <a:rPr lang="da-DK" dirty="0"/>
              <a:t> </a:t>
            </a:r>
            <a:r>
              <a:rPr lang="da-DK" dirty="0" err="1"/>
              <a:t>perspectives</a:t>
            </a:r>
            <a:r>
              <a:rPr lang="da-DK" dirty="0"/>
              <a:t> for </a:t>
            </a:r>
            <a:r>
              <a:rPr lang="da-DK" dirty="0" err="1"/>
              <a:t>discussion</a:t>
            </a:r>
            <a:endParaRPr lang="da-DK" dirty="0"/>
          </a:p>
          <a:p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1) Overall </a:t>
            </a:r>
            <a:r>
              <a:rPr lang="da-DK" dirty="0" err="1"/>
              <a:t>discontinuation</a:t>
            </a:r>
            <a:r>
              <a:rPr lang="da-DK" dirty="0"/>
              <a:t> rates </a:t>
            </a:r>
            <a:r>
              <a:rPr lang="da-DK" dirty="0" err="1"/>
              <a:t>were</a:t>
            </a:r>
            <a:r>
              <a:rPr lang="da-DK" dirty="0"/>
              <a:t> high, </a:t>
            </a:r>
            <a:r>
              <a:rPr lang="da-DK" dirty="0" err="1"/>
              <a:t>especially</a:t>
            </a:r>
            <a:r>
              <a:rPr lang="da-DK" dirty="0"/>
              <a:t> on top of </a:t>
            </a:r>
            <a:r>
              <a:rPr lang="da-DK" dirty="0" err="1"/>
              <a:t>modern</a:t>
            </a:r>
            <a:r>
              <a:rPr lang="da-DK" dirty="0"/>
              <a:t> FMT, and </a:t>
            </a:r>
            <a:r>
              <a:rPr lang="da-DK" dirty="0" err="1"/>
              <a:t>this</a:t>
            </a:r>
            <a:r>
              <a:rPr lang="da-DK" dirty="0"/>
              <a:t> highlights the </a:t>
            </a:r>
            <a:r>
              <a:rPr lang="da-DK" dirty="0" err="1"/>
              <a:t>importance</a:t>
            </a:r>
            <a:r>
              <a:rPr lang="da-DK" dirty="0"/>
              <a:t> of </a:t>
            </a:r>
            <a:r>
              <a:rPr lang="da-DK" dirty="0" err="1"/>
              <a:t>close</a:t>
            </a:r>
            <a:r>
              <a:rPr lang="da-DK" dirty="0"/>
              <a:t> </a:t>
            </a:r>
            <a:r>
              <a:rPr lang="da-DK" dirty="0" err="1"/>
              <a:t>monitoring</a:t>
            </a:r>
            <a:r>
              <a:rPr lang="da-DK" dirty="0"/>
              <a:t> of the </a:t>
            </a:r>
            <a:r>
              <a:rPr lang="da-DK" dirty="0" err="1"/>
              <a:t>treatment</a:t>
            </a:r>
            <a:r>
              <a:rPr lang="da-DK" dirty="0"/>
              <a:t> in </a:t>
            </a:r>
            <a:r>
              <a:rPr lang="da-DK" dirty="0" err="1"/>
              <a:t>clinical</a:t>
            </a:r>
            <a:r>
              <a:rPr lang="da-DK" dirty="0"/>
              <a:t> practice.</a:t>
            </a:r>
            <a:endParaRPr lang="en-US" dirty="0"/>
          </a:p>
          <a:p>
            <a:endParaRPr lang="da-DK" dirty="0"/>
          </a:p>
          <a:p>
            <a:r>
              <a:rPr lang="da-DK" dirty="0"/>
              <a:t>2) H-HeFT: </a:t>
            </a:r>
            <a:r>
              <a:rPr lang="da-DK" dirty="0" err="1"/>
              <a:t>Raises</a:t>
            </a:r>
            <a:r>
              <a:rPr lang="da-DK" dirty="0"/>
              <a:t> the </a:t>
            </a:r>
            <a:r>
              <a:rPr lang="da-DK" dirty="0" err="1"/>
              <a:t>question</a:t>
            </a:r>
            <a:r>
              <a:rPr lang="da-DK" dirty="0"/>
              <a:t> of </a:t>
            </a:r>
            <a:r>
              <a:rPr lang="da-DK" dirty="0" err="1"/>
              <a:t>whether</a:t>
            </a:r>
            <a:r>
              <a:rPr lang="da-DK" dirty="0"/>
              <a:t> the </a:t>
            </a:r>
            <a:r>
              <a:rPr lang="da-DK" dirty="0" err="1"/>
              <a:t>mortality</a:t>
            </a:r>
            <a:r>
              <a:rPr lang="da-DK" dirty="0"/>
              <a:t> </a:t>
            </a:r>
            <a:r>
              <a:rPr lang="da-DK" dirty="0" err="1"/>
              <a:t>finding</a:t>
            </a:r>
            <a:r>
              <a:rPr lang="da-DK" dirty="0"/>
              <a:t> is a chance </a:t>
            </a:r>
            <a:r>
              <a:rPr lang="da-DK" dirty="0" err="1"/>
              <a:t>finding</a:t>
            </a:r>
            <a:r>
              <a:rPr lang="da-DK" dirty="0"/>
              <a:t>. </a:t>
            </a:r>
            <a:r>
              <a:rPr lang="da-DK" dirty="0" err="1"/>
              <a:t>However</a:t>
            </a:r>
            <a:r>
              <a:rPr lang="da-DK" dirty="0"/>
              <a:t>, </a:t>
            </a:r>
            <a:r>
              <a:rPr lang="da-DK" dirty="0" err="1"/>
              <a:t>estimates</a:t>
            </a:r>
            <a:r>
              <a:rPr lang="da-DK" dirty="0"/>
              <a:t> for </a:t>
            </a:r>
            <a:r>
              <a:rPr lang="da-DK" dirty="0" err="1"/>
              <a:t>mortality</a:t>
            </a:r>
            <a:r>
              <a:rPr lang="da-DK" dirty="0"/>
              <a:t> </a:t>
            </a:r>
            <a:r>
              <a:rPr lang="da-DK" dirty="0" err="1"/>
              <a:t>were</a:t>
            </a:r>
            <a:r>
              <a:rPr lang="da-DK" dirty="0"/>
              <a:t> </a:t>
            </a:r>
            <a:r>
              <a:rPr lang="da-DK" dirty="0" err="1"/>
              <a:t>remarkebly</a:t>
            </a:r>
            <a:r>
              <a:rPr lang="da-DK" dirty="0"/>
              <a:t> </a:t>
            </a:r>
            <a:r>
              <a:rPr lang="da-DK" dirty="0" err="1"/>
              <a:t>similar</a:t>
            </a:r>
            <a:r>
              <a:rPr lang="da-DK" dirty="0"/>
              <a:t> </a:t>
            </a:r>
            <a:r>
              <a:rPr lang="da-DK" dirty="0" err="1"/>
              <a:t>across</a:t>
            </a:r>
            <a:r>
              <a:rPr lang="da-DK" dirty="0"/>
              <a:t> </a:t>
            </a:r>
            <a:r>
              <a:rPr lang="da-DK" dirty="0" err="1"/>
              <a:t>trials</a:t>
            </a:r>
            <a:r>
              <a:rPr lang="da-DK" dirty="0"/>
              <a:t>.</a:t>
            </a:r>
          </a:p>
          <a:p>
            <a:endParaRPr lang="da-DK" dirty="0"/>
          </a:p>
          <a:p>
            <a:r>
              <a:rPr lang="da-DK" dirty="0"/>
              <a:t>3) A-HeFT: </a:t>
            </a:r>
            <a:r>
              <a:rPr lang="da-DK" dirty="0" err="1"/>
              <a:t>Stopping</a:t>
            </a:r>
            <a:r>
              <a:rPr lang="da-DK" dirty="0"/>
              <a:t> the </a:t>
            </a:r>
            <a:r>
              <a:rPr lang="da-DK" dirty="0" err="1"/>
              <a:t>trial</a:t>
            </a:r>
            <a:r>
              <a:rPr lang="da-DK" dirty="0"/>
              <a:t> </a:t>
            </a:r>
            <a:r>
              <a:rPr lang="da-DK" dirty="0" err="1"/>
              <a:t>early</a:t>
            </a:r>
            <a:r>
              <a:rPr lang="da-DK" dirty="0"/>
              <a:t> for benefit </a:t>
            </a:r>
            <a:r>
              <a:rPr lang="da-DK" dirty="0" err="1"/>
              <a:t>may</a:t>
            </a:r>
            <a:r>
              <a:rPr lang="da-DK" dirty="0"/>
              <a:t> have </a:t>
            </a:r>
            <a:r>
              <a:rPr lang="da-DK" dirty="0" err="1"/>
              <a:t>inflated</a:t>
            </a:r>
            <a:r>
              <a:rPr lang="da-DK" dirty="0"/>
              <a:t> the </a:t>
            </a:r>
            <a:r>
              <a:rPr lang="da-DK" dirty="0" err="1"/>
              <a:t>effect</a:t>
            </a:r>
            <a:r>
              <a:rPr lang="da-DK" dirty="0"/>
              <a:t> </a:t>
            </a:r>
            <a:r>
              <a:rPr lang="da-DK" dirty="0" err="1"/>
              <a:t>size</a:t>
            </a:r>
            <a:r>
              <a:rPr lang="da-DK" dirty="0"/>
              <a:t>. This </a:t>
            </a:r>
            <a:r>
              <a:rPr lang="da-DK" dirty="0" err="1"/>
              <a:t>matters</a:t>
            </a:r>
            <a:r>
              <a:rPr lang="da-DK" dirty="0"/>
              <a:t> </a:t>
            </a:r>
            <a:r>
              <a:rPr lang="da-DK" dirty="0" err="1"/>
              <a:t>because</a:t>
            </a:r>
            <a:r>
              <a:rPr lang="da-DK" dirty="0"/>
              <a:t> A-HeFT </a:t>
            </a:r>
            <a:r>
              <a:rPr lang="da-DK" dirty="0" err="1"/>
              <a:t>drove</a:t>
            </a:r>
            <a:r>
              <a:rPr lang="da-DK" dirty="0"/>
              <a:t> </a:t>
            </a:r>
            <a:r>
              <a:rPr lang="da-DK" dirty="0" err="1"/>
              <a:t>much</a:t>
            </a:r>
            <a:r>
              <a:rPr lang="da-DK" dirty="0"/>
              <a:t> of the </a:t>
            </a:r>
            <a:r>
              <a:rPr lang="da-DK" dirty="0" err="1"/>
              <a:t>observed</a:t>
            </a:r>
            <a:r>
              <a:rPr lang="da-DK" dirty="0"/>
              <a:t> benefit of H-ISDN in </a:t>
            </a:r>
            <a:r>
              <a:rPr lang="da-DK" dirty="0" err="1"/>
              <a:t>this</a:t>
            </a:r>
            <a:endParaRPr lang="da-DK" dirty="0"/>
          </a:p>
          <a:p>
            <a:endParaRPr lang="da-DK" dirty="0"/>
          </a:p>
          <a:p>
            <a:r>
              <a:rPr lang="da-DK" dirty="0"/>
              <a:t>4) This </a:t>
            </a:r>
            <a:r>
              <a:rPr lang="da-DK" dirty="0" err="1"/>
              <a:t>raises</a:t>
            </a:r>
            <a:r>
              <a:rPr lang="da-DK" dirty="0"/>
              <a:t> the </a:t>
            </a:r>
            <a:r>
              <a:rPr lang="da-DK" dirty="0" err="1"/>
              <a:t>question</a:t>
            </a:r>
            <a:r>
              <a:rPr lang="da-DK" dirty="0"/>
              <a:t> of </a:t>
            </a:r>
            <a:r>
              <a:rPr lang="da-DK" dirty="0" err="1"/>
              <a:t>how</a:t>
            </a:r>
            <a:r>
              <a:rPr lang="da-DK" dirty="0"/>
              <a:t> </a:t>
            </a:r>
            <a:r>
              <a:rPr lang="da-DK" dirty="0" err="1"/>
              <a:t>much</a:t>
            </a:r>
            <a:r>
              <a:rPr lang="da-DK" dirty="0"/>
              <a:t> </a:t>
            </a:r>
            <a:r>
              <a:rPr lang="da-DK" dirty="0" err="1"/>
              <a:t>weight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should</a:t>
            </a:r>
            <a:r>
              <a:rPr lang="da-DK" dirty="0"/>
              <a:t> </a:t>
            </a:r>
            <a:r>
              <a:rPr lang="da-DK" dirty="0" err="1"/>
              <a:t>place</a:t>
            </a:r>
            <a:r>
              <a:rPr lang="da-DK" dirty="0"/>
              <a:t> on </a:t>
            </a:r>
            <a:r>
              <a:rPr lang="da-DK" dirty="0" err="1"/>
              <a:t>pooled</a:t>
            </a:r>
            <a:r>
              <a:rPr lang="da-DK" dirty="0"/>
              <a:t> </a:t>
            </a:r>
            <a:r>
              <a:rPr lang="da-DK" dirty="0" err="1"/>
              <a:t>quantitative</a:t>
            </a:r>
            <a:r>
              <a:rPr lang="da-DK" dirty="0"/>
              <a:t> </a:t>
            </a:r>
            <a:r>
              <a:rPr lang="da-DK" dirty="0" err="1"/>
              <a:t>estimates</a:t>
            </a:r>
            <a:r>
              <a:rPr lang="da-DK" dirty="0"/>
              <a:t> from </a:t>
            </a:r>
            <a:r>
              <a:rPr lang="da-DK" dirty="0" err="1"/>
              <a:t>this</a:t>
            </a:r>
            <a:r>
              <a:rPr lang="da-DK" dirty="0"/>
              <a:t> and </a:t>
            </a:r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recently</a:t>
            </a:r>
            <a:r>
              <a:rPr lang="da-DK" dirty="0"/>
              <a:t> </a:t>
            </a:r>
            <a:r>
              <a:rPr lang="da-DK" dirty="0" err="1"/>
              <a:t>conducted</a:t>
            </a:r>
            <a:r>
              <a:rPr lang="da-DK" dirty="0"/>
              <a:t> </a:t>
            </a:r>
            <a:r>
              <a:rPr lang="da-DK" dirty="0" err="1"/>
              <a:t>meta</a:t>
            </a:r>
            <a:r>
              <a:rPr lang="da-DK" dirty="0"/>
              <a:t>-analyses in HFrEF.</a:t>
            </a:r>
          </a:p>
          <a:p>
            <a:r>
              <a:rPr lang="en-US" dirty="0"/>
              <a:t>Thank you for your attention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31127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5087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Consequently, we examined the totality of evidence of the effects of H-ISDN on mortality and HF hospitalizations in patients with chronic HFrEF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Importantly, this meta-analysis was prespecified and registered with PROSPERO prior to database lock of H-HeFT.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64717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7853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on outcomes were retrieved from primary trial reports, secondary publications, and publicly available regulatory documents.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62750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err="1"/>
              <a:t>Our</a:t>
            </a:r>
            <a:r>
              <a:rPr lang="da-DK" dirty="0"/>
              <a:t> </a:t>
            </a:r>
            <a:r>
              <a:rPr lang="da-DK" dirty="0" err="1"/>
              <a:t>search</a:t>
            </a:r>
            <a:r>
              <a:rPr lang="da-DK" dirty="0"/>
              <a:t> </a:t>
            </a:r>
            <a:r>
              <a:rPr lang="da-DK" dirty="0" err="1"/>
              <a:t>identified</a:t>
            </a:r>
            <a:r>
              <a:rPr lang="da-DK" dirty="0"/>
              <a:t> 3 </a:t>
            </a:r>
            <a:r>
              <a:rPr lang="da-DK" dirty="0" err="1"/>
              <a:t>RCTs</a:t>
            </a:r>
            <a:endParaRPr lang="da-DK" dirty="0"/>
          </a:p>
          <a:p>
            <a:r>
              <a:rPr lang="da-DK" dirty="0"/>
              <a:t>Span more </a:t>
            </a:r>
            <a:r>
              <a:rPr lang="da-DK" dirty="0" err="1"/>
              <a:t>than</a:t>
            </a:r>
            <a:r>
              <a:rPr lang="da-DK" dirty="0"/>
              <a:t> 4 </a:t>
            </a:r>
            <a:r>
              <a:rPr lang="da-DK" dirty="0" err="1"/>
              <a:t>decades</a:t>
            </a:r>
            <a:endParaRPr lang="da-DK" dirty="0"/>
          </a:p>
          <a:p>
            <a:r>
              <a:rPr lang="da-DK" dirty="0" err="1"/>
              <a:t>Complementary</a:t>
            </a:r>
            <a:r>
              <a:rPr lang="da-DK" dirty="0"/>
              <a:t> populations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V-HeFT I enrolled only men on digoxin and diuretics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A-HeFT enrolled only self-identified Black patients predominantly in NYHA 3 treated with a RAS-inhibitor, beta-blocker, MRA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H-HeFT enrolled patients of non-African-descent predominantly in NYHA 2 on foundational medical therapy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Substantial variation in mean follow-up from 10 mo. to 3,7 years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65615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I </a:t>
            </a:r>
            <a:r>
              <a:rPr lang="da-DK" dirty="0" err="1"/>
              <a:t>wil</a:t>
            </a:r>
            <a:r>
              <a:rPr lang="da-DK" dirty="0"/>
              <a:t> </a:t>
            </a:r>
            <a:r>
              <a:rPr lang="da-DK" dirty="0" err="1"/>
              <a:t>now</a:t>
            </a:r>
            <a:r>
              <a:rPr lang="da-DK" dirty="0"/>
              <a:t> </a:t>
            </a:r>
            <a:r>
              <a:rPr lang="da-DK" dirty="0" err="1"/>
              <a:t>share</a:t>
            </a:r>
            <a:r>
              <a:rPr lang="da-DK" dirty="0"/>
              <a:t> the </a:t>
            </a:r>
            <a:r>
              <a:rPr lang="da-DK" dirty="0" err="1"/>
              <a:t>primary</a:t>
            </a:r>
            <a:r>
              <a:rPr lang="da-DK" dirty="0"/>
              <a:t> </a:t>
            </a:r>
            <a:r>
              <a:rPr lang="da-DK" dirty="0" err="1"/>
              <a:t>results</a:t>
            </a:r>
            <a:r>
              <a:rPr lang="da-DK" dirty="0"/>
              <a:t> of </a:t>
            </a:r>
            <a:r>
              <a:rPr lang="da-DK" dirty="0" err="1"/>
              <a:t>this</a:t>
            </a:r>
            <a:r>
              <a:rPr lang="da-DK" dirty="0"/>
              <a:t> </a:t>
            </a:r>
            <a:r>
              <a:rPr lang="da-DK" dirty="0" err="1"/>
              <a:t>meta-analysis</a:t>
            </a:r>
            <a:r>
              <a:rPr lang="da-DK" dirty="0"/>
              <a:t> of H-ISDN in </a:t>
            </a:r>
            <a:r>
              <a:rPr lang="da-DK" dirty="0" err="1"/>
              <a:t>chronic</a:t>
            </a:r>
            <a:r>
              <a:rPr lang="da-DK" dirty="0"/>
              <a:t> HFrEF</a:t>
            </a:r>
          </a:p>
          <a:p>
            <a:endParaRPr lang="da-DK" dirty="0"/>
          </a:p>
          <a:p>
            <a:r>
              <a:rPr lang="da-DK" dirty="0"/>
              <a:t>Main </a:t>
            </a:r>
            <a:r>
              <a:rPr lang="da-DK" dirty="0" err="1"/>
              <a:t>results</a:t>
            </a:r>
            <a:r>
              <a:rPr lang="da-DK" dirty="0"/>
              <a:t> </a:t>
            </a:r>
            <a:r>
              <a:rPr lang="da-DK" dirty="0" err="1"/>
              <a:t>were</a:t>
            </a:r>
            <a:r>
              <a:rPr lang="da-DK" dirty="0"/>
              <a:t> </a:t>
            </a:r>
            <a:r>
              <a:rPr lang="da-DK" dirty="0" err="1"/>
              <a:t>based</a:t>
            </a:r>
            <a:r>
              <a:rPr lang="da-DK" dirty="0"/>
              <a:t> on </a:t>
            </a:r>
            <a:r>
              <a:rPr lang="da-DK" dirty="0" err="1"/>
              <a:t>fixed-effect</a:t>
            </a:r>
            <a:r>
              <a:rPr lang="da-DK" dirty="0"/>
              <a:t> models with inverse-</a:t>
            </a:r>
            <a:r>
              <a:rPr lang="da-DK" dirty="0" err="1"/>
              <a:t>variance</a:t>
            </a:r>
            <a:r>
              <a:rPr lang="da-DK" dirty="0"/>
              <a:t> </a:t>
            </a:r>
            <a:r>
              <a:rPr lang="da-DK" dirty="0" err="1"/>
              <a:t>weighting</a:t>
            </a:r>
            <a:r>
              <a:rPr lang="da-DK" dirty="0"/>
              <a:t>.</a:t>
            </a:r>
            <a:endParaRPr lang="en-US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03536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8EA91-232C-2B49-83C1-DAB4F6BF1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D001F740-7ED4-25A5-E840-B009329665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69AE5A21-D907-9717-62B9-752D5033C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 hazard ratio </a:t>
            </a:r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reported</a:t>
            </a:r>
            <a:r>
              <a:rPr lang="da-DK" dirty="0"/>
              <a:t> for all 3 </a:t>
            </a:r>
            <a:r>
              <a:rPr lang="da-DK" dirty="0" err="1"/>
              <a:t>trials</a:t>
            </a: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1A4A271-7476-6196-9227-F5B7DF2AE5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52A6F-F026-401C-BA99-3B1ED020EF61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52045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2">
            <a:extLst>
              <a:ext uri="{FF2B5EF4-FFF2-40B4-BE49-F238E27FC236}">
                <a16:creationId xmlns:a16="http://schemas.microsoft.com/office/drawing/2014/main" id="{2548060F-2FC7-6A4B-BA36-AFEE757D6FA2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039771" y="2517053"/>
            <a:ext cx="684459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A short description about the subject of the presentation. Can be used as a subtitle. </a:t>
            </a:r>
          </a:p>
        </p:txBody>
      </p:sp>
      <p:sp>
        <p:nvSpPr>
          <p:cNvPr id="5" name="Espace réservé du texte 32">
            <a:extLst>
              <a:ext uri="{FF2B5EF4-FFF2-40B4-BE49-F238E27FC236}">
                <a16:creationId xmlns:a16="http://schemas.microsoft.com/office/drawing/2014/main" id="{35BD31B3-D431-1349-94D2-083BD1618C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597" y="3961569"/>
            <a:ext cx="5688626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rgbClr val="AE1022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6" name="Espace réservé du texte 32">
            <a:extLst>
              <a:ext uri="{FF2B5EF4-FFF2-40B4-BE49-F238E27FC236}">
                <a16:creationId xmlns:a16="http://schemas.microsoft.com/office/drawing/2014/main" id="{A773CCC4-96D3-CB4C-9196-C47878C414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3610" y="3577877"/>
            <a:ext cx="5688619" cy="2900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7" name="Espace réservé du texte 32">
            <a:extLst>
              <a:ext uri="{FF2B5EF4-FFF2-40B4-BE49-F238E27FC236}">
                <a16:creationId xmlns:a16="http://schemas.microsoft.com/office/drawing/2014/main" id="{2C636378-4DCC-9848-AE7A-5516846E4AE8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43610" y="927760"/>
            <a:ext cx="6768746" cy="833178"/>
          </a:xfrm>
          <a:prstGeom prst="rect">
            <a:avLst/>
          </a:prstGeom>
        </p:spPr>
        <p:txBody>
          <a:bodyPr wrap="square" lIns="90000" tIns="46800" rIns="90000" bIns="46800">
            <a:spAutoFit/>
          </a:bodyPr>
          <a:lstStyle>
            <a:lvl1pPr marL="0" indent="0">
              <a:spcBef>
                <a:spcPts val="600"/>
              </a:spcBef>
              <a:buNone/>
              <a:defRPr sz="4800" b="1" i="0" baseline="0">
                <a:solidFill>
                  <a:srgbClr val="C00000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Presentation Title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1B624F2F-A05E-C442-AC71-BAF8C48524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18" y="33950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800" b="1">
                <a:solidFill>
                  <a:srgbClr val="C00000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First line of the headline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94916F6-DEDA-E746-9E0E-C190FE15549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7632700" cy="3890434"/>
          </a:xfrm>
          <a:prstGeom prst="rect">
            <a:avLst/>
          </a:prstGeom>
        </p:spPr>
        <p:txBody>
          <a:bodyPr/>
          <a:lstStyle>
            <a:lvl1pPr marL="180975" indent="-180975" defTabSz="3600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  <a:lvl2pPr marL="447675" indent="-179388" defTabSz="358775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628650" indent="-179388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80486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>
                <a:solidFill>
                  <a:schemeClr val="tx1"/>
                </a:solidFill>
                <a:latin typeface="+mn-lt"/>
              </a:defRPr>
            </a:lvl4pPr>
            <a:lvl5pPr marL="985838" indent="-179388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5pPr>
            <a:lvl6pPr marL="116681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sz="1800"/>
            </a:lvl6pPr>
            <a:lvl7pPr marL="1346400" indent="-179388">
              <a:buClr>
                <a:srgbClr val="C00000"/>
              </a:buClr>
              <a:defRPr sz="1800"/>
            </a:lvl7pPr>
            <a:lvl8pPr marL="1530000" indent="-179388">
              <a:buClr>
                <a:srgbClr val="C00000"/>
              </a:buClr>
              <a:defRPr sz="1800"/>
            </a:lvl8pPr>
            <a:lvl9pPr marL="2424113" indent="-228600">
              <a:buClr>
                <a:srgbClr val="C00000"/>
              </a:buClr>
              <a:buNone/>
              <a:defRPr sz="14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1773CF6-51C0-A941-89D7-5472959DC0CB}"/>
              </a:ext>
            </a:extLst>
          </p:cNvPr>
          <p:cNvSpPr txBox="1">
            <a:spLocks/>
          </p:cNvSpPr>
          <p:nvPr userDrawn="1"/>
        </p:nvSpPr>
        <p:spPr>
          <a:xfrm>
            <a:off x="323850" y="915566"/>
            <a:ext cx="7632700" cy="3890434"/>
          </a:xfrm>
          <a:prstGeom prst="rect">
            <a:avLst/>
          </a:prstGeom>
        </p:spPr>
        <p:txBody>
          <a:bodyPr/>
          <a:lstStyle>
            <a:lvl1pPr marL="180975" indent="-180975" algn="l" defTabSz="3600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1pPr>
            <a:lvl2pPr marL="447675" indent="-179388" algn="l" defTabSz="358775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2pPr>
            <a:lvl3pPr marL="628650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3pPr>
            <a:lvl4pPr marL="804863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4pPr>
            <a:lvl5pPr marL="985838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5pPr>
            <a:lvl6pPr marL="1166813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46400" indent="-179388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0000" indent="-179388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4113" indent="-228600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Interstate"/>
          <a:ea typeface="+mj-ea"/>
          <a:cs typeface="Interstate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200" kern="1200">
          <a:solidFill>
            <a:schemeClr val="tx1"/>
          </a:solidFill>
          <a:latin typeface="Interstate"/>
          <a:ea typeface="+mn-ea"/>
          <a:cs typeface="Interstate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/>
          </a:solidFill>
          <a:latin typeface="Interstate"/>
          <a:ea typeface="+mn-ea"/>
          <a:cs typeface="Interstate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200" kern="1200">
          <a:solidFill>
            <a:schemeClr val="tx1"/>
          </a:solidFill>
          <a:latin typeface="Interstate"/>
          <a:ea typeface="+mn-ea"/>
          <a:cs typeface="Interstate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/>
          </a:solidFill>
          <a:latin typeface="Interstate"/>
          <a:ea typeface="+mn-ea"/>
          <a:cs typeface="Interstate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chemeClr val="tx1"/>
          </a:solidFill>
          <a:latin typeface="Interstate"/>
          <a:ea typeface="+mn-ea"/>
          <a:cs typeface="Interstate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455C6E11-721B-6ABB-806F-A196DC900762}"/>
              </a:ext>
            </a:extLst>
          </p:cNvPr>
          <p:cNvSpPr txBox="1">
            <a:spLocks/>
          </p:cNvSpPr>
          <p:nvPr/>
        </p:nvSpPr>
        <p:spPr>
          <a:xfrm>
            <a:off x="4564" y="3533767"/>
            <a:ext cx="9134276" cy="1126215"/>
          </a:xfrm>
          <a:prstGeom prst="rect">
            <a:avLst/>
          </a:prstGeom>
          <a:solidFill>
            <a:schemeClr val="bg1"/>
          </a:solidFill>
        </p:spPr>
        <p:txBody>
          <a:bodyPr vert="horz" lIns="121920" tIns="60960" rIns="121920" bIns="6096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09585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Jawad Haider Butt, MD, PhD</a:t>
            </a:r>
            <a:endParaRPr lang="da-DK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defTabSz="609585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 of Cardiology, Rigshospitalet, Copenhagen University Hospital, Denmark</a:t>
            </a:r>
          </a:p>
          <a:p>
            <a:pPr marL="0" indent="0" algn="ctr" defTabSz="609585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1800" b="1" i="1" noProof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behalf of the H-HeFT Committees and Investigators</a:t>
            </a:r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E8CEF11D-29E8-1E7E-E5D2-742E6F1DE1D3}"/>
              </a:ext>
            </a:extLst>
          </p:cNvPr>
          <p:cNvSpPr txBox="1">
            <a:spLocks/>
          </p:cNvSpPr>
          <p:nvPr/>
        </p:nvSpPr>
        <p:spPr>
          <a:xfrm>
            <a:off x="0" y="1708375"/>
            <a:ext cx="9138840" cy="111017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46800" rIns="0" bIns="46800" rtlCol="0">
            <a:spAutoFit/>
          </a:bodyPr>
          <a:lstStyle>
            <a:lvl1pPr marL="0" indent="0" algn="l" defTabSz="360000" rtl="0" eaLnBrk="1" latinLnBrk="0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4800" b="1" i="0" kern="1200" baseline="0">
                <a:solidFill>
                  <a:schemeClr val="accent1"/>
                </a:solidFill>
                <a:latin typeface="+mn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3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Hydralazine-Isosorbide Dinitrate in HFrEF</a:t>
            </a:r>
          </a:p>
          <a:p>
            <a:pPr algn="ctr">
              <a:spcBef>
                <a:spcPts val="0"/>
              </a:spcBef>
            </a:pPr>
            <a:r>
              <a:rPr lang="en-US" sz="32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Prespecified Trial-Level Meta-Analysis</a:t>
            </a:r>
          </a:p>
        </p:txBody>
      </p:sp>
      <p:pic>
        <p:nvPicPr>
          <p:cNvPr id="10" name="Billede 9" descr="C:\Users\JBUT0002\Downloads\rh.png">
            <a:extLst>
              <a:ext uri="{FF2B5EF4-FFF2-40B4-BE49-F238E27FC236}">
                <a16:creationId xmlns:a16="http://schemas.microsoft.com/office/drawing/2014/main" id="{76100FA4-4772-6B55-F418-B2FAA99535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6416"/>
            <a:ext cx="2878396" cy="817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http://designguide.ku.dk/download/co-branding/ku_logo_uk_h.png">
            <a:extLst>
              <a:ext uri="{FF2B5EF4-FFF2-40B4-BE49-F238E27FC236}">
                <a16:creationId xmlns:a16="http://schemas.microsoft.com/office/drawing/2014/main" id="{E6B6C3A1-AA76-5FDF-AD37-FDBEE5401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5" y="97622"/>
            <a:ext cx="2196039" cy="81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921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7204C6-C56B-F32D-831C-3C41C9483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54509CB0-912C-E583-4CD4-BDD2A0899B95}"/>
              </a:ext>
            </a:extLst>
          </p:cNvPr>
          <p:cNvSpPr txBox="1">
            <a:spLocks/>
          </p:cNvSpPr>
          <p:nvPr/>
        </p:nvSpPr>
        <p:spPr>
          <a:xfrm>
            <a:off x="0" y="2211710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outcome</a:t>
            </a:r>
          </a:p>
        </p:txBody>
      </p:sp>
    </p:spTree>
    <p:extLst>
      <p:ext uri="{BB962C8B-B14F-4D97-AF65-F5344CB8AC3E}">
        <p14:creationId xmlns:p14="http://schemas.microsoft.com/office/powerpoint/2010/main" val="2205081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1BD72DC-9AFF-F459-6842-77AAFBD784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880514"/>
              </p:ext>
            </p:extLst>
          </p:nvPr>
        </p:nvGraphicFramePr>
        <p:xfrm>
          <a:off x="251520" y="1066054"/>
          <a:ext cx="8784520" cy="282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0140">
                  <a:extLst>
                    <a:ext uri="{9D8B030D-6E8A-4147-A177-3AD203B41FA5}">
                      <a16:colId xmlns:a16="http://schemas.microsoft.com/office/drawing/2014/main" val="2958096165"/>
                    </a:ext>
                  </a:extLst>
                </a:gridCol>
                <a:gridCol w="1710190">
                  <a:extLst>
                    <a:ext uri="{9D8B030D-6E8A-4147-A177-3AD203B41FA5}">
                      <a16:colId xmlns:a16="http://schemas.microsoft.com/office/drawing/2014/main" val="241425574"/>
                    </a:ext>
                  </a:extLst>
                </a:gridCol>
                <a:gridCol w="1710190">
                  <a:extLst>
                    <a:ext uri="{9D8B030D-6E8A-4147-A177-3AD203B41FA5}">
                      <a16:colId xmlns:a16="http://schemas.microsoft.com/office/drawing/2014/main" val="1120272514"/>
                    </a:ext>
                  </a:extLst>
                </a:gridCol>
                <a:gridCol w="1583720">
                  <a:extLst>
                    <a:ext uri="{9D8B030D-6E8A-4147-A177-3AD203B41FA5}">
                      <a16:colId xmlns:a16="http://schemas.microsoft.com/office/drawing/2014/main" val="3132609238"/>
                    </a:ext>
                  </a:extLst>
                </a:gridCol>
                <a:gridCol w="792544">
                  <a:extLst>
                    <a:ext uri="{9D8B030D-6E8A-4147-A177-3AD203B41FA5}">
                      <a16:colId xmlns:a16="http://schemas.microsoft.com/office/drawing/2014/main" val="3984847879"/>
                    </a:ext>
                  </a:extLst>
                </a:gridCol>
                <a:gridCol w="1727736">
                  <a:extLst>
                    <a:ext uri="{9D8B030D-6E8A-4147-A177-3AD203B41FA5}">
                      <a16:colId xmlns:a16="http://schemas.microsoft.com/office/drawing/2014/main" val="9163281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with event / no. of patients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Hazard ratio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217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Trial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H-ISDN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Placebo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(95% CI)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7358395"/>
                  </a:ext>
                </a:extLst>
              </a:tr>
              <a:tr h="34800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V-HeFT 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72/186 (38.7%)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120/273 (44.0%)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0.78 (0.58-1.04)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2618170"/>
                  </a:ext>
                </a:extLst>
              </a:tr>
              <a:tr h="34800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A-HeFT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32/518 (6.2%)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54/532 (10.2%)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0.57 (0.37-0.88)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2678068"/>
                  </a:ext>
                </a:extLst>
              </a:tr>
              <a:tr h="34800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H-HeFT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57/294 (19.4%)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72/298 (24.2%)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0.72 (0.51-1.02)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1276833"/>
                  </a:ext>
                </a:extLst>
              </a:tr>
              <a:tr h="348000">
                <a:tc>
                  <a:txBody>
                    <a:bodyPr/>
                    <a:lstStyle/>
                    <a:p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0.71 (0.58-0.87)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5476529"/>
                  </a:ext>
                </a:extLst>
              </a:tr>
              <a:tr h="252000">
                <a:tc gridSpan="3">
                  <a:txBody>
                    <a:bodyPr/>
                    <a:lstStyle/>
                    <a:p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for overall treatment effect: p=0.001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8883956"/>
                  </a:ext>
                </a:extLst>
              </a:tr>
              <a:tr h="252000">
                <a:tc gridSpan="3">
                  <a:txBody>
                    <a:bodyPr/>
                    <a:lstStyle/>
                    <a:p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Heterogeneity: I</a:t>
                      </a:r>
                      <a:r>
                        <a:rPr lang="en-US" sz="1200" b="0" baseline="30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=0.0%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4864543"/>
                  </a:ext>
                </a:extLst>
              </a:tr>
              <a:tr h="252000">
                <a:tc gridSpan="3">
                  <a:txBody>
                    <a:bodyPr/>
                    <a:lstStyle/>
                    <a:p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for heterogeneity of effect: p=0.51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32781"/>
                  </a:ext>
                </a:extLst>
              </a:tr>
            </a:tbl>
          </a:graphicData>
        </a:graphic>
      </p:graphicFrame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C8D26C15-314C-A78E-A910-2FEC0D959953}"/>
              </a:ext>
            </a:extLst>
          </p:cNvPr>
          <p:cNvCxnSpPr/>
          <p:nvPr/>
        </p:nvCxnSpPr>
        <p:spPr>
          <a:xfrm>
            <a:off x="5832120" y="1876881"/>
            <a:ext cx="1044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Lige forbindelse 19">
            <a:extLst>
              <a:ext uri="{FF2B5EF4-FFF2-40B4-BE49-F238E27FC236}">
                <a16:creationId xmlns:a16="http://schemas.microsoft.com/office/drawing/2014/main" id="{F2422B50-C96A-5F73-0EDF-BF5B35ECC151}"/>
              </a:ext>
            </a:extLst>
          </p:cNvPr>
          <p:cNvCxnSpPr/>
          <p:nvPr/>
        </p:nvCxnSpPr>
        <p:spPr>
          <a:xfrm>
            <a:off x="5508104" y="2544758"/>
            <a:ext cx="1332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Lige forbindelse 20">
            <a:extLst>
              <a:ext uri="{FF2B5EF4-FFF2-40B4-BE49-F238E27FC236}">
                <a16:creationId xmlns:a16="http://schemas.microsoft.com/office/drawing/2014/main" id="{CF556712-8A0C-698F-E914-0E82EA02EEF5}"/>
              </a:ext>
            </a:extLst>
          </p:cNvPr>
          <p:cNvCxnSpPr/>
          <p:nvPr/>
        </p:nvCxnSpPr>
        <p:spPr>
          <a:xfrm>
            <a:off x="4932040" y="2211710"/>
            <a:ext cx="1656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91B303C1-F2E3-39B6-4745-D1671F512D07}"/>
              </a:ext>
            </a:extLst>
          </p:cNvPr>
          <p:cNvSpPr txBox="1">
            <a:spLocks/>
          </p:cNvSpPr>
          <p:nvPr/>
        </p:nvSpPr>
        <p:spPr>
          <a:xfrm>
            <a:off x="0" y="111349"/>
            <a:ext cx="9144000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 of H-ISDN on all-cause death</a:t>
            </a:r>
          </a:p>
        </p:txBody>
      </p:sp>
      <p:cxnSp>
        <p:nvCxnSpPr>
          <p:cNvPr id="9" name="Lige forbindelse 8">
            <a:extLst>
              <a:ext uri="{FF2B5EF4-FFF2-40B4-BE49-F238E27FC236}">
                <a16:creationId xmlns:a16="http://schemas.microsoft.com/office/drawing/2014/main" id="{21487D6C-FCB2-C681-C804-EB51A39074AF}"/>
              </a:ext>
            </a:extLst>
          </p:cNvPr>
          <p:cNvCxnSpPr/>
          <p:nvPr/>
        </p:nvCxnSpPr>
        <p:spPr>
          <a:xfrm>
            <a:off x="6804248" y="1674000"/>
            <a:ext cx="0" cy="234000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43DE717-1729-85BE-6CC6-29862629DD4E}"/>
              </a:ext>
            </a:extLst>
          </p:cNvPr>
          <p:cNvCxnSpPr/>
          <p:nvPr/>
        </p:nvCxnSpPr>
        <p:spPr>
          <a:xfrm>
            <a:off x="6156176" y="1674000"/>
            <a:ext cx="0" cy="234000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4E56EBAD-9210-2557-5FE5-CCE7C9DF2379}"/>
              </a:ext>
            </a:extLst>
          </p:cNvPr>
          <p:cNvCxnSpPr/>
          <p:nvPr/>
        </p:nvCxnSpPr>
        <p:spPr>
          <a:xfrm>
            <a:off x="4824304" y="4011910"/>
            <a:ext cx="2736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kstfelt 12">
            <a:extLst>
              <a:ext uri="{FF2B5EF4-FFF2-40B4-BE49-F238E27FC236}">
                <a16:creationId xmlns:a16="http://schemas.microsoft.com/office/drawing/2014/main" id="{AF364885-7DEE-7F54-633B-8EA961D6AB12}"/>
              </a:ext>
            </a:extLst>
          </p:cNvPr>
          <p:cNvSpPr txBox="1"/>
          <p:nvPr/>
        </p:nvSpPr>
        <p:spPr>
          <a:xfrm>
            <a:off x="4427984" y="4033396"/>
            <a:ext cx="35283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  0.35     0.50      0.75   1.00      1.50</a:t>
            </a:r>
            <a:endParaRPr lang="en-US" sz="1600" dirty="0"/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680185EA-C008-B79E-D56D-6A24296D159A}"/>
              </a:ext>
            </a:extLst>
          </p:cNvPr>
          <p:cNvSpPr txBox="1"/>
          <p:nvPr/>
        </p:nvSpPr>
        <p:spPr>
          <a:xfrm>
            <a:off x="4446636" y="4345455"/>
            <a:ext cx="46973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       Favors H-ISDN                  Favors placebo</a:t>
            </a:r>
            <a:endParaRPr lang="en-US" sz="1600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8CB53D2A-B2DC-3A67-AEAA-464655C9D40F}"/>
              </a:ext>
            </a:extLst>
          </p:cNvPr>
          <p:cNvSpPr/>
          <p:nvPr/>
        </p:nvSpPr>
        <p:spPr>
          <a:xfrm>
            <a:off x="6221179" y="1759881"/>
            <a:ext cx="234000" cy="234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DB20FE57-D697-EB83-1900-EF797442CF03}"/>
              </a:ext>
            </a:extLst>
          </p:cNvPr>
          <p:cNvSpPr/>
          <p:nvPr/>
        </p:nvSpPr>
        <p:spPr>
          <a:xfrm>
            <a:off x="5652120" y="2111789"/>
            <a:ext cx="180000" cy="180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ECAD6AE8-9FA5-594E-72AB-68E4B145B21D}"/>
              </a:ext>
            </a:extLst>
          </p:cNvPr>
          <p:cNvSpPr/>
          <p:nvPr/>
        </p:nvSpPr>
        <p:spPr>
          <a:xfrm>
            <a:off x="6084168" y="2445758"/>
            <a:ext cx="198000" cy="1980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utediagram: Beslutning 14">
            <a:extLst>
              <a:ext uri="{FF2B5EF4-FFF2-40B4-BE49-F238E27FC236}">
                <a16:creationId xmlns:a16="http://schemas.microsoft.com/office/drawing/2014/main" id="{487E3158-E210-8C50-178F-16FE7EB0C60F}"/>
              </a:ext>
            </a:extLst>
          </p:cNvPr>
          <p:cNvSpPr/>
          <p:nvPr/>
        </p:nvSpPr>
        <p:spPr>
          <a:xfrm>
            <a:off x="5796139" y="2822960"/>
            <a:ext cx="720073" cy="216024"/>
          </a:xfrm>
          <a:prstGeom prst="flowChartDecision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48BC4946-CF63-65E9-C6CC-401F7D6D0B8D}"/>
              </a:ext>
            </a:extLst>
          </p:cNvPr>
          <p:cNvSpPr txBox="1"/>
          <p:nvPr/>
        </p:nvSpPr>
        <p:spPr>
          <a:xfrm>
            <a:off x="0" y="4912668"/>
            <a:ext cx="9144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9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Between-trial heterogeneity was assessed with Cochran’s Q test</a:t>
            </a:r>
          </a:p>
        </p:txBody>
      </p:sp>
    </p:spTree>
    <p:extLst>
      <p:ext uri="{BB962C8B-B14F-4D97-AF65-F5344CB8AC3E}">
        <p14:creationId xmlns:p14="http://schemas.microsoft.com/office/powerpoint/2010/main" val="1006688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A3A549-0632-9EE4-5A98-8CAA937D1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F95D4AB1-D90B-FE08-9DAE-089D03824031}"/>
              </a:ext>
            </a:extLst>
          </p:cNvPr>
          <p:cNvSpPr txBox="1">
            <a:spLocks/>
          </p:cNvSpPr>
          <p:nvPr/>
        </p:nvSpPr>
        <p:spPr>
          <a:xfrm>
            <a:off x="0" y="2211710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outcomes</a:t>
            </a:r>
          </a:p>
        </p:txBody>
      </p:sp>
    </p:spTree>
    <p:extLst>
      <p:ext uri="{BB962C8B-B14F-4D97-AF65-F5344CB8AC3E}">
        <p14:creationId xmlns:p14="http://schemas.microsoft.com/office/powerpoint/2010/main" val="564521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B644A9-6B17-CDBB-7A65-BECD48400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7C132041-8DF0-BFE7-769E-D5FD41E34CDD}"/>
              </a:ext>
            </a:extLst>
          </p:cNvPr>
          <p:cNvSpPr txBox="1">
            <a:spLocks/>
          </p:cNvSpPr>
          <p:nvPr/>
        </p:nvSpPr>
        <p:spPr>
          <a:xfrm>
            <a:off x="0" y="111349"/>
            <a:ext cx="9144000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 of H-ISDN on CV death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6C445E1-ECB3-F6F3-D704-F44BAE76AD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646973"/>
              </p:ext>
            </p:extLst>
          </p:nvPr>
        </p:nvGraphicFramePr>
        <p:xfrm>
          <a:off x="251520" y="1066054"/>
          <a:ext cx="8784520" cy="247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0140">
                  <a:extLst>
                    <a:ext uri="{9D8B030D-6E8A-4147-A177-3AD203B41FA5}">
                      <a16:colId xmlns:a16="http://schemas.microsoft.com/office/drawing/2014/main" val="2958096165"/>
                    </a:ext>
                  </a:extLst>
                </a:gridCol>
                <a:gridCol w="1710190">
                  <a:extLst>
                    <a:ext uri="{9D8B030D-6E8A-4147-A177-3AD203B41FA5}">
                      <a16:colId xmlns:a16="http://schemas.microsoft.com/office/drawing/2014/main" val="241425574"/>
                    </a:ext>
                  </a:extLst>
                </a:gridCol>
                <a:gridCol w="1710190">
                  <a:extLst>
                    <a:ext uri="{9D8B030D-6E8A-4147-A177-3AD203B41FA5}">
                      <a16:colId xmlns:a16="http://schemas.microsoft.com/office/drawing/2014/main" val="1120272514"/>
                    </a:ext>
                  </a:extLst>
                </a:gridCol>
                <a:gridCol w="1583720">
                  <a:extLst>
                    <a:ext uri="{9D8B030D-6E8A-4147-A177-3AD203B41FA5}">
                      <a16:colId xmlns:a16="http://schemas.microsoft.com/office/drawing/2014/main" val="3132609238"/>
                    </a:ext>
                  </a:extLst>
                </a:gridCol>
                <a:gridCol w="792544">
                  <a:extLst>
                    <a:ext uri="{9D8B030D-6E8A-4147-A177-3AD203B41FA5}">
                      <a16:colId xmlns:a16="http://schemas.microsoft.com/office/drawing/2014/main" val="3984847879"/>
                    </a:ext>
                  </a:extLst>
                </a:gridCol>
                <a:gridCol w="1727736">
                  <a:extLst>
                    <a:ext uri="{9D8B030D-6E8A-4147-A177-3AD203B41FA5}">
                      <a16:colId xmlns:a16="http://schemas.microsoft.com/office/drawing/2014/main" val="9163281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with event / no. of patients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Hazard ratio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217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Trial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H-ISDN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Placebo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(95% CI)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7358395"/>
                  </a:ext>
                </a:extLst>
              </a:tr>
              <a:tr h="34800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A-HeFT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26/518 (5.0%)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45/532 (8.5%)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0.56 (0.35-0.90)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2678068"/>
                  </a:ext>
                </a:extLst>
              </a:tr>
              <a:tr h="34800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H-HeFT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37/294 (12.6%)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45/298 (15.1%)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0.74 (0.48-1.15)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1276833"/>
                  </a:ext>
                </a:extLst>
              </a:tr>
              <a:tr h="348000">
                <a:tc>
                  <a:txBody>
                    <a:bodyPr/>
                    <a:lstStyle/>
                    <a:p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0.65 (0.47-0.90)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5476529"/>
                  </a:ext>
                </a:extLst>
              </a:tr>
              <a:tr h="252000">
                <a:tc gridSpan="3">
                  <a:txBody>
                    <a:bodyPr/>
                    <a:lstStyle/>
                    <a:p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for overall treatment effect: p=0.009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8883956"/>
                  </a:ext>
                </a:extLst>
              </a:tr>
              <a:tr h="252000">
                <a:tc gridSpan="3">
                  <a:txBody>
                    <a:bodyPr/>
                    <a:lstStyle/>
                    <a:p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Heterogeneity: I</a:t>
                      </a:r>
                      <a:r>
                        <a:rPr lang="en-US" sz="1200" b="0" baseline="30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=0.0%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4864543"/>
                  </a:ext>
                </a:extLst>
              </a:tr>
              <a:tr h="252000">
                <a:tc gridSpan="3">
                  <a:txBody>
                    <a:bodyPr/>
                    <a:lstStyle/>
                    <a:p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for heterogeneity of effect: p=0.40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32781"/>
                  </a:ext>
                </a:extLst>
              </a:tr>
            </a:tbl>
          </a:graphicData>
        </a:graphic>
      </p:graphicFrame>
      <p:cxnSp>
        <p:nvCxnSpPr>
          <p:cNvPr id="5" name="Lige forbindelse 4">
            <a:extLst>
              <a:ext uri="{FF2B5EF4-FFF2-40B4-BE49-F238E27FC236}">
                <a16:creationId xmlns:a16="http://schemas.microsoft.com/office/drawing/2014/main" id="{16D11910-186C-24E1-AB53-7317150F260A}"/>
              </a:ext>
            </a:extLst>
          </p:cNvPr>
          <p:cNvCxnSpPr/>
          <p:nvPr/>
        </p:nvCxnSpPr>
        <p:spPr>
          <a:xfrm>
            <a:off x="6804248" y="1674000"/>
            <a:ext cx="0" cy="234000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Lige forbindelse 7">
            <a:extLst>
              <a:ext uri="{FF2B5EF4-FFF2-40B4-BE49-F238E27FC236}">
                <a16:creationId xmlns:a16="http://schemas.microsoft.com/office/drawing/2014/main" id="{294C1CD9-8B46-08DD-8A64-99041DFBB69F}"/>
              </a:ext>
            </a:extLst>
          </p:cNvPr>
          <p:cNvCxnSpPr/>
          <p:nvPr/>
        </p:nvCxnSpPr>
        <p:spPr>
          <a:xfrm>
            <a:off x="4824304" y="4011910"/>
            <a:ext cx="2736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C9D8E126-B72A-5050-8207-3F6C9B8267FE}"/>
              </a:ext>
            </a:extLst>
          </p:cNvPr>
          <p:cNvSpPr txBox="1"/>
          <p:nvPr/>
        </p:nvSpPr>
        <p:spPr>
          <a:xfrm>
            <a:off x="4427984" y="4033396"/>
            <a:ext cx="35283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  0.35     0.50      0.75   1.00      1.50</a:t>
            </a:r>
            <a:endParaRPr lang="en-US" sz="1600" dirty="0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D6191331-C69F-5E45-A118-D434EB9EDE01}"/>
              </a:ext>
            </a:extLst>
          </p:cNvPr>
          <p:cNvSpPr txBox="1"/>
          <p:nvPr/>
        </p:nvSpPr>
        <p:spPr>
          <a:xfrm>
            <a:off x="4446636" y="4345455"/>
            <a:ext cx="46973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       Favors H-ISDN                  Favors placebo</a:t>
            </a:r>
            <a:endParaRPr lang="en-US" sz="1600" dirty="0"/>
          </a:p>
        </p:txBody>
      </p:sp>
      <p:cxnSp>
        <p:nvCxnSpPr>
          <p:cNvPr id="16" name="Lige forbindelse 15">
            <a:extLst>
              <a:ext uri="{FF2B5EF4-FFF2-40B4-BE49-F238E27FC236}">
                <a16:creationId xmlns:a16="http://schemas.microsoft.com/office/drawing/2014/main" id="{4EB5B9F2-BEBD-EEA6-FD3A-559587909A70}"/>
              </a:ext>
            </a:extLst>
          </p:cNvPr>
          <p:cNvCxnSpPr/>
          <p:nvPr/>
        </p:nvCxnSpPr>
        <p:spPr>
          <a:xfrm>
            <a:off x="6012160" y="1674000"/>
            <a:ext cx="0" cy="234000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Lige forbindelse 16">
            <a:extLst>
              <a:ext uri="{FF2B5EF4-FFF2-40B4-BE49-F238E27FC236}">
                <a16:creationId xmlns:a16="http://schemas.microsoft.com/office/drawing/2014/main" id="{3FF43746-3EEC-FB72-8AC4-B8396936DE1F}"/>
              </a:ext>
            </a:extLst>
          </p:cNvPr>
          <p:cNvCxnSpPr/>
          <p:nvPr/>
        </p:nvCxnSpPr>
        <p:spPr>
          <a:xfrm>
            <a:off x="4842000" y="1876881"/>
            <a:ext cx="1764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E3A7B25F-7723-8A20-507C-FF128F764807}"/>
              </a:ext>
            </a:extLst>
          </p:cNvPr>
          <p:cNvCxnSpPr/>
          <p:nvPr/>
        </p:nvCxnSpPr>
        <p:spPr>
          <a:xfrm>
            <a:off x="5436096" y="2211710"/>
            <a:ext cx="1620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ktangel 18">
            <a:extLst>
              <a:ext uri="{FF2B5EF4-FFF2-40B4-BE49-F238E27FC236}">
                <a16:creationId xmlns:a16="http://schemas.microsoft.com/office/drawing/2014/main" id="{F14E3C19-63C9-D0DA-77E8-D22A8DFDF987}"/>
              </a:ext>
            </a:extLst>
          </p:cNvPr>
          <p:cNvSpPr/>
          <p:nvPr/>
        </p:nvSpPr>
        <p:spPr>
          <a:xfrm>
            <a:off x="5622056" y="1761678"/>
            <a:ext cx="198000" cy="19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A7A0F466-389B-3B6F-E541-4AFAF8AF637C}"/>
              </a:ext>
            </a:extLst>
          </p:cNvPr>
          <p:cNvSpPr/>
          <p:nvPr/>
        </p:nvSpPr>
        <p:spPr>
          <a:xfrm>
            <a:off x="6138096" y="2094124"/>
            <a:ext cx="216000" cy="2160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utediagram: Beslutning 20">
            <a:extLst>
              <a:ext uri="{FF2B5EF4-FFF2-40B4-BE49-F238E27FC236}">
                <a16:creationId xmlns:a16="http://schemas.microsoft.com/office/drawing/2014/main" id="{E60237B4-3C4D-7CB3-3039-D007556CB517}"/>
              </a:ext>
            </a:extLst>
          </p:cNvPr>
          <p:cNvSpPr/>
          <p:nvPr/>
        </p:nvSpPr>
        <p:spPr>
          <a:xfrm>
            <a:off x="5436096" y="2507709"/>
            <a:ext cx="1152000" cy="180000"/>
          </a:xfrm>
          <a:prstGeom prst="flowChartDecision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531C7A04-2C6F-F4D5-BFDA-8C3C7994BFCE}"/>
              </a:ext>
            </a:extLst>
          </p:cNvPr>
          <p:cNvSpPr txBox="1"/>
          <p:nvPr/>
        </p:nvSpPr>
        <p:spPr>
          <a:xfrm>
            <a:off x="0" y="4912668"/>
            <a:ext cx="9144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9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Between-trial heterogeneity was assessed with Cochran’s Q test</a:t>
            </a:r>
          </a:p>
        </p:txBody>
      </p:sp>
    </p:spTree>
    <p:extLst>
      <p:ext uri="{BB962C8B-B14F-4D97-AF65-F5344CB8AC3E}">
        <p14:creationId xmlns:p14="http://schemas.microsoft.com/office/powerpoint/2010/main" val="63916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E3D82A-0953-C2C4-B666-ECA485A4D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8F8B7810-465C-DB8A-A409-D808EA421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441694"/>
              </p:ext>
            </p:extLst>
          </p:nvPr>
        </p:nvGraphicFramePr>
        <p:xfrm>
          <a:off x="251520" y="1066054"/>
          <a:ext cx="8784520" cy="247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0140">
                  <a:extLst>
                    <a:ext uri="{9D8B030D-6E8A-4147-A177-3AD203B41FA5}">
                      <a16:colId xmlns:a16="http://schemas.microsoft.com/office/drawing/2014/main" val="2958096165"/>
                    </a:ext>
                  </a:extLst>
                </a:gridCol>
                <a:gridCol w="1710190">
                  <a:extLst>
                    <a:ext uri="{9D8B030D-6E8A-4147-A177-3AD203B41FA5}">
                      <a16:colId xmlns:a16="http://schemas.microsoft.com/office/drawing/2014/main" val="241425574"/>
                    </a:ext>
                  </a:extLst>
                </a:gridCol>
                <a:gridCol w="1710190">
                  <a:extLst>
                    <a:ext uri="{9D8B030D-6E8A-4147-A177-3AD203B41FA5}">
                      <a16:colId xmlns:a16="http://schemas.microsoft.com/office/drawing/2014/main" val="1120272514"/>
                    </a:ext>
                  </a:extLst>
                </a:gridCol>
                <a:gridCol w="1583720">
                  <a:extLst>
                    <a:ext uri="{9D8B030D-6E8A-4147-A177-3AD203B41FA5}">
                      <a16:colId xmlns:a16="http://schemas.microsoft.com/office/drawing/2014/main" val="3132609238"/>
                    </a:ext>
                  </a:extLst>
                </a:gridCol>
                <a:gridCol w="792544">
                  <a:extLst>
                    <a:ext uri="{9D8B030D-6E8A-4147-A177-3AD203B41FA5}">
                      <a16:colId xmlns:a16="http://schemas.microsoft.com/office/drawing/2014/main" val="3984847879"/>
                    </a:ext>
                  </a:extLst>
                </a:gridCol>
                <a:gridCol w="1727736">
                  <a:extLst>
                    <a:ext uri="{9D8B030D-6E8A-4147-A177-3AD203B41FA5}">
                      <a16:colId xmlns:a16="http://schemas.microsoft.com/office/drawing/2014/main" val="9163281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with event / no. of patients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Hazard ratio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217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Trial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H-ISDN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Placebo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(95% CI)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7358395"/>
                  </a:ext>
                </a:extLst>
              </a:tr>
              <a:tr h="34800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A-HeFT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85/518 (16.4%)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130/532 (24.4%)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0.61 (0.46-0.80)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2678068"/>
                  </a:ext>
                </a:extLst>
              </a:tr>
              <a:tr h="34800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H-HeFT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48/294 (16.3%)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45/298 (15.1%)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0.99 (0.66-1.48)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1276833"/>
                  </a:ext>
                </a:extLst>
              </a:tr>
              <a:tr h="348000">
                <a:tc>
                  <a:txBody>
                    <a:bodyPr/>
                    <a:lstStyle/>
                    <a:p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0.71 (0.56-0.89)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5476529"/>
                  </a:ext>
                </a:extLst>
              </a:tr>
              <a:tr h="252000">
                <a:tc gridSpan="3">
                  <a:txBody>
                    <a:bodyPr/>
                    <a:lstStyle/>
                    <a:p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for overall treatment effect: p=0.003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8883956"/>
                  </a:ext>
                </a:extLst>
              </a:tr>
              <a:tr h="252000">
                <a:tc gridSpan="3">
                  <a:txBody>
                    <a:bodyPr/>
                    <a:lstStyle/>
                    <a:p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Heterogeneity: I</a:t>
                      </a:r>
                      <a:r>
                        <a:rPr lang="en-US" sz="1200" b="0" baseline="30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=72.5%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4864543"/>
                  </a:ext>
                </a:extLst>
              </a:tr>
              <a:tr h="252000">
                <a:tc gridSpan="3">
                  <a:txBody>
                    <a:bodyPr/>
                    <a:lstStyle/>
                    <a:p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for heterogeneity of effect: p=0.06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32781"/>
                  </a:ext>
                </a:extLst>
              </a:tr>
            </a:tbl>
          </a:graphicData>
        </a:graphic>
      </p:graphicFrame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3601B8F6-73D1-86D4-884D-242F39CF2D72}"/>
              </a:ext>
            </a:extLst>
          </p:cNvPr>
          <p:cNvSpPr txBox="1">
            <a:spLocks/>
          </p:cNvSpPr>
          <p:nvPr/>
        </p:nvSpPr>
        <p:spPr>
          <a:xfrm>
            <a:off x="0" y="111349"/>
            <a:ext cx="9144000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 of H-ISDN on first HF hospitalization</a:t>
            </a:r>
          </a:p>
        </p:txBody>
      </p:sp>
      <p:cxnSp>
        <p:nvCxnSpPr>
          <p:cNvPr id="5" name="Lige forbindelse 4">
            <a:extLst>
              <a:ext uri="{FF2B5EF4-FFF2-40B4-BE49-F238E27FC236}">
                <a16:creationId xmlns:a16="http://schemas.microsoft.com/office/drawing/2014/main" id="{A6E6829E-5905-CED4-19E3-AED90115A801}"/>
              </a:ext>
            </a:extLst>
          </p:cNvPr>
          <p:cNvCxnSpPr/>
          <p:nvPr/>
        </p:nvCxnSpPr>
        <p:spPr>
          <a:xfrm>
            <a:off x="6804248" y="1674000"/>
            <a:ext cx="0" cy="234000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Lige forbindelse 7">
            <a:extLst>
              <a:ext uri="{FF2B5EF4-FFF2-40B4-BE49-F238E27FC236}">
                <a16:creationId xmlns:a16="http://schemas.microsoft.com/office/drawing/2014/main" id="{CB1DA6C6-D337-6E96-BAAC-F68B591E2FA3}"/>
              </a:ext>
            </a:extLst>
          </p:cNvPr>
          <p:cNvCxnSpPr/>
          <p:nvPr/>
        </p:nvCxnSpPr>
        <p:spPr>
          <a:xfrm>
            <a:off x="4824304" y="4011910"/>
            <a:ext cx="2736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DB41097D-AD41-7419-A67A-11B48F7B88AA}"/>
              </a:ext>
            </a:extLst>
          </p:cNvPr>
          <p:cNvSpPr txBox="1"/>
          <p:nvPr/>
        </p:nvSpPr>
        <p:spPr>
          <a:xfrm>
            <a:off x="4427984" y="4033396"/>
            <a:ext cx="35283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  0.35     0.50      0.75   1.00      1.50</a:t>
            </a:r>
            <a:endParaRPr lang="en-US" sz="1600" dirty="0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DAE22225-2032-D6D0-EF9A-CFD55F57FBA4}"/>
              </a:ext>
            </a:extLst>
          </p:cNvPr>
          <p:cNvSpPr txBox="1"/>
          <p:nvPr/>
        </p:nvSpPr>
        <p:spPr>
          <a:xfrm>
            <a:off x="4446636" y="4345455"/>
            <a:ext cx="46973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       Favors H-ISDN                  Favors placebo</a:t>
            </a:r>
            <a:endParaRPr lang="en-US" sz="1600" dirty="0"/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BAE2C402-D2F3-9E8C-0731-879A474A8E09}"/>
              </a:ext>
            </a:extLst>
          </p:cNvPr>
          <p:cNvCxnSpPr/>
          <p:nvPr/>
        </p:nvCxnSpPr>
        <p:spPr>
          <a:xfrm>
            <a:off x="6156176" y="1674000"/>
            <a:ext cx="0" cy="234000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D62A7178-8602-515D-1C9F-069AFB46E540}"/>
              </a:ext>
            </a:extLst>
          </p:cNvPr>
          <p:cNvCxnSpPr/>
          <p:nvPr/>
        </p:nvCxnSpPr>
        <p:spPr>
          <a:xfrm>
            <a:off x="5364088" y="1876881"/>
            <a:ext cx="1044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BBA471C7-298A-66B9-CCF6-CBB1F13E070F}"/>
              </a:ext>
            </a:extLst>
          </p:cNvPr>
          <p:cNvCxnSpPr/>
          <p:nvPr/>
        </p:nvCxnSpPr>
        <p:spPr>
          <a:xfrm>
            <a:off x="6048352" y="2211710"/>
            <a:ext cx="1512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ktangel 13">
            <a:extLst>
              <a:ext uri="{FF2B5EF4-FFF2-40B4-BE49-F238E27FC236}">
                <a16:creationId xmlns:a16="http://schemas.microsoft.com/office/drawing/2014/main" id="{EC4F70C9-D0FE-DBAD-5B2C-E921E4DCA545}"/>
              </a:ext>
            </a:extLst>
          </p:cNvPr>
          <p:cNvSpPr/>
          <p:nvPr/>
        </p:nvSpPr>
        <p:spPr>
          <a:xfrm>
            <a:off x="5778032" y="1761678"/>
            <a:ext cx="216000" cy="21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utediagram: Beslutning 14">
            <a:extLst>
              <a:ext uri="{FF2B5EF4-FFF2-40B4-BE49-F238E27FC236}">
                <a16:creationId xmlns:a16="http://schemas.microsoft.com/office/drawing/2014/main" id="{3364CA58-08F5-07E8-D542-60C57D9F5846}"/>
              </a:ext>
            </a:extLst>
          </p:cNvPr>
          <p:cNvSpPr/>
          <p:nvPr/>
        </p:nvSpPr>
        <p:spPr>
          <a:xfrm>
            <a:off x="5724128" y="2507709"/>
            <a:ext cx="864000" cy="180000"/>
          </a:xfrm>
          <a:prstGeom prst="flowChartDecision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8E6E8BD9-7D30-83E8-F709-66A66A82E170}"/>
              </a:ext>
            </a:extLst>
          </p:cNvPr>
          <p:cNvSpPr/>
          <p:nvPr/>
        </p:nvSpPr>
        <p:spPr>
          <a:xfrm>
            <a:off x="6695030" y="2106334"/>
            <a:ext cx="198000" cy="1980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FE34B1CC-A8D8-011C-5B47-4BC9C76EA44B}"/>
              </a:ext>
            </a:extLst>
          </p:cNvPr>
          <p:cNvSpPr txBox="1"/>
          <p:nvPr/>
        </p:nvSpPr>
        <p:spPr>
          <a:xfrm>
            <a:off x="0" y="4912668"/>
            <a:ext cx="9144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9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Between-trial heterogeneity was assessed with Cochran’s Q test</a:t>
            </a:r>
          </a:p>
        </p:txBody>
      </p:sp>
    </p:spTree>
    <p:extLst>
      <p:ext uri="{BB962C8B-B14F-4D97-AF65-F5344CB8AC3E}">
        <p14:creationId xmlns:p14="http://schemas.microsoft.com/office/powerpoint/2010/main" val="906065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170D15-3EFD-EBCB-CB29-971A1BDBA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59C6C81-E8C8-F55D-3D59-4C6CD331C6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61773"/>
              </p:ext>
            </p:extLst>
          </p:nvPr>
        </p:nvGraphicFramePr>
        <p:xfrm>
          <a:off x="251520" y="1066054"/>
          <a:ext cx="8784520" cy="247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0140">
                  <a:extLst>
                    <a:ext uri="{9D8B030D-6E8A-4147-A177-3AD203B41FA5}">
                      <a16:colId xmlns:a16="http://schemas.microsoft.com/office/drawing/2014/main" val="2958096165"/>
                    </a:ext>
                  </a:extLst>
                </a:gridCol>
                <a:gridCol w="1710190">
                  <a:extLst>
                    <a:ext uri="{9D8B030D-6E8A-4147-A177-3AD203B41FA5}">
                      <a16:colId xmlns:a16="http://schemas.microsoft.com/office/drawing/2014/main" val="241425574"/>
                    </a:ext>
                  </a:extLst>
                </a:gridCol>
                <a:gridCol w="1710190">
                  <a:extLst>
                    <a:ext uri="{9D8B030D-6E8A-4147-A177-3AD203B41FA5}">
                      <a16:colId xmlns:a16="http://schemas.microsoft.com/office/drawing/2014/main" val="1120272514"/>
                    </a:ext>
                  </a:extLst>
                </a:gridCol>
                <a:gridCol w="1583720">
                  <a:extLst>
                    <a:ext uri="{9D8B030D-6E8A-4147-A177-3AD203B41FA5}">
                      <a16:colId xmlns:a16="http://schemas.microsoft.com/office/drawing/2014/main" val="3132609238"/>
                    </a:ext>
                  </a:extLst>
                </a:gridCol>
                <a:gridCol w="792544">
                  <a:extLst>
                    <a:ext uri="{9D8B030D-6E8A-4147-A177-3AD203B41FA5}">
                      <a16:colId xmlns:a16="http://schemas.microsoft.com/office/drawing/2014/main" val="3984847879"/>
                    </a:ext>
                  </a:extLst>
                </a:gridCol>
                <a:gridCol w="1727736">
                  <a:extLst>
                    <a:ext uri="{9D8B030D-6E8A-4147-A177-3AD203B41FA5}">
                      <a16:colId xmlns:a16="http://schemas.microsoft.com/office/drawing/2014/main" val="9163281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with event / no. of patients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Hazard ratio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217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Trial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H-ISDN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Placebo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(95% CI)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7358395"/>
                  </a:ext>
                </a:extLst>
              </a:tr>
              <a:tr h="34800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A-HeFT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108/518 (20.8%)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158/532 (29.7%)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0.63 (0.49-0.81)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2678068"/>
                  </a:ext>
                </a:extLst>
              </a:tr>
              <a:tr h="34800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H-HeFT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85/294 (28.9%)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89/298 (29.9%)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0.88 (0.65-1.18)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1276833"/>
                  </a:ext>
                </a:extLst>
              </a:tr>
              <a:tr h="348000">
                <a:tc>
                  <a:txBody>
                    <a:bodyPr/>
                    <a:lstStyle/>
                    <a:p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0.72 (0.60-0.88)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5476529"/>
                  </a:ext>
                </a:extLst>
              </a:tr>
              <a:tr h="252000">
                <a:tc gridSpan="3">
                  <a:txBody>
                    <a:bodyPr/>
                    <a:lstStyle/>
                    <a:p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for overall treatment effect: p=0.001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8883956"/>
                  </a:ext>
                </a:extLst>
              </a:tr>
              <a:tr h="252000">
                <a:tc gridSpan="3">
                  <a:txBody>
                    <a:bodyPr/>
                    <a:lstStyle/>
                    <a:p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Heterogeneity: I</a:t>
                      </a:r>
                      <a:r>
                        <a:rPr lang="en-US" sz="1200" b="0" baseline="30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=63.8%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4864543"/>
                  </a:ext>
                </a:extLst>
              </a:tr>
              <a:tr h="252000">
                <a:tc gridSpan="3">
                  <a:txBody>
                    <a:bodyPr/>
                    <a:lstStyle/>
                    <a:p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for heterogeneity of effect: p=0.10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32781"/>
                  </a:ext>
                </a:extLst>
              </a:tr>
            </a:tbl>
          </a:graphicData>
        </a:graphic>
      </p:graphicFrame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600D3D94-EC04-5559-5C91-EC8D1F60F61F}"/>
              </a:ext>
            </a:extLst>
          </p:cNvPr>
          <p:cNvSpPr txBox="1">
            <a:spLocks/>
          </p:cNvSpPr>
          <p:nvPr/>
        </p:nvSpPr>
        <p:spPr>
          <a:xfrm>
            <a:off x="0" y="111349"/>
            <a:ext cx="9144000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 of H-ISDN on first HF hospitalization</a:t>
            </a:r>
          </a:p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all-cause death</a:t>
            </a:r>
          </a:p>
        </p:txBody>
      </p: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93D5BB09-F0A8-3C4F-B852-EB56046B4A35}"/>
              </a:ext>
            </a:extLst>
          </p:cNvPr>
          <p:cNvCxnSpPr/>
          <p:nvPr/>
        </p:nvCxnSpPr>
        <p:spPr>
          <a:xfrm>
            <a:off x="6804248" y="1674000"/>
            <a:ext cx="0" cy="234000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38F5AA82-1383-6C1E-160A-6E38B17A6E07}"/>
              </a:ext>
            </a:extLst>
          </p:cNvPr>
          <p:cNvCxnSpPr/>
          <p:nvPr/>
        </p:nvCxnSpPr>
        <p:spPr>
          <a:xfrm>
            <a:off x="6192000" y="1674000"/>
            <a:ext cx="0" cy="234000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42E91F8A-BDFF-8A02-CB82-6114A6319E69}"/>
              </a:ext>
            </a:extLst>
          </p:cNvPr>
          <p:cNvCxnSpPr/>
          <p:nvPr/>
        </p:nvCxnSpPr>
        <p:spPr>
          <a:xfrm>
            <a:off x="4824304" y="4011910"/>
            <a:ext cx="2736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kstfelt 12">
            <a:extLst>
              <a:ext uri="{FF2B5EF4-FFF2-40B4-BE49-F238E27FC236}">
                <a16:creationId xmlns:a16="http://schemas.microsoft.com/office/drawing/2014/main" id="{FC6C0C39-FF51-4B8B-0A38-209888BA2C7A}"/>
              </a:ext>
            </a:extLst>
          </p:cNvPr>
          <p:cNvSpPr txBox="1"/>
          <p:nvPr/>
        </p:nvSpPr>
        <p:spPr>
          <a:xfrm>
            <a:off x="4427984" y="4033396"/>
            <a:ext cx="35283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  0.35     0.50      0.75   1.00      1.50</a:t>
            </a:r>
            <a:endParaRPr lang="en-US" sz="1600" dirty="0"/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FD669F7F-B4D0-FFC2-B39F-7726BF8A11EF}"/>
              </a:ext>
            </a:extLst>
          </p:cNvPr>
          <p:cNvSpPr txBox="1"/>
          <p:nvPr/>
        </p:nvSpPr>
        <p:spPr>
          <a:xfrm>
            <a:off x="4446636" y="4345455"/>
            <a:ext cx="46973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       Favors H-ISDN                  Favors placebo</a:t>
            </a:r>
            <a:endParaRPr lang="en-US" sz="1600" dirty="0"/>
          </a:p>
        </p:txBody>
      </p:sp>
      <p:cxnSp>
        <p:nvCxnSpPr>
          <p:cNvPr id="15" name="Lige forbindelse 14">
            <a:extLst>
              <a:ext uri="{FF2B5EF4-FFF2-40B4-BE49-F238E27FC236}">
                <a16:creationId xmlns:a16="http://schemas.microsoft.com/office/drawing/2014/main" id="{2FB6C175-E717-5C6B-3955-767CFD7DD48B}"/>
              </a:ext>
            </a:extLst>
          </p:cNvPr>
          <p:cNvCxnSpPr/>
          <p:nvPr/>
        </p:nvCxnSpPr>
        <p:spPr>
          <a:xfrm>
            <a:off x="5472216" y="1876881"/>
            <a:ext cx="936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Lige forbindelse 15">
            <a:extLst>
              <a:ext uri="{FF2B5EF4-FFF2-40B4-BE49-F238E27FC236}">
                <a16:creationId xmlns:a16="http://schemas.microsoft.com/office/drawing/2014/main" id="{EC63C3EE-9759-AE18-8C27-200772C03C77}"/>
              </a:ext>
            </a:extLst>
          </p:cNvPr>
          <p:cNvCxnSpPr/>
          <p:nvPr/>
        </p:nvCxnSpPr>
        <p:spPr>
          <a:xfrm>
            <a:off x="6012160" y="2211710"/>
            <a:ext cx="1080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ktangel 16">
            <a:extLst>
              <a:ext uri="{FF2B5EF4-FFF2-40B4-BE49-F238E27FC236}">
                <a16:creationId xmlns:a16="http://schemas.microsoft.com/office/drawing/2014/main" id="{454E8B90-FB70-A251-AF38-EAE59B8F15E7}"/>
              </a:ext>
            </a:extLst>
          </p:cNvPr>
          <p:cNvSpPr/>
          <p:nvPr/>
        </p:nvSpPr>
        <p:spPr>
          <a:xfrm>
            <a:off x="5832193" y="1779686"/>
            <a:ext cx="216000" cy="21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utediagram: Beslutning 17">
            <a:extLst>
              <a:ext uri="{FF2B5EF4-FFF2-40B4-BE49-F238E27FC236}">
                <a16:creationId xmlns:a16="http://schemas.microsoft.com/office/drawing/2014/main" id="{1529EEDF-2E31-C5E2-B33C-6A04F7035E23}"/>
              </a:ext>
            </a:extLst>
          </p:cNvPr>
          <p:cNvSpPr/>
          <p:nvPr/>
        </p:nvSpPr>
        <p:spPr>
          <a:xfrm>
            <a:off x="5832000" y="2507709"/>
            <a:ext cx="720000" cy="180000"/>
          </a:xfrm>
          <a:prstGeom prst="flowChartDecision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FD300D8-48DE-F2E8-32A2-83047FB29935}"/>
              </a:ext>
            </a:extLst>
          </p:cNvPr>
          <p:cNvSpPr/>
          <p:nvPr/>
        </p:nvSpPr>
        <p:spPr>
          <a:xfrm>
            <a:off x="6454078" y="2112710"/>
            <a:ext cx="198000" cy="1980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17D29B8A-1607-3B1D-B379-C75E9F1B8750}"/>
              </a:ext>
            </a:extLst>
          </p:cNvPr>
          <p:cNvSpPr txBox="1"/>
          <p:nvPr/>
        </p:nvSpPr>
        <p:spPr>
          <a:xfrm>
            <a:off x="0" y="4912668"/>
            <a:ext cx="9144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9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Between-trial heterogeneity was assessed with Cochran’s Q test</a:t>
            </a:r>
          </a:p>
        </p:txBody>
      </p:sp>
    </p:spTree>
    <p:extLst>
      <p:ext uri="{BB962C8B-B14F-4D97-AF65-F5344CB8AC3E}">
        <p14:creationId xmlns:p14="http://schemas.microsoft.com/office/powerpoint/2010/main" val="3317234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F609D8-B9C4-0217-B76E-F0BE29876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62BA7048-9BFC-E85E-01BA-BAD60067C9B2}"/>
              </a:ext>
            </a:extLst>
          </p:cNvPr>
          <p:cNvSpPr txBox="1">
            <a:spLocks/>
          </p:cNvSpPr>
          <p:nvPr/>
        </p:nvSpPr>
        <p:spPr>
          <a:xfrm>
            <a:off x="0" y="2211710"/>
            <a:ext cx="9144000" cy="1224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Sensitivity analyses:</a:t>
            </a:r>
          </a:p>
          <a:p>
            <a:pPr algn="ctr"/>
            <a:endParaRPr lang="en-US" sz="4000" i="1" noProof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Random-effects models</a:t>
            </a:r>
          </a:p>
        </p:txBody>
      </p:sp>
    </p:spTree>
    <p:extLst>
      <p:ext uri="{BB962C8B-B14F-4D97-AF65-F5344CB8AC3E}">
        <p14:creationId xmlns:p14="http://schemas.microsoft.com/office/powerpoint/2010/main" val="998401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A0EEEA-7579-226C-5410-679AD7F64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B2F0666A-A944-BAF6-E7D7-110C3C08E63E}"/>
              </a:ext>
            </a:extLst>
          </p:cNvPr>
          <p:cNvSpPr txBox="1">
            <a:spLocks/>
          </p:cNvSpPr>
          <p:nvPr/>
        </p:nvSpPr>
        <p:spPr>
          <a:xfrm>
            <a:off x="449796" y="111349"/>
            <a:ext cx="8244408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 of H-ISDN on all-cause and CV death</a:t>
            </a:r>
          </a:p>
        </p:txBody>
      </p:sp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4BC9E219-C293-0BBB-84D8-054F5FFA2BDC}"/>
              </a:ext>
            </a:extLst>
          </p:cNvPr>
          <p:cNvSpPr txBox="1">
            <a:spLocks/>
          </p:cNvSpPr>
          <p:nvPr/>
        </p:nvSpPr>
        <p:spPr>
          <a:xfrm>
            <a:off x="-1" y="1348092"/>
            <a:ext cx="4536000" cy="4320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800" i="1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All-cause death</a:t>
            </a:r>
          </a:p>
        </p:txBody>
      </p:sp>
      <p:sp>
        <p:nvSpPr>
          <p:cNvPr id="17" name="Espace réservé du texte 1">
            <a:extLst>
              <a:ext uri="{FF2B5EF4-FFF2-40B4-BE49-F238E27FC236}">
                <a16:creationId xmlns:a16="http://schemas.microsoft.com/office/drawing/2014/main" id="{33F01FFA-3FE8-A06D-04BB-329F0560908F}"/>
              </a:ext>
            </a:extLst>
          </p:cNvPr>
          <p:cNvSpPr txBox="1">
            <a:spLocks/>
          </p:cNvSpPr>
          <p:nvPr/>
        </p:nvSpPr>
        <p:spPr>
          <a:xfrm>
            <a:off x="4535999" y="1348092"/>
            <a:ext cx="4536000" cy="4320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800" i="1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 death</a:t>
            </a:r>
          </a:p>
        </p:txBody>
      </p:sp>
      <p:pic>
        <p:nvPicPr>
          <p:cNvPr id="19" name="Billede 18">
            <a:extLst>
              <a:ext uri="{FF2B5EF4-FFF2-40B4-BE49-F238E27FC236}">
                <a16:creationId xmlns:a16="http://schemas.microsoft.com/office/drawing/2014/main" id="{8D254421-E75F-1698-8732-0FD8A517E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97" y="1923998"/>
            <a:ext cx="4289160" cy="2880000"/>
          </a:xfrm>
          <a:prstGeom prst="rect">
            <a:avLst/>
          </a:prstGeom>
        </p:spPr>
      </p:pic>
      <p:pic>
        <p:nvPicPr>
          <p:cNvPr id="31" name="Billede 30">
            <a:extLst>
              <a:ext uri="{FF2B5EF4-FFF2-40B4-BE49-F238E27FC236}">
                <a16:creationId xmlns:a16="http://schemas.microsoft.com/office/drawing/2014/main" id="{2F3A674E-C763-06DC-DE87-458F0590F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9231" y="1923998"/>
            <a:ext cx="4203756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416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3F7425-1D89-0CBC-9441-F05EAAA2D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FCA05201-368D-800E-CEE4-4D9EE95A23D5}"/>
              </a:ext>
            </a:extLst>
          </p:cNvPr>
          <p:cNvSpPr txBox="1">
            <a:spLocks/>
          </p:cNvSpPr>
          <p:nvPr/>
        </p:nvSpPr>
        <p:spPr>
          <a:xfrm>
            <a:off x="0" y="111349"/>
            <a:ext cx="9144000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 of H-ISDN on HF hospitalization-related outcomes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FEDBBD71-ACB3-CC4D-FBFF-3F0BD9EB2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4703" y="1851990"/>
            <a:ext cx="4208500" cy="2880000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94FDC7F0-FF98-A1B4-902A-7BC0F0366A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797" y="1851990"/>
            <a:ext cx="4203756" cy="2880000"/>
          </a:xfrm>
          <a:prstGeom prst="rect">
            <a:avLst/>
          </a:prstGeom>
        </p:spPr>
      </p:pic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AAD7C1FF-24DE-96CF-F2C8-E91DDE3C3631}"/>
              </a:ext>
            </a:extLst>
          </p:cNvPr>
          <p:cNvSpPr txBox="1">
            <a:spLocks/>
          </p:cNvSpPr>
          <p:nvPr/>
        </p:nvSpPr>
        <p:spPr>
          <a:xfrm>
            <a:off x="-1" y="1276084"/>
            <a:ext cx="4536000" cy="4320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800" i="1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HF hospitalization</a:t>
            </a:r>
          </a:p>
        </p:txBody>
      </p:sp>
      <p:sp>
        <p:nvSpPr>
          <p:cNvPr id="17" name="Espace réservé du texte 1">
            <a:extLst>
              <a:ext uri="{FF2B5EF4-FFF2-40B4-BE49-F238E27FC236}">
                <a16:creationId xmlns:a16="http://schemas.microsoft.com/office/drawing/2014/main" id="{3B772FBC-CCC1-FFF3-38DC-C2C193E94458}"/>
              </a:ext>
            </a:extLst>
          </p:cNvPr>
          <p:cNvSpPr txBox="1">
            <a:spLocks/>
          </p:cNvSpPr>
          <p:nvPr/>
        </p:nvSpPr>
        <p:spPr>
          <a:xfrm>
            <a:off x="4499992" y="1291048"/>
            <a:ext cx="4536000" cy="4320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800" i="1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HF hospitalization</a:t>
            </a:r>
          </a:p>
          <a:p>
            <a:pPr algn="ctr">
              <a:lnSpc>
                <a:spcPct val="100000"/>
              </a:lnSpc>
            </a:pPr>
            <a:r>
              <a:rPr lang="en-US" sz="1800" i="1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all-cause death</a:t>
            </a:r>
          </a:p>
        </p:txBody>
      </p:sp>
    </p:spTree>
    <p:extLst>
      <p:ext uri="{BB962C8B-B14F-4D97-AF65-F5344CB8AC3E}">
        <p14:creationId xmlns:p14="http://schemas.microsoft.com/office/powerpoint/2010/main" val="534376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DE5628-F972-4530-A0FE-52908ABC9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4B2D5718-D41C-CC63-8636-5B2F2428C7AF}"/>
              </a:ext>
            </a:extLst>
          </p:cNvPr>
          <p:cNvSpPr txBox="1">
            <a:spLocks/>
          </p:cNvSpPr>
          <p:nvPr/>
        </p:nvSpPr>
        <p:spPr>
          <a:xfrm>
            <a:off x="0" y="2211710"/>
            <a:ext cx="9144000" cy="1224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Sensitivity analyses:</a:t>
            </a:r>
          </a:p>
          <a:p>
            <a:pPr algn="ctr"/>
            <a:endParaRPr lang="en-US" sz="4000" i="1" noProof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Mantel-Haenszel method</a:t>
            </a:r>
          </a:p>
        </p:txBody>
      </p:sp>
    </p:spTree>
    <p:extLst>
      <p:ext uri="{BB962C8B-B14F-4D97-AF65-F5344CB8AC3E}">
        <p14:creationId xmlns:p14="http://schemas.microsoft.com/office/powerpoint/2010/main" val="2606385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B8EFC9BB-C339-9F7A-F00E-1140715A0C01}"/>
              </a:ext>
            </a:extLst>
          </p:cNvPr>
          <p:cNvSpPr txBox="1">
            <a:spLocks/>
          </p:cNvSpPr>
          <p:nvPr/>
        </p:nvSpPr>
        <p:spPr>
          <a:xfrm>
            <a:off x="251520" y="885036"/>
            <a:ext cx="8712968" cy="3691961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b="1" noProof="0" dirty="0">
                <a:latin typeface="Arial" panose="020B0604020202020204" pitchFamily="34" charset="0"/>
                <a:cs typeface="Arial" panose="020B0604020202020204" pitchFamily="34" charset="0"/>
              </a:rPr>
              <a:t>Advisory board honoraria: </a:t>
            </a:r>
            <a:r>
              <a:rPr lang="en-US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Abbott, AstraZeneca, Bayer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b="1" noProof="0" dirty="0">
                <a:latin typeface="Arial" panose="020B0604020202020204" pitchFamily="34" charset="0"/>
                <a:cs typeface="Arial" panose="020B0604020202020204" pitchFamily="34" charset="0"/>
              </a:rPr>
              <a:t>Consultant honoraria: </a:t>
            </a:r>
            <a:r>
              <a:rPr lang="en-US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AstraZeneca, Novartis, Bayer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b="1" noProof="0" dirty="0">
                <a:latin typeface="Arial" panose="020B0604020202020204" pitchFamily="34" charset="0"/>
                <a:cs typeface="Arial" panose="020B0604020202020204" pitchFamily="34" charset="0"/>
              </a:rPr>
              <a:t>Travel grants: </a:t>
            </a:r>
            <a:r>
              <a:rPr lang="en-US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AstraZeneca, Bayer, Boehringer Ingelheim, MSD</a:t>
            </a:r>
          </a:p>
        </p:txBody>
      </p: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4D6745BE-EA17-B75C-961B-905E4127A576}"/>
              </a:ext>
            </a:extLst>
          </p:cNvPr>
          <p:cNvSpPr txBox="1">
            <a:spLocks/>
          </p:cNvSpPr>
          <p:nvPr/>
        </p:nvSpPr>
        <p:spPr>
          <a:xfrm>
            <a:off x="0" y="195486"/>
            <a:ext cx="9144000" cy="4320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Disclosures</a:t>
            </a:r>
          </a:p>
        </p:txBody>
      </p:sp>
    </p:spTree>
    <p:extLst>
      <p:ext uri="{BB962C8B-B14F-4D97-AF65-F5344CB8AC3E}">
        <p14:creationId xmlns:p14="http://schemas.microsoft.com/office/powerpoint/2010/main" val="35335407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5B62C1-389B-5878-95C0-D4C0B16A3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E66A0057-FC18-E31A-E4C5-9CB4C5B9D5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480791"/>
              </p:ext>
            </p:extLst>
          </p:nvPr>
        </p:nvGraphicFramePr>
        <p:xfrm>
          <a:off x="251520" y="1066054"/>
          <a:ext cx="8784520" cy="282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0140">
                  <a:extLst>
                    <a:ext uri="{9D8B030D-6E8A-4147-A177-3AD203B41FA5}">
                      <a16:colId xmlns:a16="http://schemas.microsoft.com/office/drawing/2014/main" val="2958096165"/>
                    </a:ext>
                  </a:extLst>
                </a:gridCol>
                <a:gridCol w="1710190">
                  <a:extLst>
                    <a:ext uri="{9D8B030D-6E8A-4147-A177-3AD203B41FA5}">
                      <a16:colId xmlns:a16="http://schemas.microsoft.com/office/drawing/2014/main" val="241425574"/>
                    </a:ext>
                  </a:extLst>
                </a:gridCol>
                <a:gridCol w="1710190">
                  <a:extLst>
                    <a:ext uri="{9D8B030D-6E8A-4147-A177-3AD203B41FA5}">
                      <a16:colId xmlns:a16="http://schemas.microsoft.com/office/drawing/2014/main" val="1120272514"/>
                    </a:ext>
                  </a:extLst>
                </a:gridCol>
                <a:gridCol w="1583720">
                  <a:extLst>
                    <a:ext uri="{9D8B030D-6E8A-4147-A177-3AD203B41FA5}">
                      <a16:colId xmlns:a16="http://schemas.microsoft.com/office/drawing/2014/main" val="3132609238"/>
                    </a:ext>
                  </a:extLst>
                </a:gridCol>
                <a:gridCol w="792544">
                  <a:extLst>
                    <a:ext uri="{9D8B030D-6E8A-4147-A177-3AD203B41FA5}">
                      <a16:colId xmlns:a16="http://schemas.microsoft.com/office/drawing/2014/main" val="3984847879"/>
                    </a:ext>
                  </a:extLst>
                </a:gridCol>
                <a:gridCol w="1727736">
                  <a:extLst>
                    <a:ext uri="{9D8B030D-6E8A-4147-A177-3AD203B41FA5}">
                      <a16:colId xmlns:a16="http://schemas.microsoft.com/office/drawing/2014/main" val="9163281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with event / no. of patients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Risk ratio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217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Trial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H-ISDN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Placebo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(95% CI)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7358395"/>
                  </a:ext>
                </a:extLst>
              </a:tr>
              <a:tr h="34800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V-HeFT 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72/186 (38.7%)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120/273 (44.0%)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0.91 (0.71-1.17)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2618170"/>
                  </a:ext>
                </a:extLst>
              </a:tr>
              <a:tr h="34800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A-HeFT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32/518 (6.2%)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54/532 (10.2%)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0.63 (0.41-0.96)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2678068"/>
                  </a:ext>
                </a:extLst>
              </a:tr>
              <a:tr h="34800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H-HeFT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57/294 (19.4%)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72/298 (24.2%)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0.83 (0.61-1.14)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1276833"/>
                  </a:ext>
                </a:extLst>
              </a:tr>
              <a:tr h="348000">
                <a:tc>
                  <a:txBody>
                    <a:bodyPr/>
                    <a:lstStyle/>
                    <a:p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0.82 (0.69-0.98)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5476529"/>
                  </a:ext>
                </a:extLst>
              </a:tr>
              <a:tr h="252000">
                <a:tc gridSpan="3">
                  <a:txBody>
                    <a:bodyPr/>
                    <a:lstStyle/>
                    <a:p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for overall treatment effect: p=0.03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8883956"/>
                  </a:ext>
                </a:extLst>
              </a:tr>
              <a:tr h="252000">
                <a:tc gridSpan="3">
                  <a:txBody>
                    <a:bodyPr/>
                    <a:lstStyle/>
                    <a:p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Heterogeneity: I</a:t>
                      </a:r>
                      <a:r>
                        <a:rPr lang="en-US" sz="1200" b="0" baseline="30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=10.4%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4864543"/>
                  </a:ext>
                </a:extLst>
              </a:tr>
              <a:tr h="252000">
                <a:tc gridSpan="3">
                  <a:txBody>
                    <a:bodyPr/>
                    <a:lstStyle/>
                    <a:p>
                      <a:r>
                        <a:rPr lang="en-US" sz="1200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for heterogeneity of effect: p=0.33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32781"/>
                  </a:ext>
                </a:extLst>
              </a:tr>
            </a:tbl>
          </a:graphicData>
        </a:graphic>
      </p:graphicFrame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1EE63092-09B0-8AA6-B0A3-82997A84EA1E}"/>
              </a:ext>
            </a:extLst>
          </p:cNvPr>
          <p:cNvSpPr txBox="1">
            <a:spLocks/>
          </p:cNvSpPr>
          <p:nvPr/>
        </p:nvSpPr>
        <p:spPr>
          <a:xfrm>
            <a:off x="0" y="111349"/>
            <a:ext cx="9144000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 of H-ISDN on all-cause death</a:t>
            </a:r>
          </a:p>
        </p:txBody>
      </p:sp>
      <p:cxnSp>
        <p:nvCxnSpPr>
          <p:cNvPr id="6" name="Lige forbindelse 5">
            <a:extLst>
              <a:ext uri="{FF2B5EF4-FFF2-40B4-BE49-F238E27FC236}">
                <a16:creationId xmlns:a16="http://schemas.microsoft.com/office/drawing/2014/main" id="{A5B6E731-C73F-7BBE-B233-4994220E039D}"/>
              </a:ext>
            </a:extLst>
          </p:cNvPr>
          <p:cNvCxnSpPr/>
          <p:nvPr/>
        </p:nvCxnSpPr>
        <p:spPr>
          <a:xfrm>
            <a:off x="6804248" y="1674000"/>
            <a:ext cx="0" cy="234000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Lige forbindelse 6">
            <a:extLst>
              <a:ext uri="{FF2B5EF4-FFF2-40B4-BE49-F238E27FC236}">
                <a16:creationId xmlns:a16="http://schemas.microsoft.com/office/drawing/2014/main" id="{3183D734-9C3F-963C-50D2-C9E88AA363C5}"/>
              </a:ext>
            </a:extLst>
          </p:cNvPr>
          <p:cNvCxnSpPr/>
          <p:nvPr/>
        </p:nvCxnSpPr>
        <p:spPr>
          <a:xfrm>
            <a:off x="6408000" y="1674000"/>
            <a:ext cx="0" cy="234000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Lige forbindelse 7">
            <a:extLst>
              <a:ext uri="{FF2B5EF4-FFF2-40B4-BE49-F238E27FC236}">
                <a16:creationId xmlns:a16="http://schemas.microsoft.com/office/drawing/2014/main" id="{1EC1EA77-FEE7-6BFD-4D3C-4556A7288D0F}"/>
              </a:ext>
            </a:extLst>
          </p:cNvPr>
          <p:cNvCxnSpPr/>
          <p:nvPr/>
        </p:nvCxnSpPr>
        <p:spPr>
          <a:xfrm>
            <a:off x="4824304" y="4011910"/>
            <a:ext cx="2736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D86A64E3-BAAD-F445-99A6-2FC2F647B413}"/>
              </a:ext>
            </a:extLst>
          </p:cNvPr>
          <p:cNvSpPr txBox="1"/>
          <p:nvPr/>
        </p:nvSpPr>
        <p:spPr>
          <a:xfrm>
            <a:off x="4427984" y="4033396"/>
            <a:ext cx="35283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  0.35     0.50      0.75   1.00      1.50</a:t>
            </a:r>
            <a:endParaRPr lang="en-US" sz="1600" dirty="0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865B36CC-3175-2041-1A48-0022292EAD75}"/>
              </a:ext>
            </a:extLst>
          </p:cNvPr>
          <p:cNvSpPr txBox="1"/>
          <p:nvPr/>
        </p:nvSpPr>
        <p:spPr>
          <a:xfrm>
            <a:off x="4446636" y="4345455"/>
            <a:ext cx="46973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       Favors H-ISDN                  Favors placebo</a:t>
            </a:r>
            <a:endParaRPr lang="en-US" sz="1600" dirty="0"/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A8B24A13-3836-32D0-F795-8918D7F447C0}"/>
              </a:ext>
            </a:extLst>
          </p:cNvPr>
          <p:cNvCxnSpPr/>
          <p:nvPr/>
        </p:nvCxnSpPr>
        <p:spPr>
          <a:xfrm>
            <a:off x="6156176" y="1876881"/>
            <a:ext cx="936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50394FAC-F873-980E-7CA5-FEFFD265BCBA}"/>
              </a:ext>
            </a:extLst>
          </p:cNvPr>
          <p:cNvCxnSpPr/>
          <p:nvPr/>
        </p:nvCxnSpPr>
        <p:spPr>
          <a:xfrm>
            <a:off x="5868312" y="2544758"/>
            <a:ext cx="1152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42C8755-94C9-9D12-645A-50D5828D7C68}"/>
              </a:ext>
            </a:extLst>
          </p:cNvPr>
          <p:cNvCxnSpPr/>
          <p:nvPr/>
        </p:nvCxnSpPr>
        <p:spPr>
          <a:xfrm>
            <a:off x="5112256" y="2211710"/>
            <a:ext cx="1584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utediagram: Beslutning 13">
            <a:extLst>
              <a:ext uri="{FF2B5EF4-FFF2-40B4-BE49-F238E27FC236}">
                <a16:creationId xmlns:a16="http://schemas.microsoft.com/office/drawing/2014/main" id="{40FDCD9A-F219-D817-DE75-23F0B6E68BEA}"/>
              </a:ext>
            </a:extLst>
          </p:cNvPr>
          <p:cNvSpPr/>
          <p:nvPr/>
        </p:nvSpPr>
        <p:spPr>
          <a:xfrm>
            <a:off x="6084248" y="2836716"/>
            <a:ext cx="684000" cy="180000"/>
          </a:xfrm>
          <a:prstGeom prst="flowChartDecision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E9D5823-6D15-FE08-CBC4-9E7062204CB5}"/>
              </a:ext>
            </a:extLst>
          </p:cNvPr>
          <p:cNvSpPr/>
          <p:nvPr/>
        </p:nvSpPr>
        <p:spPr>
          <a:xfrm>
            <a:off x="6498124" y="1770788"/>
            <a:ext cx="234000" cy="234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8A7C7EA4-8698-FE5B-25F2-63469ED5513C}"/>
              </a:ext>
            </a:extLst>
          </p:cNvPr>
          <p:cNvSpPr/>
          <p:nvPr/>
        </p:nvSpPr>
        <p:spPr>
          <a:xfrm>
            <a:off x="5835609" y="2129820"/>
            <a:ext cx="180000" cy="180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B9E8B1B-5CDA-2C71-19FA-F44008500F57}"/>
              </a:ext>
            </a:extLst>
          </p:cNvPr>
          <p:cNvSpPr/>
          <p:nvPr/>
        </p:nvSpPr>
        <p:spPr>
          <a:xfrm>
            <a:off x="6336216" y="2445555"/>
            <a:ext cx="198000" cy="1980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9C727BAB-2F7F-066A-CC6E-3C7949BF3B96}"/>
              </a:ext>
            </a:extLst>
          </p:cNvPr>
          <p:cNvSpPr txBox="1"/>
          <p:nvPr/>
        </p:nvSpPr>
        <p:spPr>
          <a:xfrm>
            <a:off x="0" y="4912668"/>
            <a:ext cx="9144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9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Between-trial heterogeneity was assessed with Cochran’s Q test</a:t>
            </a:r>
          </a:p>
        </p:txBody>
      </p:sp>
    </p:spTree>
    <p:extLst>
      <p:ext uri="{BB962C8B-B14F-4D97-AF65-F5344CB8AC3E}">
        <p14:creationId xmlns:p14="http://schemas.microsoft.com/office/powerpoint/2010/main" val="20883776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E22E36-B6F1-E4D5-B1C7-BB4100D13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0241D04C-E679-3C0B-FBEE-3C7C95A64BC2}"/>
              </a:ext>
            </a:extLst>
          </p:cNvPr>
          <p:cNvSpPr txBox="1">
            <a:spLocks/>
          </p:cNvSpPr>
          <p:nvPr/>
        </p:nvSpPr>
        <p:spPr>
          <a:xfrm>
            <a:off x="305780" y="111349"/>
            <a:ext cx="8532440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 of H-ISDN on CV death and first HF hospitalization</a:t>
            </a:r>
          </a:p>
        </p:txBody>
      </p:sp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04469603-C798-BC01-749A-F6516D285DF0}"/>
              </a:ext>
            </a:extLst>
          </p:cNvPr>
          <p:cNvSpPr txBox="1">
            <a:spLocks/>
          </p:cNvSpPr>
          <p:nvPr/>
        </p:nvSpPr>
        <p:spPr>
          <a:xfrm>
            <a:off x="-1" y="1347614"/>
            <a:ext cx="4536000" cy="4320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800" i="1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 death</a:t>
            </a:r>
          </a:p>
        </p:txBody>
      </p:sp>
      <p:sp>
        <p:nvSpPr>
          <p:cNvPr id="17" name="Espace réservé du texte 1">
            <a:extLst>
              <a:ext uri="{FF2B5EF4-FFF2-40B4-BE49-F238E27FC236}">
                <a16:creationId xmlns:a16="http://schemas.microsoft.com/office/drawing/2014/main" id="{40A67994-ECA4-B065-334C-7962C8AD9477}"/>
              </a:ext>
            </a:extLst>
          </p:cNvPr>
          <p:cNvSpPr txBox="1">
            <a:spLocks/>
          </p:cNvSpPr>
          <p:nvPr/>
        </p:nvSpPr>
        <p:spPr>
          <a:xfrm>
            <a:off x="4535999" y="1347614"/>
            <a:ext cx="4536000" cy="4320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800" i="1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HF hospitalization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81929ED3-1A01-146F-E170-3851B240C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779662"/>
            <a:ext cx="4184777" cy="288000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576FE14F-BD49-9B0E-50AD-36CCD5B44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7520" y="1779662"/>
            <a:ext cx="4184777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3641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4B7AF2-9B5F-70FB-8802-4592A7D1D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A19C2E7-1EF6-A2B8-4F40-92F6CB4BDFF1}"/>
              </a:ext>
            </a:extLst>
          </p:cNvPr>
          <p:cNvSpPr txBox="1">
            <a:spLocks/>
          </p:cNvSpPr>
          <p:nvPr/>
        </p:nvSpPr>
        <p:spPr>
          <a:xfrm>
            <a:off x="180000" y="885036"/>
            <a:ext cx="8784000" cy="3691961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In chronic HFrEF,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H-ISDN was associated with a reduction in all-cause death  and CV death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H-ISDN was associated with a reduction in HF hospitalizations in fixed-effect  but not random-effects models, reflecting substantial between-trial heterogeneity</a:t>
            </a:r>
          </a:p>
        </p:txBody>
      </p: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11834A89-70D0-507C-15E7-784D76AB2B67}"/>
              </a:ext>
            </a:extLst>
          </p:cNvPr>
          <p:cNvSpPr txBox="1">
            <a:spLocks/>
          </p:cNvSpPr>
          <p:nvPr/>
        </p:nvSpPr>
        <p:spPr>
          <a:xfrm>
            <a:off x="0" y="195486"/>
            <a:ext cx="9144000" cy="4320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Conclusions: H-ISDN in HFrEF</a:t>
            </a:r>
          </a:p>
        </p:txBody>
      </p:sp>
    </p:spTree>
    <p:extLst>
      <p:ext uri="{BB962C8B-B14F-4D97-AF65-F5344CB8AC3E}">
        <p14:creationId xmlns:p14="http://schemas.microsoft.com/office/powerpoint/2010/main" val="242949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E83100-A435-CD68-7238-D505331D8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E1AC179A-63F3-F76D-051D-DBE72063EA62}"/>
              </a:ext>
            </a:extLst>
          </p:cNvPr>
          <p:cNvSpPr txBox="1">
            <a:spLocks/>
          </p:cNvSpPr>
          <p:nvPr/>
        </p:nvSpPr>
        <p:spPr>
          <a:xfrm>
            <a:off x="251520" y="915566"/>
            <a:ext cx="8640000" cy="3774946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High treatment discontinuation rates of H-ISDN on top of FMT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– tolerability warrants close attention in clinical practice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H-HeFT: </a:t>
            </a:r>
            <a:r>
              <a:rPr lang="en-US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Possible mortality benefit after 2 years, but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high early treatment discontinuation rate and </a:t>
            </a:r>
            <a:r>
              <a:rPr lang="en-US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no effect on HF hospitalization – </a:t>
            </a:r>
            <a:r>
              <a:rPr lang="en-US" sz="1800" b="1" noProof="0" dirty="0">
                <a:latin typeface="Arial" panose="020B0604020202020204" pitchFamily="34" charset="0"/>
                <a:cs typeface="Arial" panose="020B0604020202020204" pitchFamily="34" charset="0"/>
              </a:rPr>
              <a:t>chance finding?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A-HeFT: Unusually large mortality benefit –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early </a:t>
            </a:r>
            <a:r>
              <a:rPr lang="en-US" sz="1800" b="1" noProof="0" dirty="0">
                <a:latin typeface="Arial" panose="020B0604020202020204" pitchFamily="34" charset="0"/>
                <a:cs typeface="Arial" panose="020B0604020202020204" pitchFamily="34" charset="0"/>
              </a:rPr>
              <a:t>stopping may inflate observed effect size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Substantial differences in key eligibility criteria, duration of follow-up, and background HF therapy across trials – </a:t>
            </a:r>
            <a:r>
              <a:rPr lang="en-US" sz="1800" b="1" noProof="0" dirty="0">
                <a:latin typeface="Arial" panose="020B0604020202020204" pitchFamily="34" charset="0"/>
                <a:cs typeface="Arial" panose="020B0604020202020204" pitchFamily="34" charset="0"/>
              </a:rPr>
              <a:t>are the quantitative estimates valid?</a:t>
            </a:r>
          </a:p>
        </p:txBody>
      </p: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596D2672-2F93-4FDF-8076-EC451D61CA6E}"/>
              </a:ext>
            </a:extLst>
          </p:cNvPr>
          <p:cNvSpPr txBox="1">
            <a:spLocks/>
          </p:cNvSpPr>
          <p:nvPr/>
        </p:nvSpPr>
        <p:spPr>
          <a:xfrm>
            <a:off x="0" y="195486"/>
            <a:ext cx="9144000" cy="4320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Perspectives: H-ISDN in HFrEF</a:t>
            </a:r>
          </a:p>
        </p:txBody>
      </p:sp>
    </p:spTree>
    <p:extLst>
      <p:ext uri="{BB962C8B-B14F-4D97-AF65-F5344CB8AC3E}">
        <p14:creationId xmlns:p14="http://schemas.microsoft.com/office/powerpoint/2010/main" val="320856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0EABA4-A5CF-10A0-5382-7D911196C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40B39FF1-7E1F-5B8A-D41B-498954519EB8}"/>
              </a:ext>
            </a:extLst>
          </p:cNvPr>
          <p:cNvSpPr txBox="1">
            <a:spLocks/>
          </p:cNvSpPr>
          <p:nvPr/>
        </p:nvSpPr>
        <p:spPr>
          <a:xfrm>
            <a:off x="0" y="885035"/>
            <a:ext cx="9144000" cy="161470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Clr>
                <a:schemeClr val="accent1">
                  <a:lumMod val="75000"/>
                </a:schemeClr>
              </a:buClr>
            </a:pPr>
            <a:r>
              <a:rPr lang="en-US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Current guidelines for the management of HFrEF recommend H-ISDN in patients:</a:t>
            </a:r>
          </a:p>
          <a:p>
            <a:pPr marL="685800" lvl="1" indent="-342900">
              <a:lnSpc>
                <a:spcPct val="150000"/>
              </a:lnSpc>
              <a:spcBef>
                <a:spcPts val="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750" noProof="0" dirty="0">
                <a:latin typeface="Arial" panose="020B0604020202020204" pitchFamily="34" charset="0"/>
                <a:cs typeface="Arial" panose="020B0604020202020204" pitchFamily="34" charset="0"/>
              </a:rPr>
              <a:t>self-identified as black, in NYHA class III/IV, receiving foundational medical therapy</a:t>
            </a:r>
          </a:p>
          <a:p>
            <a:pPr marL="685800" lvl="1" indent="-342900">
              <a:lnSpc>
                <a:spcPct val="150000"/>
              </a:lnSpc>
              <a:spcBef>
                <a:spcPts val="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750" noProof="0" dirty="0">
                <a:latin typeface="Arial" panose="020B0604020202020204" pitchFamily="34" charset="0"/>
                <a:cs typeface="Arial" panose="020B0604020202020204" pitchFamily="34" charset="0"/>
              </a:rPr>
              <a:t>unable to tolerate ACEi/ARB/ARNI</a:t>
            </a:r>
          </a:p>
        </p:txBody>
      </p: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046B7F6D-3108-9B2C-A0E9-FCCA7595CFAD}"/>
              </a:ext>
            </a:extLst>
          </p:cNvPr>
          <p:cNvSpPr txBox="1">
            <a:spLocks/>
          </p:cNvSpPr>
          <p:nvPr/>
        </p:nvSpPr>
        <p:spPr>
          <a:xfrm>
            <a:off x="0" y="195486"/>
            <a:ext cx="9144000" cy="4320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Introduction: H-ISDN in HFrEF</a:t>
            </a:r>
          </a:p>
        </p:txBody>
      </p:sp>
      <p:sp>
        <p:nvSpPr>
          <p:cNvPr id="6" name="Rektangel: afrundede hjørner 5">
            <a:extLst>
              <a:ext uri="{FF2B5EF4-FFF2-40B4-BE49-F238E27FC236}">
                <a16:creationId xmlns:a16="http://schemas.microsoft.com/office/drawing/2014/main" id="{4DBF1EC2-88D2-1497-177D-81661E9BDA2D}"/>
              </a:ext>
            </a:extLst>
          </p:cNvPr>
          <p:cNvSpPr/>
          <p:nvPr/>
        </p:nvSpPr>
        <p:spPr>
          <a:xfrm>
            <a:off x="179513" y="3199284"/>
            <a:ext cx="4320000" cy="117266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sz="1600" u="sng" noProof="0" dirty="0">
                <a:latin typeface="Arial" panose="020B0604020202020204" pitchFamily="34" charset="0"/>
                <a:cs typeface="Arial" panose="020B0604020202020204" pitchFamily="34" charset="0"/>
              </a:rPr>
              <a:t>Trend towards </a:t>
            </a:r>
            <a:r>
              <a:rPr 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a reduction in mortality</a:t>
            </a:r>
            <a:endParaRPr lang="en-US" sz="1600" u="sng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Only men</a:t>
            </a:r>
          </a:p>
          <a:p>
            <a:r>
              <a:rPr lang="en-US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RASi</a:t>
            </a:r>
            <a:r>
              <a:rPr lang="en-US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 and BB not standard-of-care therapy</a:t>
            </a:r>
          </a:p>
        </p:txBody>
      </p:sp>
      <p:sp>
        <p:nvSpPr>
          <p:cNvPr id="7" name="Rektangel: afrundede hjørner 6">
            <a:extLst>
              <a:ext uri="{FF2B5EF4-FFF2-40B4-BE49-F238E27FC236}">
                <a16:creationId xmlns:a16="http://schemas.microsoft.com/office/drawing/2014/main" id="{2D7C24C5-BC25-250B-14D8-D12DE19B6DEE}"/>
              </a:ext>
            </a:extLst>
          </p:cNvPr>
          <p:cNvSpPr/>
          <p:nvPr/>
        </p:nvSpPr>
        <p:spPr>
          <a:xfrm>
            <a:off x="179513" y="2623220"/>
            <a:ext cx="4320000" cy="45258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2000" b="1" noProof="0" dirty="0">
                <a:latin typeface="Arial" panose="020B0604020202020204" pitchFamily="34" charset="0"/>
                <a:cs typeface="Arial" panose="020B0604020202020204" pitchFamily="34" charset="0"/>
              </a:rPr>
              <a:t>V-HeFT I (1986)</a:t>
            </a:r>
          </a:p>
        </p:txBody>
      </p:sp>
      <p:sp>
        <p:nvSpPr>
          <p:cNvPr id="8" name="Rektangel: afrundede hjørner 7">
            <a:extLst>
              <a:ext uri="{FF2B5EF4-FFF2-40B4-BE49-F238E27FC236}">
                <a16:creationId xmlns:a16="http://schemas.microsoft.com/office/drawing/2014/main" id="{A07F41C1-2D2B-09FA-1506-5FF45AC88DE5}"/>
              </a:ext>
            </a:extLst>
          </p:cNvPr>
          <p:cNvSpPr/>
          <p:nvPr/>
        </p:nvSpPr>
        <p:spPr>
          <a:xfrm>
            <a:off x="4644488" y="3199284"/>
            <a:ext cx="4320000" cy="117266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sz="1600" u="sng" noProof="0" dirty="0">
                <a:latin typeface="Arial" panose="020B0604020202020204" pitchFamily="34" charset="0"/>
                <a:cs typeface="Arial" panose="020B0604020202020204" pitchFamily="34" charset="0"/>
              </a:rPr>
              <a:t>Reduction in mortality and HF hospitalization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Only self-identified black individuals</a:t>
            </a:r>
          </a:p>
          <a:p>
            <a:r>
              <a:rPr lang="en-US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- Stopped early for benefit</a:t>
            </a:r>
          </a:p>
        </p:txBody>
      </p:sp>
      <p:sp>
        <p:nvSpPr>
          <p:cNvPr id="9" name="Rektangel: afrundede hjørner 8">
            <a:extLst>
              <a:ext uri="{FF2B5EF4-FFF2-40B4-BE49-F238E27FC236}">
                <a16:creationId xmlns:a16="http://schemas.microsoft.com/office/drawing/2014/main" id="{A3C4314F-EC6E-3624-4E79-1D5A3144469D}"/>
              </a:ext>
            </a:extLst>
          </p:cNvPr>
          <p:cNvSpPr/>
          <p:nvPr/>
        </p:nvSpPr>
        <p:spPr>
          <a:xfrm>
            <a:off x="4644488" y="2623220"/>
            <a:ext cx="4320000" cy="45258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2000" b="1" noProof="0" dirty="0">
                <a:latin typeface="Arial" panose="020B0604020202020204" pitchFamily="34" charset="0"/>
                <a:cs typeface="Arial" panose="020B0604020202020204" pitchFamily="34" charset="0"/>
              </a:rPr>
              <a:t>A-HeFT (2004)</a:t>
            </a:r>
          </a:p>
        </p:txBody>
      </p:sp>
    </p:spTree>
    <p:extLst>
      <p:ext uri="{BB962C8B-B14F-4D97-AF65-F5344CB8AC3E}">
        <p14:creationId xmlns:p14="http://schemas.microsoft.com/office/powerpoint/2010/main" val="1198131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92DC87-C2A3-6ABE-B6D8-760A6B209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7A55372-0AD0-ABF8-8338-DC0CD3171697}"/>
              </a:ext>
            </a:extLst>
          </p:cNvPr>
          <p:cNvSpPr txBox="1">
            <a:spLocks/>
          </p:cNvSpPr>
          <p:nvPr/>
        </p:nvSpPr>
        <p:spPr>
          <a:xfrm>
            <a:off x="251520" y="885036"/>
            <a:ext cx="8712968" cy="3846954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H-HeFT was designed to extend the evidence to a distinct, contemporary population, but was not powered for mortality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Together, the three trials cover complementary HFrEF populations across the spectrum of disease severity and patient profiles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Pooling the trials increases statistical power to assess treatment effects</a:t>
            </a:r>
          </a:p>
        </p:txBody>
      </p: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5510D18F-9344-1D57-F4E4-98AA0BDE9DD0}"/>
              </a:ext>
            </a:extLst>
          </p:cNvPr>
          <p:cNvSpPr txBox="1">
            <a:spLocks/>
          </p:cNvSpPr>
          <p:nvPr/>
        </p:nvSpPr>
        <p:spPr>
          <a:xfrm>
            <a:off x="0" y="195486"/>
            <a:ext cx="9144000" cy="4320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Introduction: H-ISDN in HFrEF</a:t>
            </a:r>
          </a:p>
        </p:txBody>
      </p:sp>
    </p:spTree>
    <p:extLst>
      <p:ext uri="{BB962C8B-B14F-4D97-AF65-F5344CB8AC3E}">
        <p14:creationId xmlns:p14="http://schemas.microsoft.com/office/powerpoint/2010/main" val="2477256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3BDE3A-61CD-FD7A-3ABB-124C26ADD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A35203B3-C69D-51B9-DD31-00F8D9B0F613}"/>
              </a:ext>
            </a:extLst>
          </p:cNvPr>
          <p:cNvSpPr txBox="1">
            <a:spLocks/>
          </p:cNvSpPr>
          <p:nvPr/>
        </p:nvSpPr>
        <p:spPr>
          <a:xfrm>
            <a:off x="0" y="195486"/>
            <a:ext cx="9144000" cy="4320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C7F0B29C-E829-9F8C-B550-C3BC74D3CE8F}"/>
              </a:ext>
            </a:extLst>
          </p:cNvPr>
          <p:cNvSpPr txBox="1">
            <a:spLocks/>
          </p:cNvSpPr>
          <p:nvPr/>
        </p:nvSpPr>
        <p:spPr>
          <a:xfrm>
            <a:off x="215516" y="834453"/>
            <a:ext cx="8712968" cy="32878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In a prespecified meta-analysis of placebo-controlled RCTs, we estimated the effects of H-ISDN on mortality and HF hospitalizations in chronic HFrEF</a:t>
            </a:r>
            <a:endParaRPr lang="en-US" sz="2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CC009F43-8F8D-8EB7-6EF6-9B65D4B4352C}"/>
              </a:ext>
            </a:extLst>
          </p:cNvPr>
          <p:cNvSpPr txBox="1"/>
          <p:nvPr/>
        </p:nvSpPr>
        <p:spPr>
          <a:xfrm>
            <a:off x="0" y="4897279"/>
            <a:ext cx="9144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Meta-analysis planned and registered with PROSPERO (CRD420261402397) prior to database lock of H-HeFT.</a:t>
            </a:r>
          </a:p>
        </p:txBody>
      </p:sp>
    </p:spTree>
    <p:extLst>
      <p:ext uri="{BB962C8B-B14F-4D97-AF65-F5344CB8AC3E}">
        <p14:creationId xmlns:p14="http://schemas.microsoft.com/office/powerpoint/2010/main" val="2053617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485974-45B5-1D5B-035A-0DB605EFC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6A3629AB-8790-349C-4286-17ED2858576A}"/>
              </a:ext>
            </a:extLst>
          </p:cNvPr>
          <p:cNvSpPr txBox="1">
            <a:spLocks/>
          </p:cNvSpPr>
          <p:nvPr/>
        </p:nvSpPr>
        <p:spPr>
          <a:xfrm>
            <a:off x="0" y="195486"/>
            <a:ext cx="9144000" cy="4320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Eligibility criteria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5C22A6C7-01E6-F458-899C-596687E51EF8}"/>
              </a:ext>
            </a:extLst>
          </p:cNvPr>
          <p:cNvSpPr txBox="1">
            <a:spLocks/>
          </p:cNvSpPr>
          <p:nvPr/>
        </p:nvSpPr>
        <p:spPr>
          <a:xfrm>
            <a:off x="144000" y="1780481"/>
            <a:ext cx="4211976" cy="3095525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RCTs investigating the effects of H-ISDN vs placebo on morbidity and mortality in chronic HF and predominantly reduced LVEF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F8E4FE-5EBB-F1D0-BCC1-6DFCFF76A66D}"/>
              </a:ext>
            </a:extLst>
          </p:cNvPr>
          <p:cNvSpPr txBox="1">
            <a:spLocks/>
          </p:cNvSpPr>
          <p:nvPr/>
        </p:nvSpPr>
        <p:spPr>
          <a:xfrm>
            <a:off x="4571528" y="1779582"/>
            <a:ext cx="4428472" cy="3095525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kern="1200">
                <a:solidFill>
                  <a:schemeClr val="tx1"/>
                </a:solidFill>
                <a:latin typeface="Lub Dub Medium" panose="020B06030304030202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RCTs conducted exclusively in acute decompensated HF or HFpEF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RCTs including &lt; 100 participants</a:t>
            </a:r>
          </a:p>
        </p:txBody>
      </p:sp>
      <p:sp>
        <p:nvSpPr>
          <p:cNvPr id="6" name="Rektangel: afrundede hjørner 5">
            <a:extLst>
              <a:ext uri="{FF2B5EF4-FFF2-40B4-BE49-F238E27FC236}">
                <a16:creationId xmlns:a16="http://schemas.microsoft.com/office/drawing/2014/main" id="{BEC4C8CC-48EB-6717-C897-DE3BA8D12C6F}"/>
              </a:ext>
            </a:extLst>
          </p:cNvPr>
          <p:cNvSpPr/>
          <p:nvPr/>
        </p:nvSpPr>
        <p:spPr>
          <a:xfrm>
            <a:off x="144000" y="843558"/>
            <a:ext cx="4320000" cy="720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Key inclusion criterion</a:t>
            </a:r>
          </a:p>
        </p:txBody>
      </p:sp>
      <p:sp>
        <p:nvSpPr>
          <p:cNvPr id="7" name="Rektangel: afrundede hjørner 6">
            <a:extLst>
              <a:ext uri="{FF2B5EF4-FFF2-40B4-BE49-F238E27FC236}">
                <a16:creationId xmlns:a16="http://schemas.microsoft.com/office/drawing/2014/main" id="{D31FE1C4-8494-CE5C-F68D-27D295C5206D}"/>
              </a:ext>
            </a:extLst>
          </p:cNvPr>
          <p:cNvSpPr/>
          <p:nvPr/>
        </p:nvSpPr>
        <p:spPr>
          <a:xfrm>
            <a:off x="4680944" y="843558"/>
            <a:ext cx="432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Key exclusion criteria</a:t>
            </a:r>
          </a:p>
        </p:txBody>
      </p:sp>
    </p:spTree>
    <p:extLst>
      <p:ext uri="{BB962C8B-B14F-4D97-AF65-F5344CB8AC3E}">
        <p14:creationId xmlns:p14="http://schemas.microsoft.com/office/powerpoint/2010/main" val="3858921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10D0D9-6E20-6D9F-B55C-9A7F9FB54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555CFEAB-6D66-E7FD-344C-5A6B6EE9CCE6}"/>
              </a:ext>
            </a:extLst>
          </p:cNvPr>
          <p:cNvSpPr txBox="1">
            <a:spLocks/>
          </p:cNvSpPr>
          <p:nvPr/>
        </p:nvSpPr>
        <p:spPr>
          <a:xfrm>
            <a:off x="0" y="195486"/>
            <a:ext cx="9144000" cy="4320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Prespecified outcomes</a:t>
            </a:r>
          </a:p>
        </p:txBody>
      </p:sp>
      <p:sp>
        <p:nvSpPr>
          <p:cNvPr id="3" name="Rektangel: afrundede hjørner 2">
            <a:extLst>
              <a:ext uri="{FF2B5EF4-FFF2-40B4-BE49-F238E27FC236}">
                <a16:creationId xmlns:a16="http://schemas.microsoft.com/office/drawing/2014/main" id="{D6CC69C1-1CB2-42E6-B3EA-1E8C9F9FBE71}"/>
              </a:ext>
            </a:extLst>
          </p:cNvPr>
          <p:cNvSpPr/>
          <p:nvPr/>
        </p:nvSpPr>
        <p:spPr>
          <a:xfrm>
            <a:off x="251520" y="1275606"/>
            <a:ext cx="4824000" cy="576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All-cause death </a:t>
            </a:r>
          </a:p>
        </p:txBody>
      </p:sp>
      <p:sp>
        <p:nvSpPr>
          <p:cNvPr id="6" name="Rektangel: afrundede hjørner 5">
            <a:extLst>
              <a:ext uri="{FF2B5EF4-FFF2-40B4-BE49-F238E27FC236}">
                <a16:creationId xmlns:a16="http://schemas.microsoft.com/office/drawing/2014/main" id="{981D419C-7844-A061-F614-05477F0E7F28}"/>
              </a:ext>
            </a:extLst>
          </p:cNvPr>
          <p:cNvSpPr/>
          <p:nvPr/>
        </p:nvSpPr>
        <p:spPr>
          <a:xfrm>
            <a:off x="251520" y="2113386"/>
            <a:ext cx="4824536" cy="576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CV death</a:t>
            </a:r>
          </a:p>
        </p:txBody>
      </p:sp>
      <p:sp>
        <p:nvSpPr>
          <p:cNvPr id="7" name="Rektangel: afrundede hjørner 6">
            <a:extLst>
              <a:ext uri="{FF2B5EF4-FFF2-40B4-BE49-F238E27FC236}">
                <a16:creationId xmlns:a16="http://schemas.microsoft.com/office/drawing/2014/main" id="{2B7F73B3-8453-CE1D-07BE-5832C32F791D}"/>
              </a:ext>
            </a:extLst>
          </p:cNvPr>
          <p:cNvSpPr/>
          <p:nvPr/>
        </p:nvSpPr>
        <p:spPr>
          <a:xfrm>
            <a:off x="251520" y="2864918"/>
            <a:ext cx="4824536" cy="576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First HF hospitalization</a:t>
            </a:r>
          </a:p>
        </p:txBody>
      </p:sp>
      <p:sp>
        <p:nvSpPr>
          <p:cNvPr id="8" name="Rektangel: afrundede hjørner 7">
            <a:extLst>
              <a:ext uri="{FF2B5EF4-FFF2-40B4-BE49-F238E27FC236}">
                <a16:creationId xmlns:a16="http://schemas.microsoft.com/office/drawing/2014/main" id="{DCBCBEF0-61F3-75AA-EE43-A4B9ED59F655}"/>
              </a:ext>
            </a:extLst>
          </p:cNvPr>
          <p:cNvSpPr/>
          <p:nvPr/>
        </p:nvSpPr>
        <p:spPr>
          <a:xfrm>
            <a:off x="5637216" y="1393255"/>
            <a:ext cx="3255264" cy="48470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endpoint</a:t>
            </a:r>
          </a:p>
        </p:txBody>
      </p:sp>
      <p:sp>
        <p:nvSpPr>
          <p:cNvPr id="9" name="Rektangel: afrundede hjørner 8">
            <a:extLst>
              <a:ext uri="{FF2B5EF4-FFF2-40B4-BE49-F238E27FC236}">
                <a16:creationId xmlns:a16="http://schemas.microsoft.com/office/drawing/2014/main" id="{D012FC6F-7BF7-04B7-B0FD-6009D95CDD78}"/>
              </a:ext>
            </a:extLst>
          </p:cNvPr>
          <p:cNvSpPr/>
          <p:nvPr/>
        </p:nvSpPr>
        <p:spPr>
          <a:xfrm>
            <a:off x="5497008" y="2113591"/>
            <a:ext cx="3535680" cy="48470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endpoints</a:t>
            </a:r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46C9F416-9D26-DA72-238F-96FD4FDB6514}"/>
              </a:ext>
            </a:extLst>
          </p:cNvPr>
          <p:cNvCxnSpPr/>
          <p:nvPr/>
        </p:nvCxnSpPr>
        <p:spPr>
          <a:xfrm>
            <a:off x="250984" y="1985412"/>
            <a:ext cx="8496944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kstfelt 12">
            <a:extLst>
              <a:ext uri="{FF2B5EF4-FFF2-40B4-BE49-F238E27FC236}">
                <a16:creationId xmlns:a16="http://schemas.microsoft.com/office/drawing/2014/main" id="{B28CB04B-82D7-1583-1A79-3213AED0094A}"/>
              </a:ext>
            </a:extLst>
          </p:cNvPr>
          <p:cNvSpPr txBox="1"/>
          <p:nvPr/>
        </p:nvSpPr>
        <p:spPr>
          <a:xfrm>
            <a:off x="0" y="4912668"/>
            <a:ext cx="9144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10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Data retrieved from primary trial reports, secondary publications, and publicly available regulatory documents. </a:t>
            </a:r>
            <a:endParaRPr lang="en-US" sz="1000" dirty="0">
              <a:solidFill>
                <a:srgbClr val="333333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ktangel: afrundede hjørner 13">
            <a:extLst>
              <a:ext uri="{FF2B5EF4-FFF2-40B4-BE49-F238E27FC236}">
                <a16:creationId xmlns:a16="http://schemas.microsoft.com/office/drawing/2014/main" id="{2DD84680-B049-8862-5691-B2D9AB42DAD8}"/>
              </a:ext>
            </a:extLst>
          </p:cNvPr>
          <p:cNvSpPr/>
          <p:nvPr/>
        </p:nvSpPr>
        <p:spPr>
          <a:xfrm>
            <a:off x="247968" y="3616450"/>
            <a:ext cx="4824536" cy="576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First HF hospitalization or all-cause death</a:t>
            </a:r>
          </a:p>
        </p:txBody>
      </p:sp>
    </p:spTree>
    <p:extLst>
      <p:ext uri="{BB962C8B-B14F-4D97-AF65-F5344CB8AC3E}">
        <p14:creationId xmlns:p14="http://schemas.microsoft.com/office/powerpoint/2010/main" val="143045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64B8A5B4-7725-F76D-6A26-EEC536CDB188}"/>
              </a:ext>
            </a:extLst>
          </p:cNvPr>
          <p:cNvSpPr txBox="1">
            <a:spLocks/>
          </p:cNvSpPr>
          <p:nvPr/>
        </p:nvSpPr>
        <p:spPr>
          <a:xfrm>
            <a:off x="0" y="123478"/>
            <a:ext cx="9144000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RCTs included in meta-analysis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49DE37AA-FF97-397D-3316-0135C41EA1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705398"/>
              </p:ext>
            </p:extLst>
          </p:nvPr>
        </p:nvGraphicFramePr>
        <p:xfrm>
          <a:off x="71754" y="627534"/>
          <a:ext cx="9000492" cy="3929760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1500082">
                  <a:extLst>
                    <a:ext uri="{9D8B030D-6E8A-4147-A177-3AD203B41FA5}">
                      <a16:colId xmlns:a16="http://schemas.microsoft.com/office/drawing/2014/main" val="199917898"/>
                    </a:ext>
                  </a:extLst>
                </a:gridCol>
                <a:gridCol w="2511209">
                  <a:extLst>
                    <a:ext uri="{9D8B030D-6E8A-4147-A177-3AD203B41FA5}">
                      <a16:colId xmlns:a16="http://schemas.microsoft.com/office/drawing/2014/main" val="3504738588"/>
                    </a:ext>
                  </a:extLst>
                </a:gridCol>
                <a:gridCol w="2391498">
                  <a:extLst>
                    <a:ext uri="{9D8B030D-6E8A-4147-A177-3AD203B41FA5}">
                      <a16:colId xmlns:a16="http://schemas.microsoft.com/office/drawing/2014/main" val="82608032"/>
                    </a:ext>
                  </a:extLst>
                </a:gridCol>
                <a:gridCol w="2597703">
                  <a:extLst>
                    <a:ext uri="{9D8B030D-6E8A-4147-A177-3AD203B41FA5}">
                      <a16:colId xmlns:a16="http://schemas.microsoft.com/office/drawing/2014/main" val="3576812622"/>
                    </a:ext>
                  </a:extLst>
                </a:gridCol>
              </a:tblGrid>
              <a:tr h="14003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V-HeFT I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N=459*</a:t>
                      </a: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A-HeFT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N=1050</a:t>
                      </a: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H-HeFT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a-DK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N=592</a:t>
                      </a: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32241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Enrollment period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1980-1985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2001-2004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2018-2025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334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Sites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 VA hospitals in US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161 centers in US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 centers in Denmark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813214"/>
                  </a:ext>
                </a:extLst>
              </a:tr>
              <a:tr h="176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Key inclusion criteria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Male sex</a:t>
                      </a:r>
                    </a:p>
                    <a:p>
                      <a:pPr marL="71755" marR="71755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Cardiothoracic ratio &gt;0.55 or LV dimension &gt;2.7cm/m² or LVEF &lt;45%</a:t>
                      </a:r>
                    </a:p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Reduced exercise tolerance</a:t>
                      </a:r>
                    </a:p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Symptoms despite treatment with digitalis glycosides and diuretics </a:t>
                      </a:r>
                      <a:r>
                        <a:rPr lang="en-US" sz="1000" b="1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……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Self-identified black race</a:t>
                      </a:r>
                    </a:p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LVEF </a:t>
                      </a:r>
                      <a:r>
                        <a:rPr lang="en-US" sz="1000" b="0" u="sng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&lt;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35% or LVEF &lt;45% with LV dimension &gt;2.9cm/m² (or &gt;6.5 cm)</a:t>
                      </a:r>
                    </a:p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NYHA class III–IV</a:t>
                      </a:r>
                    </a:p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Standard HF therapy, including ACEi/ARB, BB, digoxin, spironolactone, and diuretics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Non-African descent</a:t>
                      </a:r>
                    </a:p>
                    <a:p>
                      <a:pPr marL="71755" marR="71755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LVEF </a:t>
                      </a:r>
                      <a:r>
                        <a:rPr lang="en-US" sz="1000" b="0" u="sng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&lt;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40% and NT-proBNP </a:t>
                      </a:r>
                      <a:r>
                        <a:rPr lang="en-US" sz="1000" b="0" u="sng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350pg/mL </a:t>
                      </a:r>
                      <a:r>
                        <a:rPr lang="en-US" sz="1000" b="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NYHA class II-IV</a:t>
                      </a:r>
                    </a:p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Foundational HF therapy, including ACEi/ARB/ARNI, BB, MRA, SGLT2i, ICD, and CRT</a:t>
                      </a:r>
                      <a:endParaRPr lang="en-US" sz="10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9014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Mean follow-up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2.3 years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months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3.7 years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77849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Target daily dose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ISDN:160 mg; H: 300 mg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ISDN: 120 mg; H: 225 mg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ISDN: 120 mg; H: 225 mg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20592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Primary outcome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All-cause death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Composite score based on all-cause death, HF hospitalization, and change in QoL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Composite of death, HF hospitalization, urgent outpatient visit, heart transplantation, or LVAD implantation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717076"/>
                  </a:ext>
                </a:extLst>
              </a:tr>
            </a:tbl>
          </a:graphicData>
        </a:graphic>
      </p:graphicFrame>
      <p:sp>
        <p:nvSpPr>
          <p:cNvPr id="4" name="Tekstfelt 3">
            <a:extLst>
              <a:ext uri="{FF2B5EF4-FFF2-40B4-BE49-F238E27FC236}">
                <a16:creationId xmlns:a16="http://schemas.microsoft.com/office/drawing/2014/main" id="{341E6062-703B-952A-7D8A-2F1F307ADF49}"/>
              </a:ext>
            </a:extLst>
          </p:cNvPr>
          <p:cNvSpPr txBox="1"/>
          <p:nvPr/>
        </p:nvSpPr>
        <p:spPr>
          <a:xfrm>
            <a:off x="0" y="4912668"/>
            <a:ext cx="9144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9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*V-HeFT I characteristics are shown for the H-ISDN and placebo arms only, as the prazosin group (N=183) was excluded in this meta-analysis.</a:t>
            </a:r>
            <a:endParaRPr lang="en-US" sz="900" dirty="0">
              <a:solidFill>
                <a:srgbClr val="333333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909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88FB6E4A-244C-98F9-18E7-DFA49087C20C}"/>
              </a:ext>
            </a:extLst>
          </p:cNvPr>
          <p:cNvSpPr txBox="1">
            <a:spLocks/>
          </p:cNvSpPr>
          <p:nvPr/>
        </p:nvSpPr>
        <p:spPr>
          <a:xfrm>
            <a:off x="0" y="2211710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8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results:</a:t>
            </a:r>
          </a:p>
          <a:p>
            <a:pPr algn="ctr"/>
            <a:endParaRPr lang="en-US" sz="4000" noProof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Fixed-effect models</a:t>
            </a:r>
          </a:p>
        </p:txBody>
      </p:sp>
    </p:spTree>
    <p:extLst>
      <p:ext uri="{BB962C8B-B14F-4D97-AF65-F5344CB8AC3E}">
        <p14:creationId xmlns:p14="http://schemas.microsoft.com/office/powerpoint/2010/main" val="85965672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21350</TotalTime>
  <Words>2011</Words>
  <Application>Microsoft Office PowerPoint</Application>
  <PresentationFormat>Skærmshow (16:9)</PresentationFormat>
  <Paragraphs>327</Paragraphs>
  <Slides>23</Slides>
  <Notes>22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23</vt:i4>
      </vt:variant>
    </vt:vector>
  </HeadingPairs>
  <TitlesOfParts>
    <vt:vector size="27" baseType="lpstr">
      <vt:lpstr>Arial</vt:lpstr>
      <vt:lpstr>Calibri</vt:lpstr>
      <vt:lpstr>Interstate</vt:lpstr>
      <vt:lpstr>Thème Office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Hobby One Multimedia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Denis Garcia</dc:creator>
  <cp:lastModifiedBy>Jawad Haider Butt</cp:lastModifiedBy>
  <cp:revision>421</cp:revision>
  <dcterms:created xsi:type="dcterms:W3CDTF">2019-04-03T17:07:35Z</dcterms:created>
  <dcterms:modified xsi:type="dcterms:W3CDTF">2026-08-29T16:31:05Z</dcterms:modified>
</cp:coreProperties>
</file>