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org&amp;utm_campaign=index&amp;utm_content=thumbnail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1" r:id="rId2"/>
    <p:sldId id="258" r:id="rId3"/>
    <p:sldId id="1192" r:id="rId4"/>
    <p:sldId id="1195" r:id="rId5"/>
    <p:sldId id="1196" r:id="rId6"/>
    <p:sldId id="1151" r:id="rId7"/>
    <p:sldId id="500" r:id="rId8"/>
    <p:sldId id="1197" r:id="rId9"/>
    <p:sldId id="1203" r:id="rId10"/>
    <p:sldId id="1205" r:id="rId11"/>
    <p:sldId id="1194" r:id="rId12"/>
    <p:sldId id="1198" r:id="rId13"/>
    <p:sldId id="1204" r:id="rId14"/>
    <p:sldId id="1201" r:id="rId15"/>
    <p:sldId id="1202" r:id="rId16"/>
    <p:sldId id="1206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524">
          <p15:clr>
            <a:srgbClr val="A4A3A4"/>
          </p15:clr>
        </p15:guide>
        <p15:guide id="4" pos="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COLLINGRIDGE" initials="SC" lastIdx="12" clrIdx="0">
    <p:extLst>
      <p:ext uri="{19B8F6BF-5375-455C-9EA6-DF929625EA0E}">
        <p15:presenceInfo xmlns:p15="http://schemas.microsoft.com/office/powerpoint/2012/main" userId="S::sally_collingridge@escardio.net::bbed4dc1-00b7-474a-8549-18dc7b873d66" providerId="AD"/>
      </p:ext>
    </p:extLst>
  </p:cmAuthor>
  <p:cmAuthor id="2" name="Laure-Emmanuelle PEYRET" initials="LP" lastIdx="7" clrIdx="1">
    <p:extLst>
      <p:ext uri="{19B8F6BF-5375-455C-9EA6-DF929625EA0E}">
        <p15:presenceInfo xmlns:p15="http://schemas.microsoft.com/office/powerpoint/2012/main" userId="S::laure-emmanuelle_peyret@escardio.net::96dd4d06-5b74-42e8-b054-0c0a8419bf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008BBA"/>
    <a:srgbClr val="B10A32"/>
    <a:srgbClr val="E0E0E0"/>
    <a:srgbClr val="AE1022"/>
    <a:srgbClr val="878787"/>
    <a:srgbClr val="D0D0D0"/>
    <a:srgbClr val="D3D3D3"/>
    <a:srgbClr val="F28C26"/>
    <a:srgbClr val="FFBF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96" autoAdjust="0"/>
    <p:restoredTop sz="96301"/>
  </p:normalViewPr>
  <p:slideViewPr>
    <p:cSldViewPr showGuides="1">
      <p:cViewPr varScale="1">
        <p:scale>
          <a:sx n="163" d="100"/>
          <a:sy n="163" d="100"/>
        </p:scale>
        <p:origin x="384" y="176"/>
      </p:cViewPr>
      <p:guideLst>
        <p:guide orient="horz" pos="1620"/>
        <p:guide pos="2880"/>
        <p:guide pos="5524"/>
        <p:guide pos="2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3" d="100"/>
          <a:sy n="123" d="100"/>
        </p:scale>
        <p:origin x="41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CCA8C-2727-A54D-B40F-70CF9669C616}" type="datetimeFigureOut">
              <a:rPr lang="fr-FR"/>
              <a:pPr/>
              <a:t>26/08/2026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EFCA3-4FB0-F648-923A-3843471D4321}" type="slidenum">
              <a:rPr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206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D4E0-ADF2-4269-A368-F8657ABA7EB7}" type="datetimeFigureOut">
              <a:rPr lang="en-US" smtClean="0"/>
              <a:pPr/>
              <a:t>8/26/26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CFB2-2FC4-4A48-85D8-914292BD17B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515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3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387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7E642-3118-F7D6-4F92-A3A553CC3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3283D11B-9B02-41A7-A1E4-F8B50F2896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12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06DE0674-6C6E-564D-0CBB-950AD80244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DDD2F527-E9DE-453E-7A28-E2214B3BBA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675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3AE82-0CC0-926E-CA15-76BC1FD8F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A9D0E24B-7461-80C8-FC42-94BAA4E372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13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15F25708-D2F6-6FE9-D2F3-FCC973DB27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4ECD709E-FD8A-7A25-E229-5F89BD36F6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378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D5A3C-C196-0015-3F19-8203C6FCD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9F98ADE9-2F12-F061-1234-DF97E7C763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14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13E9A309-BC30-3FBC-A31F-350CD40CDA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A13AF348-DA50-A093-84DB-B97CACC34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499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DD651-3CC3-059C-D889-D0F00DB6D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AD7094D0-007E-D759-1DFC-2BF18F56C8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15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6DB63FC4-4A80-086A-0903-C62C605378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EA8A7DD5-6ABE-F06A-D22E-A48B2CDDC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6930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F7BC6-14E6-A06F-BAE4-33E21FB98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E82A26B1-2453-0321-106D-FF75682E43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16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48AD206C-D8DB-1CCF-D735-A1A8009A29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9B0E218D-0BCC-61B2-7E1D-530EBEF623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533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E0CE3-C4F5-4E81-B4BC-5F008F7EF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29E38330-17F9-DD91-26C0-EA62A5CED8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4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8D6EF2D6-8829-8404-1B8B-C4B67D27B1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9EC2497-79DB-20BE-E352-4E9DE19BC2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400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1A3B3-3B35-10E4-45E4-49385E123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15493082-8572-044E-A999-0B410294C8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73F5546F-63B1-3767-B55C-2A1504266F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F5FFF3A-7CAA-BDB2-8DD9-E917ECE8A2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294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00447-AF98-4BFA-659D-5DF0A42BE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CAD644-0FC6-FA7E-DB2D-D8F387B0F1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A3820F-8A2D-C31B-9DC1-43E03F111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49269-9608-AA08-C9F2-5D3DF603C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6E422-6760-664D-BBB0-14E350D0506C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39929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7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788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E2F94-9F4F-3DC6-0EDA-35883B4FE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9E1A5FD9-E29B-AA96-BE27-FFAC110DB4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8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B3EDCA40-E4BC-67B5-14D2-9744172C5A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447F9DD0-90C8-06F6-AA48-910BD305E3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130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506E7-164E-71F9-A30B-977C418A4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E0B0F650-1385-889A-C502-2E3AF9CF04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9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A6BEDFD4-A946-7F9B-5419-B7077A4383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9A7625AF-3E01-646A-28C9-71D4C2149C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2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BCC29-E832-A034-D88C-5007E6658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FDB24374-3E7A-74A8-EA3B-250D8C2F17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10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5BDADBB5-C883-06A7-2ABB-EB7274016D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ACBA193C-E677-C5DD-9F9B-7807B30555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8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3CC72-C911-F3A0-BD90-EC34323A4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1482083C-8EFB-2682-D9AB-82DE9256EC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92D567-F26D-8D43-A53D-72A8AF1C3EAD}" type="slidenum">
              <a:rPr>
                <a:solidFill>
                  <a:prstClr val="black"/>
                </a:solidFill>
              </a:rPr>
              <a:pPr eaLnBrk="1" hangingPunct="1"/>
              <a:t>11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4DE758CA-220F-2358-8354-E570826BEC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49300"/>
            <a:ext cx="6664325" cy="3749675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046783A-5B49-C3CF-FBC3-D688BCC593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671" y="4742373"/>
            <a:ext cx="5036185" cy="418189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de-DE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176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3"/>
            <a:ext cx="684459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7" y="3961569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0" y="3577877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83317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 defTabSz="360000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100" b="0"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000" b="1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197294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175" y="1364165"/>
            <a:ext cx="6825854" cy="1152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176" y="2571750"/>
            <a:ext cx="6825853" cy="1643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100" b="0">
                <a:latin typeface="+mn-lt"/>
              </a:defRPr>
            </a:lvl1pPr>
            <a:lvl2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2pPr>
            <a:lvl3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3pPr>
            <a:lvl4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4pPr>
            <a:lvl5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55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23530" y="195486"/>
            <a:ext cx="8496944" cy="62757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Textfolie einspaltig</a:t>
            </a:r>
            <a:br>
              <a:rPr lang="de-DE"/>
            </a:br>
            <a:r>
              <a:rPr lang="de-DE"/>
              <a:t>Titel durch Klicken bearbeiten</a:t>
            </a:r>
            <a:endParaRPr lang="de-CH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323530" y="915566"/>
            <a:ext cx="8496944" cy="3672408"/>
          </a:xfrm>
        </p:spPr>
        <p:txBody>
          <a:bodyPr/>
          <a:lstStyle>
            <a:lvl1pPr marL="134994" indent="-134994" eaLnBrk="1" latinLnBrk="0" hangingPunct="1">
              <a:buFont typeface="Wingdings" pitchFamily="2" charset="2"/>
              <a:buChar char="§"/>
              <a:tabLst>
                <a:tab pos="6042298" algn="r"/>
              </a:tabLst>
              <a:defRPr/>
            </a:lvl1pPr>
            <a:lvl2pPr marL="269987" marR="0" indent="-134994" algn="l" defTabSz="6857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>
                <a:tab pos="6042298" algn="r"/>
              </a:tabLst>
              <a:defRPr/>
            </a:lvl2pPr>
            <a:lvl3pPr marL="404980" marR="0" indent="-134994" algn="l" defTabSz="6857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>
                <a:tab pos="6042298" algn="r"/>
              </a:tabLst>
              <a:defRPr/>
            </a:lvl3pPr>
            <a:lvl4pPr marL="539974" indent="-134994" eaLnBrk="1" latinLnBrk="0" hangingPunct="1">
              <a:buFont typeface="Wingdings" pitchFamily="2" charset="2"/>
              <a:buChar char="§"/>
              <a:defRPr/>
            </a:lvl4pPr>
            <a:lvl5pPr marL="674967" indent="-134994" eaLnBrk="1" latinLnBrk="0" hangingPunct="1"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41761306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folie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378000"/>
            <a:ext cx="8064000" cy="627576"/>
          </a:xfrm>
          <a:solidFill>
            <a:schemeClr val="tx2"/>
          </a:solidFill>
        </p:spPr>
        <p:txBody>
          <a:bodyPr lIns="108000" anchor="ctr" anchorCtr="0"/>
          <a:lstStyle>
            <a:lvl1pPr marL="0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Textfolie einspaltig</a:t>
            </a:r>
            <a:br>
              <a:rPr lang="de-DE"/>
            </a:br>
            <a:r>
              <a:rPr lang="de-DE"/>
              <a:t>Titel durch Klicken bearbeiten</a:t>
            </a:r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>
                <a:solidFill>
                  <a:srgbClr val="000000"/>
                </a:solidFill>
              </a:rPr>
              <a:t>Kardiologie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539751" y="1039500"/>
            <a:ext cx="8064500" cy="3314448"/>
          </a:xfrm>
        </p:spPr>
        <p:txBody>
          <a:bodyPr lIns="144000"/>
          <a:lstStyle>
            <a:lvl1pPr marL="134997" indent="-134997" eaLnBrk="1" latinLnBrk="0" hangingPunct="1">
              <a:buFont typeface="Wingdings" pitchFamily="2" charset="2"/>
              <a:buChar char="§"/>
              <a:tabLst>
                <a:tab pos="6042449" algn="r"/>
              </a:tabLst>
              <a:defRPr/>
            </a:lvl1pPr>
            <a:lvl2pPr marL="269993" marR="0" indent="-134997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>
                <a:tab pos="6042449" algn="r"/>
              </a:tabLst>
              <a:defRPr/>
            </a:lvl2pPr>
            <a:lvl3pPr marL="404990" marR="0" indent="-134997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>
                <a:tab pos="6042449" algn="r"/>
              </a:tabLst>
              <a:defRPr/>
            </a:lvl3pPr>
            <a:lvl4pPr marL="539987" indent="-134997" eaLnBrk="1" latinLnBrk="0" hangingPunct="1">
              <a:buFont typeface="Wingdings" pitchFamily="2" charset="2"/>
              <a:buChar char="§"/>
              <a:defRPr/>
            </a:lvl4pPr>
            <a:lvl5pPr marL="674984" indent="-134997" eaLnBrk="1" latinLnBrk="0" hangingPunct="1"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4291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886700" cy="409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914400"/>
            <a:ext cx="7886700" cy="391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6700" lvl="0" indent="-266700"/>
            <a:r>
              <a:rPr lang="fr-FR" dirty="0"/>
              <a:t>Cliquez pour modifier les styles du texte du masque</a:t>
            </a:r>
          </a:p>
          <a:p>
            <a:pPr marL="266700" lvl="1" indent="-266700"/>
            <a:r>
              <a:rPr lang="fr-FR" dirty="0"/>
              <a:t>Deuxième niveau</a:t>
            </a:r>
          </a:p>
          <a:p>
            <a:pPr marL="266700" lvl="2" indent="-266700"/>
            <a:r>
              <a:rPr lang="fr-FR" dirty="0"/>
              <a:t>Troisième niveau</a:t>
            </a:r>
          </a:p>
          <a:p>
            <a:pPr marL="266700" lvl="3" indent="-266700"/>
            <a:r>
              <a:rPr lang="fr-FR" dirty="0"/>
              <a:t>Quatrième niveau</a:t>
            </a:r>
          </a:p>
          <a:p>
            <a:pPr marL="266700" lvl="4" indent="-266700"/>
            <a:r>
              <a:rPr lang="fr-FR" dirty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5" r:id="rId3"/>
    <p:sldLayoutId id="2147483669" r:id="rId4"/>
    <p:sldLayoutId id="2147483666" r:id="rId5"/>
    <p:sldLayoutId id="2147483670" r:id="rId6"/>
    <p:sldLayoutId id="2147483671" r:id="rId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000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26670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531812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8096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0763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1981200" indent="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org&amp;utm_campaign=index&amp;utm_content=thumbnai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jpeg"/><Relationship Id="rId3" Type="http://schemas.openxmlformats.org/officeDocument/2006/relationships/image" Target="../media/image12.png"/><Relationship Id="rId21" Type="http://schemas.openxmlformats.org/officeDocument/2006/relationships/image" Target="../media/image30.jpg"/><Relationship Id="rId7" Type="http://schemas.openxmlformats.org/officeDocument/2006/relationships/image" Target="../media/image16.jp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png"/><Relationship Id="rId20" Type="http://schemas.openxmlformats.org/officeDocument/2006/relationships/image" Target="../media/image29.jpeg"/><Relationship Id="rId29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jp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23" Type="http://schemas.openxmlformats.org/officeDocument/2006/relationships/image" Target="../media/image32.png"/><Relationship Id="rId28" Type="http://schemas.openxmlformats.org/officeDocument/2006/relationships/image" Target="../media/image37.jpg"/><Relationship Id="rId10" Type="http://schemas.openxmlformats.org/officeDocument/2006/relationships/image" Target="../media/image19.png"/><Relationship Id="rId19" Type="http://schemas.openxmlformats.org/officeDocument/2006/relationships/image" Target="../media/image28.jpg"/><Relationship Id="rId31" Type="http://schemas.openxmlformats.org/officeDocument/2006/relationships/image" Target="../media/image40.jp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jpg"/><Relationship Id="rId27" Type="http://schemas.openxmlformats.org/officeDocument/2006/relationships/image" Target="../media/image36.jpg"/><Relationship Id="rId30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73D462-6EF1-F200-EA39-4B0A17AB2F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576" y="2595557"/>
            <a:ext cx="7704856" cy="1015663"/>
          </a:xfrm>
        </p:spPr>
        <p:txBody>
          <a:bodyPr/>
          <a:lstStyle/>
          <a:p>
            <a:pPr algn="ctr"/>
            <a:r>
              <a:rPr lang="en-GB" sz="1200" dirty="0"/>
              <a:t>Jasper Boeddinghaus*, Paolo Bima*, Luca Crisanti, Dagmar I Keller, Ksenija </a:t>
            </a:r>
            <a:r>
              <a:rPr lang="en-GB" sz="1200" dirty="0" err="1"/>
              <a:t>Slankamenac</a:t>
            </a:r>
            <a:r>
              <a:rPr lang="en-GB" sz="1200" dirty="0"/>
              <a:t>, Michael Christ, Philipp Schuetz, Andrea Wiencierz, Ivo Strebel, Julia Reinhardt, Iryna Vyshnevska, Tzu-Ying Tsao, Maria Pia Ruggieri, Stephan Steuer, </a:t>
            </a:r>
            <a:r>
              <a:rPr lang="en-GB" sz="1200" dirty="0" err="1"/>
              <a:t>Òscar</a:t>
            </a:r>
            <a:r>
              <a:rPr lang="en-GB" sz="1200" dirty="0"/>
              <a:t> Miró, Veli-Pekka </a:t>
            </a:r>
            <a:r>
              <a:rPr lang="en-GB" sz="1200" dirty="0" err="1"/>
              <a:t>Harjola</a:t>
            </a:r>
            <a:r>
              <a:rPr lang="en-GB" sz="1200" dirty="0"/>
              <a:t>, Fulvio Morello, Peiman Nazerian, Dominik Roth, José Luis Zamorano, Deborah Erica Gannon, Jason Pott, Ben Bloom, Rafique Zubaid, </a:t>
            </a:r>
            <a:r>
              <a:rPr lang="en-GB" sz="1200" dirty="0" err="1"/>
              <a:t>Richina</a:t>
            </a:r>
            <a:r>
              <a:rPr lang="en-GB" sz="1200" dirty="0"/>
              <a:t> </a:t>
            </a:r>
            <a:r>
              <a:rPr lang="en-GB" sz="1200" dirty="0" err="1"/>
              <a:t>Bicette</a:t>
            </a:r>
            <a:r>
              <a:rPr lang="en-GB" sz="1200" dirty="0"/>
              <a:t>, Andreea </a:t>
            </a:r>
            <a:r>
              <a:rPr lang="en-GB" sz="1200" dirty="0" err="1"/>
              <a:t>Cuculici</a:t>
            </a:r>
            <a:r>
              <a:rPr lang="en-GB" sz="1200" dirty="0"/>
              <a:t>, Héctor Bueno, Juan Sanchis, Felix Mahfoud, Mohammed OA Abubakr, Hyun Suk Yang, Christian Mueller, for the </a:t>
            </a:r>
            <a:r>
              <a:rPr lang="en-GB" sz="1200" b="1" dirty="0"/>
              <a:t>PRESC1SE-MI investigators</a:t>
            </a:r>
            <a:r>
              <a:rPr lang="en-GB" sz="1200" b="1" baseline="30000" dirty="0"/>
              <a:t>#</a:t>
            </a:r>
            <a:endParaRPr lang="de-CH" sz="12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CD3A6-8EAD-599B-0339-CF3F4416E1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27687" y="4458261"/>
            <a:ext cx="5688626" cy="288032"/>
          </a:xfrm>
        </p:spPr>
        <p:txBody>
          <a:bodyPr/>
          <a:lstStyle/>
          <a:p>
            <a:pPr algn="ctr"/>
            <a:r>
              <a:rPr lang="en-US" dirty="0"/>
              <a:t>Saturday, August 29</a:t>
            </a:r>
            <a:r>
              <a:rPr lang="en-US" baseline="30000" dirty="0"/>
              <a:t>th</a:t>
            </a:r>
            <a:r>
              <a:rPr lang="en-US" dirty="0"/>
              <a:t>, 2026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93987-169C-6BC1-20E5-CC1C3402EB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1661" y="3727420"/>
            <a:ext cx="6120678" cy="932562"/>
          </a:xfrm>
        </p:spPr>
        <p:txBody>
          <a:bodyPr/>
          <a:lstStyle/>
          <a:p>
            <a:pPr algn="ctr"/>
            <a:r>
              <a:rPr lang="en-US" b="1" dirty="0"/>
              <a:t>Christian Mueller MD FESC</a:t>
            </a:r>
            <a:br>
              <a:rPr lang="en-US" b="1" dirty="0"/>
            </a:br>
            <a:r>
              <a:rPr lang="en-GB" sz="1200" dirty="0"/>
              <a:t>Professor of Cardiology</a:t>
            </a:r>
            <a:br>
              <a:rPr lang="en-US" sz="1200" dirty="0"/>
            </a:br>
            <a:r>
              <a:rPr lang="en-US" sz="1200" dirty="0"/>
              <a:t>Cardiovascular Research Institute Basel (CRIB), Switzerland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ED51B8-7417-1412-963C-90B1AE708C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552" y="915566"/>
            <a:ext cx="8208912" cy="1694952"/>
          </a:xfrm>
        </p:spPr>
        <p:txBody>
          <a:bodyPr/>
          <a:lstStyle/>
          <a:p>
            <a:pPr algn="ctr"/>
            <a:r>
              <a:rPr lang="en-GB" sz="2600" dirty="0"/>
              <a:t>Safety and efficacy of the 0/1-hour pathway for myocardial infarction in the emergency department: </a:t>
            </a:r>
            <a:br>
              <a:rPr lang="en-GB" sz="2600" dirty="0"/>
            </a:br>
            <a:r>
              <a:rPr lang="en-GB" sz="2600" b="0" i="1" dirty="0"/>
              <a:t>an international, pragmatic, stepped-wedge, cluster-randomised, controlled trial</a:t>
            </a:r>
            <a:endParaRPr lang="de-CH" sz="2600" b="0" i="1" dirty="0"/>
          </a:p>
        </p:txBody>
      </p:sp>
      <p:pic>
        <p:nvPicPr>
          <p:cNvPr id="15" name="Picture 14" descr="Datei:Logo Universitätsspital Basel.svg – Wikipedia">
            <a:extLst>
              <a:ext uri="{FF2B5EF4-FFF2-40B4-BE49-F238E27FC236}">
                <a16:creationId xmlns:a16="http://schemas.microsoft.com/office/drawing/2014/main" id="{BB4DDEFB-0C40-5439-02B4-08FC43001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45" y="126676"/>
            <a:ext cx="2255912" cy="46058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E6BB7AC-2DFA-EC0B-A362-F4C8433849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51470"/>
            <a:ext cx="1656184" cy="549905"/>
          </a:xfrm>
          <a:prstGeom prst="rect">
            <a:avLst/>
          </a:prstGeom>
        </p:spPr>
      </p:pic>
      <p:sp>
        <p:nvSpPr>
          <p:cNvPr id="6" name="Textfeld 105">
            <a:extLst>
              <a:ext uri="{FF2B5EF4-FFF2-40B4-BE49-F238E27FC236}">
                <a16:creationId xmlns:a16="http://schemas.microsoft.com/office/drawing/2014/main" id="{9F1E8C29-D6B4-453A-673F-00C77DAD1780}"/>
              </a:ext>
            </a:extLst>
          </p:cNvPr>
          <p:cNvSpPr txBox="1"/>
          <p:nvPr/>
        </p:nvSpPr>
        <p:spPr>
          <a:xfrm>
            <a:off x="3491555" y="133431"/>
            <a:ext cx="953714" cy="453853"/>
          </a:xfrm>
          <a:prstGeom prst="rect">
            <a:avLst/>
          </a:prstGeom>
          <a:noFill/>
          <a:ln>
            <a:noFill/>
          </a:ln>
        </p:spPr>
        <p:txBody>
          <a:bodyPr wrap="square" lIns="83700" tIns="41852" rIns="83700" bIns="41852" rtlCol="0">
            <a:spAutoFit/>
          </a:bodyPr>
          <a:lstStyle/>
          <a:p>
            <a:r>
              <a:rPr lang="de-DE" sz="240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CRIB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CE0EC2-C0CB-1B9A-AFA9-592DC45B0718}"/>
              </a:ext>
            </a:extLst>
          </p:cNvPr>
          <p:cNvSpPr txBox="1"/>
          <p:nvPr/>
        </p:nvSpPr>
        <p:spPr>
          <a:xfrm>
            <a:off x="4283968" y="198387"/>
            <a:ext cx="1511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Cardiovascular</a:t>
            </a:r>
            <a:r>
              <a:rPr lang="de-DE" sz="9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 Research</a:t>
            </a:r>
            <a:br>
              <a:rPr lang="de-CH" sz="900" dirty="0">
                <a:latin typeface="Arial" pitchFamily="34" charset="0"/>
                <a:ea typeface="Times New Roman"/>
                <a:cs typeface="Arial" pitchFamily="34" charset="0"/>
              </a:rPr>
            </a:br>
            <a:r>
              <a:rPr lang="de-DE" sz="9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Institute Basel</a:t>
            </a:r>
            <a:endParaRPr lang="de-CH" sz="900" dirty="0">
              <a:latin typeface="Arial" pitchFamily="34" charset="0"/>
              <a:ea typeface="Times New Roma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645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C762F-32B7-545E-8993-A7C78059E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7C5EA4C2-1A37-0161-F5D2-226347A8F8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19411" cy="62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AF4050F7-6E42-DDD6-34A6-D498FA824CF5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19410" cy="64012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Results: Implementation of 0/1h pathway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FCFD2A6-6CE4-EAFD-E1FA-49C542986474}"/>
              </a:ext>
            </a:extLst>
          </p:cNvPr>
          <p:cNvSpPr txBox="1"/>
          <p:nvPr/>
        </p:nvSpPr>
        <p:spPr>
          <a:xfrm>
            <a:off x="251520" y="1059582"/>
            <a:ext cx="8199039" cy="23637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b="1" dirty="0"/>
              <a:t>Second </a:t>
            </a:r>
            <a:r>
              <a:rPr lang="en-GB" b="1" dirty="0" err="1"/>
              <a:t>hs-cTn</a:t>
            </a:r>
            <a:r>
              <a:rPr lang="en-GB" b="1" dirty="0"/>
              <a:t> measurement: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>
                <a:solidFill>
                  <a:srgbClr val="B10A32"/>
                </a:solidFill>
              </a:rPr>
              <a:t>0/3h</a:t>
            </a:r>
            <a:r>
              <a:rPr lang="en-GB" dirty="0"/>
              <a:t> pathway group							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in 15305 patient presentations (</a:t>
            </a:r>
            <a:r>
              <a:rPr lang="en-GB" b="1" dirty="0"/>
              <a:t>42%</a:t>
            </a:r>
            <a:r>
              <a:rPr lang="en-GB" dirty="0"/>
              <a:t>)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median </a:t>
            </a:r>
            <a:r>
              <a:rPr lang="en-GB" b="1" dirty="0"/>
              <a:t>190</a:t>
            </a:r>
            <a:r>
              <a:rPr lang="en-GB" dirty="0"/>
              <a:t> min (IQR 153–252) after 0h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endParaRPr lang="en-GB" dirty="0"/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After randomisation to the 0/1h pathway, one site was unable to implement the 1h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blood draw due to shortage of nurses but remained in the intention-to-treat analysis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B247ADB-BD0F-1EF6-F43D-AE388DB9B624}"/>
              </a:ext>
            </a:extLst>
          </p:cNvPr>
          <p:cNvSpPr txBox="1"/>
          <p:nvPr/>
        </p:nvSpPr>
        <p:spPr>
          <a:xfrm>
            <a:off x="4781355" y="1393605"/>
            <a:ext cx="3709670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>
                <a:solidFill>
                  <a:srgbClr val="008BBA"/>
                </a:solidFill>
              </a:rPr>
              <a:t>0/1h</a:t>
            </a:r>
            <a:r>
              <a:rPr lang="en-GB" dirty="0"/>
              <a:t> pathway group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in 18829 patient presentations (</a:t>
            </a:r>
            <a:r>
              <a:rPr lang="en-GB" b="1" dirty="0"/>
              <a:t>60%</a:t>
            </a:r>
            <a:r>
              <a:rPr lang="en-GB" dirty="0"/>
              <a:t>)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median </a:t>
            </a:r>
            <a:r>
              <a:rPr lang="en-GB" b="1" dirty="0"/>
              <a:t>86</a:t>
            </a:r>
            <a:r>
              <a:rPr lang="en-GB" dirty="0"/>
              <a:t> min (IQR 62–143) after 0h</a:t>
            </a:r>
            <a:endParaRPr lang="de-CH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9D72886-2E62-5887-D05F-8FCF34F8B328}"/>
              </a:ext>
            </a:extLst>
          </p:cNvPr>
          <p:cNvSpPr txBox="1"/>
          <p:nvPr/>
        </p:nvSpPr>
        <p:spPr>
          <a:xfrm>
            <a:off x="3923928" y="2315656"/>
            <a:ext cx="909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de-CH" sz="2000" b="1" dirty="0"/>
              <a:t>~ 2h↓</a:t>
            </a:r>
            <a:endParaRPr lang="de-CH" sz="20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482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7405E-C224-9F2E-3116-6E614597F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B8BF6F6D-4E59-CBF0-885B-1FA49D2ACB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19411" cy="62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A9255EA0-DF67-0B04-0A99-19D86CB98D4D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19410" cy="64012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Results: Safety of the 0/1h pathway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7D5AA6-CDD0-48E0-E52A-01DB41597E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511"/>
          <a:stretch>
            <a:fillRect/>
          </a:stretch>
        </p:blipFill>
        <p:spPr>
          <a:xfrm>
            <a:off x="179512" y="987574"/>
            <a:ext cx="5576338" cy="3600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3">
            <a:extLst>
              <a:ext uri="{FF2B5EF4-FFF2-40B4-BE49-F238E27FC236}">
                <a16:creationId xmlns:a16="http://schemas.microsoft.com/office/drawing/2014/main" id="{6615AFD2-CCFC-AEB4-6515-36121A8AB201}"/>
              </a:ext>
            </a:extLst>
          </p:cNvPr>
          <p:cNvSpPr txBox="1"/>
          <p:nvPr/>
        </p:nvSpPr>
        <p:spPr>
          <a:xfrm>
            <a:off x="5941085" y="1347614"/>
            <a:ext cx="2687980" cy="63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/>
              <a:t>Divergence in the direction of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/>
              <a:t>both components:</a:t>
            </a:r>
            <a:endParaRPr lang="de-CH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" name="Textfeld 8">
            <a:extLst>
              <a:ext uri="{FF2B5EF4-FFF2-40B4-BE49-F238E27FC236}">
                <a16:creationId xmlns:a16="http://schemas.microsoft.com/office/drawing/2014/main" id="{C181DA2D-90B2-7A7A-8517-E8100B15B2A0}"/>
              </a:ext>
            </a:extLst>
          </p:cNvPr>
          <p:cNvSpPr txBox="1"/>
          <p:nvPr/>
        </p:nvSpPr>
        <p:spPr>
          <a:xfrm>
            <a:off x="5919430" y="2095336"/>
            <a:ext cx="3232936" cy="929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/>
              <a:t>Death from any cause: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>
                <a:solidFill>
                  <a:srgbClr val="B10A32"/>
                </a:solidFill>
              </a:rPr>
              <a:t>0/3h</a:t>
            </a:r>
            <a:r>
              <a:rPr lang="en-GB" sz="1600" dirty="0"/>
              <a:t>: 1·1% 		</a:t>
            </a:r>
            <a:r>
              <a:rPr lang="en-GB" sz="1600" dirty="0">
                <a:solidFill>
                  <a:srgbClr val="008BBA"/>
                </a:solidFill>
              </a:rPr>
              <a:t>0/1h</a:t>
            </a:r>
            <a:r>
              <a:rPr lang="en-GB" sz="1600" dirty="0"/>
              <a:t>: 0·8%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/>
              <a:t>adjusted OR 0·84 (95%CI 0·67-1·06))</a:t>
            </a:r>
            <a:endParaRPr lang="de-CH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8" name="Textfeld 12">
            <a:extLst>
              <a:ext uri="{FF2B5EF4-FFF2-40B4-BE49-F238E27FC236}">
                <a16:creationId xmlns:a16="http://schemas.microsoft.com/office/drawing/2014/main" id="{30C235AB-6C00-7ACA-86AE-268C98221085}"/>
              </a:ext>
            </a:extLst>
          </p:cNvPr>
          <p:cNvSpPr txBox="1"/>
          <p:nvPr/>
        </p:nvSpPr>
        <p:spPr>
          <a:xfrm>
            <a:off x="5909289" y="3175456"/>
            <a:ext cx="3170420" cy="929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/>
              <a:t>New type 1 MI: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>
                <a:solidFill>
                  <a:srgbClr val="B10A32"/>
                </a:solidFill>
              </a:rPr>
              <a:t>0/3h</a:t>
            </a:r>
            <a:r>
              <a:rPr lang="en-GB" sz="1600" dirty="0"/>
              <a:t>: 0·2% 		</a:t>
            </a:r>
            <a:r>
              <a:rPr lang="en-GB" sz="1600" dirty="0">
                <a:solidFill>
                  <a:srgbClr val="008BBA"/>
                </a:solidFill>
              </a:rPr>
              <a:t>0/1h</a:t>
            </a:r>
            <a:r>
              <a:rPr lang="en-GB" sz="1600" dirty="0"/>
              <a:t>: 0·3%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/>
              <a:t>adjusted OR 1·55 (95%CI 1·07-2·24)</a:t>
            </a:r>
            <a:endParaRPr lang="de-CH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81FFB1-815E-45FF-1757-27416E1C7962}"/>
              </a:ext>
            </a:extLst>
          </p:cNvPr>
          <p:cNvSpPr/>
          <p:nvPr/>
        </p:nvSpPr>
        <p:spPr>
          <a:xfrm>
            <a:off x="1259632" y="2796072"/>
            <a:ext cx="4320480" cy="9215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C50807-4D91-868C-D3BB-D1E592B20A24}"/>
              </a:ext>
            </a:extLst>
          </p:cNvPr>
          <p:cNvSpPr/>
          <p:nvPr/>
        </p:nvSpPr>
        <p:spPr>
          <a:xfrm>
            <a:off x="1259632" y="1664624"/>
            <a:ext cx="1512168" cy="31701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EAF701-3DBC-9B09-CCEF-18A79CD66BC6}"/>
              </a:ext>
            </a:extLst>
          </p:cNvPr>
          <p:cNvSpPr txBox="1"/>
          <p:nvPr/>
        </p:nvSpPr>
        <p:spPr>
          <a:xfrm>
            <a:off x="1237652" y="1923678"/>
            <a:ext cx="18576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/>
              <a:t>Non-inferiority p=0·</a:t>
            </a:r>
            <a:r>
              <a:rPr lang="en-US" sz="1100" dirty="0"/>
              <a:t>00038</a:t>
            </a:r>
          </a:p>
        </p:txBody>
      </p:sp>
    </p:spTree>
    <p:extLst>
      <p:ext uri="{BB962C8B-B14F-4D97-AF65-F5344CB8AC3E}">
        <p14:creationId xmlns:p14="http://schemas.microsoft.com/office/powerpoint/2010/main" val="195758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B4B25-2AA7-DF02-8961-229265B47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602952A1-B473-CAB2-9881-EDB75BD18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19411" cy="62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A8B8C7C5-340B-338C-EB98-22A2CD34D8EC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19410" cy="64012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Results: Efficacy the 0/1h pathway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987EE4-FB35-6966-E24B-D2347046A0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73" b="2140"/>
          <a:stretch>
            <a:fillRect/>
          </a:stretch>
        </p:blipFill>
        <p:spPr>
          <a:xfrm>
            <a:off x="1331640" y="843558"/>
            <a:ext cx="6840760" cy="393527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9BA088-3C52-5FC2-63FB-371170892B91}"/>
              </a:ext>
            </a:extLst>
          </p:cNvPr>
          <p:cNvSpPr/>
          <p:nvPr/>
        </p:nvSpPr>
        <p:spPr>
          <a:xfrm>
            <a:off x="2483768" y="2399227"/>
            <a:ext cx="1512168" cy="187220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DA745A-01BA-9D97-720E-FFC4308807AE}"/>
              </a:ext>
            </a:extLst>
          </p:cNvPr>
          <p:cNvSpPr/>
          <p:nvPr/>
        </p:nvSpPr>
        <p:spPr>
          <a:xfrm>
            <a:off x="2511224" y="854882"/>
            <a:ext cx="5445151" cy="187220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feld 13">
            <a:extLst>
              <a:ext uri="{FF2B5EF4-FFF2-40B4-BE49-F238E27FC236}">
                <a16:creationId xmlns:a16="http://schemas.microsoft.com/office/drawing/2014/main" id="{64048A55-ED6E-F98A-A655-5AC244519A70}"/>
              </a:ext>
            </a:extLst>
          </p:cNvPr>
          <p:cNvSpPr txBox="1"/>
          <p:nvPr/>
        </p:nvSpPr>
        <p:spPr>
          <a:xfrm>
            <a:off x="4046564" y="1790986"/>
            <a:ext cx="4121552" cy="7314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200" dirty="0">
                <a:solidFill>
                  <a:srgbClr val="C00000"/>
                </a:solidFill>
              </a:rPr>
              <a:t>0/3h</a:t>
            </a:r>
            <a:r>
              <a:rPr lang="en-GB" sz="1200" dirty="0"/>
              <a:t>: median 309 min (IQR 203-470)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200" dirty="0">
                <a:solidFill>
                  <a:srgbClr val="008BBA"/>
                </a:solidFill>
              </a:rPr>
              <a:t>0/1h</a:t>
            </a:r>
            <a:r>
              <a:rPr lang="en-GB" sz="1200" dirty="0"/>
              <a:t>: median 309 min (IQR 207-474) 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200" dirty="0"/>
              <a:t>ratio of adjusted median time </a:t>
            </a:r>
            <a:r>
              <a:rPr lang="en-GB" sz="1200" b="1" dirty="0"/>
              <a:t>1.00</a:t>
            </a:r>
            <a:r>
              <a:rPr lang="en-GB" sz="1200" dirty="0"/>
              <a:t> (95% CI 0·97-1·02), p=0·65) </a:t>
            </a:r>
            <a:endParaRPr lang="de-CH" sz="1200" b="1" i="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44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AE92B-E83C-E902-2790-0011B0429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90D80CD3-8212-7B81-2D27-1296432FD2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19411" cy="62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43B8BB21-9FC1-A089-70B2-AA877CE0CDFB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19410" cy="64012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Results Subgroup Analyses: Implementation of 0/1h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7B4C15B-C64C-1C98-5DC8-C4456E6B7F8D}"/>
              </a:ext>
            </a:extLst>
          </p:cNvPr>
          <p:cNvSpPr txBox="1"/>
          <p:nvPr/>
        </p:nvSpPr>
        <p:spPr>
          <a:xfrm>
            <a:off x="1916030" y="676607"/>
            <a:ext cx="886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e-CH" sz="2000" b="1" i="0" kern="1200" dirty="0" err="1">
                <a:solidFill>
                  <a:schemeClr val="tx1"/>
                </a:solidFill>
                <a:latin typeface="+mn-lt"/>
                <a:ea typeface="+mn-ea"/>
              </a:rPr>
              <a:t>Safety</a:t>
            </a:r>
            <a:endParaRPr lang="de-CH" sz="20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569B7C3-EB41-5F36-442B-9DCD7DF4464A}"/>
              </a:ext>
            </a:extLst>
          </p:cNvPr>
          <p:cNvSpPr txBox="1"/>
          <p:nvPr/>
        </p:nvSpPr>
        <p:spPr>
          <a:xfrm>
            <a:off x="6269952" y="676607"/>
            <a:ext cx="102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e-CH" sz="2000" b="1" dirty="0" err="1"/>
              <a:t>Efficacy</a:t>
            </a:r>
            <a:endParaRPr lang="de-CH" sz="20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6C301A-1E5A-01DF-3410-F23778328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28" y="977340"/>
            <a:ext cx="4425672" cy="38724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5E436F-D2F1-8175-779B-DFD39FD52E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1" y="977340"/>
            <a:ext cx="4425672" cy="38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2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0F4E-FBE6-AD33-1E8D-A145EC0DC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C935DE62-7716-82CC-CED2-5CD5209C00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19411" cy="62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7A4A52EB-A43A-D4CE-512F-A601307BA64F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19410" cy="64012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Strengths &amp; Limitations: Implementation of 0/1h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A04F1C-BD78-C7D0-EEE4-21F5CF3B13AD}"/>
              </a:ext>
            </a:extLst>
          </p:cNvPr>
          <p:cNvSpPr txBox="1"/>
          <p:nvPr/>
        </p:nvSpPr>
        <p:spPr>
          <a:xfrm>
            <a:off x="107504" y="843558"/>
            <a:ext cx="9011906" cy="330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b="1" dirty="0"/>
              <a:t>Strengths:</a:t>
            </a:r>
          </a:p>
          <a:p>
            <a:pPr marL="381600" indent="-3429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GB" dirty="0"/>
              <a:t>Large sample size; diversity of represented countries &amp; healthcare systems &amp; </a:t>
            </a:r>
            <a:r>
              <a:rPr lang="en-GB" dirty="0" err="1"/>
              <a:t>hs-cTn</a:t>
            </a:r>
            <a:r>
              <a:rPr lang="en-GB" dirty="0"/>
              <a:t> assays</a:t>
            </a:r>
          </a:p>
          <a:p>
            <a:pPr marL="381600" indent="-3429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GB" dirty="0"/>
              <a:t>24/7 enrolment; an informed consent process that minimized selection bias</a:t>
            </a:r>
          </a:p>
          <a:p>
            <a:pPr marL="381600" indent="-3429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GB" dirty="0"/>
              <a:t>Care delivered by routine clinical teams; blinded outcome adjudication </a:t>
            </a:r>
            <a:endParaRPr lang="en-GB" b="1" dirty="0"/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endParaRPr lang="en-GB" b="1" dirty="0"/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b="1" dirty="0"/>
              <a:t>Limitations:</a:t>
            </a:r>
          </a:p>
          <a:p>
            <a:pPr marL="381600" indent="-3429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GB" dirty="0"/>
              <a:t>After randomisation to the 0/1h pathway, one large site was unable to implement the 1h blood draw due to shortage of nurses</a:t>
            </a:r>
          </a:p>
          <a:p>
            <a:pPr marL="381600" indent="-3429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GB" dirty="0"/>
              <a:t>Protocol deviations due to missing or incorrect timing of the 1h blood draw were common</a:t>
            </a:r>
          </a:p>
          <a:p>
            <a:pPr marL="381600" indent="-3429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GB" dirty="0"/>
              <a:t>Event rate was lower than anticipated (1·2% vs 3%)</a:t>
            </a:r>
          </a:p>
        </p:txBody>
      </p:sp>
    </p:spTree>
    <p:extLst>
      <p:ext uri="{BB962C8B-B14F-4D97-AF65-F5344CB8AC3E}">
        <p14:creationId xmlns:p14="http://schemas.microsoft.com/office/powerpoint/2010/main" val="32927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5F5F5-A88E-B433-2496-6A16C5EF2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807B8F5C-9F52-700D-7B28-7DC5A0B48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19411" cy="62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982C1B21-1B59-8B00-D725-654126088752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19410" cy="64012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Summary: Implementation of 0/1h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45E8C50-2F21-2AF5-521C-4589915342DA}"/>
              </a:ext>
            </a:extLst>
          </p:cNvPr>
          <p:cNvSpPr txBox="1"/>
          <p:nvPr/>
        </p:nvSpPr>
        <p:spPr>
          <a:xfrm>
            <a:off x="251520" y="822647"/>
            <a:ext cx="88678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1) This pragmatic trial conducted in late-adopting hospitals across various countries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     and healthcare systems showed that implementation of the 0/1h pathway 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     was </a:t>
            </a:r>
            <a:r>
              <a:rPr lang="en-GB" b="1" dirty="0"/>
              <a:t>non-inferior</a:t>
            </a:r>
            <a:r>
              <a:rPr lang="en-GB" dirty="0"/>
              <a:t> to the 0/3h pathway with respect to </a:t>
            </a:r>
            <a:r>
              <a:rPr lang="en-GB" b="1" dirty="0"/>
              <a:t>death from any cause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b="1" dirty="0"/>
              <a:t>     or new type 1 myocardial infarction</a:t>
            </a:r>
            <a:r>
              <a:rPr lang="en-GB" dirty="0"/>
              <a:t> within 30 days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2) but, despite availability 2</a:t>
            </a:r>
            <a:r>
              <a:rPr lang="en-GB" baseline="30000" dirty="0"/>
              <a:t>nd</a:t>
            </a:r>
            <a:r>
              <a:rPr lang="en-GB" dirty="0"/>
              <a:t> </a:t>
            </a:r>
            <a:r>
              <a:rPr lang="en-GB" dirty="0" err="1"/>
              <a:t>hs-cTn</a:t>
            </a:r>
            <a:r>
              <a:rPr lang="en-GB" dirty="0"/>
              <a:t> ~2h earlier, </a:t>
            </a:r>
            <a:r>
              <a:rPr lang="en-GB" b="1" dirty="0"/>
              <a:t>did not result in shorter ED length of stay</a:t>
            </a:r>
            <a:r>
              <a:rPr lang="en-GB" dirty="0"/>
              <a:t> 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3) Physician/Nurse workload </a:t>
            </a:r>
            <a:r>
              <a:rPr lang="en-GB" dirty="0">
                <a:sym typeface="Wingdings" pitchFamily="2" charset="2"/>
              </a:rPr>
              <a:t></a:t>
            </a:r>
            <a:r>
              <a:rPr lang="en-GB" dirty="0"/>
              <a:t> availability of </a:t>
            </a:r>
            <a:r>
              <a:rPr lang="en-GB" dirty="0" err="1"/>
              <a:t>hs-cTn</a:t>
            </a:r>
            <a:r>
              <a:rPr lang="en-GB" dirty="0"/>
              <a:t> result as rate-limiting step; 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     Diagnosis versus subsequent local workflow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4) Divergence in death from any cause vs new type 1 MI, and reduction in women and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     patients without known CAD requires further study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5) Healthcare providers should be aware of the challenges and implementation 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dirty="0"/>
              <a:t>     barriers when considering adopting rapid pathways in clinical practice</a:t>
            </a:r>
            <a:endParaRPr lang="de-CH" sz="1600" b="1" i="0" kern="120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501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6D773-5E84-7051-245D-8A6104A54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991C2B74-12B2-0E88-6317-A4A0B28EA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19411" cy="62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80436A9F-9C93-B7BE-1447-0792F6AF6921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19410" cy="64012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Publication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71BCA-65C4-1DDC-9F23-7540B861FC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8044" r="17859"/>
          <a:stretch>
            <a:fillRect/>
          </a:stretch>
        </p:blipFill>
        <p:spPr>
          <a:xfrm>
            <a:off x="538677" y="1131590"/>
            <a:ext cx="8066646" cy="30963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260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E3A9A4-76F8-6C47-B859-3D618D506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>
                <a:latin typeface="+mn-lt"/>
              </a:rPr>
              <a:t>Declaration</a:t>
            </a:r>
            <a:r>
              <a:rPr lang="fr-FR" dirty="0">
                <a:latin typeface="+mn-lt"/>
              </a:rPr>
              <a:t> of </a:t>
            </a:r>
            <a:r>
              <a:rPr lang="fr-FR" dirty="0" err="1">
                <a:latin typeface="+mn-lt"/>
              </a:rPr>
              <a:t>interest</a:t>
            </a:r>
            <a:endParaRPr lang="fr-FR" dirty="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CD2CAC-B4A4-F34A-968A-832FBD91A2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8496622" cy="3890434"/>
          </a:xfrm>
        </p:spPr>
        <p:txBody>
          <a:bodyPr>
            <a:normAutofit/>
          </a:bodyPr>
          <a:lstStyle/>
          <a:p>
            <a:r>
              <a:rPr lang="en-GB" sz="2000" dirty="0"/>
              <a:t>The </a:t>
            </a:r>
            <a:r>
              <a:rPr lang="en-GB" sz="2000" b="1" dirty="0"/>
              <a:t>PRESC1SE-MI</a:t>
            </a:r>
            <a:r>
              <a:rPr lang="en-GB" sz="2000" dirty="0"/>
              <a:t> trial was funded by the Swiss National Science Foundation, the Swiss Heart Foundation, the University Hospital Basel, the University of Basel, the Foundation for Cardiovascular Research Basel, Fondazione </a:t>
            </a:r>
            <a:r>
              <a:rPr lang="en-GB" sz="2000" dirty="0" err="1"/>
              <a:t>Ricerca</a:t>
            </a:r>
            <a:r>
              <a:rPr lang="en-GB" sz="2000" dirty="0"/>
              <a:t> </a:t>
            </a:r>
            <a:r>
              <a:rPr lang="en-GB" sz="2000" dirty="0" err="1"/>
              <a:t>Molinette</a:t>
            </a:r>
            <a:r>
              <a:rPr lang="en-GB" sz="2000" dirty="0"/>
              <a:t>, Idorsia, and Roche</a:t>
            </a:r>
          </a:p>
          <a:p>
            <a:endParaRPr lang="en-GB" sz="2000" dirty="0"/>
          </a:p>
          <a:p>
            <a:r>
              <a:rPr lang="en-GB" sz="1400" dirty="0"/>
              <a:t>Research grants from </a:t>
            </a:r>
            <a:r>
              <a:rPr lang="en-GB" sz="1400" dirty="0" err="1"/>
              <a:t>Innosuisse</a:t>
            </a:r>
            <a:r>
              <a:rPr lang="en-GB" sz="1400" dirty="0"/>
              <a:t>, Abbott, Astra Zeneca, Beckman Coulter, </a:t>
            </a:r>
            <a:r>
              <a:rPr lang="en-GB" sz="1400" dirty="0" err="1"/>
              <a:t>Biomerieux</a:t>
            </a:r>
            <a:r>
              <a:rPr lang="en-GB" sz="1400" dirty="0"/>
              <a:t>, Boehringer Ingelheim, Mindray, MSD, Novartis, Novo-Nordisk, Ortho Clinical Diagnostics, Quidel, </a:t>
            </a:r>
            <a:r>
              <a:rPr lang="en-GB" sz="1400" dirty="0" err="1"/>
              <a:t>SpinChip</a:t>
            </a:r>
            <a:r>
              <a:rPr lang="en-GB" sz="1400" dirty="0"/>
              <a:t>, Upstream, and </a:t>
            </a:r>
            <a:r>
              <a:rPr lang="en-GB" sz="1400" dirty="0" err="1"/>
              <a:t>Sphingotec</a:t>
            </a:r>
            <a:r>
              <a:rPr lang="en-GB" sz="1400" dirty="0"/>
              <a:t>, all paid to the institution</a:t>
            </a:r>
          </a:p>
          <a:p>
            <a:endParaRPr lang="en-GB" sz="1400" dirty="0"/>
          </a:p>
          <a:p>
            <a:r>
              <a:rPr lang="en-GB" sz="1400" dirty="0"/>
              <a:t>Speaker/consulting honoraria from Abbott, Astra Zeneca, Bayer, Boehringer Ingelheim, BMS, Daiichi Sankyo, Eli Lilly, Idorsia, MSD, Novartis, Novo Nordisk, Roche, Sanofi, Siemens, and </a:t>
            </a:r>
            <a:r>
              <a:rPr lang="en-GB" sz="1400" dirty="0" err="1"/>
              <a:t>SpinChip</a:t>
            </a:r>
            <a:r>
              <a:rPr lang="en-GB" sz="1400" dirty="0"/>
              <a:t>, all paid to the institution</a:t>
            </a:r>
          </a:p>
          <a:p>
            <a:pPr marL="0" indent="0">
              <a:buNone/>
            </a:pPr>
            <a:endParaRPr lang="en-GB" sz="1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7366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pieren 31"/>
          <p:cNvGrpSpPr/>
          <p:nvPr/>
        </p:nvGrpSpPr>
        <p:grpSpPr>
          <a:xfrm>
            <a:off x="4099959" y="1032736"/>
            <a:ext cx="1336137" cy="1003155"/>
            <a:chOff x="8588611" y="1388082"/>
            <a:chExt cx="1781516" cy="1337540"/>
          </a:xfrm>
        </p:grpSpPr>
        <p:sp>
          <p:nvSpPr>
            <p:cNvPr id="33" name="Pfeil nach unten 32"/>
            <p:cNvSpPr/>
            <p:nvPr/>
          </p:nvSpPr>
          <p:spPr>
            <a:xfrm>
              <a:off x="9287671" y="2038041"/>
              <a:ext cx="161925" cy="687581"/>
            </a:xfrm>
            <a:prstGeom prst="down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013">
                <a:latin typeface="Helvetica" pitchFamily="2" charset="0"/>
              </a:endParaRPr>
            </a:p>
          </p:txBody>
        </p:sp>
        <p:sp>
          <p:nvSpPr>
            <p:cNvPr id="34" name="Text Box 17"/>
            <p:cNvSpPr txBox="1">
              <a:spLocks noChangeArrowheads="1"/>
            </p:cNvSpPr>
            <p:nvPr/>
          </p:nvSpPr>
          <p:spPr bwMode="auto">
            <a:xfrm>
              <a:off x="8588611" y="1388082"/>
              <a:ext cx="1781516" cy="697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de-CH" sz="1400" dirty="0">
                <a:solidFill>
                  <a:srgbClr val="000000"/>
                </a:solidFill>
                <a:latin typeface="+mn-lt"/>
              </a:endParaRPr>
            </a:p>
            <a:p>
              <a:pPr algn="ctr" eaLnBrk="1" hangingPunct="1"/>
              <a:r>
                <a:rPr lang="de-CH" sz="1400" dirty="0">
                  <a:solidFill>
                    <a:srgbClr val="000000"/>
                  </a:solidFill>
                  <a:latin typeface="+mn-lt"/>
                </a:rPr>
                <a:t>2</a:t>
              </a:r>
              <a:r>
                <a:rPr lang="de-CH" sz="1400" baseline="30000" dirty="0">
                  <a:solidFill>
                    <a:srgbClr val="000000"/>
                  </a:solidFill>
                  <a:latin typeface="+mn-lt"/>
                </a:rPr>
                <a:t>nd</a:t>
              </a:r>
              <a:r>
                <a:rPr lang="de-CH" sz="140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de-CH" sz="1400" dirty="0" err="1">
                  <a:solidFill>
                    <a:srgbClr val="000000"/>
                  </a:solidFill>
                  <a:latin typeface="+mn-lt"/>
                </a:rPr>
                <a:t>blood</a:t>
              </a:r>
              <a:r>
                <a:rPr lang="de-CH" sz="140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de-CH" sz="1400" dirty="0" err="1">
                  <a:solidFill>
                    <a:srgbClr val="000000"/>
                  </a:solidFill>
                  <a:latin typeface="+mn-lt"/>
                </a:rPr>
                <a:t>draw</a:t>
              </a:r>
              <a:r>
                <a:rPr lang="de-CH" sz="1400" dirty="0">
                  <a:solidFill>
                    <a:srgbClr val="000000"/>
                  </a:solidFill>
                  <a:latin typeface="+mn-lt"/>
                </a:rPr>
                <a:t>  </a:t>
              </a:r>
            </a:p>
          </p:txBody>
        </p:sp>
      </p:grpSp>
      <p:grpSp>
        <p:nvGrpSpPr>
          <p:cNvPr id="35" name="Gruppieren 34"/>
          <p:cNvGrpSpPr/>
          <p:nvPr/>
        </p:nvGrpSpPr>
        <p:grpSpPr>
          <a:xfrm>
            <a:off x="4137140" y="1032736"/>
            <a:ext cx="1209537" cy="1003154"/>
            <a:chOff x="8639585" y="1383234"/>
            <a:chExt cx="1612716" cy="1337539"/>
          </a:xfrm>
        </p:grpSpPr>
        <p:sp>
          <p:nvSpPr>
            <p:cNvPr id="36" name="Pfeil nach unten 35"/>
            <p:cNvSpPr/>
            <p:nvPr/>
          </p:nvSpPr>
          <p:spPr>
            <a:xfrm>
              <a:off x="9289069" y="2033192"/>
              <a:ext cx="161925" cy="687581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013">
                <a:latin typeface="Helvetica" pitchFamily="2" charset="0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auto">
            <a:xfrm>
              <a:off x="8639585" y="1383234"/>
              <a:ext cx="16127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de-CH" sz="1200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6228184" y="1041062"/>
            <a:ext cx="1370964" cy="1003155"/>
            <a:chOff x="8638186" y="1388082"/>
            <a:chExt cx="1827952" cy="1337540"/>
          </a:xfrm>
        </p:grpSpPr>
        <p:sp>
          <p:nvSpPr>
            <p:cNvPr id="17" name="Pfeil nach unten 16"/>
            <p:cNvSpPr/>
            <p:nvPr/>
          </p:nvSpPr>
          <p:spPr>
            <a:xfrm>
              <a:off x="9287671" y="2038041"/>
              <a:ext cx="161925" cy="687581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013">
                <a:latin typeface="Helvetica" pitchFamily="2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8638186" y="1388082"/>
              <a:ext cx="1827952" cy="697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de-CH" sz="1400" dirty="0">
                <a:solidFill>
                  <a:srgbClr val="000000"/>
                </a:solidFill>
                <a:latin typeface="+mn-lt"/>
              </a:endParaRPr>
            </a:p>
            <a:p>
              <a:pPr algn="ctr" eaLnBrk="1" hangingPunct="1"/>
              <a:r>
                <a:rPr lang="de-CH" sz="1400" dirty="0">
                  <a:solidFill>
                    <a:srgbClr val="000000"/>
                  </a:solidFill>
                  <a:latin typeface="+mn-lt"/>
                </a:rPr>
                <a:t>2</a:t>
              </a:r>
              <a:r>
                <a:rPr lang="de-CH" sz="1400" baseline="30000" dirty="0">
                  <a:solidFill>
                    <a:srgbClr val="000000"/>
                  </a:solidFill>
                  <a:latin typeface="+mn-lt"/>
                </a:rPr>
                <a:t>nd</a:t>
              </a:r>
              <a:r>
                <a:rPr lang="de-CH" sz="140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de-CH" sz="1400" dirty="0" err="1">
                  <a:solidFill>
                    <a:srgbClr val="000000"/>
                  </a:solidFill>
                  <a:latin typeface="+mn-lt"/>
                </a:rPr>
                <a:t>blood</a:t>
              </a:r>
              <a:r>
                <a:rPr lang="de-CH" sz="140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de-CH" sz="1400" dirty="0" err="1">
                  <a:solidFill>
                    <a:srgbClr val="000000"/>
                  </a:solidFill>
                  <a:latin typeface="+mn-lt"/>
                </a:rPr>
                <a:t>draw</a:t>
              </a:r>
              <a:r>
                <a:rPr lang="de-CH" sz="1400" dirty="0">
                  <a:solidFill>
                    <a:srgbClr val="000000"/>
                  </a:solidFill>
                  <a:latin typeface="+mn-lt"/>
                </a:rPr>
                <a:t>  </a:t>
              </a: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2324000" y="2073022"/>
            <a:ext cx="6496472" cy="525410"/>
            <a:chOff x="3000137" y="1943729"/>
            <a:chExt cx="8001000" cy="700547"/>
          </a:xfrm>
        </p:grpSpPr>
        <p:sp>
          <p:nvSpPr>
            <p:cNvPr id="16387" name="Textfeld 9"/>
            <p:cNvSpPr txBox="1">
              <a:spLocks noChangeArrowheads="1"/>
            </p:cNvSpPr>
            <p:nvPr/>
          </p:nvSpPr>
          <p:spPr bwMode="auto">
            <a:xfrm>
              <a:off x="3000137" y="1946649"/>
              <a:ext cx="8001000" cy="697627"/>
            </a:xfrm>
            <a:prstGeom prst="rect">
              <a:avLst/>
            </a:prstGeom>
            <a:solidFill>
              <a:srgbClr val="FAFAFA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marL="514350" indent="-5143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de-DE" sz="2800" dirty="0">
                  <a:solidFill>
                    <a:srgbClr val="000000"/>
                  </a:solidFill>
                  <a:latin typeface="+mn-lt"/>
                </a:rPr>
                <a:t>0h	   1h    2h    3h    4h    5h    6h   7h</a:t>
              </a:r>
            </a:p>
          </p:txBody>
        </p:sp>
        <p:cxnSp>
          <p:nvCxnSpPr>
            <p:cNvPr id="21508" name="Gerade Verbindung mit Pfeil 11"/>
            <p:cNvCxnSpPr>
              <a:cxnSpLocks noChangeShapeType="1"/>
            </p:cNvCxnSpPr>
            <p:nvPr/>
          </p:nvCxnSpPr>
          <p:spPr bwMode="auto">
            <a:xfrm>
              <a:off x="3101735" y="1943729"/>
              <a:ext cx="7370233" cy="4763"/>
            </a:xfrm>
            <a:prstGeom prst="straightConnector1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1" name="Gerade Verbindung mit Pfeil 10"/>
          <p:cNvCxnSpPr/>
          <p:nvPr/>
        </p:nvCxnSpPr>
        <p:spPr>
          <a:xfrm flipH="1">
            <a:off x="4193958" y="4158808"/>
            <a:ext cx="2473602" cy="1599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/>
          <p:cNvGrpSpPr/>
          <p:nvPr/>
        </p:nvGrpSpPr>
        <p:grpSpPr>
          <a:xfrm>
            <a:off x="148086" y="3795886"/>
            <a:ext cx="3836563" cy="830997"/>
            <a:chOff x="305819" y="3795886"/>
            <a:chExt cx="3836563" cy="830996"/>
          </a:xfrm>
        </p:grpSpPr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305819" y="3795886"/>
              <a:ext cx="3836563" cy="830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CH" sz="2400" b="1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de-CH" sz="2000" b="1" dirty="0">
                  <a:solidFill>
                    <a:srgbClr val="000000"/>
                  </a:solidFill>
                  <a:latin typeface="+mn-lt"/>
                </a:rPr>
                <a:t>0/1h </a:t>
              </a:r>
              <a:r>
                <a:rPr lang="de-CH" sz="2000" b="1" dirty="0" err="1">
                  <a:solidFill>
                    <a:srgbClr val="000000"/>
                  </a:solidFill>
                  <a:latin typeface="+mn-lt"/>
                </a:rPr>
                <a:t>pathway</a:t>
              </a:r>
              <a:r>
                <a:rPr lang="de-CH" sz="2000" b="1" dirty="0">
                  <a:solidFill>
                    <a:srgbClr val="000000"/>
                  </a:solidFill>
                  <a:latin typeface="+mn-lt"/>
                </a:rPr>
                <a:t>:</a:t>
              </a:r>
              <a:r>
                <a:rPr lang="de-CH" sz="2400" b="1" dirty="0">
                  <a:solidFill>
                    <a:srgbClr val="000000"/>
                  </a:solidFill>
                  <a:latin typeface="+mn-lt"/>
                </a:rPr>
                <a:t>   </a:t>
              </a:r>
              <a:r>
                <a:rPr lang="de-CH" sz="2400" b="1" dirty="0" err="1">
                  <a:solidFill>
                    <a:srgbClr val="00B050"/>
                  </a:solidFill>
                  <a:latin typeface="+mn-lt"/>
                </a:rPr>
                <a:t>hs-cTn</a:t>
              </a:r>
              <a:r>
                <a:rPr lang="de-CH" sz="2400" b="1" dirty="0">
                  <a:solidFill>
                    <a:srgbClr val="000000"/>
                  </a:solidFill>
                  <a:latin typeface="+mn-lt"/>
                </a:rPr>
                <a:t> </a:t>
              </a:r>
            </a:p>
            <a:p>
              <a:pPr eaLnBrk="1" hangingPunct="1"/>
              <a:r>
                <a:rPr lang="de-CH" sz="1050" b="1" dirty="0">
                  <a:solidFill>
                    <a:srgbClr val="000000"/>
                  </a:solidFill>
                  <a:latin typeface="+mn-lt"/>
                </a:rPr>
                <a:t>                                   </a:t>
              </a:r>
              <a:r>
                <a:rPr lang="de-CH" sz="2400" b="1" dirty="0">
                  <a:solidFill>
                    <a:srgbClr val="000000"/>
                  </a:solidFill>
                  <a:latin typeface="+mn-lt"/>
                </a:rPr>
                <a:t>		 </a:t>
              </a:r>
              <a:r>
                <a:rPr lang="de-CH" sz="2400" b="1" dirty="0" err="1">
                  <a:solidFill>
                    <a:srgbClr val="00B050"/>
                  </a:solidFill>
                  <a:latin typeface="+mn-lt"/>
                </a:rPr>
                <a:t>hs-cTn</a:t>
              </a:r>
              <a:endParaRPr lang="de-CH" sz="2400" b="1" dirty="0">
                <a:solidFill>
                  <a:srgbClr val="00B050"/>
                </a:solidFill>
                <a:latin typeface="+mn-lt"/>
              </a:endParaRPr>
            </a:p>
          </p:txBody>
        </p:sp>
        <p:sp>
          <p:nvSpPr>
            <p:cNvPr id="3" name="Textfeld 2"/>
            <p:cNvSpPr txBox="1"/>
            <p:nvPr/>
          </p:nvSpPr>
          <p:spPr>
            <a:xfrm>
              <a:off x="391462" y="4208189"/>
              <a:ext cx="20714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400" dirty="0">
                  <a:latin typeface="Helvetica" pitchFamily="2" charset="0"/>
                </a:rPr>
                <a:t>(ESC 2015/2020/2023)</a:t>
              </a:r>
            </a:p>
          </p:txBody>
        </p:sp>
      </p:grpSp>
      <p:sp>
        <p:nvSpPr>
          <p:cNvPr id="46" name="Text Box 17">
            <a:extLst>
              <a:ext uri="{FF2B5EF4-FFF2-40B4-BE49-F238E27FC236}">
                <a16:creationId xmlns:a16="http://schemas.microsoft.com/office/drawing/2014/main" id="{157CD0C9-FD4E-2645-96D2-4E60AAF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434" y="2733466"/>
            <a:ext cx="49216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CH" sz="2400" dirty="0" err="1">
                <a:solidFill>
                  <a:srgbClr val="FF0000"/>
                </a:solidFill>
                <a:latin typeface="+mn-lt"/>
              </a:rPr>
              <a:t>cTn</a:t>
            </a:r>
            <a:r>
              <a:rPr lang="de-CH" sz="2400" dirty="0">
                <a:solidFill>
                  <a:srgbClr val="000000"/>
                </a:solidFill>
                <a:latin typeface="+mn-lt"/>
              </a:rPr>
              <a:t>				        </a:t>
            </a:r>
            <a:r>
              <a:rPr lang="de-CH" sz="2400" dirty="0" err="1">
                <a:solidFill>
                  <a:srgbClr val="FF0000"/>
                </a:solidFill>
                <a:latin typeface="+mn-lt"/>
              </a:rPr>
              <a:t>cTn</a:t>
            </a:r>
            <a:endParaRPr lang="de-CH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7" name="Text Box 17">
            <a:extLst>
              <a:ext uri="{FF2B5EF4-FFF2-40B4-BE49-F238E27FC236}">
                <a16:creationId xmlns:a16="http://schemas.microsoft.com/office/drawing/2014/main" id="{E001742E-011B-5D73-FDCA-DD97775B6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1047919"/>
            <a:ext cx="1549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CH" sz="1400" dirty="0">
                <a:solidFill>
                  <a:srgbClr val="000000"/>
                </a:solidFill>
                <a:latin typeface="+mn-lt"/>
              </a:rPr>
              <a:t>12-lead ECG</a:t>
            </a:r>
          </a:p>
          <a:p>
            <a:pPr algn="ctr" eaLnBrk="1" hangingPunct="1"/>
            <a:r>
              <a:rPr lang="de-CH" sz="1400" dirty="0">
                <a:solidFill>
                  <a:srgbClr val="000000"/>
                </a:solidFill>
                <a:latin typeface="+mn-lt"/>
              </a:rPr>
              <a:t>1</a:t>
            </a:r>
            <a:r>
              <a:rPr lang="de-CH" sz="1400" baseline="30000" dirty="0">
                <a:solidFill>
                  <a:srgbClr val="000000"/>
                </a:solidFill>
                <a:latin typeface="+mn-lt"/>
              </a:rPr>
              <a:t>st</a:t>
            </a:r>
            <a:r>
              <a:rPr lang="de-CH" sz="1400" dirty="0">
                <a:solidFill>
                  <a:srgbClr val="000000"/>
                </a:solidFill>
                <a:latin typeface="+mn-lt"/>
              </a:rPr>
              <a:t> </a:t>
            </a:r>
            <a:r>
              <a:rPr lang="de-CH" sz="1400" dirty="0" err="1">
                <a:solidFill>
                  <a:srgbClr val="000000"/>
                </a:solidFill>
                <a:latin typeface="+mn-lt"/>
              </a:rPr>
              <a:t>blood</a:t>
            </a:r>
            <a:r>
              <a:rPr lang="de-CH" sz="1400" dirty="0">
                <a:solidFill>
                  <a:srgbClr val="000000"/>
                </a:solidFill>
                <a:latin typeface="+mn-lt"/>
              </a:rPr>
              <a:t> </a:t>
            </a:r>
            <a:r>
              <a:rPr lang="de-CH" sz="1400" dirty="0" err="1">
                <a:solidFill>
                  <a:srgbClr val="000000"/>
                </a:solidFill>
                <a:latin typeface="+mn-lt"/>
              </a:rPr>
              <a:t>draw</a:t>
            </a:r>
            <a:r>
              <a:rPr lang="de-CH" sz="1400" dirty="0">
                <a:solidFill>
                  <a:srgbClr val="000000"/>
                </a:solidFill>
                <a:latin typeface="+mn-lt"/>
              </a:rPr>
              <a:t>  </a:t>
            </a:r>
          </a:p>
        </p:txBody>
      </p:sp>
      <p:sp>
        <p:nvSpPr>
          <p:cNvPr id="48" name="Pfeil nach unten 5">
            <a:extLst>
              <a:ext uri="{FF2B5EF4-FFF2-40B4-BE49-F238E27FC236}">
                <a16:creationId xmlns:a16="http://schemas.microsoft.com/office/drawing/2014/main" id="{A77CF377-BB71-0036-2FB8-7BFFC5DC9F3B}"/>
              </a:ext>
            </a:extLst>
          </p:cNvPr>
          <p:cNvSpPr/>
          <p:nvPr/>
        </p:nvSpPr>
        <p:spPr>
          <a:xfrm>
            <a:off x="2533176" y="1535907"/>
            <a:ext cx="121444" cy="515686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013">
              <a:latin typeface="Helvetica" pitchFamily="2" charset="0"/>
            </a:endParaRPr>
          </a:p>
        </p:txBody>
      </p:sp>
      <p:sp>
        <p:nvSpPr>
          <p:cNvPr id="49" name="Text Box 17">
            <a:extLst>
              <a:ext uri="{FF2B5EF4-FFF2-40B4-BE49-F238E27FC236}">
                <a16:creationId xmlns:a16="http://schemas.microsoft.com/office/drawing/2014/main" id="{804D773E-C556-EA1B-E1F6-6914365B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155" y="3219822"/>
            <a:ext cx="504016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CH" sz="24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de-CH" sz="2000" b="1" dirty="0">
                <a:solidFill>
                  <a:srgbClr val="000000"/>
                </a:solidFill>
                <a:latin typeface="+mn-lt"/>
              </a:rPr>
              <a:t>0/3h </a:t>
            </a:r>
            <a:r>
              <a:rPr lang="de-CH" sz="2000" b="1" dirty="0" err="1">
                <a:solidFill>
                  <a:srgbClr val="000000"/>
                </a:solidFill>
                <a:latin typeface="+mn-lt"/>
              </a:rPr>
              <a:t>pathway</a:t>
            </a:r>
            <a:r>
              <a:rPr lang="de-CH" sz="2000" b="1" dirty="0">
                <a:solidFill>
                  <a:srgbClr val="000000"/>
                </a:solidFill>
                <a:latin typeface="+mn-lt"/>
              </a:rPr>
              <a:t>:</a:t>
            </a:r>
            <a:r>
              <a:rPr lang="de-CH" sz="2400" b="1" dirty="0">
                <a:solidFill>
                  <a:srgbClr val="000000"/>
                </a:solidFill>
                <a:latin typeface="+mn-lt"/>
              </a:rPr>
              <a:t>   </a:t>
            </a:r>
            <a:r>
              <a:rPr lang="de-CH" sz="2400" b="1" dirty="0" err="1">
                <a:solidFill>
                  <a:srgbClr val="FFC000"/>
                </a:solidFill>
                <a:latin typeface="+mn-lt"/>
              </a:rPr>
              <a:t>hs-cTn</a:t>
            </a:r>
            <a:r>
              <a:rPr lang="de-CH" sz="2400" b="1" dirty="0">
                <a:solidFill>
                  <a:srgbClr val="000000"/>
                </a:solidFill>
                <a:latin typeface="+mn-lt"/>
              </a:rPr>
              <a:t>                    </a:t>
            </a:r>
            <a:r>
              <a:rPr lang="de-CH" sz="2400" b="1" dirty="0" err="1">
                <a:solidFill>
                  <a:srgbClr val="FFC000"/>
                </a:solidFill>
                <a:latin typeface="+mn-lt"/>
              </a:rPr>
              <a:t>hs-cTn</a:t>
            </a:r>
            <a:endParaRPr lang="de-CH" sz="2400" b="1" dirty="0">
              <a:solidFill>
                <a:srgbClr val="FFC000"/>
              </a:solidFill>
              <a:latin typeface="+mn-lt"/>
            </a:endParaRPr>
          </a:p>
          <a:p>
            <a:pPr eaLnBrk="1" hangingPunct="1"/>
            <a:r>
              <a:rPr lang="de-CH" sz="1050" dirty="0">
                <a:latin typeface="+mn-lt"/>
              </a:rPr>
              <a:t>  </a:t>
            </a:r>
            <a:r>
              <a:rPr lang="de-CH" sz="1400" dirty="0">
                <a:latin typeface="+mn-lt"/>
              </a:rPr>
              <a:t>(ESC 2011)</a:t>
            </a:r>
            <a:endParaRPr lang="de-CH" sz="1050" dirty="0">
              <a:latin typeface="+mn-lt"/>
            </a:endParaRPr>
          </a:p>
        </p:txBody>
      </p:sp>
      <p:sp>
        <p:nvSpPr>
          <p:cNvPr id="2" name="Line 6">
            <a:extLst>
              <a:ext uri="{FF2B5EF4-FFF2-40B4-BE49-F238E27FC236}">
                <a16:creationId xmlns:a16="http://schemas.microsoft.com/office/drawing/2014/main" id="{AD94FFD4-1D55-6CC2-03F5-9FF15A71360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52801"/>
            <a:ext cx="9252520" cy="1627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de-DE" sz="135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EDA2D2F3-76E9-598B-7C1B-B1C5DD55D269}"/>
              </a:ext>
            </a:extLst>
          </p:cNvPr>
          <p:cNvSpPr txBox="1">
            <a:spLocks/>
          </p:cNvSpPr>
          <p:nvPr/>
        </p:nvSpPr>
        <p:spPr>
          <a:xfrm>
            <a:off x="398522" y="-164554"/>
            <a:ext cx="8283144" cy="71521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700" b="1" dirty="0">
                <a:latin typeface="+mn-lt"/>
                <a:cs typeface="Gill Sans SemiBold" panose="020B0502020104020203" pitchFamily="34" charset="-79"/>
              </a:rPr>
              <a:t>Background: Acute chest pain in the ED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9ED7B99-4154-7681-9648-7197589D1582}"/>
              </a:ext>
            </a:extLst>
          </p:cNvPr>
          <p:cNvSpPr txBox="1">
            <a:spLocks/>
          </p:cNvSpPr>
          <p:nvPr/>
        </p:nvSpPr>
        <p:spPr>
          <a:xfrm>
            <a:off x="5461006" y="3379591"/>
            <a:ext cx="3902021" cy="1172211"/>
          </a:xfrm>
          <a:prstGeom prst="rect">
            <a:avLst/>
          </a:prstGeom>
          <a:solidFill>
            <a:srgbClr val="FAFAFA"/>
          </a:solidFill>
        </p:spPr>
        <p:txBody>
          <a:bodyPr/>
          <a:lstStyle>
            <a:lvl1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Arial" pitchFamily="34" charset="0"/>
              </a:defRPr>
            </a:lvl2pPr>
            <a:lvl3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Arial" pitchFamily="34" charset="0"/>
              </a:defRPr>
            </a:lvl3pPr>
            <a:lvl4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Arial" pitchFamily="34" charset="0"/>
              </a:defRPr>
            </a:lvl4pPr>
            <a:lvl5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Arial" pitchFamily="34" charset="0"/>
              </a:defRPr>
            </a:lvl5pPr>
            <a:lvl6pPr marL="4572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Arial" pitchFamily="34" charset="0"/>
              </a:defRPr>
            </a:lvl6pPr>
            <a:lvl7pPr marL="9144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Arial" pitchFamily="34" charset="0"/>
              </a:defRPr>
            </a:lvl7pPr>
            <a:lvl8pPr marL="13716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Arial" pitchFamily="34" charset="0"/>
              </a:defRPr>
            </a:lvl8pPr>
            <a:lvl9pPr marL="18288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Arial" pitchFamily="34" charset="0"/>
              </a:defRPr>
            </a:lvl9pPr>
          </a:lstStyle>
          <a:p>
            <a:pPr marL="342900" indent="-342900" algn="l">
              <a:lnSpc>
                <a:spcPts val="3000"/>
              </a:lnSpc>
              <a:buAutoNum type="arabicParenR"/>
            </a:pPr>
            <a:r>
              <a:rPr lang="de-DE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</a:t>
            </a:r>
            <a:r>
              <a:rPr lang="de-DE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de-DE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de-DE" sz="2000" b="0" dirty="0">
                <a:solidFill>
                  <a:srgbClr val="00C7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  </a:t>
            </a:r>
            <a:r>
              <a:rPr lang="de-DE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 </a:t>
            </a:r>
            <a:r>
              <a:rPr lang="de-DE" sz="2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length</a:t>
            </a:r>
            <a:r>
              <a:rPr lang="de-DE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de-DE" sz="2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stay</a:t>
            </a:r>
            <a:r>
              <a:rPr lang="de-DE" sz="2000" b="0" dirty="0">
                <a:solidFill>
                  <a:srgbClr val="00C7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 	           </a:t>
            </a:r>
          </a:p>
          <a:p>
            <a:pPr algn="l">
              <a:lnSpc>
                <a:spcPts val="3000"/>
              </a:lnSpc>
            </a:pPr>
            <a:r>
              <a:rPr lang="de-DE" sz="2000" b="0" dirty="0">
                <a:solidFill>
                  <a:srgbClr val="00C7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      </a:t>
            </a:r>
            <a:r>
              <a:rPr lang="de-DE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in </a:t>
            </a:r>
            <a:r>
              <a:rPr lang="de-DE" sz="2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early</a:t>
            </a:r>
            <a:r>
              <a:rPr lang="de-DE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adopting</a:t>
            </a:r>
            <a:r>
              <a:rPr lang="de-DE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hospitals</a:t>
            </a:r>
            <a:endParaRPr lang="de-DE" sz="2000" b="0" dirty="0">
              <a:solidFill>
                <a:srgbClr val="00C7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/>
            </a:endParaRPr>
          </a:p>
          <a:p>
            <a:pPr algn="l">
              <a:lnSpc>
                <a:spcPts val="3000"/>
              </a:lnSpc>
            </a:pP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2)  Late </a:t>
            </a:r>
            <a:r>
              <a:rPr lang="de-DE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adopting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hospital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?</a:t>
            </a:r>
          </a:p>
        </p:txBody>
      </p:sp>
      <p:sp>
        <p:nvSpPr>
          <p:cNvPr id="10" name="Textfeld 1">
            <a:extLst>
              <a:ext uri="{FF2B5EF4-FFF2-40B4-BE49-F238E27FC236}">
                <a16:creationId xmlns:a16="http://schemas.microsoft.com/office/drawing/2014/main" id="{249B9DD0-7F79-8012-363A-132F53DCC309}"/>
              </a:ext>
            </a:extLst>
          </p:cNvPr>
          <p:cNvSpPr txBox="1"/>
          <p:nvPr/>
        </p:nvSpPr>
        <p:spPr>
          <a:xfrm>
            <a:off x="6986860" y="4950430"/>
            <a:ext cx="2022670" cy="184666"/>
          </a:xfrm>
          <a:prstGeom prst="rect">
            <a:avLst/>
          </a:prstGeom>
          <a:noFill/>
        </p:spPr>
        <p:txBody>
          <a:bodyPr wrap="none" lIns="68580" tIns="34290" rIns="68580" bIns="34290" rtlCol="0" anchor="b">
            <a:spAutoFit/>
          </a:bodyPr>
          <a:lstStyle/>
          <a:p>
            <a:pPr marL="38576" algn="r" defTabSz="359991">
              <a:spcBef>
                <a:spcPct val="20000"/>
              </a:spcBef>
              <a:buClr>
                <a:srgbClr val="C00000"/>
              </a:buClr>
            </a:pPr>
            <a:r>
              <a:rPr lang="de-DE" sz="750"/>
              <a:t>Collet JP, et al. </a:t>
            </a:r>
            <a:r>
              <a:rPr lang="en-GB" sz="750" i="1" err="1"/>
              <a:t>Eur</a:t>
            </a:r>
            <a:r>
              <a:rPr lang="en-GB" sz="750" i="1"/>
              <a:t> Heart J</a:t>
            </a:r>
            <a:r>
              <a:rPr lang="en-GB" sz="750"/>
              <a:t>. 2021;42:1289-1367.</a:t>
            </a:r>
            <a:endParaRPr lang="de-DE" sz="750">
              <a:cs typeface="Arial"/>
            </a:endParaRPr>
          </a:p>
        </p:txBody>
      </p:sp>
      <p:pic>
        <p:nvPicPr>
          <p:cNvPr id="12" name="Bild 1" descr="adam_ecg.jpg">
            <a:extLst>
              <a:ext uri="{FF2B5EF4-FFF2-40B4-BE49-F238E27FC236}">
                <a16:creationId xmlns:a16="http://schemas.microsoft.com/office/drawing/2014/main" id="{E4A7F27A-8C95-4AB4-667E-4B51241DFB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37" y="785422"/>
            <a:ext cx="1100245" cy="8801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4" descr="cobas® pure integrated solutions">
            <a:extLst>
              <a:ext uri="{FF2B5EF4-FFF2-40B4-BE49-F238E27FC236}">
                <a16:creationId xmlns:a16="http://schemas.microsoft.com/office/drawing/2014/main" id="{EB86F165-8F99-CFBB-F727-3B42213CC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38" y="1595469"/>
            <a:ext cx="1100244" cy="651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1013E34-101B-6F50-977D-B3AD6F015C69}"/>
              </a:ext>
            </a:extLst>
          </p:cNvPr>
          <p:cNvSpPr txBox="1"/>
          <p:nvPr/>
        </p:nvSpPr>
        <p:spPr>
          <a:xfrm>
            <a:off x="2507706" y="627483"/>
            <a:ext cx="4468403" cy="400110"/>
          </a:xfrm>
          <a:prstGeom prst="rect">
            <a:avLst/>
          </a:prstGeom>
          <a:solidFill>
            <a:srgbClr val="FAFAFA"/>
          </a:solidFill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GB" sz="2000" b="1" i="0" kern="1200" noProof="0" dirty="0">
                <a:solidFill>
                  <a:schemeClr val="tx1"/>
                </a:solidFill>
                <a:latin typeface="+mn-lt"/>
                <a:ea typeface="+mn-ea"/>
              </a:rPr>
              <a:t>&gt;30 million patients per year worldwide</a:t>
            </a:r>
          </a:p>
        </p:txBody>
      </p:sp>
    </p:spTree>
    <p:extLst>
      <p:ext uri="{BB962C8B-B14F-4D97-AF65-F5344CB8AC3E}">
        <p14:creationId xmlns:p14="http://schemas.microsoft.com/office/powerpoint/2010/main" val="27694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1441 0.0021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5" y="9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B6EAD-90FF-251D-D2E2-52AD9311B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A1996FDE-BAFF-A7B9-91E3-B750A718EB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43999" cy="6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27162639-E8F7-CDC3-FDFE-AA9AF49B54AC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42678" cy="64012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Methods: 0/3h versus 0/1h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ACFFDAC-5764-437B-E868-1FB6C9197050}"/>
              </a:ext>
            </a:extLst>
          </p:cNvPr>
          <p:cNvSpPr txBox="1"/>
          <p:nvPr/>
        </p:nvSpPr>
        <p:spPr>
          <a:xfrm>
            <a:off x="35496" y="699542"/>
            <a:ext cx="917880" cy="461665"/>
          </a:xfrm>
          <a:prstGeom prst="rect">
            <a:avLst/>
          </a:prstGeom>
          <a:solidFill>
            <a:srgbClr val="FAFAFA"/>
          </a:solidFill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e-CH" sz="2400" b="1" i="0" kern="1200" dirty="0">
                <a:latin typeface="+mn-lt"/>
                <a:ea typeface="+mn-ea"/>
              </a:rPr>
              <a:t>0/3h:</a:t>
            </a:r>
            <a:endParaRPr lang="de-CH" sz="2400" b="1" i="0" kern="12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3915D72-4117-64C2-B260-D1BCFED81B37}"/>
              </a:ext>
            </a:extLst>
          </p:cNvPr>
          <p:cNvSpPr txBox="1"/>
          <p:nvPr/>
        </p:nvSpPr>
        <p:spPr>
          <a:xfrm>
            <a:off x="4640588" y="699542"/>
            <a:ext cx="917880" cy="461665"/>
          </a:xfrm>
          <a:prstGeom prst="rect">
            <a:avLst/>
          </a:prstGeom>
          <a:solidFill>
            <a:srgbClr val="FAFAFA"/>
          </a:solidFill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e-CH" sz="2400" b="1" i="0" kern="1200" dirty="0">
                <a:latin typeface="+mn-lt"/>
                <a:ea typeface="+mn-ea"/>
              </a:rPr>
              <a:t>0/1h:</a:t>
            </a:r>
            <a:endParaRPr lang="de-CH" sz="2400" b="1" i="0" kern="12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504B2CF-E166-83F3-3951-A163F37A6630}"/>
              </a:ext>
            </a:extLst>
          </p:cNvPr>
          <p:cNvSpPr txBox="1"/>
          <p:nvPr/>
        </p:nvSpPr>
        <p:spPr>
          <a:xfrm>
            <a:off x="4805846" y="3723878"/>
            <a:ext cx="4212115" cy="1034129"/>
          </a:xfrm>
          <a:prstGeom prst="rect">
            <a:avLst/>
          </a:prstGeom>
          <a:solidFill>
            <a:srgbClr val="FAFAFA"/>
          </a:solidFill>
        </p:spPr>
        <p:txBody>
          <a:bodyPr wrap="none" rtlCol="0">
            <a:spAutoFit/>
          </a:bodyPr>
          <a:lstStyle/>
          <a:p>
            <a:pPr marL="381600" indent="-34290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de-CH" i="0" kern="1200" dirty="0"/>
              <a:t>Cut-offs </a:t>
            </a:r>
            <a:r>
              <a:rPr lang="de-CH" i="0" kern="1200" dirty="0" err="1"/>
              <a:t>are</a:t>
            </a:r>
            <a:r>
              <a:rPr lang="de-CH" i="0" kern="1200" dirty="0"/>
              <a:t> </a:t>
            </a:r>
            <a:r>
              <a:rPr lang="de-CH" i="0" kern="1200" dirty="0" err="1"/>
              <a:t>assay-specific</a:t>
            </a:r>
            <a:endParaRPr lang="de-CH" i="0" kern="1200" dirty="0"/>
          </a:p>
          <a:p>
            <a:pPr marL="381600" indent="-34290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de-CH" dirty="0" err="1"/>
              <a:t>U</a:t>
            </a:r>
            <a:r>
              <a:rPr lang="de-CH" i="0" kern="1200" dirty="0" err="1"/>
              <a:t>sed</a:t>
            </a:r>
            <a:r>
              <a:rPr lang="de-CH" i="0" kern="1200" dirty="0"/>
              <a:t> </a:t>
            </a:r>
            <a:r>
              <a:rPr lang="de-CH" i="0" kern="1200" dirty="0" err="1"/>
              <a:t>with</a:t>
            </a:r>
            <a:r>
              <a:rPr lang="de-CH" b="1" i="0" kern="1200" dirty="0"/>
              <a:t> all </a:t>
            </a:r>
            <a:r>
              <a:rPr lang="de-CH" i="0" kern="1200" dirty="0" err="1"/>
              <a:t>available</a:t>
            </a:r>
            <a:r>
              <a:rPr lang="de-CH" i="0" kern="1200" dirty="0"/>
              <a:t> </a:t>
            </a:r>
            <a:r>
              <a:rPr lang="de-CH" i="0" kern="1200" dirty="0" err="1"/>
              <a:t>hs-cTnT</a:t>
            </a:r>
            <a:r>
              <a:rPr lang="de-CH" i="0" kern="1200" dirty="0"/>
              <a:t>/I </a:t>
            </a:r>
            <a:r>
              <a:rPr lang="de-CH" i="0" kern="1200" dirty="0" err="1"/>
              <a:t>assays</a:t>
            </a:r>
            <a:endParaRPr lang="de-CH" i="0" kern="1200" dirty="0"/>
          </a:p>
          <a:p>
            <a:pPr marL="381600" indent="-34290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de-CH" dirty="0" err="1"/>
              <a:t>Using</a:t>
            </a:r>
            <a:r>
              <a:rPr lang="de-CH" b="1" dirty="0"/>
              <a:t> uniform </a:t>
            </a:r>
            <a:r>
              <a:rPr lang="de-CH" dirty="0" err="1"/>
              <a:t>or</a:t>
            </a:r>
            <a:r>
              <a:rPr lang="de-CH" b="1" dirty="0"/>
              <a:t> sex-</a:t>
            </a:r>
            <a:r>
              <a:rPr lang="de-CH" b="1" dirty="0" err="1"/>
              <a:t>specific</a:t>
            </a:r>
            <a:r>
              <a:rPr lang="de-CH" b="1" dirty="0"/>
              <a:t> URL</a:t>
            </a:r>
            <a:endParaRPr lang="de-CH" b="1" i="0" kern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AA8EFB-02F3-57C5-7F1B-03B0FF39C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39" y="1035060"/>
            <a:ext cx="4662347" cy="30480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CF41BA-8D15-A8DD-3BBB-8B1E33644C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386" y="1070438"/>
            <a:ext cx="4357990" cy="240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6160F-2990-8A5C-FF16-28C88E613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A picture containing diagram&#10;&#10;Description automatically generated">
            <a:extLst>
              <a:ext uri="{FF2B5EF4-FFF2-40B4-BE49-F238E27FC236}">
                <a16:creationId xmlns:a16="http://schemas.microsoft.com/office/drawing/2014/main" id="{FB9C9DD2-5862-FDE3-C3AF-F12B598D7E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170" r="8646" b="27037"/>
          <a:stretch/>
        </p:blipFill>
        <p:spPr>
          <a:xfrm>
            <a:off x="223466" y="1607006"/>
            <a:ext cx="8353425" cy="2303902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134A3FA5-DD8B-D15B-C571-52D7A4D842D1}"/>
              </a:ext>
            </a:extLst>
          </p:cNvPr>
          <p:cNvSpPr/>
          <p:nvPr/>
        </p:nvSpPr>
        <p:spPr>
          <a:xfrm>
            <a:off x="6183097" y="1453443"/>
            <a:ext cx="2555397" cy="2486957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35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9375AF7-4F91-3027-5D6A-B2FA26A3529B}"/>
              </a:ext>
            </a:extLst>
          </p:cNvPr>
          <p:cNvSpPr/>
          <p:nvPr/>
        </p:nvSpPr>
        <p:spPr>
          <a:xfrm>
            <a:off x="3398789" y="1572349"/>
            <a:ext cx="1389665" cy="2368051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350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FA4A7612-1E9E-12C7-216E-6F2C55D620F4}"/>
              </a:ext>
            </a:extLst>
          </p:cNvPr>
          <p:cNvSpPr/>
          <p:nvPr/>
        </p:nvSpPr>
        <p:spPr>
          <a:xfrm>
            <a:off x="4785091" y="1610519"/>
            <a:ext cx="1462744" cy="2382254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350"/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F89E210D-F020-31E8-5FD8-548DAACE5F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185"/>
          <a:stretch/>
        </p:blipFill>
        <p:spPr>
          <a:xfrm>
            <a:off x="-108520" y="4011910"/>
            <a:ext cx="2404084" cy="523127"/>
          </a:xfrm>
          <a:prstGeom prst="rect">
            <a:avLst/>
          </a:prstGeom>
        </p:spPr>
      </p:pic>
      <p:sp>
        <p:nvSpPr>
          <p:cNvPr id="43" name="Textfeld 6">
            <a:extLst>
              <a:ext uri="{FF2B5EF4-FFF2-40B4-BE49-F238E27FC236}">
                <a16:creationId xmlns:a16="http://schemas.microsoft.com/office/drawing/2014/main" id="{B4EE40BB-1BE1-3352-000C-22294A85BEC4}"/>
              </a:ext>
            </a:extLst>
          </p:cNvPr>
          <p:cNvSpPr txBox="1"/>
          <p:nvPr/>
        </p:nvSpPr>
        <p:spPr>
          <a:xfrm>
            <a:off x="251520" y="987574"/>
            <a:ext cx="44178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err="1"/>
              <a:t>Stepped-wedge</a:t>
            </a:r>
            <a:r>
              <a:rPr lang="de-CH" sz="1600" dirty="0"/>
              <a:t> cluster-</a:t>
            </a:r>
            <a:r>
              <a:rPr lang="de-CH" sz="1600" dirty="0" err="1"/>
              <a:t>randomised</a:t>
            </a:r>
            <a:r>
              <a:rPr lang="de-CH" sz="1600" dirty="0"/>
              <a:t> </a:t>
            </a:r>
            <a:r>
              <a:rPr lang="de-CH" sz="1600" dirty="0" err="1"/>
              <a:t>controlled</a:t>
            </a:r>
            <a:r>
              <a:rPr lang="de-CH" sz="1600" dirty="0"/>
              <a:t> trial</a:t>
            </a:r>
          </a:p>
          <a:p>
            <a:r>
              <a:rPr lang="de-CH" sz="1600" dirty="0"/>
              <a:t>19/20 </a:t>
            </a:r>
            <a:r>
              <a:rPr lang="de-CH" sz="1600" dirty="0" err="1"/>
              <a:t>hospitals</a:t>
            </a:r>
            <a:r>
              <a:rPr lang="de-CH" sz="1600" dirty="0"/>
              <a:t> </a:t>
            </a:r>
            <a:r>
              <a:rPr lang="de-CH" sz="1600" dirty="0" err="1"/>
              <a:t>were</a:t>
            </a:r>
            <a:r>
              <a:rPr lang="de-CH" sz="1600" dirty="0"/>
              <a:t> </a:t>
            </a:r>
            <a:r>
              <a:rPr lang="de-CH" sz="1600" dirty="0" err="1"/>
              <a:t>eligible</a:t>
            </a:r>
            <a:r>
              <a:rPr lang="de-CH" sz="1600" dirty="0"/>
              <a:t>, 10 countries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4CCB6A-FAC0-3326-7501-42411E5E3289}"/>
              </a:ext>
            </a:extLst>
          </p:cNvPr>
          <p:cNvSpPr txBox="1"/>
          <p:nvPr/>
        </p:nvSpPr>
        <p:spPr>
          <a:xfrm>
            <a:off x="5379542" y="787601"/>
            <a:ext cx="37580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Co-Primary endpoints:</a:t>
            </a:r>
          </a:p>
          <a:p>
            <a:pPr marL="342892" indent="-342892">
              <a:buAutoNum type="alphaUcParenR"/>
            </a:pPr>
            <a:r>
              <a:rPr lang="en-US" sz="1600" b="1" dirty="0"/>
              <a:t>Safety: Death or new type 1 MI at 30d</a:t>
            </a:r>
          </a:p>
          <a:p>
            <a:pPr marL="342892" indent="-342892">
              <a:buAutoNum type="alphaUcParenR"/>
            </a:pPr>
            <a:r>
              <a:rPr lang="en-US" sz="1600" b="1" dirty="0"/>
              <a:t>Efficacy: ED length of stay</a:t>
            </a:r>
          </a:p>
        </p:txBody>
      </p:sp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34848FC6-479C-C0E9-2353-1462EDD69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43999" cy="73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1CB1B22D-5A0E-67F6-0F4F-AC0E8DDF1A69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42678" cy="71521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Methods: Implementation of 0/1h in late adopting hospitals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1BEA703-DEA4-482C-2587-59883DC95A59}"/>
              </a:ext>
            </a:extLst>
          </p:cNvPr>
          <p:cNvSpPr txBox="1"/>
          <p:nvPr/>
        </p:nvSpPr>
        <p:spPr>
          <a:xfrm>
            <a:off x="2013011" y="4062233"/>
            <a:ext cx="6733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algn="just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/>
              <a:t>Designed to test the </a:t>
            </a:r>
            <a:r>
              <a:rPr lang="en-GB" sz="1600" b="1" dirty="0"/>
              <a:t>non-inferiority </a:t>
            </a:r>
            <a:r>
              <a:rPr lang="en-GB" sz="1600" dirty="0"/>
              <a:t>of the 0/1-hour pathway for </a:t>
            </a:r>
            <a:r>
              <a:rPr lang="en-GB" sz="1600" b="1" dirty="0"/>
              <a:t>safety</a:t>
            </a:r>
            <a:r>
              <a:rPr lang="en-GB" sz="1600" dirty="0"/>
              <a:t> and its</a:t>
            </a:r>
            <a:br>
              <a:rPr lang="en-GB" sz="1600" dirty="0"/>
            </a:br>
            <a:r>
              <a:rPr lang="en-GB" sz="1600" b="1" dirty="0"/>
              <a:t>superiority</a:t>
            </a:r>
            <a:r>
              <a:rPr lang="en-GB" sz="1600" dirty="0"/>
              <a:t> for </a:t>
            </a:r>
            <a:r>
              <a:rPr lang="en-GB" sz="1600" b="1" dirty="0"/>
              <a:t>efficacy </a:t>
            </a:r>
            <a:r>
              <a:rPr lang="en-GB" sz="1600" dirty="0"/>
              <a:t>across diverse healthcare systems. The non-inferiority</a:t>
            </a:r>
            <a:br>
              <a:rPr lang="en-GB" sz="1600" dirty="0"/>
            </a:br>
            <a:r>
              <a:rPr lang="en-GB" sz="1600" dirty="0"/>
              <a:t>margin was set at </a:t>
            </a:r>
            <a:r>
              <a:rPr lang="en-GB" sz="1600" b="1" dirty="0"/>
              <a:t>1·3</a:t>
            </a:r>
            <a:r>
              <a:rPr lang="en-GB" sz="1600" dirty="0"/>
              <a:t> for the adjusted odds ratio (OR)</a:t>
            </a:r>
            <a:endParaRPr lang="de-CH" sz="1600" b="1" i="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78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35" grpId="0" animBg="1"/>
      <p:bldP spid="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2469F-B211-3607-CDCF-ACD2E90BC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9DB43AB3-C2DE-B531-FFE7-4ECE8596C7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72" r="10687"/>
          <a:stretch>
            <a:fillRect/>
          </a:stretch>
        </p:blipFill>
        <p:spPr>
          <a:xfrm>
            <a:off x="6531000" y="395011"/>
            <a:ext cx="413013" cy="520555"/>
          </a:xfrm>
          <a:prstGeom prst="rect">
            <a:avLst/>
          </a:prstGeom>
        </p:spPr>
      </p:pic>
      <p:pic>
        <p:nvPicPr>
          <p:cNvPr id="43" name="Picture 42" descr="Dominik Roth ©Günter Valda Fotografie">
            <a:extLst>
              <a:ext uri="{FF2B5EF4-FFF2-40B4-BE49-F238E27FC236}">
                <a16:creationId xmlns:a16="http://schemas.microsoft.com/office/drawing/2014/main" id="{BF18ED2A-95B7-0C83-48EB-EC209E9B5D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548" t="2684" r="17499" b="-1"/>
          <a:stretch>
            <a:fillRect/>
          </a:stretch>
        </p:blipFill>
        <p:spPr>
          <a:xfrm>
            <a:off x="7610601" y="403311"/>
            <a:ext cx="345775" cy="51020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61CCBB9-3CDA-95DA-DBB8-60C288B4DE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783" r="27572"/>
          <a:stretch>
            <a:fillRect/>
          </a:stretch>
        </p:blipFill>
        <p:spPr>
          <a:xfrm>
            <a:off x="5022170" y="423160"/>
            <a:ext cx="471436" cy="5242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756A0E5-0AC2-C557-B478-D18B60128C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629" r="8604"/>
          <a:stretch>
            <a:fillRect/>
          </a:stretch>
        </p:blipFill>
        <p:spPr>
          <a:xfrm>
            <a:off x="4118208" y="403311"/>
            <a:ext cx="430040" cy="51957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66CD741-5B67-C06F-43EA-2BD699F2B3C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204" r="10502"/>
          <a:stretch>
            <a:fillRect/>
          </a:stretch>
        </p:blipFill>
        <p:spPr>
          <a:xfrm>
            <a:off x="2972056" y="393430"/>
            <a:ext cx="398766" cy="51590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480483D-B1F8-358F-ADE8-ED042C5114F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11450"/>
          <a:stretch>
            <a:fillRect/>
          </a:stretch>
        </p:blipFill>
        <p:spPr>
          <a:xfrm>
            <a:off x="2028482" y="389244"/>
            <a:ext cx="414007" cy="51431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A4DC6ED-E93E-E91F-03DB-EBBF4320C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99441"/>
            <a:ext cx="8060267" cy="275339"/>
          </a:xfrm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de-CH" sz="2200" dirty="0">
                <a:latin typeface="+mn-lt"/>
              </a:rPr>
              <a:t>PRESC1SE-MI Study Centres</a:t>
            </a:r>
            <a:endParaRPr lang="de-DE" sz="2200" dirty="0">
              <a:latin typeface="+mn-lt"/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3F44FB64-C3DA-C6EE-99A2-9A062F375127}"/>
              </a:ext>
            </a:extLst>
          </p:cNvPr>
          <p:cNvGrpSpPr/>
          <p:nvPr/>
        </p:nvGrpSpPr>
        <p:grpSpPr>
          <a:xfrm>
            <a:off x="828066" y="871725"/>
            <a:ext cx="7585812" cy="3817607"/>
            <a:chOff x="828066" y="602312"/>
            <a:chExt cx="7585812" cy="3817606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FC54876C-B677-66B9-84BA-70BC04195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78248" y="923660"/>
              <a:ext cx="6177308" cy="3086368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90F537C9-18C3-1EEA-07F7-E5DAA6553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43200" y="2980737"/>
              <a:ext cx="377014" cy="471268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09BEBB16-1198-DA23-57C4-80A48FDA2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461083" y="3612447"/>
              <a:ext cx="410238" cy="520458"/>
            </a:xfrm>
            <a:prstGeom prst="rect">
              <a:avLst/>
            </a:prstGeom>
          </p:spPr>
        </p:pic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27010625-3B41-89D7-7EE0-7ACEEFE4C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125098" y="3648434"/>
              <a:ext cx="368841" cy="485416"/>
            </a:xfrm>
            <a:prstGeom prst="rect">
              <a:avLst/>
            </a:prstGeom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8A3AFEBC-CE1A-24DE-34E2-761270DED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985747" y="3656408"/>
              <a:ext cx="375379" cy="485416"/>
            </a:xfrm>
            <a:prstGeom prst="rect">
              <a:avLst/>
            </a:prstGeom>
          </p:spPr>
        </p:pic>
        <p:cxnSp>
          <p:nvCxnSpPr>
            <p:cNvPr id="53" name="Gerader Verbinder 52">
              <a:extLst>
                <a:ext uri="{FF2B5EF4-FFF2-40B4-BE49-F238E27FC236}">
                  <a16:creationId xmlns:a16="http://schemas.microsoft.com/office/drawing/2014/main" id="{169710F9-2AF8-C736-C037-B45FC83CE9A0}"/>
                </a:ext>
              </a:extLst>
            </p:cNvPr>
            <p:cNvCxnSpPr>
              <a:stCxn id="141" idx="2"/>
            </p:cNvCxnSpPr>
            <p:nvPr/>
          </p:nvCxnSpPr>
          <p:spPr>
            <a:xfrm flipH="1" flipV="1">
              <a:off x="4334477" y="880423"/>
              <a:ext cx="34086" cy="778103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DD964326-04EF-1E78-6235-FBEA4CA176F7}"/>
                </a:ext>
              </a:extLst>
            </p:cNvPr>
            <p:cNvCxnSpPr>
              <a:cxnSpLocks/>
              <a:stCxn id="76" idx="1"/>
            </p:cNvCxnSpPr>
            <p:nvPr/>
          </p:nvCxnSpPr>
          <p:spPr>
            <a:xfrm flipH="1">
              <a:off x="4360843" y="784189"/>
              <a:ext cx="565159" cy="864992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B8FD9D0D-98E2-4E4A-7144-FC2788E6D447}"/>
                </a:ext>
              </a:extLst>
            </p:cNvPr>
            <p:cNvCxnSpPr>
              <a:cxnSpLocks/>
              <a:stCxn id="74" idx="1"/>
            </p:cNvCxnSpPr>
            <p:nvPr/>
          </p:nvCxnSpPr>
          <p:spPr>
            <a:xfrm flipH="1">
              <a:off x="4660022" y="773058"/>
              <a:ext cx="1782998" cy="586595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5" name="Gerader Verbinder 74">
              <a:extLst>
                <a:ext uri="{FF2B5EF4-FFF2-40B4-BE49-F238E27FC236}">
                  <a16:creationId xmlns:a16="http://schemas.microsoft.com/office/drawing/2014/main" id="{F8210960-40DD-F7E5-FBDD-E6B2F2C0E8EA}"/>
                </a:ext>
              </a:extLst>
            </p:cNvPr>
            <p:cNvCxnSpPr>
              <a:stCxn id="71" idx="1"/>
            </p:cNvCxnSpPr>
            <p:nvPr/>
          </p:nvCxnSpPr>
          <p:spPr>
            <a:xfrm flipH="1">
              <a:off x="4501369" y="776437"/>
              <a:ext cx="3027992" cy="856493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6" name="Gerader Verbinder 85">
              <a:extLst>
                <a:ext uri="{FF2B5EF4-FFF2-40B4-BE49-F238E27FC236}">
                  <a16:creationId xmlns:a16="http://schemas.microsoft.com/office/drawing/2014/main" id="{59553587-2CDD-3E77-A9AA-C81CDEEE8699}"/>
                </a:ext>
              </a:extLst>
            </p:cNvPr>
            <p:cNvCxnSpPr>
              <a:endCxn id="135" idx="3"/>
            </p:cNvCxnSpPr>
            <p:nvPr/>
          </p:nvCxnSpPr>
          <p:spPr>
            <a:xfrm flipH="1">
              <a:off x="4720177" y="1281544"/>
              <a:ext cx="2859683" cy="399983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0" name="Gerader Verbinder 99">
              <a:extLst>
                <a:ext uri="{FF2B5EF4-FFF2-40B4-BE49-F238E27FC236}">
                  <a16:creationId xmlns:a16="http://schemas.microsoft.com/office/drawing/2014/main" id="{DBE49F80-3DDB-D97B-4185-4FAD85CBD05E}"/>
                </a:ext>
              </a:extLst>
            </p:cNvPr>
            <p:cNvCxnSpPr/>
            <p:nvPr/>
          </p:nvCxnSpPr>
          <p:spPr>
            <a:xfrm flipH="1">
              <a:off x="7222011" y="3240480"/>
              <a:ext cx="391319" cy="79143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8" name="Gerader Verbinder 107">
              <a:extLst>
                <a:ext uri="{FF2B5EF4-FFF2-40B4-BE49-F238E27FC236}">
                  <a16:creationId xmlns:a16="http://schemas.microsoft.com/office/drawing/2014/main" id="{CB9CFFDD-3290-DC48-8944-E5AA72F5F7D1}"/>
                </a:ext>
              </a:extLst>
            </p:cNvPr>
            <p:cNvCxnSpPr/>
            <p:nvPr/>
          </p:nvCxnSpPr>
          <p:spPr>
            <a:xfrm flipH="1" flipV="1">
              <a:off x="4437826" y="1775717"/>
              <a:ext cx="1283627" cy="1885495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Gerader Verbinder 109">
              <a:extLst>
                <a:ext uri="{FF2B5EF4-FFF2-40B4-BE49-F238E27FC236}">
                  <a16:creationId xmlns:a16="http://schemas.microsoft.com/office/drawing/2014/main" id="{683449CC-170F-172C-3951-EDCFF37F6EA0}"/>
                </a:ext>
              </a:extLst>
            </p:cNvPr>
            <p:cNvCxnSpPr/>
            <p:nvPr/>
          </p:nvCxnSpPr>
          <p:spPr>
            <a:xfrm flipH="1" flipV="1">
              <a:off x="4402321" y="1722090"/>
              <a:ext cx="732692" cy="1926344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2" name="Gerader Verbinder 111">
              <a:extLst>
                <a:ext uri="{FF2B5EF4-FFF2-40B4-BE49-F238E27FC236}">
                  <a16:creationId xmlns:a16="http://schemas.microsoft.com/office/drawing/2014/main" id="{1E5009DA-4E9A-4909-79B0-99A7368DF9AA}"/>
                </a:ext>
              </a:extLst>
            </p:cNvPr>
            <p:cNvCxnSpPr/>
            <p:nvPr/>
          </p:nvCxnSpPr>
          <p:spPr>
            <a:xfrm flipV="1">
              <a:off x="4270153" y="1701372"/>
              <a:ext cx="85823" cy="1947062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6" name="Gerader Verbinder 115">
              <a:extLst>
                <a:ext uri="{FF2B5EF4-FFF2-40B4-BE49-F238E27FC236}">
                  <a16:creationId xmlns:a16="http://schemas.microsoft.com/office/drawing/2014/main" id="{03AE6297-0A35-740F-D29C-44A53187C47F}"/>
                </a:ext>
              </a:extLst>
            </p:cNvPr>
            <p:cNvCxnSpPr/>
            <p:nvPr/>
          </p:nvCxnSpPr>
          <p:spPr>
            <a:xfrm flipV="1">
              <a:off x="2766988" y="1788605"/>
              <a:ext cx="1434537" cy="1823842"/>
            </a:xfrm>
            <a:prstGeom prst="line">
              <a:avLst/>
            </a:prstGeom>
            <a:ln w="3175">
              <a:solidFill>
                <a:schemeClr val="tx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8" name="Gerader Verbinder 117">
              <a:extLst>
                <a:ext uri="{FF2B5EF4-FFF2-40B4-BE49-F238E27FC236}">
                  <a16:creationId xmlns:a16="http://schemas.microsoft.com/office/drawing/2014/main" id="{9DF36B22-0DD6-ACFB-989A-C18120E41B57}"/>
                </a:ext>
              </a:extLst>
            </p:cNvPr>
            <p:cNvCxnSpPr/>
            <p:nvPr/>
          </p:nvCxnSpPr>
          <p:spPr>
            <a:xfrm flipV="1">
              <a:off x="1900476" y="1813500"/>
              <a:ext cx="2222872" cy="1762491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1" name="Gerader Verbinder 120">
              <a:extLst>
                <a:ext uri="{FF2B5EF4-FFF2-40B4-BE49-F238E27FC236}">
                  <a16:creationId xmlns:a16="http://schemas.microsoft.com/office/drawing/2014/main" id="{7664F5B3-5EE6-FF37-584F-9A4A5FD49811}"/>
                </a:ext>
              </a:extLst>
            </p:cNvPr>
            <p:cNvCxnSpPr/>
            <p:nvPr/>
          </p:nvCxnSpPr>
          <p:spPr>
            <a:xfrm flipV="1">
              <a:off x="1387642" y="1813499"/>
              <a:ext cx="2737446" cy="1542208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3" name="Gerader Verbinder 122">
              <a:extLst>
                <a:ext uri="{FF2B5EF4-FFF2-40B4-BE49-F238E27FC236}">
                  <a16:creationId xmlns:a16="http://schemas.microsoft.com/office/drawing/2014/main" id="{6EAE5D50-328A-3969-B9AF-397C0CE76476}"/>
                </a:ext>
              </a:extLst>
            </p:cNvPr>
            <p:cNvCxnSpPr>
              <a:cxnSpLocks/>
              <a:endCxn id="153" idx="1"/>
            </p:cNvCxnSpPr>
            <p:nvPr/>
          </p:nvCxnSpPr>
          <p:spPr>
            <a:xfrm flipV="1">
              <a:off x="1834602" y="2043556"/>
              <a:ext cx="487964" cy="258781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Gerader Verbinder 35">
              <a:extLst>
                <a:ext uri="{FF2B5EF4-FFF2-40B4-BE49-F238E27FC236}">
                  <a16:creationId xmlns:a16="http://schemas.microsoft.com/office/drawing/2014/main" id="{D14D908B-98CE-1B6D-3A46-7E5F3BC9AB90}"/>
                </a:ext>
              </a:extLst>
            </p:cNvPr>
            <p:cNvCxnSpPr/>
            <p:nvPr/>
          </p:nvCxnSpPr>
          <p:spPr>
            <a:xfrm>
              <a:off x="1489568" y="800056"/>
              <a:ext cx="2646239" cy="787061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Gerader Verbinder 40">
              <a:extLst>
                <a:ext uri="{FF2B5EF4-FFF2-40B4-BE49-F238E27FC236}">
                  <a16:creationId xmlns:a16="http://schemas.microsoft.com/office/drawing/2014/main" id="{F19E62CE-8F7C-05DB-7BE9-D9824ED05DDC}"/>
                </a:ext>
              </a:extLst>
            </p:cNvPr>
            <p:cNvCxnSpPr>
              <a:endCxn id="141" idx="1"/>
            </p:cNvCxnSpPr>
            <p:nvPr/>
          </p:nvCxnSpPr>
          <p:spPr>
            <a:xfrm>
              <a:off x="1398022" y="1505197"/>
              <a:ext cx="2945157" cy="136185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Gerader Verbinder 50">
              <a:extLst>
                <a:ext uri="{FF2B5EF4-FFF2-40B4-BE49-F238E27FC236}">
                  <a16:creationId xmlns:a16="http://schemas.microsoft.com/office/drawing/2014/main" id="{76904D0C-82EB-8153-16F2-74FD3DE520F1}"/>
                </a:ext>
              </a:extLst>
            </p:cNvPr>
            <p:cNvCxnSpPr/>
            <p:nvPr/>
          </p:nvCxnSpPr>
          <p:spPr>
            <a:xfrm>
              <a:off x="2327563" y="784423"/>
              <a:ext cx="2022330" cy="860578"/>
            </a:xfrm>
            <a:prstGeom prst="line">
              <a:avLst/>
            </a:prstGeom>
            <a:ln w="31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54E1ABA8-192E-8B87-0D69-416842EBD5B9}"/>
                </a:ext>
              </a:extLst>
            </p:cNvPr>
            <p:cNvSpPr txBox="1"/>
            <p:nvPr/>
          </p:nvSpPr>
          <p:spPr>
            <a:xfrm>
              <a:off x="4010624" y="4107401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Prof. E. Lupia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Torino</a:t>
              </a: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205DAE47-559F-F20D-2A37-5E72B378D546}"/>
                </a:ext>
              </a:extLst>
            </p:cNvPr>
            <p:cNvSpPr txBox="1"/>
            <p:nvPr/>
          </p:nvSpPr>
          <p:spPr>
            <a:xfrm>
              <a:off x="4874726" y="4119836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/>
                <a:t>Dr. P. Nazarian</a:t>
              </a:r>
              <a:r>
                <a:rPr lang="de-CH" sz="675"/>
                <a:t>, </a:t>
              </a:r>
            </a:p>
            <a:p>
              <a:r>
                <a:rPr lang="de-CH" sz="675"/>
                <a:t>Florence</a:t>
              </a: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067C84E4-560A-40C9-B21D-BEE0492BCCF8}"/>
                </a:ext>
              </a:extLst>
            </p:cNvPr>
            <p:cNvSpPr txBox="1"/>
            <p:nvPr/>
          </p:nvSpPr>
          <p:spPr>
            <a:xfrm>
              <a:off x="5637980" y="4113919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Dr. M. Ruggieri</a:t>
              </a:r>
              <a:r>
                <a:rPr lang="de-CH" sz="675" dirty="0"/>
                <a:t>, Rome</a:t>
              </a:r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500A522F-6828-124D-C7D5-4F8A20F3681B}"/>
                </a:ext>
              </a:extLst>
            </p:cNvPr>
            <p:cNvSpPr txBox="1"/>
            <p:nvPr/>
          </p:nvSpPr>
          <p:spPr>
            <a:xfrm>
              <a:off x="7514258" y="3418716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Dr. E. Gannon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Brisbane</a:t>
              </a:r>
            </a:p>
          </p:txBody>
        </p: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7103B06B-4978-0B46-9B5F-26B9462AC3C7}"/>
                </a:ext>
              </a:extLst>
            </p:cNvPr>
            <p:cNvSpPr txBox="1"/>
            <p:nvPr/>
          </p:nvSpPr>
          <p:spPr>
            <a:xfrm>
              <a:off x="7504170" y="1525672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Dr. A. </a:t>
              </a:r>
              <a:r>
                <a:rPr lang="de-CH" sz="675" b="1" dirty="0" err="1"/>
                <a:t>Cuculici</a:t>
              </a:r>
              <a:r>
                <a:rPr lang="de-CH" sz="675" dirty="0"/>
                <a:t>, </a:t>
              </a:r>
            </a:p>
            <a:p>
              <a:r>
                <a:rPr lang="de-CH" sz="675" dirty="0" err="1"/>
                <a:t>Bucharest</a:t>
              </a:r>
              <a:endParaRPr lang="de-CH" sz="675" dirty="0"/>
            </a:p>
          </p:txBody>
        </p: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E79AC9E2-2FFC-9844-6CF8-CD961366E35B}"/>
                </a:ext>
              </a:extLst>
            </p:cNvPr>
            <p:cNvSpPr txBox="1"/>
            <p:nvPr/>
          </p:nvSpPr>
          <p:spPr>
            <a:xfrm>
              <a:off x="7529361" y="626396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Prof. D. Roth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Vienna</a:t>
              </a:r>
            </a:p>
          </p:txBody>
        </p:sp>
        <p:sp>
          <p:nvSpPr>
            <p:cNvPr id="74" name="Textfeld 73">
              <a:extLst>
                <a:ext uri="{FF2B5EF4-FFF2-40B4-BE49-F238E27FC236}">
                  <a16:creationId xmlns:a16="http://schemas.microsoft.com/office/drawing/2014/main" id="{4769CC01-1935-011B-7879-54018B1A6FAB}"/>
                </a:ext>
              </a:extLst>
            </p:cNvPr>
            <p:cNvSpPr txBox="1"/>
            <p:nvPr/>
          </p:nvSpPr>
          <p:spPr>
            <a:xfrm>
              <a:off x="6443020" y="623017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Prof. V.P. </a:t>
              </a:r>
              <a:r>
                <a:rPr lang="de-CH" sz="675" b="1" dirty="0" err="1"/>
                <a:t>Harjola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Helsinki</a:t>
              </a:r>
            </a:p>
          </p:txBody>
        </p:sp>
        <p:sp>
          <p:nvSpPr>
            <p:cNvPr id="76" name="Textfeld 75">
              <a:extLst>
                <a:ext uri="{FF2B5EF4-FFF2-40B4-BE49-F238E27FC236}">
                  <a16:creationId xmlns:a16="http://schemas.microsoft.com/office/drawing/2014/main" id="{2A6E772E-0D47-8973-C585-B6A01F280AEA}"/>
                </a:ext>
              </a:extLst>
            </p:cNvPr>
            <p:cNvSpPr txBox="1"/>
            <p:nvPr/>
          </p:nvSpPr>
          <p:spPr>
            <a:xfrm>
              <a:off x="4926002" y="634148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Prof. D. Keller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Zürich</a:t>
              </a:r>
            </a:p>
          </p:txBody>
        </p:sp>
        <p:sp>
          <p:nvSpPr>
            <p:cNvPr id="77" name="Textfeld 76">
              <a:extLst>
                <a:ext uri="{FF2B5EF4-FFF2-40B4-BE49-F238E27FC236}">
                  <a16:creationId xmlns:a16="http://schemas.microsoft.com/office/drawing/2014/main" id="{0CA11B41-E969-757E-7CF0-7F5F949175B9}"/>
                </a:ext>
              </a:extLst>
            </p:cNvPr>
            <p:cNvSpPr txBox="1"/>
            <p:nvPr/>
          </p:nvSpPr>
          <p:spPr>
            <a:xfrm>
              <a:off x="4031601" y="624694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Prof. M. Christ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Lucerne</a:t>
              </a:r>
            </a:p>
          </p:txBody>
        </p:sp>
        <p:sp>
          <p:nvSpPr>
            <p:cNvPr id="78" name="Textfeld 77">
              <a:extLst>
                <a:ext uri="{FF2B5EF4-FFF2-40B4-BE49-F238E27FC236}">
                  <a16:creationId xmlns:a16="http://schemas.microsoft.com/office/drawing/2014/main" id="{143CC77A-7D2D-89C5-0664-7F847BBD7B5B}"/>
                </a:ext>
              </a:extLst>
            </p:cNvPr>
            <p:cNvSpPr txBox="1"/>
            <p:nvPr/>
          </p:nvSpPr>
          <p:spPr>
            <a:xfrm>
              <a:off x="1966949" y="621824"/>
              <a:ext cx="92213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Prof. P. Schütz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Aarau</a:t>
              </a:r>
            </a:p>
          </p:txBody>
        </p:sp>
        <p:sp>
          <p:nvSpPr>
            <p:cNvPr id="81" name="Textfeld 80">
              <a:extLst>
                <a:ext uri="{FF2B5EF4-FFF2-40B4-BE49-F238E27FC236}">
                  <a16:creationId xmlns:a16="http://schemas.microsoft.com/office/drawing/2014/main" id="{19689A45-3FD4-5A73-BD0E-6E1412A0E399}"/>
                </a:ext>
              </a:extLst>
            </p:cNvPr>
            <p:cNvSpPr txBox="1"/>
            <p:nvPr/>
          </p:nvSpPr>
          <p:spPr>
            <a:xfrm>
              <a:off x="828066" y="602312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Dr. M. Abubakr</a:t>
              </a:r>
              <a:r>
                <a:rPr lang="de-CH" sz="675" dirty="0"/>
                <a:t>, </a:t>
              </a:r>
            </a:p>
            <a:p>
              <a:r>
                <a:rPr lang="de-CH" sz="675" dirty="0" err="1"/>
                <a:t>Treliske</a:t>
              </a:r>
              <a:endParaRPr lang="de-CH" sz="675" dirty="0"/>
            </a:p>
          </p:txBody>
        </p:sp>
        <p:sp>
          <p:nvSpPr>
            <p:cNvPr id="82" name="Textfeld 81">
              <a:extLst>
                <a:ext uri="{FF2B5EF4-FFF2-40B4-BE49-F238E27FC236}">
                  <a16:creationId xmlns:a16="http://schemas.microsoft.com/office/drawing/2014/main" id="{FF1A3583-822B-B198-9FFE-68493F755F25}"/>
                </a:ext>
              </a:extLst>
            </p:cNvPr>
            <p:cNvSpPr txBox="1"/>
            <p:nvPr/>
          </p:nvSpPr>
          <p:spPr>
            <a:xfrm>
              <a:off x="832979" y="2475785"/>
              <a:ext cx="64267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Dr. J. Young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Houston</a:t>
              </a:r>
            </a:p>
          </p:txBody>
        </p:sp>
        <p:sp>
          <p:nvSpPr>
            <p:cNvPr id="85" name="Textfeld 84">
              <a:extLst>
                <a:ext uri="{FF2B5EF4-FFF2-40B4-BE49-F238E27FC236}">
                  <a16:creationId xmlns:a16="http://schemas.microsoft.com/office/drawing/2014/main" id="{713009A9-B30E-37CC-E785-D00A96A04373}"/>
                </a:ext>
              </a:extLst>
            </p:cNvPr>
            <p:cNvSpPr txBox="1"/>
            <p:nvPr/>
          </p:nvSpPr>
          <p:spPr>
            <a:xfrm>
              <a:off x="855922" y="3421278"/>
              <a:ext cx="92940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Prof. J. Zamorano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Madrid</a:t>
              </a:r>
            </a:p>
          </p:txBody>
        </p:sp>
        <p:sp>
          <p:nvSpPr>
            <p:cNvPr id="87" name="Textfeld 86">
              <a:extLst>
                <a:ext uri="{FF2B5EF4-FFF2-40B4-BE49-F238E27FC236}">
                  <a16:creationId xmlns:a16="http://schemas.microsoft.com/office/drawing/2014/main" id="{9D7C766D-05DE-1972-B0B4-42477CEA4B30}"/>
                </a:ext>
              </a:extLst>
            </p:cNvPr>
            <p:cNvSpPr txBox="1"/>
            <p:nvPr/>
          </p:nvSpPr>
          <p:spPr>
            <a:xfrm>
              <a:off x="1435938" y="4086487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Prof. H. Bueno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Madrid</a:t>
              </a:r>
            </a:p>
          </p:txBody>
        </p:sp>
        <p:sp>
          <p:nvSpPr>
            <p:cNvPr id="88" name="Textfeld 87">
              <a:extLst>
                <a:ext uri="{FF2B5EF4-FFF2-40B4-BE49-F238E27FC236}">
                  <a16:creationId xmlns:a16="http://schemas.microsoft.com/office/drawing/2014/main" id="{61BC34A9-F835-F961-4BB9-069A664D99D0}"/>
                </a:ext>
              </a:extLst>
            </p:cNvPr>
            <p:cNvSpPr txBox="1"/>
            <p:nvPr/>
          </p:nvSpPr>
          <p:spPr>
            <a:xfrm>
              <a:off x="2351069" y="4113919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/>
                <a:t>Prof. O. Miro</a:t>
              </a:r>
              <a:r>
                <a:rPr lang="de-CH" sz="675"/>
                <a:t>, </a:t>
              </a:r>
            </a:p>
            <a:p>
              <a:r>
                <a:rPr lang="de-CH" sz="675"/>
                <a:t>Barcelona</a:t>
              </a:r>
            </a:p>
          </p:txBody>
        </p:sp>
        <p:sp>
          <p:nvSpPr>
            <p:cNvPr id="101" name="Textfeld 100">
              <a:extLst>
                <a:ext uri="{FF2B5EF4-FFF2-40B4-BE49-F238E27FC236}">
                  <a16:creationId xmlns:a16="http://schemas.microsoft.com/office/drawing/2014/main" id="{A08ECF28-611D-B4A4-18E8-56854E8EE1E6}"/>
                </a:ext>
              </a:extLst>
            </p:cNvPr>
            <p:cNvSpPr txBox="1"/>
            <p:nvPr/>
          </p:nvSpPr>
          <p:spPr>
            <a:xfrm>
              <a:off x="844124" y="1542433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Dr. S. Steuer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Basel</a:t>
              </a:r>
            </a:p>
          </p:txBody>
        </p:sp>
        <p:sp>
          <p:nvSpPr>
            <p:cNvPr id="122" name="object 17">
              <a:extLst>
                <a:ext uri="{FF2B5EF4-FFF2-40B4-BE49-F238E27FC236}">
                  <a16:creationId xmlns:a16="http://schemas.microsoft.com/office/drawing/2014/main" id="{0D91FB7F-C551-E261-DD3A-6E643E3E9011}"/>
                </a:ext>
              </a:extLst>
            </p:cNvPr>
            <p:cNvSpPr/>
            <p:nvPr/>
          </p:nvSpPr>
          <p:spPr>
            <a:xfrm>
              <a:off x="6603451" y="1851867"/>
              <a:ext cx="45719" cy="4571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24" name="object 17">
              <a:extLst>
                <a:ext uri="{FF2B5EF4-FFF2-40B4-BE49-F238E27FC236}">
                  <a16:creationId xmlns:a16="http://schemas.microsoft.com/office/drawing/2014/main" id="{EDFE8F64-B6F3-80D0-B44A-4C2A89C7E3A4}"/>
                </a:ext>
              </a:extLst>
            </p:cNvPr>
            <p:cNvSpPr/>
            <p:nvPr/>
          </p:nvSpPr>
          <p:spPr>
            <a:xfrm>
              <a:off x="4113360" y="1555202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25" name="object 17">
              <a:extLst>
                <a:ext uri="{FF2B5EF4-FFF2-40B4-BE49-F238E27FC236}">
                  <a16:creationId xmlns:a16="http://schemas.microsoft.com/office/drawing/2014/main" id="{1B9E0F0A-3451-0CA1-9E52-08C79A964ED3}"/>
                </a:ext>
              </a:extLst>
            </p:cNvPr>
            <p:cNvSpPr/>
            <p:nvPr/>
          </p:nvSpPr>
          <p:spPr>
            <a:xfrm>
              <a:off x="4102639" y="1783522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26" name="object 17">
              <a:extLst>
                <a:ext uri="{FF2B5EF4-FFF2-40B4-BE49-F238E27FC236}">
                  <a16:creationId xmlns:a16="http://schemas.microsoft.com/office/drawing/2014/main" id="{90EB0045-B4F1-96D9-3162-84271032E37A}"/>
                </a:ext>
              </a:extLst>
            </p:cNvPr>
            <p:cNvSpPr/>
            <p:nvPr/>
          </p:nvSpPr>
          <p:spPr>
            <a:xfrm>
              <a:off x="4198655" y="1759798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27" name="object 17">
              <a:extLst>
                <a:ext uri="{FF2B5EF4-FFF2-40B4-BE49-F238E27FC236}">
                  <a16:creationId xmlns:a16="http://schemas.microsoft.com/office/drawing/2014/main" id="{E8CBBB55-ECED-B96D-E044-894E6C3424F0}"/>
                </a:ext>
              </a:extLst>
            </p:cNvPr>
            <p:cNvSpPr/>
            <p:nvPr/>
          </p:nvSpPr>
          <p:spPr>
            <a:xfrm>
              <a:off x="4421251" y="1740877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28" name="object 17">
              <a:extLst>
                <a:ext uri="{FF2B5EF4-FFF2-40B4-BE49-F238E27FC236}">
                  <a16:creationId xmlns:a16="http://schemas.microsoft.com/office/drawing/2014/main" id="{1305D3BD-3A0A-66C6-51B3-0B0839A49BD1}"/>
                </a:ext>
              </a:extLst>
            </p:cNvPr>
            <p:cNvSpPr/>
            <p:nvPr/>
          </p:nvSpPr>
          <p:spPr>
            <a:xfrm>
              <a:off x="4384272" y="1689933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29" name="object 17">
              <a:extLst>
                <a:ext uri="{FF2B5EF4-FFF2-40B4-BE49-F238E27FC236}">
                  <a16:creationId xmlns:a16="http://schemas.microsoft.com/office/drawing/2014/main" id="{6F8DCB30-1BCF-B21B-02E5-0D72C72F8AF1}"/>
                </a:ext>
              </a:extLst>
            </p:cNvPr>
            <p:cNvSpPr/>
            <p:nvPr/>
          </p:nvSpPr>
          <p:spPr>
            <a:xfrm>
              <a:off x="4338352" y="1668905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33" name="object 17">
              <a:extLst>
                <a:ext uri="{FF2B5EF4-FFF2-40B4-BE49-F238E27FC236}">
                  <a16:creationId xmlns:a16="http://schemas.microsoft.com/office/drawing/2014/main" id="{BB18359A-018B-5B5B-8245-3E807BC5B6F3}"/>
                </a:ext>
              </a:extLst>
            </p:cNvPr>
            <p:cNvSpPr/>
            <p:nvPr/>
          </p:nvSpPr>
          <p:spPr>
            <a:xfrm>
              <a:off x="4637834" y="1835018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34" name="object 17">
              <a:extLst>
                <a:ext uri="{FF2B5EF4-FFF2-40B4-BE49-F238E27FC236}">
                  <a16:creationId xmlns:a16="http://schemas.microsoft.com/office/drawing/2014/main" id="{C0692F3B-FE92-A4BA-668F-8B8923062499}"/>
                </a:ext>
              </a:extLst>
            </p:cNvPr>
            <p:cNvSpPr/>
            <p:nvPr/>
          </p:nvSpPr>
          <p:spPr>
            <a:xfrm>
              <a:off x="4174890" y="1811728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35" name="object 17">
              <a:extLst>
                <a:ext uri="{FF2B5EF4-FFF2-40B4-BE49-F238E27FC236}">
                  <a16:creationId xmlns:a16="http://schemas.microsoft.com/office/drawing/2014/main" id="{1B297DE0-0E41-BC07-6F2D-62FCCD241281}"/>
                </a:ext>
              </a:extLst>
            </p:cNvPr>
            <p:cNvSpPr/>
            <p:nvPr/>
          </p:nvSpPr>
          <p:spPr>
            <a:xfrm>
              <a:off x="4669409" y="1664382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36" name="object 17">
              <a:extLst>
                <a:ext uri="{FF2B5EF4-FFF2-40B4-BE49-F238E27FC236}">
                  <a16:creationId xmlns:a16="http://schemas.microsoft.com/office/drawing/2014/main" id="{A7846898-3A5B-E9B3-FAE7-41816E43DBCF}"/>
                </a:ext>
              </a:extLst>
            </p:cNvPr>
            <p:cNvSpPr/>
            <p:nvPr/>
          </p:nvSpPr>
          <p:spPr>
            <a:xfrm>
              <a:off x="4641799" y="1324765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39" name="object 17">
              <a:extLst>
                <a:ext uri="{FF2B5EF4-FFF2-40B4-BE49-F238E27FC236}">
                  <a16:creationId xmlns:a16="http://schemas.microsoft.com/office/drawing/2014/main" id="{5978FF96-E83C-3FD7-7312-E4D06925725C}"/>
                </a:ext>
              </a:extLst>
            </p:cNvPr>
            <p:cNvSpPr/>
            <p:nvPr/>
          </p:nvSpPr>
          <p:spPr>
            <a:xfrm>
              <a:off x="4482421" y="1601185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41" name="object 17">
              <a:extLst>
                <a:ext uri="{FF2B5EF4-FFF2-40B4-BE49-F238E27FC236}">
                  <a16:creationId xmlns:a16="http://schemas.microsoft.com/office/drawing/2014/main" id="{0F0A9BCB-CF95-808D-3D03-7002B8C61C29}"/>
                </a:ext>
              </a:extLst>
            </p:cNvPr>
            <p:cNvSpPr/>
            <p:nvPr/>
          </p:nvSpPr>
          <p:spPr>
            <a:xfrm>
              <a:off x="4343179" y="1624237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43" name="object 17">
              <a:extLst>
                <a:ext uri="{FF2B5EF4-FFF2-40B4-BE49-F238E27FC236}">
                  <a16:creationId xmlns:a16="http://schemas.microsoft.com/office/drawing/2014/main" id="{68F8802D-6C91-3776-EF82-34DC3F6413CF}"/>
                </a:ext>
              </a:extLst>
            </p:cNvPr>
            <p:cNvSpPr/>
            <p:nvPr/>
          </p:nvSpPr>
          <p:spPr>
            <a:xfrm>
              <a:off x="4329536" y="1610712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51" name="object 17">
              <a:extLst>
                <a:ext uri="{FF2B5EF4-FFF2-40B4-BE49-F238E27FC236}">
                  <a16:creationId xmlns:a16="http://schemas.microsoft.com/office/drawing/2014/main" id="{F0773E32-1E4A-4D96-926D-3DAC94416EB7}"/>
                </a:ext>
              </a:extLst>
            </p:cNvPr>
            <p:cNvSpPr/>
            <p:nvPr/>
          </p:nvSpPr>
          <p:spPr>
            <a:xfrm>
              <a:off x="4347468" y="1616152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52" name="object 17">
              <a:extLst>
                <a:ext uri="{FF2B5EF4-FFF2-40B4-BE49-F238E27FC236}">
                  <a16:creationId xmlns:a16="http://schemas.microsoft.com/office/drawing/2014/main" id="{01D7EFCA-FAA4-9EA8-E50A-B6252201E7C3}"/>
                </a:ext>
              </a:extLst>
            </p:cNvPr>
            <p:cNvSpPr/>
            <p:nvPr/>
          </p:nvSpPr>
          <p:spPr>
            <a:xfrm>
              <a:off x="4356961" y="1612580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53" name="object 17">
              <a:extLst>
                <a:ext uri="{FF2B5EF4-FFF2-40B4-BE49-F238E27FC236}">
                  <a16:creationId xmlns:a16="http://schemas.microsoft.com/office/drawing/2014/main" id="{57D29D8F-708B-6181-61FE-F2419E2EEAB7}"/>
                </a:ext>
              </a:extLst>
            </p:cNvPr>
            <p:cNvSpPr/>
            <p:nvPr/>
          </p:nvSpPr>
          <p:spPr>
            <a:xfrm>
              <a:off x="2322566" y="2026411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54" name="object 17">
              <a:extLst>
                <a:ext uri="{FF2B5EF4-FFF2-40B4-BE49-F238E27FC236}">
                  <a16:creationId xmlns:a16="http://schemas.microsoft.com/office/drawing/2014/main" id="{8279469A-195F-8CDA-32B7-5F18D6EA2930}"/>
                </a:ext>
              </a:extLst>
            </p:cNvPr>
            <p:cNvSpPr/>
            <p:nvPr/>
          </p:nvSpPr>
          <p:spPr>
            <a:xfrm>
              <a:off x="7198179" y="3285334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36D4500C-962B-3C2D-0E1A-FD140285A93D}"/>
                </a:ext>
              </a:extLst>
            </p:cNvPr>
            <p:cNvSpPr txBox="1"/>
            <p:nvPr/>
          </p:nvSpPr>
          <p:spPr>
            <a:xfrm>
              <a:off x="2890003" y="609545"/>
              <a:ext cx="88451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75" b="1" dirty="0"/>
                <a:t>Dr. B. Bloom</a:t>
              </a:r>
              <a:r>
                <a:rPr lang="de-CH" sz="675" dirty="0"/>
                <a:t>, </a:t>
              </a:r>
            </a:p>
            <a:p>
              <a:r>
                <a:rPr lang="de-CH" sz="675" dirty="0"/>
                <a:t>London</a:t>
              </a:r>
            </a:p>
          </p:txBody>
        </p:sp>
        <p:cxnSp>
          <p:nvCxnSpPr>
            <p:cNvPr id="130" name="Gerader Verbinder 129">
              <a:extLst>
                <a:ext uri="{FF2B5EF4-FFF2-40B4-BE49-F238E27FC236}">
                  <a16:creationId xmlns:a16="http://schemas.microsoft.com/office/drawing/2014/main" id="{8616E19D-AC34-9ED8-52EE-2D1C6EAA7E05}"/>
                </a:ext>
              </a:extLst>
            </p:cNvPr>
            <p:cNvCxnSpPr/>
            <p:nvPr/>
          </p:nvCxnSpPr>
          <p:spPr>
            <a:xfrm>
              <a:off x="3305812" y="770866"/>
              <a:ext cx="905322" cy="783020"/>
            </a:xfrm>
            <a:prstGeom prst="line">
              <a:avLst/>
            </a:prstGeom>
            <a:ln w="31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40" name="object 17">
              <a:extLst>
                <a:ext uri="{FF2B5EF4-FFF2-40B4-BE49-F238E27FC236}">
                  <a16:creationId xmlns:a16="http://schemas.microsoft.com/office/drawing/2014/main" id="{1EB6A5A0-C6BB-C0FA-790E-D054AFE3622E}"/>
                </a:ext>
              </a:extLst>
            </p:cNvPr>
            <p:cNvSpPr/>
            <p:nvPr/>
          </p:nvSpPr>
          <p:spPr>
            <a:xfrm>
              <a:off x="4190329" y="1516900"/>
              <a:ext cx="50768" cy="34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13"/>
            </a:p>
          </p:txBody>
        </p:sp>
      </p:grpSp>
      <p:cxnSp>
        <p:nvCxnSpPr>
          <p:cNvPr id="131" name="Gerader Verbinder 130">
            <a:extLst>
              <a:ext uri="{FF2B5EF4-FFF2-40B4-BE49-F238E27FC236}">
                <a16:creationId xmlns:a16="http://schemas.microsoft.com/office/drawing/2014/main" id="{E665D92B-64BA-D096-0643-BF58494D9DD4}"/>
              </a:ext>
            </a:extLst>
          </p:cNvPr>
          <p:cNvCxnSpPr/>
          <p:nvPr/>
        </p:nvCxnSpPr>
        <p:spPr>
          <a:xfrm flipH="1" flipV="1">
            <a:off x="6627742" y="2155345"/>
            <a:ext cx="951854" cy="321921"/>
          </a:xfrm>
          <a:prstGeom prst="line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2" name="Textfeld 141">
            <a:extLst>
              <a:ext uri="{FF2B5EF4-FFF2-40B4-BE49-F238E27FC236}">
                <a16:creationId xmlns:a16="http://schemas.microsoft.com/office/drawing/2014/main" id="{56CED325-66BE-6910-F28B-3DA239B2637A}"/>
              </a:ext>
            </a:extLst>
          </p:cNvPr>
          <p:cNvSpPr txBox="1"/>
          <p:nvPr/>
        </p:nvSpPr>
        <p:spPr>
          <a:xfrm>
            <a:off x="7518613" y="2745197"/>
            <a:ext cx="8845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675" b="1"/>
              <a:t>Prof. H.S. Yang</a:t>
            </a:r>
            <a:r>
              <a:rPr lang="de-CH" sz="675"/>
              <a:t>, </a:t>
            </a:r>
          </a:p>
          <a:p>
            <a:r>
              <a:rPr lang="de-CH" sz="675"/>
              <a:t>Seoul</a:t>
            </a:r>
          </a:p>
        </p:txBody>
      </p:sp>
      <p:pic>
        <p:nvPicPr>
          <p:cNvPr id="150" name="Grafik 149">
            <a:extLst>
              <a:ext uri="{FF2B5EF4-FFF2-40B4-BE49-F238E27FC236}">
                <a16:creationId xmlns:a16="http://schemas.microsoft.com/office/drawing/2014/main" id="{A31F93BC-65FF-B307-9322-7A7525783BAB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00" y="390922"/>
            <a:ext cx="407705" cy="5187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erader Verbinder 155">
            <a:extLst>
              <a:ext uri="{FF2B5EF4-FFF2-40B4-BE49-F238E27FC236}">
                <a16:creationId xmlns:a16="http://schemas.microsoft.com/office/drawing/2014/main" id="{6D5288D7-171F-DD74-19F1-A014794BF5C0}"/>
              </a:ext>
            </a:extLst>
          </p:cNvPr>
          <p:cNvCxnSpPr>
            <a:endCxn id="134" idx="2"/>
          </p:cNvCxnSpPr>
          <p:nvPr/>
        </p:nvCxnSpPr>
        <p:spPr>
          <a:xfrm flipV="1">
            <a:off x="3558279" y="2115429"/>
            <a:ext cx="641996" cy="1778694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7" name="Textfeld 156">
            <a:extLst>
              <a:ext uri="{FF2B5EF4-FFF2-40B4-BE49-F238E27FC236}">
                <a16:creationId xmlns:a16="http://schemas.microsoft.com/office/drawing/2014/main" id="{9372A905-C635-6022-5FE4-9005348358FA}"/>
              </a:ext>
            </a:extLst>
          </p:cNvPr>
          <p:cNvSpPr txBox="1"/>
          <p:nvPr/>
        </p:nvSpPr>
        <p:spPr>
          <a:xfrm>
            <a:off x="3140258" y="4390189"/>
            <a:ext cx="8845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675" b="1" dirty="0"/>
              <a:t>Prof. J. S. </a:t>
            </a:r>
            <a:r>
              <a:rPr lang="de-CH" sz="675" b="1" dirty="0" err="1"/>
              <a:t>Forés</a:t>
            </a:r>
            <a:r>
              <a:rPr lang="de-CH" sz="675" dirty="0"/>
              <a:t>, </a:t>
            </a:r>
          </a:p>
          <a:p>
            <a:r>
              <a:rPr lang="de-CH" sz="675" dirty="0"/>
              <a:t>Valencia</a:t>
            </a: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60908994-BC9D-B778-0B5B-61EFDC0EB810}"/>
              </a:ext>
            </a:extLst>
          </p:cNvPr>
          <p:cNvSpPr/>
          <p:nvPr/>
        </p:nvSpPr>
        <p:spPr>
          <a:xfrm>
            <a:off x="1850599" y="4245551"/>
            <a:ext cx="106965" cy="684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35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17F7CD4-3A33-E11E-3253-47C670EE2A2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6173" t="5079" r="13731" b="20503"/>
          <a:stretch/>
        </p:blipFill>
        <p:spPr>
          <a:xfrm>
            <a:off x="7609782" y="2252614"/>
            <a:ext cx="399350" cy="52055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E70B9DD-F6BF-57C5-49B2-AE50BB96DB6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77197" y="4162191"/>
            <a:ext cx="1860118" cy="96696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60A50EA-7CD8-FCBB-E354-2B17331CBA89}"/>
              </a:ext>
            </a:extLst>
          </p:cNvPr>
          <p:cNvSpPr txBox="1"/>
          <p:nvPr/>
        </p:nvSpPr>
        <p:spPr>
          <a:xfrm>
            <a:off x="2796737" y="2733768"/>
            <a:ext cx="660758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500"/>
              <a:t>DSMB</a:t>
            </a:r>
          </a:p>
        </p:txBody>
      </p:sp>
      <p:pic>
        <p:nvPicPr>
          <p:cNvPr id="21" name="Picture 2" descr="Christopher Bull Granger - Director, Professor, North Carolina, USA |  eMedEvents">
            <a:extLst>
              <a:ext uri="{FF2B5EF4-FFF2-40B4-BE49-F238E27FC236}">
                <a16:creationId xmlns:a16="http://schemas.microsoft.com/office/drawing/2014/main" id="{AA5840AF-210E-19A0-CED7-81244D21F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177" y="2667442"/>
            <a:ext cx="554887" cy="5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5">
            <a:extLst>
              <a:ext uri="{FF2B5EF4-FFF2-40B4-BE49-F238E27FC236}">
                <a16:creationId xmlns:a16="http://schemas.microsoft.com/office/drawing/2014/main" id="{78154B4E-9B88-2EA5-D7DD-AC8FF15EFE5E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38660" t="7425" r="31505" b="25053"/>
          <a:stretch>
            <a:fillRect/>
          </a:stretch>
        </p:blipFill>
        <p:spPr>
          <a:xfrm>
            <a:off x="5357986" y="2448343"/>
            <a:ext cx="661544" cy="748595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89039C91-E3AA-5F26-EF8C-E3185963C2F5}"/>
              </a:ext>
            </a:extLst>
          </p:cNvPr>
          <p:cNvSpPr txBox="1"/>
          <p:nvPr/>
        </p:nvSpPr>
        <p:spPr>
          <a:xfrm>
            <a:off x="4926002" y="3202849"/>
            <a:ext cx="16669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Dr. Andrea Wiencierz</a:t>
            </a:r>
            <a:endParaRPr lang="de-CH" sz="1350" dirty="0"/>
          </a:p>
        </p:txBody>
      </p:sp>
      <p:pic>
        <p:nvPicPr>
          <p:cNvPr id="9" name="Picture 8" descr="Nicholas Mills - University of Edinburgh Research Explorer">
            <a:extLst>
              <a:ext uri="{FF2B5EF4-FFF2-40B4-BE49-F238E27FC236}">
                <a16:creationId xmlns:a16="http://schemas.microsoft.com/office/drawing/2014/main" id="{B6177F41-F312-8682-B486-5407D5D5B59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85139" y="2664109"/>
            <a:ext cx="410764" cy="56293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6968749-2E23-9F7F-9852-65B785BDDE6E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10118" t="5454" r="12989" b="31268"/>
          <a:stretch>
            <a:fillRect/>
          </a:stretch>
        </p:blipFill>
        <p:spPr>
          <a:xfrm>
            <a:off x="918593" y="2283718"/>
            <a:ext cx="412609" cy="47519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28440FE-12BE-9D99-0E5A-4E12BE3E716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23241" t="4392" r="25735" b="31299"/>
          <a:stretch>
            <a:fillRect/>
          </a:stretch>
        </p:blipFill>
        <p:spPr>
          <a:xfrm>
            <a:off x="7609782" y="1302368"/>
            <a:ext cx="413014" cy="52055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FD62B16-7063-314E-E9E7-E614D3AF25F2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18460" t="13216" r="24699" b="9754"/>
          <a:stretch>
            <a:fillRect/>
          </a:stretch>
        </p:blipFill>
        <p:spPr>
          <a:xfrm>
            <a:off x="7046302" y="4257903"/>
            <a:ext cx="224774" cy="30460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EBB178F-2E0D-0A5A-78CF-A69F561F117F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23764" t="15913" r="24768" b="9374"/>
          <a:stretch>
            <a:fillRect/>
          </a:stretch>
        </p:blipFill>
        <p:spPr>
          <a:xfrm>
            <a:off x="7046302" y="4562509"/>
            <a:ext cx="224774" cy="32629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D0030D9-1796-5673-6FCF-CBD4F27C4984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l="12760" r="8919"/>
          <a:stretch>
            <a:fillRect/>
          </a:stretch>
        </p:blipFill>
        <p:spPr>
          <a:xfrm>
            <a:off x="917351" y="1326731"/>
            <a:ext cx="407705" cy="52055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A75C680-5A19-F306-2415-4B23683346A9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 l="15867" r="6493" b="6547"/>
          <a:stretch>
            <a:fillRect/>
          </a:stretch>
        </p:blipFill>
        <p:spPr>
          <a:xfrm>
            <a:off x="1410170" y="2283718"/>
            <a:ext cx="394539" cy="475197"/>
          </a:xfrm>
          <a:prstGeom prst="rect">
            <a:avLst/>
          </a:prstGeom>
        </p:spPr>
      </p:pic>
      <p:sp>
        <p:nvSpPr>
          <p:cNvPr id="64" name="Textfeld 81">
            <a:extLst>
              <a:ext uri="{FF2B5EF4-FFF2-40B4-BE49-F238E27FC236}">
                <a16:creationId xmlns:a16="http://schemas.microsoft.com/office/drawing/2014/main" id="{15E26127-3B03-12A7-75D8-7DCAC257FD8A}"/>
              </a:ext>
            </a:extLst>
          </p:cNvPr>
          <p:cNvSpPr txBox="1"/>
          <p:nvPr/>
        </p:nvSpPr>
        <p:spPr>
          <a:xfrm>
            <a:off x="1331640" y="2745197"/>
            <a:ext cx="685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675" b="1" dirty="0"/>
              <a:t>Dr. R. Bicette</a:t>
            </a:r>
            <a:r>
              <a:rPr lang="de-CH" sz="675" dirty="0"/>
              <a:t>, </a:t>
            </a:r>
          </a:p>
          <a:p>
            <a:r>
              <a:rPr lang="de-CH" sz="675" dirty="0"/>
              <a:t>Houston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E5A89288-9960-E775-9AFE-314CCC12251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52484" y="3901270"/>
            <a:ext cx="410021" cy="508936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946B51F-AD5E-8ED3-0543-AE901DC82D82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l="11250" t="1" r="2395" b="514"/>
          <a:stretch>
            <a:fillRect/>
          </a:stretch>
        </p:blipFill>
        <p:spPr>
          <a:xfrm>
            <a:off x="5735403" y="3918307"/>
            <a:ext cx="420773" cy="48475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2ADE0AA-28A7-CE3C-58DA-DCA6484CEB1D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 l="8543" t="4220" r="6067" b="-1154"/>
          <a:stretch>
            <a:fillRect/>
          </a:stretch>
        </p:blipFill>
        <p:spPr>
          <a:xfrm>
            <a:off x="5587976" y="421729"/>
            <a:ext cx="471436" cy="535164"/>
          </a:xfrm>
          <a:prstGeom prst="rect">
            <a:avLst/>
          </a:prstGeom>
        </p:spPr>
      </p:pic>
      <p:sp>
        <p:nvSpPr>
          <p:cNvPr id="93" name="Textfeld 75">
            <a:extLst>
              <a:ext uri="{FF2B5EF4-FFF2-40B4-BE49-F238E27FC236}">
                <a16:creationId xmlns:a16="http://schemas.microsoft.com/office/drawing/2014/main" id="{3EFA3754-B5AC-5B78-DE61-923E160FA7B1}"/>
              </a:ext>
            </a:extLst>
          </p:cNvPr>
          <p:cNvSpPr txBox="1"/>
          <p:nvPr/>
        </p:nvSpPr>
        <p:spPr>
          <a:xfrm>
            <a:off x="5501885" y="910350"/>
            <a:ext cx="94250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675" b="1" dirty="0"/>
              <a:t>Dr. K. </a:t>
            </a:r>
            <a:r>
              <a:rPr lang="de-CH" sz="675" b="1" dirty="0" err="1"/>
              <a:t>Slankamenac</a:t>
            </a:r>
            <a:r>
              <a:rPr lang="de-CH" sz="675" dirty="0"/>
              <a:t>, </a:t>
            </a:r>
          </a:p>
          <a:p>
            <a:r>
              <a:rPr lang="de-CH" sz="675" dirty="0"/>
              <a:t>Zürich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2FC2DD56-A6FA-C5FE-57C7-D6D1E4614473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617090" y="3182149"/>
            <a:ext cx="453636" cy="55565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A9E3690-22F3-FBDD-A446-B4DECA7F642D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 l="7457" r="14881" b="14881"/>
          <a:stretch>
            <a:fillRect/>
          </a:stretch>
        </p:blipFill>
        <p:spPr>
          <a:xfrm>
            <a:off x="4551081" y="2662063"/>
            <a:ext cx="506273" cy="554887"/>
          </a:xfrm>
          <a:prstGeom prst="rect">
            <a:avLst/>
          </a:prstGeom>
        </p:spPr>
      </p:pic>
      <p:sp>
        <p:nvSpPr>
          <p:cNvPr id="119" name="Textfeld 16">
            <a:extLst>
              <a:ext uri="{FF2B5EF4-FFF2-40B4-BE49-F238E27FC236}">
                <a16:creationId xmlns:a16="http://schemas.microsoft.com/office/drawing/2014/main" id="{7EB6CC7C-2B7F-E3A9-67ED-161C5B40C76A}"/>
              </a:ext>
            </a:extLst>
          </p:cNvPr>
          <p:cNvSpPr txBox="1"/>
          <p:nvPr/>
        </p:nvSpPr>
        <p:spPr>
          <a:xfrm>
            <a:off x="251520" y="915566"/>
            <a:ext cx="8784976" cy="58477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dirty="0"/>
              <a:t>Approved by local ethics committees for most  (16/19) hospitals </a:t>
            </a:r>
            <a:r>
              <a:rPr lang="en-GB" sz="1600" b="1" dirty="0"/>
              <a:t>without</a:t>
            </a:r>
            <a:r>
              <a:rPr lang="en-GB" sz="1600" dirty="0"/>
              <a:t> the need for study-specific IC → allowing inclusion of </a:t>
            </a:r>
            <a:r>
              <a:rPr lang="en-GB" sz="1600" b="1" dirty="0"/>
              <a:t>all consecutive patients</a:t>
            </a:r>
            <a:r>
              <a:rPr lang="en-GB" sz="1600" dirty="0"/>
              <a:t> regardless of  time of presentation/other barriers.</a:t>
            </a:r>
          </a:p>
        </p:txBody>
      </p:sp>
      <p:pic>
        <p:nvPicPr>
          <p:cNvPr id="159" name="Picture 158">
            <a:extLst>
              <a:ext uri="{FF2B5EF4-FFF2-40B4-BE49-F238E27FC236}">
                <a16:creationId xmlns:a16="http://schemas.microsoft.com/office/drawing/2014/main" id="{17D3A794-B139-97C4-BD8A-31888233BF24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 l="33087" t="3598" r="29877" b="13186"/>
          <a:stretch>
            <a:fillRect/>
          </a:stretch>
        </p:blipFill>
        <p:spPr>
          <a:xfrm>
            <a:off x="1512102" y="3842936"/>
            <a:ext cx="410298" cy="54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0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63A789A8-2D95-832D-4A2A-1F34B7865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0" y="1"/>
            <a:ext cx="9143999" cy="7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6685EF42-C164-FBE9-57BF-CB4E902573FF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42678" cy="71521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Methods: Implementation of 0/1h in late adopting hospitals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CA12DF8-ED0A-16FA-D93E-4AE2740B19A6}"/>
              </a:ext>
            </a:extLst>
          </p:cNvPr>
          <p:cNvSpPr txBox="1"/>
          <p:nvPr/>
        </p:nvSpPr>
        <p:spPr>
          <a:xfrm>
            <a:off x="251520" y="843558"/>
            <a:ext cx="4752528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e-CH" sz="1600" b="1" i="0" kern="1200" dirty="0" err="1">
                <a:solidFill>
                  <a:schemeClr val="tx1"/>
                </a:solidFill>
                <a:latin typeface="+mn-lt"/>
                <a:ea typeface="+mn-ea"/>
              </a:rPr>
              <a:t>Inclusion</a:t>
            </a:r>
            <a:r>
              <a:rPr lang="de-CH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de-CH" sz="1600" b="1" i="0" kern="1200" dirty="0" err="1">
                <a:solidFill>
                  <a:schemeClr val="tx1"/>
                </a:solidFill>
                <a:latin typeface="+mn-lt"/>
                <a:ea typeface="+mn-ea"/>
              </a:rPr>
              <a:t>Criteria</a:t>
            </a:r>
            <a:r>
              <a:rPr lang="de-CH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:</a:t>
            </a:r>
          </a:p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de-CH" sz="1600" dirty="0"/>
              <a:t>Age ≥18 </a:t>
            </a:r>
            <a:r>
              <a:rPr lang="de-CH" sz="1600" dirty="0" err="1"/>
              <a:t>years</a:t>
            </a:r>
            <a:endParaRPr lang="de-CH" sz="1600" dirty="0"/>
          </a:p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de-CH" sz="1600" i="0" kern="1200" dirty="0" err="1">
                <a:solidFill>
                  <a:schemeClr val="tx1"/>
                </a:solidFill>
                <a:latin typeface="+mn-lt"/>
                <a:ea typeface="+mn-ea"/>
              </a:rPr>
              <a:t>Presenting</a:t>
            </a:r>
            <a:r>
              <a:rPr lang="de-CH" sz="1600" i="0" kern="1200" dirty="0">
                <a:solidFill>
                  <a:schemeClr val="tx1"/>
                </a:solidFill>
                <a:latin typeface="+mn-lt"/>
                <a:ea typeface="+mn-ea"/>
              </a:rPr>
              <a:t> to ED </a:t>
            </a:r>
            <a:r>
              <a:rPr lang="de-CH" sz="1600" i="0" kern="1200" dirty="0" err="1">
                <a:solidFill>
                  <a:schemeClr val="tx1"/>
                </a:solidFill>
                <a:latin typeface="+mn-lt"/>
                <a:ea typeface="+mn-ea"/>
              </a:rPr>
              <a:t>with</a:t>
            </a:r>
            <a:r>
              <a:rPr lang="de-CH" sz="1600" i="0" kern="12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de-CH" sz="1600" dirty="0" err="1"/>
              <a:t>a</a:t>
            </a:r>
            <a:r>
              <a:rPr lang="de-CH" sz="1600" i="0" kern="1200" dirty="0" err="1">
                <a:solidFill>
                  <a:schemeClr val="tx1"/>
                </a:solidFill>
                <a:latin typeface="+mn-lt"/>
                <a:ea typeface="+mn-ea"/>
              </a:rPr>
              <a:t>cute</a:t>
            </a:r>
            <a:r>
              <a:rPr lang="de-CH" sz="1600" dirty="0"/>
              <a:t> </a:t>
            </a:r>
            <a:r>
              <a:rPr lang="de-CH" sz="1600" i="0" kern="1200" dirty="0">
                <a:solidFill>
                  <a:schemeClr val="tx1"/>
                </a:solidFill>
                <a:latin typeface="+mn-lt"/>
                <a:ea typeface="+mn-ea"/>
              </a:rPr>
              <a:t>non-</a:t>
            </a:r>
            <a:r>
              <a:rPr lang="de-CH" sz="1600" i="0" kern="1200" dirty="0" err="1">
                <a:solidFill>
                  <a:schemeClr val="tx1"/>
                </a:solidFill>
                <a:latin typeface="+mn-lt"/>
                <a:ea typeface="+mn-ea"/>
              </a:rPr>
              <a:t>traumatic</a:t>
            </a:r>
            <a:r>
              <a:rPr lang="de-CH" sz="1600" i="0" kern="12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de-CH" sz="1600" i="0" kern="1200" dirty="0" err="1">
                <a:solidFill>
                  <a:schemeClr val="tx1"/>
                </a:solidFill>
                <a:latin typeface="+mn-lt"/>
                <a:ea typeface="+mn-ea"/>
              </a:rPr>
              <a:t>chest</a:t>
            </a:r>
            <a:r>
              <a:rPr lang="de-CH" sz="1600" i="0" kern="12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de-CH" sz="1600" i="0" kern="1200" dirty="0" err="1">
                <a:solidFill>
                  <a:schemeClr val="tx1"/>
                </a:solidFill>
                <a:latin typeface="+mn-lt"/>
                <a:ea typeface="+mn-ea"/>
              </a:rPr>
              <a:t>pain</a:t>
            </a:r>
            <a:r>
              <a:rPr lang="de-CH" sz="1600" i="0" kern="1200" dirty="0">
                <a:solidFill>
                  <a:schemeClr val="tx1"/>
                </a:solidFill>
                <a:latin typeface="+mn-lt"/>
                <a:ea typeface="+mn-ea"/>
              </a:rPr>
              <a:t> &amp; </a:t>
            </a:r>
            <a:r>
              <a:rPr lang="de-CH" sz="1600" i="0" kern="1200" dirty="0" err="1">
                <a:solidFill>
                  <a:schemeClr val="tx1"/>
                </a:solidFill>
                <a:latin typeface="+mn-lt"/>
                <a:ea typeface="+mn-ea"/>
              </a:rPr>
              <a:t>s</a:t>
            </a:r>
            <a:r>
              <a:rPr lang="de-CH" sz="1600" dirty="0" err="1"/>
              <a:t>uspected</a:t>
            </a:r>
            <a:r>
              <a:rPr lang="de-CH" sz="1600" dirty="0"/>
              <a:t> </a:t>
            </a:r>
            <a:r>
              <a:rPr lang="de-CH" sz="1600" dirty="0" err="1"/>
              <a:t>myocardial</a:t>
            </a:r>
            <a:r>
              <a:rPr lang="de-CH" sz="1600" dirty="0"/>
              <a:t> </a:t>
            </a:r>
            <a:r>
              <a:rPr lang="de-CH" sz="1600" dirty="0" err="1"/>
              <a:t>infarction</a:t>
            </a:r>
            <a:endParaRPr lang="de-CH" sz="1600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4B9BC45-4450-23CE-06F7-89975BD25B32}"/>
              </a:ext>
            </a:extLst>
          </p:cNvPr>
          <p:cNvSpPr txBox="1"/>
          <p:nvPr/>
        </p:nvSpPr>
        <p:spPr>
          <a:xfrm>
            <a:off x="5076056" y="843558"/>
            <a:ext cx="3234540" cy="15204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e-CH" sz="1600" b="1" dirty="0" err="1"/>
              <a:t>Exclu</a:t>
            </a:r>
            <a:r>
              <a:rPr lang="de-CH" sz="1600" b="1" i="0" kern="1200" dirty="0" err="1">
                <a:solidFill>
                  <a:schemeClr val="tx1"/>
                </a:solidFill>
                <a:latin typeface="+mn-lt"/>
                <a:ea typeface="+mn-ea"/>
              </a:rPr>
              <a:t>sion</a:t>
            </a:r>
            <a:r>
              <a:rPr lang="de-CH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de-CH" sz="1600" b="1" i="0" kern="1200" dirty="0" err="1">
                <a:solidFill>
                  <a:schemeClr val="tx1"/>
                </a:solidFill>
                <a:latin typeface="+mn-lt"/>
                <a:ea typeface="+mn-ea"/>
              </a:rPr>
              <a:t>Criteria</a:t>
            </a:r>
            <a:r>
              <a:rPr lang="de-CH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:</a:t>
            </a:r>
          </a:p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de-CH" sz="1600" dirty="0" err="1"/>
              <a:t>Cardiac</a:t>
            </a:r>
            <a:r>
              <a:rPr lang="de-CH" sz="1600" dirty="0"/>
              <a:t> </a:t>
            </a:r>
            <a:r>
              <a:rPr lang="de-CH" sz="1600" dirty="0" err="1"/>
              <a:t>arrest</a:t>
            </a:r>
            <a:r>
              <a:rPr lang="de-CH" sz="1600" dirty="0"/>
              <a:t>, </a:t>
            </a:r>
            <a:r>
              <a:rPr lang="de-CH" sz="1600" dirty="0" err="1"/>
              <a:t>cardiogenic</a:t>
            </a:r>
            <a:r>
              <a:rPr lang="de-CH" sz="1600" dirty="0"/>
              <a:t> </a:t>
            </a:r>
            <a:r>
              <a:rPr lang="de-CH" sz="1600" dirty="0" err="1"/>
              <a:t>shock</a:t>
            </a:r>
            <a:endParaRPr lang="de-CH" sz="1600" dirty="0"/>
          </a:p>
          <a:p>
            <a:pPr marL="38700" algn="l" defTabSz="360000" rtl="0" eaLnBrk="1" latinLnBrk="0" hangingPunct="1">
              <a:spcBef>
                <a:spcPct val="20000"/>
              </a:spcBef>
              <a:buClr>
                <a:srgbClr val="C00000"/>
              </a:buClr>
            </a:pPr>
            <a:r>
              <a:rPr lang="de-CH" sz="1600" dirty="0"/>
              <a:t>      Chronic </a:t>
            </a:r>
            <a:r>
              <a:rPr lang="de-CH" sz="1600" dirty="0" err="1"/>
              <a:t>dialysis</a:t>
            </a:r>
            <a:endParaRPr lang="de-CH" sz="1600" dirty="0"/>
          </a:p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de-CH" sz="1600" i="0" kern="1200" dirty="0">
                <a:solidFill>
                  <a:schemeClr val="tx1"/>
                </a:solidFill>
                <a:latin typeface="+mn-lt"/>
                <a:ea typeface="+mn-ea"/>
              </a:rPr>
              <a:t>Non-</a:t>
            </a:r>
            <a:r>
              <a:rPr lang="de-CH" sz="1600" i="0" kern="1200" dirty="0" err="1">
                <a:solidFill>
                  <a:schemeClr val="tx1"/>
                </a:solidFill>
                <a:latin typeface="+mn-lt"/>
                <a:ea typeface="+mn-ea"/>
              </a:rPr>
              <a:t>residents</a:t>
            </a:r>
            <a:endParaRPr lang="de-CH" sz="1600" i="0" kern="1200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de-CH" sz="1600" dirty="0" err="1"/>
              <a:t>Presentation</a:t>
            </a:r>
            <a:r>
              <a:rPr lang="de-CH" sz="1600" dirty="0"/>
              <a:t> to ED &lt;30 </a:t>
            </a:r>
            <a:r>
              <a:rPr lang="de-CH" sz="1600" dirty="0" err="1"/>
              <a:t>days</a:t>
            </a:r>
            <a:endParaRPr lang="de-CH" sz="1600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5E96AE0-FAFE-D154-1B62-0D5B23B19253}"/>
              </a:ext>
            </a:extLst>
          </p:cNvPr>
          <p:cNvSpPr txBox="1"/>
          <p:nvPr/>
        </p:nvSpPr>
        <p:spPr>
          <a:xfrm>
            <a:off x="251520" y="2363974"/>
            <a:ext cx="8784976" cy="222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sz="1600" b="1" dirty="0"/>
              <a:t>Assumptions for sample size calculation:</a:t>
            </a:r>
          </a:p>
          <a:p>
            <a:pPr marL="324450" indent="-285750" defTabSz="360000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en-GB" sz="1600" dirty="0"/>
              <a:t>20 hospitals (14 large, 6 small)</a:t>
            </a:r>
          </a:p>
          <a:p>
            <a:pPr marL="324450" indent="-285750" defTabSz="360000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en-GB" sz="1600" dirty="0"/>
              <a:t>Death/new type 1 MI 3%</a:t>
            </a:r>
          </a:p>
          <a:p>
            <a:pPr marL="324450" indent="-285750" defTabSz="360000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en-GB" sz="1600" dirty="0"/>
              <a:t>Median ED length of stay 5.3h</a:t>
            </a:r>
          </a:p>
          <a:p>
            <a:pPr marL="324450" indent="-285750" defTabSz="360000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en-GB" sz="1600" dirty="0"/>
              <a:t>Intra-class correlations 0.03 and 0.50</a:t>
            </a:r>
          </a:p>
          <a:p>
            <a:pPr marL="324450" indent="-285750" defTabSz="360000">
              <a:spcBef>
                <a:spcPct val="20000"/>
              </a:spcBef>
              <a:buClr>
                <a:srgbClr val="C00000"/>
              </a:buClr>
              <a:buFontTx/>
              <a:buChar char="-"/>
            </a:pPr>
            <a:r>
              <a:rPr lang="en-GB" sz="1600" dirty="0"/>
              <a:t>Power 90%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GB" b="1" dirty="0"/>
              <a:t>				Sample size </a:t>
            </a:r>
            <a:r>
              <a:rPr lang="de-CH" b="1" dirty="0"/>
              <a:t>≥</a:t>
            </a:r>
            <a:r>
              <a:rPr lang="en-GB" b="1" dirty="0"/>
              <a:t>52156</a:t>
            </a:r>
          </a:p>
        </p:txBody>
      </p:sp>
    </p:spTree>
    <p:extLst>
      <p:ext uri="{BB962C8B-B14F-4D97-AF65-F5344CB8AC3E}">
        <p14:creationId xmlns:p14="http://schemas.microsoft.com/office/powerpoint/2010/main" val="90733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258CC-16E7-151E-C0EB-BC379773B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C27E7328-BAD3-B33F-7297-9FB5E6F99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1" y="1"/>
            <a:ext cx="1475656" cy="7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673A8604-12AE-8D36-A558-D9636575800D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43998" cy="71521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Results: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D3BB08-9583-15C3-63DA-315BB29539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1740" y="123478"/>
            <a:ext cx="4680520" cy="47011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8662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1107E-FCF4-8D95-250B-F856BDCE3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Home :: Universitätsspital Basel">
            <a:extLst>
              <a:ext uri="{FF2B5EF4-FFF2-40B4-BE49-F238E27FC236}">
                <a16:creationId xmlns:a16="http://schemas.microsoft.com/office/drawing/2014/main" id="{87C4C9E4-FFA3-3B04-5824-50CEBEB3E1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85"/>
          <a:stretch/>
        </p:blipFill>
        <p:spPr bwMode="auto">
          <a:xfrm>
            <a:off x="1" y="1"/>
            <a:ext cx="1475656" cy="7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F9EDBAC4-EC07-671A-6772-5C9CA4D07920}"/>
              </a:ext>
            </a:extLst>
          </p:cNvPr>
          <p:cNvSpPr txBox="1">
            <a:spLocks/>
          </p:cNvSpPr>
          <p:nvPr/>
        </p:nvSpPr>
        <p:spPr>
          <a:xfrm>
            <a:off x="0" y="-12589"/>
            <a:ext cx="9143998" cy="71521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>
                <a:solidFill>
                  <a:schemeClr val="bg1">
                    <a:lumMod val="95000"/>
                  </a:schemeClr>
                </a:solidFill>
                <a:latin typeface="+mn-lt"/>
                <a:cs typeface="Gill Sans SemiBold" panose="020B0502020104020203" pitchFamily="34" charset="-79"/>
              </a:rPr>
              <a:t>Results: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E9EC612-BBE2-0E1D-CFB1-D76D56DF1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518975"/>
              </p:ext>
            </p:extLst>
          </p:nvPr>
        </p:nvGraphicFramePr>
        <p:xfrm>
          <a:off x="1835696" y="285338"/>
          <a:ext cx="5688633" cy="4518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5886">
                  <a:extLst>
                    <a:ext uri="{9D8B030D-6E8A-4147-A177-3AD203B41FA5}">
                      <a16:colId xmlns:a16="http://schemas.microsoft.com/office/drawing/2014/main" val="696072486"/>
                    </a:ext>
                  </a:extLst>
                </a:gridCol>
                <a:gridCol w="1422943">
                  <a:extLst>
                    <a:ext uri="{9D8B030D-6E8A-4147-A177-3AD203B41FA5}">
                      <a16:colId xmlns:a16="http://schemas.microsoft.com/office/drawing/2014/main" val="1244121713"/>
                    </a:ext>
                  </a:extLst>
                </a:gridCol>
                <a:gridCol w="1419804">
                  <a:extLst>
                    <a:ext uri="{9D8B030D-6E8A-4147-A177-3AD203B41FA5}">
                      <a16:colId xmlns:a16="http://schemas.microsoft.com/office/drawing/2014/main" val="685831008"/>
                    </a:ext>
                  </a:extLst>
                </a:gridCol>
              </a:tblGrid>
              <a:tr h="360481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b="1" kern="0" dirty="0">
                          <a:effectLst/>
                        </a:rPr>
                        <a:t>Characteristics of the Patient Presentations at Baseline</a:t>
                      </a:r>
                      <a:endParaRPr lang="de-CH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b="1" kern="0" dirty="0">
                          <a:effectLst/>
                        </a:rPr>
                        <a:t>0/3h pathway</a:t>
                      </a:r>
                      <a:endParaRPr lang="de-CH" sz="1400" b="1" kern="1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b="1" kern="0" dirty="0">
                          <a:effectLst/>
                        </a:rPr>
                        <a:t>(n=36464)</a:t>
                      </a:r>
                      <a:endParaRPr lang="de-CH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b="1" kern="0" dirty="0">
                          <a:effectLst/>
                        </a:rPr>
                        <a:t>0/1h pathway</a:t>
                      </a:r>
                      <a:endParaRPr lang="de-CH" sz="1400" b="1" kern="1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b="1" kern="0" dirty="0">
                          <a:effectLst/>
                        </a:rPr>
                        <a:t>(n=31160)</a:t>
                      </a:r>
                      <a:endParaRPr lang="de-CH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2641377454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Age, years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59 (46-73) 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59 (46-73)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1244101540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Sex 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 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541526540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   Female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16272 (45%)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13682 (44%)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948519366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   Male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20192 (55%)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17478 (56%)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2068143471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Medical history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3296782412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Brought in by ambulance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11522 (35%)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7997 (31%)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3158063297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Known coronary artery disease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7782 (23%)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5971 (21%)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3560529710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Previous myocardial infarction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5017 (14%)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3905 (13%)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3872167378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Blood pressure, mm Hg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 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176513402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    Systolic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141 (27)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140 (24)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4153674572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    Diastolic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82 (15)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81 (15)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2504019812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Ischemia on electrocardiogram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4615 (13%)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3634 (12%)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705535495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Index event myocardial infarction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3215 (8·8%)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2640 (8·5%)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900137363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Cardiac troponin assay type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 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575640048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   hs-TnT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14602 (40%)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15064 (48%)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3331497093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   hs-TnI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21862 (60%)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16096 (52%)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1169799777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Upper-reference-limit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 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4097772388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    uniform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18398 (50%)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17897 (57%)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957439558"/>
                  </a:ext>
                </a:extLst>
              </a:tr>
              <a:tr h="1504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    sex-specific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>
                          <a:effectLst/>
                        </a:rPr>
                        <a:t>18066 (50%)</a:t>
                      </a:r>
                      <a:endParaRPr lang="de-CH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buNone/>
                      </a:pPr>
                      <a:r>
                        <a:rPr lang="en-GB" sz="1400" kern="0" dirty="0">
                          <a:effectLst/>
                        </a:rPr>
                        <a:t>13263 (43%)</a:t>
                      </a:r>
                      <a:endParaRPr lang="de-CH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0" marR="19220" marT="0" marB="0"/>
                </a:tc>
                <a:extLst>
                  <a:ext uri="{0D108BD9-81ED-4DB2-BD59-A6C34878D82A}">
                    <a16:rowId xmlns:a16="http://schemas.microsoft.com/office/drawing/2014/main" val="2297764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66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ESC_PPT_Light_220817-16-9">
  <a:themeElements>
    <a:clrScheme name="Custom 31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005694"/>
      </a:hlink>
      <a:folHlink>
        <a:srgbClr val="005694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1439</Words>
  <Application>Microsoft Macintosh PowerPoint</Application>
  <PresentationFormat>On-screen Show (16:9)</PresentationFormat>
  <Paragraphs>235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Aptos</vt:lpstr>
      <vt:lpstr>Arial</vt:lpstr>
      <vt:lpstr>Calibri</vt:lpstr>
      <vt:lpstr>Helvetica</vt:lpstr>
      <vt:lpstr>Wingdings</vt:lpstr>
      <vt:lpstr>ESC_PPT_Light_220817-16-9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PRESC1SE-MI Study Centres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Roland COLLIN</dc:creator>
  <cp:lastModifiedBy>Jasper Boeddinghaus</cp:lastModifiedBy>
  <cp:revision>163</cp:revision>
  <dcterms:created xsi:type="dcterms:W3CDTF">2021-07-16T09:19:14Z</dcterms:created>
  <dcterms:modified xsi:type="dcterms:W3CDTF">2026-08-26T12:03:16Z</dcterms:modified>
</cp:coreProperties>
</file>