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8"/>
  </p:notesMasterIdLst>
  <p:handoutMasterIdLst>
    <p:handoutMasterId r:id="rId19"/>
  </p:handoutMasterIdLst>
  <p:sldIdLst>
    <p:sldId id="256" r:id="rId2"/>
    <p:sldId id="273" r:id="rId3"/>
    <p:sldId id="279" r:id="rId4"/>
    <p:sldId id="280" r:id="rId5"/>
    <p:sldId id="283" r:id="rId6"/>
    <p:sldId id="284" r:id="rId7"/>
    <p:sldId id="288" r:id="rId8"/>
    <p:sldId id="286" r:id="rId9"/>
    <p:sldId id="287" r:id="rId10"/>
    <p:sldId id="281" r:id="rId11"/>
    <p:sldId id="282" r:id="rId12"/>
    <p:sldId id="285" r:id="rId13"/>
    <p:sldId id="289" r:id="rId14"/>
    <p:sldId id="290" r:id="rId15"/>
    <p:sldId id="292" r:id="rId16"/>
    <p:sldId id="291" r:id="rId1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pos="5524">
          <p15:clr>
            <a:srgbClr val="A4A3A4"/>
          </p15:clr>
        </p15:guide>
        <p15:guide id="4" pos="269">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lly COLLINGRIDGE" initials="SC" lastIdx="12" clrIdx="0">
    <p:extLst>
      <p:ext uri="{19B8F6BF-5375-455C-9EA6-DF929625EA0E}">
        <p15:presenceInfo xmlns:p15="http://schemas.microsoft.com/office/powerpoint/2012/main" userId="S::sally_collingridge@escardio.net::bbed4dc1-00b7-474a-8549-18dc7b873d66" providerId="AD"/>
      </p:ext>
    </p:extLst>
  </p:cmAuthor>
  <p:cmAuthor id="2" name="Laure-Emmanuelle PEYRET" initials="LP" lastIdx="7" clrIdx="1">
    <p:extLst>
      <p:ext uri="{19B8F6BF-5375-455C-9EA6-DF929625EA0E}">
        <p15:presenceInfo xmlns:p15="http://schemas.microsoft.com/office/powerpoint/2012/main" userId="S::laure-emmanuelle_peyret@escardio.net::96dd4d06-5b74-42e8-b054-0c0a8419bf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AC4E0"/>
    <a:srgbClr val="959595"/>
    <a:srgbClr val="CCECFF"/>
    <a:srgbClr val="AE1022"/>
    <a:srgbClr val="878787"/>
    <a:srgbClr val="D0D0D0"/>
    <a:srgbClr val="D3D3D3"/>
    <a:srgbClr val="E0E0E0"/>
    <a:srgbClr val="F28C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Stile chiaro 3 - Colore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0A15C55-8517-42AA-B614-E9B94910E393}" styleName="Stile medio 2 - Color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410" autoAdjust="0"/>
    <p:restoredTop sz="67294" autoAdjust="0"/>
  </p:normalViewPr>
  <p:slideViewPr>
    <p:cSldViewPr showGuides="1">
      <p:cViewPr varScale="1">
        <p:scale>
          <a:sx n="100" d="100"/>
          <a:sy n="100" d="100"/>
        </p:scale>
        <p:origin x="4242" y="84"/>
      </p:cViewPr>
      <p:guideLst>
        <p:guide orient="horz" pos="1620"/>
        <p:guide pos="2880"/>
        <p:guide pos="5524"/>
        <p:guide pos="269"/>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p:cViewPr varScale="1">
        <p:scale>
          <a:sx n="123" d="100"/>
          <a:sy n="123" d="100"/>
        </p:scale>
        <p:origin x="412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64CCA8C-2727-A54D-B40F-70CF9669C616}" type="datetimeFigureOut">
              <a:rPr lang="fr-FR"/>
              <a:pPr/>
              <a:t>28/08/2026</a:t>
            </a:fld>
            <a:endParaRPr lang="fr-F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8CEFCA3-4FB0-F648-923A-3843471D4321}" type="slidenum">
              <a:rPr/>
              <a:pPr/>
              <a:t>‹#›</a:t>
            </a:fld>
            <a:endParaRPr lang="fr-FR"/>
          </a:p>
        </p:txBody>
      </p:sp>
    </p:spTree>
    <p:extLst>
      <p:ext uri="{BB962C8B-B14F-4D97-AF65-F5344CB8AC3E}">
        <p14:creationId xmlns:p14="http://schemas.microsoft.com/office/powerpoint/2010/main" val="220420675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47D4E0-ADF2-4269-A368-F8657ABA7EB7}" type="datetimeFigureOut">
              <a:rPr lang="en-US" smtClean="0"/>
              <a:pPr/>
              <a:t>8/28/2026</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8DCFB2-2FC4-4A48-85D8-914292BD17B8}" type="slidenum">
              <a:rPr lang="en-GB" smtClean="0"/>
              <a:pPr/>
              <a:t>‹#›</a:t>
            </a:fld>
            <a:endParaRPr lang="en-GB"/>
          </a:p>
        </p:txBody>
      </p:sp>
    </p:spTree>
    <p:extLst>
      <p:ext uri="{BB962C8B-B14F-4D97-AF65-F5344CB8AC3E}">
        <p14:creationId xmlns:p14="http://schemas.microsoft.com/office/powerpoint/2010/main" val="225851543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Dear Chairpersons, dear colleagues, it is a great honor to present the main results of the AIR-STEMI trial on behalf of all the investigators. These are my disclosures.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[Target time: approximately 0:15]</a:t>
            </a:r>
            <a:endParaRPr lang="en-US" sz="1200" dirty="0"/>
          </a:p>
          <a:p>
            <a:endParaRPr lang="it-IT" sz="1200" dirty="0"/>
          </a:p>
        </p:txBody>
      </p:sp>
      <p:sp>
        <p:nvSpPr>
          <p:cNvPr id="4" name="Segnaposto numero diapositiva 3"/>
          <p:cNvSpPr>
            <a:spLocks noGrp="1"/>
          </p:cNvSpPr>
          <p:nvPr>
            <p:ph type="sldNum" sz="quarter" idx="5"/>
          </p:nvPr>
        </p:nvSpPr>
        <p:spPr/>
        <p:txBody>
          <a:bodyPr/>
          <a:lstStyle/>
          <a:p>
            <a:fld id="{BA8DCFB2-2FC4-4A48-85D8-914292BD17B8}" type="slidenum">
              <a:rPr lang="en-GB" smtClean="0"/>
              <a:pPr/>
              <a:t>1</a:t>
            </a:fld>
            <a:endParaRPr lang="en-GB"/>
          </a:p>
        </p:txBody>
      </p:sp>
    </p:spTree>
    <p:extLst>
      <p:ext uri="{BB962C8B-B14F-4D97-AF65-F5344CB8AC3E}">
        <p14:creationId xmlns:p14="http://schemas.microsoft.com/office/powerpoint/2010/main" val="19481443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BC3AF-AFD4-0F36-C72D-61E82E9593F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140D3DC-2BFE-F0E2-6764-CC379CFB155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EA4A60DC-E448-2119-5947-E4555A0209A7}"/>
              </a:ext>
            </a:extLst>
          </p:cNvPr>
          <p:cNvSpPr>
            <a:spLocks noGrp="1"/>
          </p:cNvSpPr>
          <p:nvPr>
            <p:ph type="body" idx="1"/>
          </p:nvPr>
        </p:nvSpPr>
        <p:spPr/>
        <p:txBody>
          <a:bodyPr/>
          <a:lstStyle/>
          <a:p>
            <a:r>
              <a:rPr lang="en-US" dirty="0"/>
              <a:t>We now come to the primary endpoint. In the angiography-guided group, death, myocardial infarction, cerebrovascular accident, or ischemia-driven revascularization occurred in 13.7 percent of patients.</a:t>
            </a:r>
            <a:endParaRPr lang="en-US" dirty="0">
              <a:latin typeface="Tahoma"/>
              <a:ea typeface="Tahoma"/>
              <a:cs typeface="Tahoma"/>
            </a:endParaRPr>
          </a:p>
          <a:p>
            <a:endParaRPr lang="en-US" dirty="0">
              <a:latin typeface="Tahoma"/>
              <a:ea typeface="Tahoma"/>
              <a:cs typeface="Tahoma"/>
            </a:endParaRPr>
          </a:p>
          <a:p>
            <a:pPr marL="0" marR="0" lvl="0" indent="0" algn="l" defTabSz="914400">
              <a:lnSpc>
                <a:spcPct val="100000"/>
              </a:lnSpc>
              <a:spcBef>
                <a:spcPts val="0"/>
              </a:spcBef>
              <a:spcAft>
                <a:spcPts val="0"/>
              </a:spcAft>
              <a:buClrTx/>
              <a:buSzTx/>
              <a:buFontTx/>
              <a:buNone/>
            </a:pPr>
            <a:r>
              <a:rPr lang="en-US" dirty="0"/>
              <a:t>[Target time: approximately 0:20]</a:t>
            </a:r>
            <a:endParaRPr lang="en-US" dirty="0">
              <a:latin typeface="Tahoma"/>
              <a:ea typeface="Tahoma"/>
              <a:cs typeface="Tahoma"/>
            </a:endParaRPr>
          </a:p>
        </p:txBody>
      </p:sp>
      <p:sp>
        <p:nvSpPr>
          <p:cNvPr id="4" name="Segnaposto numero diapositiva 3">
            <a:extLst>
              <a:ext uri="{FF2B5EF4-FFF2-40B4-BE49-F238E27FC236}">
                <a16:creationId xmlns:a16="http://schemas.microsoft.com/office/drawing/2014/main" id="{0FB7A7B9-BCD8-8B32-7149-A5DE096715A5}"/>
              </a:ext>
            </a:extLst>
          </p:cNvPr>
          <p:cNvSpPr>
            <a:spLocks noGrp="1"/>
          </p:cNvSpPr>
          <p:nvPr>
            <p:ph type="sldNum" sz="quarter" idx="5"/>
          </p:nvPr>
        </p:nvSpPr>
        <p:spPr/>
        <p:txBody>
          <a:bodyPr/>
          <a:lstStyle/>
          <a:p>
            <a:fld id="{BA8DCFB2-2FC4-4A48-85D8-914292BD17B8}" type="slidenum">
              <a:rPr lang="en-GB" smtClean="0"/>
              <a:pPr/>
              <a:t>10</a:t>
            </a:fld>
            <a:endParaRPr lang="en-GB"/>
          </a:p>
        </p:txBody>
      </p:sp>
    </p:spTree>
    <p:extLst>
      <p:ext uri="{BB962C8B-B14F-4D97-AF65-F5344CB8AC3E}">
        <p14:creationId xmlns:p14="http://schemas.microsoft.com/office/powerpoint/2010/main" val="35199565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D0546-C9A8-80BE-0BBB-B9A1E760254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3D5ED96-174E-95E9-71A9-A567C39E7CB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E6B084F9-848F-19CB-1659-4DA126ED52A0}"/>
              </a:ext>
            </a:extLst>
          </p:cNvPr>
          <p:cNvSpPr>
            <a:spLocks noGrp="1"/>
          </p:cNvSpPr>
          <p:nvPr>
            <p:ph type="body" idx="1"/>
          </p:nvPr>
        </p:nvSpPr>
        <p:spPr/>
        <p:txBody>
          <a:bodyPr/>
          <a:lstStyle/>
          <a:p>
            <a:r>
              <a:rPr lang="en-US" dirty="0"/>
              <a:t>In the physiology-guided group, the primary endpoint occurred in 8.9 percent, compared with 13.7 percent with angiography guidance. The hazard ratio was 0.62, with a 95 percent confidence interval from 0.47 to 0.83 and a P value below 0.001. This represents a 38 percent relative reduction, an absolute reduction of 4.8 percentage points, and a number needed to treat of 21.</a:t>
            </a:r>
            <a:endParaRPr lang="en-US" dirty="0">
              <a:latin typeface="Tahoma"/>
              <a:ea typeface="Tahoma"/>
              <a:cs typeface="Tahoma"/>
            </a:endParaRPr>
          </a:p>
          <a:p>
            <a:endParaRPr lang="en-US" dirty="0">
              <a:latin typeface="Tahoma"/>
              <a:ea typeface="Tahoma"/>
              <a:cs typeface="Tahoma"/>
            </a:endParaRPr>
          </a:p>
          <a:p>
            <a:pPr marL="0" marR="0" lvl="0" indent="0" algn="l" defTabSz="914400">
              <a:lnSpc>
                <a:spcPct val="100000"/>
              </a:lnSpc>
              <a:spcBef>
                <a:spcPts val="0"/>
              </a:spcBef>
              <a:spcAft>
                <a:spcPts val="0"/>
              </a:spcAft>
              <a:buClrTx/>
              <a:buSzTx/>
              <a:buFontTx/>
              <a:buNone/>
            </a:pPr>
            <a:r>
              <a:rPr lang="en-US" dirty="0"/>
              <a:t>[Target time: approximately 0:45]</a:t>
            </a:r>
            <a:endParaRPr lang="en-US" dirty="0">
              <a:latin typeface="Tahoma"/>
              <a:ea typeface="Tahoma"/>
              <a:cs typeface="Tahoma"/>
            </a:endParaRPr>
          </a:p>
        </p:txBody>
      </p:sp>
      <p:sp>
        <p:nvSpPr>
          <p:cNvPr id="4" name="Segnaposto numero diapositiva 3">
            <a:extLst>
              <a:ext uri="{FF2B5EF4-FFF2-40B4-BE49-F238E27FC236}">
                <a16:creationId xmlns:a16="http://schemas.microsoft.com/office/drawing/2014/main" id="{BA9AF7EB-ADE3-356E-E2E5-32A1D945FA18}"/>
              </a:ext>
            </a:extLst>
          </p:cNvPr>
          <p:cNvSpPr>
            <a:spLocks noGrp="1"/>
          </p:cNvSpPr>
          <p:nvPr>
            <p:ph type="sldNum" sz="quarter" idx="5"/>
          </p:nvPr>
        </p:nvSpPr>
        <p:spPr/>
        <p:txBody>
          <a:bodyPr/>
          <a:lstStyle/>
          <a:p>
            <a:fld id="{BA8DCFB2-2FC4-4A48-85D8-914292BD17B8}" type="slidenum">
              <a:rPr lang="en-GB" smtClean="0"/>
              <a:pPr/>
              <a:t>11</a:t>
            </a:fld>
            <a:endParaRPr lang="en-GB"/>
          </a:p>
        </p:txBody>
      </p:sp>
    </p:spTree>
    <p:extLst>
      <p:ext uri="{BB962C8B-B14F-4D97-AF65-F5344CB8AC3E}">
        <p14:creationId xmlns:p14="http://schemas.microsoft.com/office/powerpoint/2010/main" val="6247445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405A4-B162-0E52-6227-2E49DD10B6F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1217F90-F2E7-B526-3FA6-C008199ED40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10EBB081-33C9-8A41-627A-DBE20C9637E8}"/>
              </a:ext>
            </a:extLst>
          </p:cNvPr>
          <p:cNvSpPr>
            <a:spLocks noGrp="1"/>
          </p:cNvSpPr>
          <p:nvPr>
            <p:ph type="body" idx="1"/>
          </p:nvPr>
        </p:nvSpPr>
        <p:spPr/>
        <p:txBody>
          <a:bodyPr/>
          <a:lstStyle/>
          <a:p>
            <a:r>
              <a:rPr lang="en-US" dirty="0"/>
              <a:t>The benefit remained significant when type 4a myocardial infarction was excluded, with a hazard ratio of 0.67. More importantly, cardiovascular death or myocardial infarction occurred in 5.7 percent with physiology guidance and 10.5 percent with angiography guidance, corresponding to a hazard ratio of 0.52. The effect therefore extended to hard cardiovascular events.</a:t>
            </a:r>
          </a:p>
          <a:p>
            <a:endParaRPr lang="en-US" dirty="0">
              <a:latin typeface="Tahoma"/>
              <a:ea typeface="Tahoma"/>
              <a:cs typeface="Tahoma"/>
            </a:endParaRPr>
          </a:p>
          <a:p>
            <a:pPr marL="0" marR="0" lvl="0" indent="0" algn="l" defTabSz="914400">
              <a:lnSpc>
                <a:spcPct val="100000"/>
              </a:lnSpc>
              <a:spcBef>
                <a:spcPts val="0"/>
              </a:spcBef>
              <a:spcAft>
                <a:spcPts val="0"/>
              </a:spcAft>
              <a:buClrTx/>
              <a:buSzTx/>
              <a:buFontTx/>
              <a:buNone/>
            </a:pPr>
            <a:r>
              <a:rPr lang="en-US" dirty="0"/>
              <a:t>[Target time: approximately 0:40]</a:t>
            </a:r>
            <a:endParaRPr lang="en-US" dirty="0">
              <a:latin typeface="Tahoma"/>
              <a:ea typeface="Tahoma"/>
              <a:cs typeface="Tahoma"/>
            </a:endParaRPr>
          </a:p>
        </p:txBody>
      </p:sp>
      <p:sp>
        <p:nvSpPr>
          <p:cNvPr id="4" name="Segnaposto numero diapositiva 3">
            <a:extLst>
              <a:ext uri="{FF2B5EF4-FFF2-40B4-BE49-F238E27FC236}">
                <a16:creationId xmlns:a16="http://schemas.microsoft.com/office/drawing/2014/main" id="{3DCC6210-6964-47CF-79B1-0F765E8AB55C}"/>
              </a:ext>
            </a:extLst>
          </p:cNvPr>
          <p:cNvSpPr>
            <a:spLocks noGrp="1"/>
          </p:cNvSpPr>
          <p:nvPr>
            <p:ph type="sldNum" sz="quarter" idx="5"/>
          </p:nvPr>
        </p:nvSpPr>
        <p:spPr/>
        <p:txBody>
          <a:bodyPr/>
          <a:lstStyle/>
          <a:p>
            <a:fld id="{BA8DCFB2-2FC4-4A48-85D8-914292BD17B8}" type="slidenum">
              <a:rPr lang="en-GB" smtClean="0"/>
              <a:pPr/>
              <a:t>12</a:t>
            </a:fld>
            <a:endParaRPr lang="en-GB"/>
          </a:p>
        </p:txBody>
      </p:sp>
    </p:spTree>
    <p:extLst>
      <p:ext uri="{BB962C8B-B14F-4D97-AF65-F5344CB8AC3E}">
        <p14:creationId xmlns:p14="http://schemas.microsoft.com/office/powerpoint/2010/main" val="35110485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A67D2-B154-69E1-85CF-F3F3F17FA41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1D0CE8B-1E1E-F9C5-91A9-62C602DD48C5}"/>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1ADE9C0-8879-1C53-76AF-3896D350C33E}"/>
              </a:ext>
            </a:extLst>
          </p:cNvPr>
          <p:cNvSpPr>
            <a:spLocks noGrp="1"/>
          </p:cNvSpPr>
          <p:nvPr>
            <p:ph type="body" idx="1"/>
          </p:nvPr>
        </p:nvSpPr>
        <p:spPr/>
        <p:txBody>
          <a:bodyPr/>
          <a:lstStyle/>
          <a:p>
            <a:r>
              <a:rPr lang="en-US" dirty="0"/>
              <a:t>Myocardial infarction was reduced from 8.0 to 3.8 percent, with a hazard ratio of 0.47, and both procedure-related and spontaneous myocardial infarction were significantly lower. Ischemia-driven revascularization was also reduced. Importantly, a less extensive procedure did not trade efficacy for safety: the composite of contrast-associated acute kidney injury or major bleeding occurred in 4.6 percent with physiology guidance and 7.1 percent with angiography guidance, with a hazard ratio of 0.63. Contrast-associated acute kidney injury itself was significantly reduced. Secondary endpoints should be interpreted acknowledging that confidence intervals were not adjusted for multiplicity.</a:t>
            </a:r>
            <a:endParaRPr lang="en-US" dirty="0">
              <a:latin typeface="Tahoma"/>
              <a:ea typeface="Tahoma"/>
              <a:cs typeface="Tahoma"/>
            </a:endParaRPr>
          </a:p>
          <a:p>
            <a:endParaRPr lang="en-US" dirty="0">
              <a:latin typeface="Tahoma"/>
              <a:ea typeface="Tahoma"/>
              <a:cs typeface="Tahoma"/>
            </a:endParaRPr>
          </a:p>
          <a:p>
            <a:r>
              <a:rPr lang="en-US" dirty="0"/>
              <a:t>[Target time: approximately 0:55]</a:t>
            </a:r>
            <a:endParaRPr lang="en-US" dirty="0">
              <a:latin typeface="Tahoma"/>
              <a:ea typeface="Tahoma"/>
              <a:cs typeface="Tahoma"/>
            </a:endParaRPr>
          </a:p>
        </p:txBody>
      </p:sp>
      <p:sp>
        <p:nvSpPr>
          <p:cNvPr id="4" name="Segnaposto numero diapositiva 3">
            <a:extLst>
              <a:ext uri="{FF2B5EF4-FFF2-40B4-BE49-F238E27FC236}">
                <a16:creationId xmlns:a16="http://schemas.microsoft.com/office/drawing/2014/main" id="{E518B947-8EB3-A0F8-CD97-49FEE69EADE4}"/>
              </a:ext>
            </a:extLst>
          </p:cNvPr>
          <p:cNvSpPr>
            <a:spLocks noGrp="1"/>
          </p:cNvSpPr>
          <p:nvPr>
            <p:ph type="sldNum" sz="quarter" idx="5"/>
          </p:nvPr>
        </p:nvSpPr>
        <p:spPr/>
        <p:txBody>
          <a:bodyPr/>
          <a:lstStyle/>
          <a:p>
            <a:fld id="{BA8DCFB2-2FC4-4A48-85D8-914292BD17B8}" type="slidenum">
              <a:rPr lang="en-GB" smtClean="0"/>
              <a:pPr/>
              <a:t>13</a:t>
            </a:fld>
            <a:endParaRPr lang="en-GB"/>
          </a:p>
        </p:txBody>
      </p:sp>
    </p:spTree>
    <p:extLst>
      <p:ext uri="{BB962C8B-B14F-4D97-AF65-F5344CB8AC3E}">
        <p14:creationId xmlns:p14="http://schemas.microsoft.com/office/powerpoint/2010/main" val="21217113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16220-85E2-0FAB-8F8E-E9C98C5C053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4864591-0B6C-8B4F-3669-40C75CB279C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46C84B5E-F0F8-FA7C-38A0-71CBAE4881A9}"/>
              </a:ext>
            </a:extLst>
          </p:cNvPr>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pPr>
            <a:r>
              <a:rPr lang="en-US" sz="1200" dirty="0">
                <a:solidFill>
                  <a:schemeClr val="tx1"/>
                </a:solidFill>
                <a:latin typeface="+mn-lt"/>
                <a:ea typeface="+mn-lt"/>
                <a:cs typeface="+mn-lt"/>
              </a:rPr>
              <a:t>The trial was open label, although events were adjudicated by an independent blinded committee. Ischemia-driven revascularization was included in the primary endpoint, but the reduction in cardiovascular death or myocardial infarction supports the clinical relevance of the findings. Finally, the individual contribution of lesion selection, reduced procedural burden, and virtual PCI planning cannot be separated, and core-laboratory assessment may limit immediate generalizability.</a:t>
            </a:r>
            <a:endParaRPr lang="en-US" sz="1200" kern="1200" dirty="0">
              <a:solidFill>
                <a:schemeClr val="tx1"/>
              </a:solidFill>
              <a:latin typeface="+mn-lt"/>
              <a:ea typeface="+mn-lt"/>
              <a:cs typeface="+mn-lt"/>
            </a:endParaRPr>
          </a:p>
          <a:p>
            <a:pPr marL="0" marR="0" lvl="0" indent="0" algn="l" defTabSz="914400">
              <a:lnSpc>
                <a:spcPct val="100000"/>
              </a:lnSpc>
              <a:spcBef>
                <a:spcPts val="0"/>
              </a:spcBef>
              <a:spcAft>
                <a:spcPts val="0"/>
              </a:spcAft>
              <a:buClrTx/>
              <a:buSzTx/>
              <a:buFontTx/>
              <a:buNone/>
            </a:pPr>
            <a:endParaRPr lang="en-US" sz="1200" kern="1200" dirty="0">
              <a:solidFill>
                <a:schemeClr val="tx1"/>
              </a:solidFill>
              <a:latin typeface="+mn-lt"/>
              <a:ea typeface="+mn-lt"/>
              <a:cs typeface="+mn-lt"/>
            </a:endParaRPr>
          </a:p>
          <a:p>
            <a:pPr marL="0" marR="0" lvl="0" indent="0" algn="l" defTabSz="914400">
              <a:lnSpc>
                <a:spcPct val="100000"/>
              </a:lnSpc>
              <a:spcBef>
                <a:spcPts val="0"/>
              </a:spcBef>
              <a:spcAft>
                <a:spcPts val="0"/>
              </a:spcAft>
              <a:buClrTx/>
              <a:buSzTx/>
              <a:buFontTx/>
              <a:buNone/>
            </a:pPr>
            <a:r>
              <a:rPr lang="en-US" sz="1200" dirty="0">
                <a:solidFill>
                  <a:schemeClr val="tx1"/>
                </a:solidFill>
                <a:latin typeface="+mn-lt"/>
                <a:ea typeface="+mn-lt"/>
                <a:cs typeface="+mn-lt"/>
              </a:rPr>
              <a:t>[Target time: approximately 0:35]</a:t>
            </a:r>
            <a:endParaRPr lang="en-US" sz="1200" kern="1200" dirty="0">
              <a:solidFill>
                <a:schemeClr val="tx1"/>
              </a:solidFill>
              <a:latin typeface="+mn-lt"/>
              <a:ea typeface="+mn-lt"/>
              <a:cs typeface="+mn-lt"/>
            </a:endParaRPr>
          </a:p>
        </p:txBody>
      </p:sp>
      <p:sp>
        <p:nvSpPr>
          <p:cNvPr id="4" name="Segnaposto numero diapositiva 3">
            <a:extLst>
              <a:ext uri="{FF2B5EF4-FFF2-40B4-BE49-F238E27FC236}">
                <a16:creationId xmlns:a16="http://schemas.microsoft.com/office/drawing/2014/main" id="{5B85F250-28B3-9FDD-58CD-07D010871877}"/>
              </a:ext>
            </a:extLst>
          </p:cNvPr>
          <p:cNvSpPr>
            <a:spLocks noGrp="1"/>
          </p:cNvSpPr>
          <p:nvPr>
            <p:ph type="sldNum" sz="quarter" idx="5"/>
          </p:nvPr>
        </p:nvSpPr>
        <p:spPr/>
        <p:txBody>
          <a:bodyPr/>
          <a:lstStyle/>
          <a:p>
            <a:fld id="{BA8DCFB2-2FC4-4A48-85D8-914292BD17B8}" type="slidenum">
              <a:rPr lang="en-GB" smtClean="0"/>
              <a:pPr/>
              <a:t>14</a:t>
            </a:fld>
            <a:endParaRPr lang="en-GB"/>
          </a:p>
        </p:txBody>
      </p:sp>
    </p:spTree>
    <p:extLst>
      <p:ext uri="{BB962C8B-B14F-4D97-AF65-F5344CB8AC3E}">
        <p14:creationId xmlns:p14="http://schemas.microsoft.com/office/powerpoint/2010/main" val="22441786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11657-FE3A-79FF-327C-D124D48D60F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37FE1EE-632D-E82A-25C1-4251935727C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192047F1-F953-9303-12E1-5AC11A24D4CD}"/>
              </a:ext>
            </a:extLst>
          </p:cNvPr>
          <p:cNvSpPr>
            <a:spLocks noGrp="1"/>
          </p:cNvSpPr>
          <p:nvPr>
            <p:ph type="body" idx="1"/>
          </p:nvPr>
        </p:nvSpPr>
        <p:spPr/>
        <p:txBody>
          <a:bodyPr/>
          <a:lstStyle/>
          <a:p>
            <a:r>
              <a:rPr lang="en-US" dirty="0"/>
              <a:t>In conclusion, functional coronary angiography-guided complete revascularization reduced the primary composite endpoint and cardiovascular death or myocardial infarction compared with angiography guidance. It also avoided PCI in nearly half of </a:t>
            </a:r>
            <a:r>
              <a:rPr lang="en-US" dirty="0" err="1"/>
              <a:t>nonculprit</a:t>
            </a:r>
            <a:r>
              <a:rPr lang="en-US" dirty="0"/>
              <a:t> vessels and reduced contrast, stent burden, and the safety endpoint. AIR-STEMI therefore supports functional coronary angiography as precision medicine: treating the vessels that need treatment, avoiding unnecessary procedures, and reducing cardiovascular events.</a:t>
            </a:r>
            <a:endParaRPr lang="en-US" dirty="0">
              <a:latin typeface="Tahoma"/>
              <a:ea typeface="Tahoma"/>
              <a:cs typeface="Tahoma"/>
            </a:endParaRPr>
          </a:p>
          <a:p>
            <a:endParaRPr lang="en-US" dirty="0">
              <a:latin typeface="Tahoma"/>
              <a:ea typeface="Tahoma"/>
              <a:cs typeface="Tahoma"/>
            </a:endParaRPr>
          </a:p>
          <a:p>
            <a:pPr marL="0" marR="0" lvl="0" indent="0" algn="l" defTabSz="914400">
              <a:lnSpc>
                <a:spcPct val="100000"/>
              </a:lnSpc>
              <a:spcBef>
                <a:spcPts val="0"/>
              </a:spcBef>
              <a:spcAft>
                <a:spcPts val="0"/>
              </a:spcAft>
              <a:buClrTx/>
              <a:buSzTx/>
              <a:buFontTx/>
              <a:buNone/>
            </a:pPr>
            <a:r>
              <a:rPr lang="en-US" dirty="0"/>
              <a:t>[Target time: approximately 0:45]</a:t>
            </a:r>
            <a:endParaRPr lang="en-US" dirty="0">
              <a:latin typeface="Tahoma"/>
              <a:ea typeface="Tahoma"/>
              <a:cs typeface="Tahoma"/>
            </a:endParaRPr>
          </a:p>
        </p:txBody>
      </p:sp>
      <p:sp>
        <p:nvSpPr>
          <p:cNvPr id="4" name="Segnaposto numero diapositiva 3">
            <a:extLst>
              <a:ext uri="{FF2B5EF4-FFF2-40B4-BE49-F238E27FC236}">
                <a16:creationId xmlns:a16="http://schemas.microsoft.com/office/drawing/2014/main" id="{26921BCD-9567-4EA8-97B9-54C674648483}"/>
              </a:ext>
            </a:extLst>
          </p:cNvPr>
          <p:cNvSpPr>
            <a:spLocks noGrp="1"/>
          </p:cNvSpPr>
          <p:nvPr>
            <p:ph type="sldNum" sz="quarter" idx="5"/>
          </p:nvPr>
        </p:nvSpPr>
        <p:spPr/>
        <p:txBody>
          <a:bodyPr/>
          <a:lstStyle/>
          <a:p>
            <a:fld id="{BA8DCFB2-2FC4-4A48-85D8-914292BD17B8}" type="slidenum">
              <a:rPr lang="en-GB" smtClean="0"/>
              <a:pPr/>
              <a:t>15</a:t>
            </a:fld>
            <a:endParaRPr lang="en-GB"/>
          </a:p>
        </p:txBody>
      </p:sp>
    </p:spTree>
    <p:extLst>
      <p:ext uri="{BB962C8B-B14F-4D97-AF65-F5344CB8AC3E}">
        <p14:creationId xmlns:p14="http://schemas.microsoft.com/office/powerpoint/2010/main" val="18084890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EF5BA-B7D1-200B-853C-76068E2CC71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03F077C-110E-61FA-2BE8-5C8AEFDDEF3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4ACC3168-99FC-D5B6-056A-D4BFA93A1554}"/>
              </a:ext>
            </a:extLst>
          </p:cNvPr>
          <p:cNvSpPr>
            <a:spLocks noGrp="1"/>
          </p:cNvSpPr>
          <p:nvPr>
            <p:ph type="body" idx="1"/>
          </p:nvPr>
        </p:nvSpPr>
        <p:spPr/>
        <p:txBody>
          <a:bodyPr/>
          <a:lstStyle/>
          <a:p>
            <a:r>
              <a:rPr lang="en-US" dirty="0"/>
              <a:t>Before closing, I would like to acknowledge that, from FIRE to AIR-STEMI, this has been an extraordinary scientific journey and, above all, an adventure of friendship. My deepest gratitude goes to all the patients, investigators, and colleagues who made it possible. The AIR-STEMI results have been simultaneously published in the New England Journal of Medicine and can be accessed by scanning the QR code or through the NEJM website. Thank you very much for your attention.</a:t>
            </a:r>
          </a:p>
          <a:p>
            <a:endParaRPr lang="en-US" dirty="0">
              <a:latin typeface="Tahoma"/>
              <a:ea typeface="Tahoma"/>
              <a:cs typeface="Tahoma"/>
            </a:endParaRPr>
          </a:p>
          <a:p>
            <a:pPr marL="0" marR="0" lvl="0" indent="0" algn="l" defTabSz="914400">
              <a:lnSpc>
                <a:spcPct val="100000"/>
              </a:lnSpc>
              <a:spcBef>
                <a:spcPts val="0"/>
              </a:spcBef>
              <a:spcAft>
                <a:spcPts val="0"/>
              </a:spcAft>
              <a:buClrTx/>
              <a:buSzTx/>
              <a:buFontTx/>
              <a:buNone/>
            </a:pPr>
            <a:r>
              <a:rPr lang="en-US"/>
              <a:t>[Target time: approximately 0:40]</a:t>
            </a:r>
            <a:endParaRPr lang="en-US">
              <a:latin typeface="Tahoma"/>
              <a:ea typeface="Tahoma"/>
              <a:cs typeface="Tahoma"/>
            </a:endParaRPr>
          </a:p>
        </p:txBody>
      </p:sp>
      <p:sp>
        <p:nvSpPr>
          <p:cNvPr id="4" name="Segnaposto numero diapositiva 3">
            <a:extLst>
              <a:ext uri="{FF2B5EF4-FFF2-40B4-BE49-F238E27FC236}">
                <a16:creationId xmlns:a16="http://schemas.microsoft.com/office/drawing/2014/main" id="{34A84191-0E9A-072C-17DD-189FB6262622}"/>
              </a:ext>
            </a:extLst>
          </p:cNvPr>
          <p:cNvSpPr>
            <a:spLocks noGrp="1"/>
          </p:cNvSpPr>
          <p:nvPr>
            <p:ph type="sldNum" sz="quarter" idx="5"/>
          </p:nvPr>
        </p:nvSpPr>
        <p:spPr/>
        <p:txBody>
          <a:bodyPr/>
          <a:lstStyle/>
          <a:p>
            <a:fld id="{BA8DCFB2-2FC4-4A48-85D8-914292BD17B8}" type="slidenum">
              <a:rPr lang="en-GB" smtClean="0"/>
              <a:pPr/>
              <a:t>16</a:t>
            </a:fld>
            <a:endParaRPr lang="en-GB"/>
          </a:p>
        </p:txBody>
      </p:sp>
    </p:spTree>
    <p:extLst>
      <p:ext uri="{BB962C8B-B14F-4D97-AF65-F5344CB8AC3E}">
        <p14:creationId xmlns:p14="http://schemas.microsoft.com/office/powerpoint/2010/main" val="2270312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pPr>
            <a:r>
              <a:rPr lang="en-US" dirty="0"/>
              <a:t>Complete revascularization is the standard of care in myocardial infarction with multivessel disease, but the optimal way to select </a:t>
            </a:r>
            <a:r>
              <a:rPr lang="en-US" dirty="0" err="1"/>
              <a:t>nonculprit</a:t>
            </a:r>
            <a:r>
              <a:rPr lang="en-US" dirty="0"/>
              <a:t> lesions remains uncertain. Angiography may lead to overtreatment, while wire-based physiology can be cumbersome during the STEMI pathway. Functional coronary angiography may offer a practical and more selective alternative.</a:t>
            </a:r>
          </a:p>
          <a:p>
            <a:pPr marL="0" marR="0" lvl="0" indent="0" algn="l" defTabSz="914400">
              <a:lnSpc>
                <a:spcPct val="100000"/>
              </a:lnSpc>
              <a:spcBef>
                <a:spcPts val="0"/>
              </a:spcBef>
              <a:spcAft>
                <a:spcPts val="0"/>
              </a:spcAft>
              <a:buClrTx/>
              <a:buSzTx/>
              <a:buFontTx/>
              <a:buNone/>
            </a:pPr>
            <a:endParaRPr lang="en-US" dirty="0"/>
          </a:p>
          <a:p>
            <a:pPr marL="0" marR="0" lvl="0" indent="0" algn="l" defTabSz="914400">
              <a:lnSpc>
                <a:spcPct val="100000"/>
              </a:lnSpc>
              <a:spcBef>
                <a:spcPts val="0"/>
              </a:spcBef>
              <a:spcAft>
                <a:spcPts val="0"/>
              </a:spcAft>
              <a:buClrTx/>
              <a:buSzTx/>
              <a:buFontTx/>
              <a:buNone/>
            </a:pPr>
            <a:r>
              <a:rPr lang="en-US" dirty="0"/>
              <a:t>[Target time: approximately 0:30]</a:t>
            </a:r>
            <a:endParaRPr lang="en-US" dirty="0">
              <a:latin typeface="Tahoma"/>
              <a:ea typeface="Tahoma"/>
              <a:cs typeface="Tahoma"/>
            </a:endParaRPr>
          </a:p>
        </p:txBody>
      </p:sp>
      <p:sp>
        <p:nvSpPr>
          <p:cNvPr id="4" name="Segnaposto numero diapositiva 3"/>
          <p:cNvSpPr>
            <a:spLocks noGrp="1"/>
          </p:cNvSpPr>
          <p:nvPr>
            <p:ph type="sldNum" sz="quarter" idx="5"/>
          </p:nvPr>
        </p:nvSpPr>
        <p:spPr/>
        <p:txBody>
          <a:bodyPr/>
          <a:lstStyle/>
          <a:p>
            <a:fld id="{BA8DCFB2-2FC4-4A48-85D8-914292BD17B8}" type="slidenum">
              <a:rPr lang="en-GB" smtClean="0"/>
              <a:pPr/>
              <a:t>2</a:t>
            </a:fld>
            <a:endParaRPr lang="en-GB"/>
          </a:p>
        </p:txBody>
      </p:sp>
    </p:spTree>
    <p:extLst>
      <p:ext uri="{BB962C8B-B14F-4D97-AF65-F5344CB8AC3E}">
        <p14:creationId xmlns:p14="http://schemas.microsoft.com/office/powerpoint/2010/main" val="3898510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37858-0A94-9A8A-F919-ABF54822EC0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6FBBCA1-AC2E-3F12-AA5F-4D13A9E4451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A5A1A21-3424-AE58-975E-47B0B16D7423}"/>
              </a:ext>
            </a:extLst>
          </p:cNvPr>
          <p:cNvSpPr>
            <a:spLocks noGrp="1"/>
          </p:cNvSpPr>
          <p:nvPr>
            <p:ph type="body" idx="1"/>
          </p:nvPr>
        </p:nvSpPr>
        <p:spPr/>
        <p:txBody>
          <a:bodyPr/>
          <a:lstStyle/>
          <a:p>
            <a:r>
              <a:rPr lang="en-US" dirty="0"/>
              <a:t>We therefore asked whether complete revascularization guided by functional coronary angiography could reduce major cardiovascular events compared with conventional angiography-guided complete revascularization after successful culprit-lesion PCI.</a:t>
            </a:r>
          </a:p>
          <a:p>
            <a:endParaRPr lang="en-US" dirty="0">
              <a:latin typeface="Tahoma"/>
              <a:ea typeface="Tahoma"/>
              <a:cs typeface="Tahoma"/>
            </a:endParaRPr>
          </a:p>
          <a:p>
            <a:pPr marL="0" marR="0" lvl="0" indent="0" algn="l" defTabSz="914400">
              <a:lnSpc>
                <a:spcPct val="100000"/>
              </a:lnSpc>
              <a:spcBef>
                <a:spcPts val="0"/>
              </a:spcBef>
              <a:spcAft>
                <a:spcPts val="0"/>
              </a:spcAft>
              <a:buClrTx/>
              <a:buSzTx/>
              <a:buFontTx/>
              <a:buNone/>
            </a:pPr>
            <a:r>
              <a:rPr lang="en-US" dirty="0"/>
              <a:t>[Target time: approximately 0:20]</a:t>
            </a:r>
            <a:endParaRPr lang="en-US" dirty="0">
              <a:latin typeface="Tahoma"/>
              <a:ea typeface="Tahoma"/>
              <a:cs typeface="Tahoma"/>
            </a:endParaRPr>
          </a:p>
        </p:txBody>
      </p:sp>
      <p:sp>
        <p:nvSpPr>
          <p:cNvPr id="4" name="Segnaposto numero diapositiva 3">
            <a:extLst>
              <a:ext uri="{FF2B5EF4-FFF2-40B4-BE49-F238E27FC236}">
                <a16:creationId xmlns:a16="http://schemas.microsoft.com/office/drawing/2014/main" id="{C3E52104-995B-149B-CFBB-D2311F0601DE}"/>
              </a:ext>
            </a:extLst>
          </p:cNvPr>
          <p:cNvSpPr>
            <a:spLocks noGrp="1"/>
          </p:cNvSpPr>
          <p:nvPr>
            <p:ph type="sldNum" sz="quarter" idx="5"/>
          </p:nvPr>
        </p:nvSpPr>
        <p:spPr/>
        <p:txBody>
          <a:bodyPr/>
          <a:lstStyle/>
          <a:p>
            <a:fld id="{BA8DCFB2-2FC4-4A48-85D8-914292BD17B8}" type="slidenum">
              <a:rPr lang="en-GB" smtClean="0"/>
              <a:pPr/>
              <a:t>3</a:t>
            </a:fld>
            <a:endParaRPr lang="en-GB"/>
          </a:p>
        </p:txBody>
      </p:sp>
    </p:spTree>
    <p:extLst>
      <p:ext uri="{BB962C8B-B14F-4D97-AF65-F5344CB8AC3E}">
        <p14:creationId xmlns:p14="http://schemas.microsoft.com/office/powerpoint/2010/main" val="670162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11B0F-8365-F50B-3B27-887AB308B68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01C8CB52-4621-01AC-8FE6-AB7111CA253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1A94B70-DA30-B499-75D6-D315C8FEB56B}"/>
              </a:ext>
            </a:extLst>
          </p:cNvPr>
          <p:cNvSpPr>
            <a:spLocks noGrp="1"/>
          </p:cNvSpPr>
          <p:nvPr>
            <p:ph type="body" idx="1"/>
          </p:nvPr>
        </p:nvSpPr>
        <p:spPr/>
        <p:txBody>
          <a:bodyPr/>
          <a:lstStyle/>
          <a:p>
            <a:r>
              <a:rPr lang="en-US" dirty="0"/>
              <a:t>AIR-STEMI was an investigator-initiated, prospective, randomized superiority trial conducted at 21 centers in Italy and Pakistan, with independent event adjudication, safety monitoring, and a central physiology core laboratory.</a:t>
            </a:r>
            <a:endParaRPr lang="en-US" dirty="0">
              <a:latin typeface="Tahoma"/>
              <a:ea typeface="Tahoma"/>
              <a:cs typeface="Tahoma"/>
            </a:endParaRPr>
          </a:p>
          <a:p>
            <a:endParaRPr lang="en-US" dirty="0"/>
          </a:p>
          <a:p>
            <a:r>
              <a:rPr lang="en-US" dirty="0"/>
              <a:t>[Target time: approximately 0:20]</a:t>
            </a:r>
            <a:endParaRPr lang="en-US" dirty="0">
              <a:latin typeface="Tahoma"/>
              <a:ea typeface="Tahoma"/>
              <a:cs typeface="Tahoma"/>
            </a:endParaRPr>
          </a:p>
        </p:txBody>
      </p:sp>
      <p:sp>
        <p:nvSpPr>
          <p:cNvPr id="4" name="Segnaposto numero diapositiva 3">
            <a:extLst>
              <a:ext uri="{FF2B5EF4-FFF2-40B4-BE49-F238E27FC236}">
                <a16:creationId xmlns:a16="http://schemas.microsoft.com/office/drawing/2014/main" id="{33FB59C9-F0E6-43AD-17C5-622507BD7450}"/>
              </a:ext>
            </a:extLst>
          </p:cNvPr>
          <p:cNvSpPr>
            <a:spLocks noGrp="1"/>
          </p:cNvSpPr>
          <p:nvPr>
            <p:ph type="sldNum" sz="quarter" idx="5"/>
          </p:nvPr>
        </p:nvSpPr>
        <p:spPr/>
        <p:txBody>
          <a:bodyPr/>
          <a:lstStyle/>
          <a:p>
            <a:fld id="{BA8DCFB2-2FC4-4A48-85D8-914292BD17B8}" type="slidenum">
              <a:rPr lang="en-GB" smtClean="0"/>
              <a:pPr/>
              <a:t>4</a:t>
            </a:fld>
            <a:endParaRPr lang="en-GB"/>
          </a:p>
        </p:txBody>
      </p:sp>
    </p:spTree>
    <p:extLst>
      <p:ext uri="{BB962C8B-B14F-4D97-AF65-F5344CB8AC3E}">
        <p14:creationId xmlns:p14="http://schemas.microsoft.com/office/powerpoint/2010/main" val="1544547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7CCA3-09B1-D786-F8E1-C5CCEE62084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AC45505-CD77-ABB9-DF70-A65E89F45F1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87A3C73-6FE1-D195-0E43-F0F282571AC9}"/>
              </a:ext>
            </a:extLst>
          </p:cNvPr>
          <p:cNvSpPr>
            <a:spLocks noGrp="1"/>
          </p:cNvSpPr>
          <p:nvPr>
            <p:ph type="body" idx="1"/>
          </p:nvPr>
        </p:nvSpPr>
        <p:spPr/>
        <p:txBody>
          <a:bodyPr/>
          <a:lstStyle/>
          <a:p>
            <a:r>
              <a:rPr lang="en-US" dirty="0"/>
              <a:t>Patients with STEMI, successful culprit-lesion PCI, and at least one 50% </a:t>
            </a:r>
            <a:r>
              <a:rPr lang="en-US" dirty="0" err="1"/>
              <a:t>nonculprit</a:t>
            </a:r>
            <a:r>
              <a:rPr lang="en-US" dirty="0"/>
              <a:t> stenosis in a vessel of at least 2.5 millimeters were randomized one-to-one within 48 hours. Complete revascularization, guided either by functional coronary angiography or conventional angiography, had to be achieved during the index hospitalization. The target sample was at least 1,800 patients, and the primary analysis was performed at a median follow-up of 17.9 months.</a:t>
            </a:r>
            <a:endParaRPr lang="en-US" dirty="0">
              <a:latin typeface="Tahoma"/>
              <a:ea typeface="Tahoma"/>
              <a:cs typeface="Tahoma"/>
            </a:endParaRPr>
          </a:p>
          <a:p>
            <a:pPr marL="0" marR="0" lvl="0" indent="0" algn="l" defTabSz="914400">
              <a:lnSpc>
                <a:spcPct val="100000"/>
              </a:lnSpc>
              <a:spcBef>
                <a:spcPts val="0"/>
              </a:spcBef>
              <a:spcAft>
                <a:spcPts val="0"/>
              </a:spcAft>
              <a:buClrTx/>
              <a:buSzTx/>
              <a:buFontTx/>
              <a:buNone/>
            </a:pPr>
            <a:endParaRPr lang="en-US" dirty="0"/>
          </a:p>
          <a:p>
            <a:pPr marL="0" marR="0" lvl="0" indent="0" algn="l" defTabSz="914400">
              <a:lnSpc>
                <a:spcPct val="100000"/>
              </a:lnSpc>
              <a:spcBef>
                <a:spcPts val="0"/>
              </a:spcBef>
              <a:spcAft>
                <a:spcPts val="0"/>
              </a:spcAft>
              <a:buClrTx/>
              <a:buSzTx/>
              <a:buFontTx/>
              <a:buNone/>
            </a:pPr>
            <a:r>
              <a:rPr lang="en-US" dirty="0"/>
              <a:t>[Target time: approximately 0:40]</a:t>
            </a:r>
            <a:endParaRPr lang="en-US" dirty="0">
              <a:latin typeface="Tahoma"/>
              <a:ea typeface="Tahoma"/>
              <a:cs typeface="Tahoma"/>
            </a:endParaRPr>
          </a:p>
        </p:txBody>
      </p:sp>
      <p:sp>
        <p:nvSpPr>
          <p:cNvPr id="4" name="Segnaposto numero diapositiva 3">
            <a:extLst>
              <a:ext uri="{FF2B5EF4-FFF2-40B4-BE49-F238E27FC236}">
                <a16:creationId xmlns:a16="http://schemas.microsoft.com/office/drawing/2014/main" id="{89A16BA1-CD69-CCF4-BF29-7297E9545D00}"/>
              </a:ext>
            </a:extLst>
          </p:cNvPr>
          <p:cNvSpPr>
            <a:spLocks noGrp="1"/>
          </p:cNvSpPr>
          <p:nvPr>
            <p:ph type="sldNum" sz="quarter" idx="5"/>
          </p:nvPr>
        </p:nvSpPr>
        <p:spPr/>
        <p:txBody>
          <a:bodyPr/>
          <a:lstStyle/>
          <a:p>
            <a:fld id="{BA8DCFB2-2FC4-4A48-85D8-914292BD17B8}" type="slidenum">
              <a:rPr lang="en-GB" smtClean="0"/>
              <a:pPr/>
              <a:t>5</a:t>
            </a:fld>
            <a:endParaRPr lang="en-GB"/>
          </a:p>
        </p:txBody>
      </p:sp>
    </p:spTree>
    <p:extLst>
      <p:ext uri="{BB962C8B-B14F-4D97-AF65-F5344CB8AC3E}">
        <p14:creationId xmlns:p14="http://schemas.microsoft.com/office/powerpoint/2010/main" val="23791253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4085E-91BD-702A-813D-2738E443D34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4A32EBC-44B1-E4E2-1D7B-82AD394ABBC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391B19C-63CE-D773-0825-7F0183F089D9}"/>
              </a:ext>
            </a:extLst>
          </p:cNvPr>
          <p:cNvSpPr>
            <a:spLocks noGrp="1"/>
          </p:cNvSpPr>
          <p:nvPr>
            <p:ph type="body" idx="1"/>
          </p:nvPr>
        </p:nvSpPr>
        <p:spPr/>
        <p:txBody>
          <a:bodyPr/>
          <a:lstStyle/>
          <a:p>
            <a:r>
              <a:rPr lang="en-US" dirty="0"/>
              <a:t>In the angiography-guided group, all </a:t>
            </a:r>
            <a:r>
              <a:rPr lang="en-US" dirty="0" err="1"/>
              <a:t>nonculprit</a:t>
            </a:r>
            <a:r>
              <a:rPr lang="en-US" dirty="0"/>
              <a:t> lesions with at least 50 percent diameter stenosis were treated. In the physiology-guided group, the angiographic images already acquired during the procedure were used to reconstruct the vessel and estimate an angiography-derived FFR, without routinely crossing each lesion with a pressure wire or administering hyperemic drugs. The central core laboratory provided the distal FFR value together with the longitudinal pattern of disease. A value of 0.80 or less indicated PCI; a value above 0.80 led to deferral and optimal medical therapy. For positive vessels, the pullback curve was also used to plan where and how to treat. The goal was therefore not incomplete revascularization, but functionally complete and more precise revascularization.</a:t>
            </a:r>
          </a:p>
          <a:p>
            <a:endParaRPr lang="en-US" dirty="0">
              <a:latin typeface="Tahoma"/>
              <a:ea typeface="Tahoma"/>
              <a:cs typeface="Tahoma"/>
            </a:endParaRPr>
          </a:p>
          <a:p>
            <a:r>
              <a:rPr lang="en-US" dirty="0"/>
              <a:t>[Target time: approximately 1:10]</a:t>
            </a:r>
            <a:endParaRPr lang="en-US" dirty="0">
              <a:latin typeface="Tahoma"/>
              <a:ea typeface="Tahoma"/>
              <a:cs typeface="Tahoma"/>
            </a:endParaRPr>
          </a:p>
        </p:txBody>
      </p:sp>
      <p:sp>
        <p:nvSpPr>
          <p:cNvPr id="4" name="Segnaposto numero diapositiva 3">
            <a:extLst>
              <a:ext uri="{FF2B5EF4-FFF2-40B4-BE49-F238E27FC236}">
                <a16:creationId xmlns:a16="http://schemas.microsoft.com/office/drawing/2014/main" id="{5ABE52AB-E4D8-A1E1-4B4E-B16E99170D19}"/>
              </a:ext>
            </a:extLst>
          </p:cNvPr>
          <p:cNvSpPr>
            <a:spLocks noGrp="1"/>
          </p:cNvSpPr>
          <p:nvPr>
            <p:ph type="sldNum" sz="quarter" idx="5"/>
          </p:nvPr>
        </p:nvSpPr>
        <p:spPr/>
        <p:txBody>
          <a:bodyPr/>
          <a:lstStyle/>
          <a:p>
            <a:fld id="{BA8DCFB2-2FC4-4A48-85D8-914292BD17B8}" type="slidenum">
              <a:rPr lang="en-GB" smtClean="0"/>
              <a:pPr/>
              <a:t>6</a:t>
            </a:fld>
            <a:endParaRPr lang="en-GB"/>
          </a:p>
        </p:txBody>
      </p:sp>
    </p:spTree>
    <p:extLst>
      <p:ext uri="{BB962C8B-B14F-4D97-AF65-F5344CB8AC3E}">
        <p14:creationId xmlns:p14="http://schemas.microsoft.com/office/powerpoint/2010/main" val="28731728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49B8D-8C6A-EE6B-6A18-BF9ABF63E38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90CB51E-2D3E-BC24-5784-1125F9ECCD80}"/>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CDEA09EB-04CC-9E47-21D0-38E0BFBB44A2}"/>
              </a:ext>
            </a:extLst>
          </p:cNvPr>
          <p:cNvSpPr>
            <a:spLocks noGrp="1"/>
          </p:cNvSpPr>
          <p:nvPr>
            <p:ph type="body" idx="1"/>
          </p:nvPr>
        </p:nvSpPr>
        <p:spPr/>
        <p:txBody>
          <a:bodyPr/>
          <a:lstStyle/>
          <a:p>
            <a:r>
              <a:rPr lang="en-US" dirty="0"/>
              <a:t>The primary endpoint was all-cause death, myocardial infarction, cerebrovascular accident, or ischemia-driven revascularization. The key secondary endpoint was cardiovascular death or myocardial infarction. The safety endpoint was contrast-associated acute kidney injury or BARC type 3-to-5 bleeding.</a:t>
            </a:r>
            <a:endParaRPr lang="en-US" dirty="0">
              <a:latin typeface="Tahoma"/>
              <a:ea typeface="Tahoma"/>
              <a:cs typeface="Tahoma"/>
            </a:endParaRPr>
          </a:p>
          <a:p>
            <a:endParaRPr lang="en-US" dirty="0"/>
          </a:p>
          <a:p>
            <a:r>
              <a:rPr lang="en-US" dirty="0"/>
              <a:t>[Target time: approximately 0:25]</a:t>
            </a:r>
            <a:endParaRPr lang="en-US" dirty="0">
              <a:latin typeface="Tahoma"/>
              <a:ea typeface="Tahoma"/>
              <a:cs typeface="Tahoma"/>
            </a:endParaRPr>
          </a:p>
          <a:p>
            <a:endParaRPr lang="it-IT" dirty="0">
              <a:latin typeface="Tahoma" panose="020B0604030504040204" pitchFamily="34" charset="0"/>
              <a:ea typeface="Tahoma" panose="020B0604030504040204" pitchFamily="34" charset="0"/>
              <a:cs typeface="Tahoma" panose="020B0604030504040204" pitchFamily="34" charset="0"/>
            </a:endParaRPr>
          </a:p>
        </p:txBody>
      </p:sp>
      <p:sp>
        <p:nvSpPr>
          <p:cNvPr id="4" name="Segnaposto numero diapositiva 3">
            <a:extLst>
              <a:ext uri="{FF2B5EF4-FFF2-40B4-BE49-F238E27FC236}">
                <a16:creationId xmlns:a16="http://schemas.microsoft.com/office/drawing/2014/main" id="{77008C88-0B15-5EA5-185A-645BDCBAC6F6}"/>
              </a:ext>
            </a:extLst>
          </p:cNvPr>
          <p:cNvSpPr>
            <a:spLocks noGrp="1"/>
          </p:cNvSpPr>
          <p:nvPr>
            <p:ph type="sldNum" sz="quarter" idx="5"/>
          </p:nvPr>
        </p:nvSpPr>
        <p:spPr/>
        <p:txBody>
          <a:bodyPr/>
          <a:lstStyle/>
          <a:p>
            <a:fld id="{BA8DCFB2-2FC4-4A48-85D8-914292BD17B8}" type="slidenum">
              <a:rPr lang="en-GB" smtClean="0"/>
              <a:pPr/>
              <a:t>7</a:t>
            </a:fld>
            <a:endParaRPr lang="en-GB"/>
          </a:p>
        </p:txBody>
      </p:sp>
    </p:spTree>
    <p:extLst>
      <p:ext uri="{BB962C8B-B14F-4D97-AF65-F5344CB8AC3E}">
        <p14:creationId xmlns:p14="http://schemas.microsoft.com/office/powerpoint/2010/main" val="4218726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62D8A-649B-5E63-5F48-C18D99E8B0B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7478E35-F6E9-F1B3-E0EC-A5C416399C40}"/>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5CAD4E4-10F7-07EE-790F-3E9A6DEFF870}"/>
              </a:ext>
            </a:extLst>
          </p:cNvPr>
          <p:cNvSpPr>
            <a:spLocks noGrp="1"/>
          </p:cNvSpPr>
          <p:nvPr>
            <p:ph type="body" idx="1"/>
          </p:nvPr>
        </p:nvSpPr>
        <p:spPr/>
        <p:txBody>
          <a:bodyPr/>
          <a:lstStyle/>
          <a:p>
            <a:r>
              <a:rPr lang="en-US" dirty="0"/>
              <a:t>We randomized 1,823 patients: 913 to physiology guidance and 910 to angiography guidance. Baseline characteristics were well balanced; median age was 66 years, 24 percent were women, and approximately 22 percent had diabetes.</a:t>
            </a:r>
            <a:endParaRPr lang="en-US" dirty="0">
              <a:latin typeface="Tahoma"/>
              <a:ea typeface="Tahoma"/>
              <a:cs typeface="Tahoma"/>
            </a:endParaRPr>
          </a:p>
          <a:p>
            <a:endParaRPr lang="en-US" dirty="0">
              <a:latin typeface="Tahoma"/>
              <a:ea typeface="Tahoma"/>
              <a:cs typeface="Tahoma"/>
            </a:endParaRPr>
          </a:p>
          <a:p>
            <a:pPr marL="0" marR="0" lvl="0" indent="0" algn="l" defTabSz="914400">
              <a:lnSpc>
                <a:spcPct val="100000"/>
              </a:lnSpc>
              <a:spcBef>
                <a:spcPts val="0"/>
              </a:spcBef>
              <a:spcAft>
                <a:spcPts val="0"/>
              </a:spcAft>
              <a:buClrTx/>
              <a:buSzTx/>
              <a:buFontTx/>
              <a:buNone/>
            </a:pPr>
            <a:r>
              <a:rPr lang="en-US" dirty="0"/>
              <a:t>[Target time: approximately 0:25]</a:t>
            </a:r>
            <a:endParaRPr lang="en-US" dirty="0">
              <a:latin typeface="Tahoma"/>
              <a:ea typeface="Tahoma"/>
              <a:cs typeface="Tahoma"/>
            </a:endParaRPr>
          </a:p>
        </p:txBody>
      </p:sp>
      <p:sp>
        <p:nvSpPr>
          <p:cNvPr id="4" name="Segnaposto numero diapositiva 3">
            <a:extLst>
              <a:ext uri="{FF2B5EF4-FFF2-40B4-BE49-F238E27FC236}">
                <a16:creationId xmlns:a16="http://schemas.microsoft.com/office/drawing/2014/main" id="{962ED7A8-1F44-708D-2996-0E127B1DB773}"/>
              </a:ext>
            </a:extLst>
          </p:cNvPr>
          <p:cNvSpPr>
            <a:spLocks noGrp="1"/>
          </p:cNvSpPr>
          <p:nvPr>
            <p:ph type="sldNum" sz="quarter" idx="5"/>
          </p:nvPr>
        </p:nvSpPr>
        <p:spPr/>
        <p:txBody>
          <a:bodyPr/>
          <a:lstStyle/>
          <a:p>
            <a:fld id="{BA8DCFB2-2FC4-4A48-85D8-914292BD17B8}" type="slidenum">
              <a:rPr lang="en-GB" smtClean="0"/>
              <a:pPr/>
              <a:t>8</a:t>
            </a:fld>
            <a:endParaRPr lang="en-GB"/>
          </a:p>
        </p:txBody>
      </p:sp>
    </p:spTree>
    <p:extLst>
      <p:ext uri="{BB962C8B-B14F-4D97-AF65-F5344CB8AC3E}">
        <p14:creationId xmlns:p14="http://schemas.microsoft.com/office/powerpoint/2010/main" val="42247399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36DF0-BF1E-4E3E-57F3-69142C30A89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F468929A-E883-C733-B887-687ADA211269}"/>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893EC6E-6FC0-C73F-C6C2-53FE62618394}"/>
              </a:ext>
            </a:extLst>
          </p:cNvPr>
          <p:cNvSpPr>
            <a:spLocks noGrp="1"/>
          </p:cNvSpPr>
          <p:nvPr>
            <p:ph type="body" idx="1"/>
          </p:nvPr>
        </p:nvSpPr>
        <p:spPr/>
        <p:txBody>
          <a:bodyPr/>
          <a:lstStyle/>
          <a:p>
            <a:r>
              <a:rPr lang="en-US" dirty="0"/>
              <a:t>The procedural findings show the practical impact of physiology. Functional coronary angiography was feasible in 98.6 percent of </a:t>
            </a:r>
            <a:r>
              <a:rPr lang="en-US" dirty="0" err="1"/>
              <a:t>nonculprit</a:t>
            </a:r>
            <a:r>
              <a:rPr lang="en-US" dirty="0"/>
              <a:t> vessels. Although all vessels were angiographically eligible, only 51.4 percent were functionally important. Consequently, 51.9 percent underwent PCI in the physiology group, compared with 94.9 percent in the angiography group. This translated into 38.4 percent fewer staged procedures, 19.3 percent less contrast, 45.3 percent fewer </a:t>
            </a:r>
            <a:r>
              <a:rPr lang="en-US" dirty="0" err="1"/>
              <a:t>nonculprit</a:t>
            </a:r>
            <a:r>
              <a:rPr lang="en-US" dirty="0"/>
              <a:t> vessels treated, and 31.2 percent less total stent length. Median contrast volume fell from 223 to 180 milliliters. Thus, physiology avoided treatment in nearly half of the </a:t>
            </a:r>
            <a:r>
              <a:rPr lang="en-US" dirty="0" err="1"/>
              <a:t>nonculprit</a:t>
            </a:r>
            <a:r>
              <a:rPr lang="en-US" dirty="0"/>
              <a:t> vessels and substantially reduced procedural burden, contrast exposure, and implanted metal, while still pursuing functionally complete revascularization.</a:t>
            </a:r>
            <a:endParaRPr lang="en-US" dirty="0">
              <a:latin typeface="Tahoma"/>
              <a:ea typeface="Tahoma"/>
              <a:cs typeface="Tahoma"/>
            </a:endParaRPr>
          </a:p>
          <a:p>
            <a:pPr marL="0" marR="0" lvl="0" indent="0" algn="l" defTabSz="914400">
              <a:lnSpc>
                <a:spcPct val="100000"/>
              </a:lnSpc>
              <a:spcBef>
                <a:spcPts val="0"/>
              </a:spcBef>
              <a:spcAft>
                <a:spcPts val="0"/>
              </a:spcAft>
              <a:buClrTx/>
              <a:buSzTx/>
              <a:buFontTx/>
              <a:buNone/>
            </a:pPr>
            <a:endParaRPr lang="en-US" dirty="0"/>
          </a:p>
          <a:p>
            <a:pPr marL="0" marR="0" lvl="0" indent="0" algn="l" defTabSz="914400">
              <a:lnSpc>
                <a:spcPct val="100000"/>
              </a:lnSpc>
              <a:spcBef>
                <a:spcPts val="0"/>
              </a:spcBef>
              <a:spcAft>
                <a:spcPts val="0"/>
              </a:spcAft>
              <a:buClrTx/>
              <a:buSzTx/>
              <a:buFontTx/>
              <a:buNone/>
            </a:pPr>
            <a:r>
              <a:rPr lang="en-US" dirty="0"/>
              <a:t>[Target time: approximately 1:10]</a:t>
            </a:r>
            <a:endParaRPr lang="en-US" dirty="0">
              <a:latin typeface="Tahoma"/>
              <a:ea typeface="Tahoma"/>
              <a:cs typeface="Tahoma"/>
            </a:endParaRPr>
          </a:p>
        </p:txBody>
      </p:sp>
      <p:sp>
        <p:nvSpPr>
          <p:cNvPr id="4" name="Segnaposto numero diapositiva 3">
            <a:extLst>
              <a:ext uri="{FF2B5EF4-FFF2-40B4-BE49-F238E27FC236}">
                <a16:creationId xmlns:a16="http://schemas.microsoft.com/office/drawing/2014/main" id="{ED77C9BA-0D1E-F4F2-6165-DE79A2048343}"/>
              </a:ext>
            </a:extLst>
          </p:cNvPr>
          <p:cNvSpPr>
            <a:spLocks noGrp="1"/>
          </p:cNvSpPr>
          <p:nvPr>
            <p:ph type="sldNum" sz="quarter" idx="5"/>
          </p:nvPr>
        </p:nvSpPr>
        <p:spPr/>
        <p:txBody>
          <a:bodyPr/>
          <a:lstStyle/>
          <a:p>
            <a:fld id="{BA8DCFB2-2FC4-4A48-85D8-914292BD17B8}" type="slidenum">
              <a:rPr lang="en-GB" smtClean="0"/>
              <a:pPr/>
              <a:t>9</a:t>
            </a:fld>
            <a:endParaRPr lang="en-GB"/>
          </a:p>
        </p:txBody>
      </p:sp>
    </p:spTree>
    <p:extLst>
      <p:ext uri="{BB962C8B-B14F-4D97-AF65-F5344CB8AC3E}">
        <p14:creationId xmlns:p14="http://schemas.microsoft.com/office/powerpoint/2010/main" val="39868477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3" name="Espace réservé du texte 32">
            <a:extLst>
              <a:ext uri="{FF2B5EF4-FFF2-40B4-BE49-F238E27FC236}">
                <a16:creationId xmlns:a16="http://schemas.microsoft.com/office/drawing/2014/main" id="{E87A3DCC-5F52-46C1-83E5-0DCD52BF0AF8}"/>
              </a:ext>
            </a:extLst>
          </p:cNvPr>
          <p:cNvSpPr>
            <a:spLocks noGrp="1" noChangeAspect="1"/>
          </p:cNvSpPr>
          <p:nvPr>
            <p:ph type="body" sz="quarter" idx="10" hasCustomPrompt="1"/>
          </p:nvPr>
        </p:nvSpPr>
        <p:spPr>
          <a:xfrm>
            <a:off x="1039771" y="2517053"/>
            <a:ext cx="6844590" cy="584775"/>
          </a:xfrm>
          <a:prstGeom prst="rect">
            <a:avLst/>
          </a:prstGeom>
        </p:spPr>
        <p:txBody>
          <a:bodyPr wrap="square">
            <a:spAutoFit/>
          </a:bodyPr>
          <a:lstStyle>
            <a:lvl1pPr marL="0" indent="0">
              <a:buNone/>
              <a:defRPr sz="1600" b="0">
                <a:solidFill>
                  <a:schemeClr val="tx1"/>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A short description about the subject of the presentation. Can be used as a subtitle. </a:t>
            </a:r>
          </a:p>
        </p:txBody>
      </p:sp>
      <p:sp>
        <p:nvSpPr>
          <p:cNvPr id="36" name="Espace réservé du texte 32">
            <a:extLst>
              <a:ext uri="{FF2B5EF4-FFF2-40B4-BE49-F238E27FC236}">
                <a16:creationId xmlns:a16="http://schemas.microsoft.com/office/drawing/2014/main" id="{16284A64-7B54-461F-9363-2BE4503F91FE}"/>
              </a:ext>
            </a:extLst>
          </p:cNvPr>
          <p:cNvSpPr>
            <a:spLocks noGrp="1"/>
          </p:cNvSpPr>
          <p:nvPr>
            <p:ph type="body" sz="quarter" idx="12" hasCustomPrompt="1"/>
          </p:nvPr>
        </p:nvSpPr>
        <p:spPr>
          <a:xfrm>
            <a:off x="1043597" y="3961569"/>
            <a:ext cx="5688626" cy="288032"/>
          </a:xfrm>
          <a:prstGeom prst="rect">
            <a:avLst/>
          </a:prstGeom>
        </p:spPr>
        <p:txBody>
          <a:bodyPr>
            <a:noAutofit/>
          </a:bodyPr>
          <a:lstStyle>
            <a:lvl1pPr marL="0" indent="0">
              <a:buNone/>
              <a:defRPr sz="1600" b="0">
                <a:solidFill>
                  <a:srgbClr val="AE1022"/>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Presentation date</a:t>
            </a:r>
          </a:p>
        </p:txBody>
      </p:sp>
      <p:sp>
        <p:nvSpPr>
          <p:cNvPr id="15" name="Espace réservé du texte 32">
            <a:extLst>
              <a:ext uri="{FF2B5EF4-FFF2-40B4-BE49-F238E27FC236}">
                <a16:creationId xmlns:a16="http://schemas.microsoft.com/office/drawing/2014/main" id="{DFFB4CC0-14B2-483B-83A6-DA9CE43781CA}"/>
              </a:ext>
            </a:extLst>
          </p:cNvPr>
          <p:cNvSpPr>
            <a:spLocks noGrp="1"/>
          </p:cNvSpPr>
          <p:nvPr>
            <p:ph type="body" sz="quarter" idx="13" hasCustomPrompt="1"/>
          </p:nvPr>
        </p:nvSpPr>
        <p:spPr>
          <a:xfrm>
            <a:off x="1043610" y="3577877"/>
            <a:ext cx="5688619" cy="290018"/>
          </a:xfrm>
          <a:prstGeom prst="rect">
            <a:avLst/>
          </a:prstGeom>
        </p:spPr>
        <p:txBody>
          <a:bodyPr>
            <a:noAutofit/>
          </a:bodyPr>
          <a:lstStyle>
            <a:lvl1pPr marL="0" indent="0">
              <a:buNone/>
              <a:defRPr sz="1600" b="0">
                <a:solidFill>
                  <a:schemeClr val="tx1"/>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Presenter Name</a:t>
            </a:r>
          </a:p>
        </p:txBody>
      </p:sp>
      <p:sp>
        <p:nvSpPr>
          <p:cNvPr id="17" name="Espace réservé du texte 32">
            <a:extLst>
              <a:ext uri="{FF2B5EF4-FFF2-40B4-BE49-F238E27FC236}">
                <a16:creationId xmlns:a16="http://schemas.microsoft.com/office/drawing/2014/main" id="{495DAAF3-5ADD-3B4B-9B4A-F80003C2F6E4}"/>
              </a:ext>
            </a:extLst>
          </p:cNvPr>
          <p:cNvSpPr>
            <a:spLocks noGrp="1" noChangeAspect="1"/>
          </p:cNvSpPr>
          <p:nvPr>
            <p:ph type="body" sz="quarter" idx="14" hasCustomPrompt="1"/>
          </p:nvPr>
        </p:nvSpPr>
        <p:spPr>
          <a:xfrm>
            <a:off x="1043610" y="927760"/>
            <a:ext cx="6768746" cy="833178"/>
          </a:xfrm>
          <a:prstGeom prst="rect">
            <a:avLst/>
          </a:prstGeom>
        </p:spPr>
        <p:txBody>
          <a:bodyPr wrap="square" lIns="90000" tIns="46800" rIns="90000" bIns="46800">
            <a:spAutoFit/>
          </a:bodyPr>
          <a:lstStyle>
            <a:lvl1pPr marL="0" indent="0">
              <a:spcBef>
                <a:spcPts val="600"/>
              </a:spcBef>
              <a:buNone/>
              <a:defRPr sz="4800" b="1" i="0" baseline="0">
                <a:solidFill>
                  <a:schemeClr val="accent1"/>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Presentation Title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xtra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du texte 5">
            <a:extLst>
              <a:ext uri="{FF2B5EF4-FFF2-40B4-BE49-F238E27FC236}">
                <a16:creationId xmlns:a16="http://schemas.microsoft.com/office/drawing/2014/main" id="{EC9FD404-747D-47CF-8BD6-85DE35A09CA4}"/>
              </a:ext>
            </a:extLst>
          </p:cNvPr>
          <p:cNvSpPr>
            <a:spLocks noGrp="1"/>
          </p:cNvSpPr>
          <p:nvPr>
            <p:ph type="body" sz="quarter" idx="10" hasCustomPrompt="1"/>
          </p:nvPr>
        </p:nvSpPr>
        <p:spPr>
          <a:xfrm>
            <a:off x="324618" y="339502"/>
            <a:ext cx="7631757" cy="432048"/>
          </a:xfrm>
          <a:prstGeom prst="rect">
            <a:avLst/>
          </a:prstGeom>
        </p:spPr>
        <p:txBody>
          <a:bodyPr>
            <a:noAutofit/>
          </a:bodyPr>
          <a:lstStyle>
            <a:lvl1pPr marL="0" indent="0">
              <a:lnSpc>
                <a:spcPts val="2500"/>
              </a:lnSpc>
              <a:spcBef>
                <a:spcPts val="0"/>
              </a:spcBef>
              <a:buNone/>
              <a:defRPr sz="2400" b="1">
                <a:solidFill>
                  <a:schemeClr val="accent1"/>
                </a:solidFill>
                <a:latin typeface="+mj-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First line of the headline</a:t>
            </a:r>
          </a:p>
        </p:txBody>
      </p:sp>
      <p:sp>
        <p:nvSpPr>
          <p:cNvPr id="6" name="Content Placeholder 4">
            <a:extLst>
              <a:ext uri="{FF2B5EF4-FFF2-40B4-BE49-F238E27FC236}">
                <a16:creationId xmlns:a16="http://schemas.microsoft.com/office/drawing/2014/main" id="{448225EB-A123-4416-BF74-09996F924290}"/>
              </a:ext>
            </a:extLst>
          </p:cNvPr>
          <p:cNvSpPr>
            <a:spLocks noGrp="1"/>
          </p:cNvSpPr>
          <p:nvPr>
            <p:ph sz="quarter" idx="11"/>
          </p:nvPr>
        </p:nvSpPr>
        <p:spPr>
          <a:xfrm>
            <a:off x="323850" y="915566"/>
            <a:ext cx="7632700" cy="3890434"/>
          </a:xfrm>
          <a:prstGeom prst="rect">
            <a:avLst/>
          </a:prstGeom>
        </p:spPr>
        <p:txBody>
          <a:bodyPr>
            <a:normAutofit/>
          </a:bodyPr>
          <a:lstStyle>
            <a:lvl1pPr marL="180975" indent="-180975" defTabSz="360000">
              <a:buFont typeface="Arial" panose="020B0604020202020204" pitchFamily="34" charset="0"/>
              <a:buChar char="•"/>
              <a:defRPr sz="1100" b="0">
                <a:solidFill>
                  <a:schemeClr val="tx1"/>
                </a:solidFill>
                <a:latin typeface="+mn-lt"/>
              </a:defRPr>
            </a:lvl1pPr>
            <a:lvl2pPr marL="447675" indent="-179388" defTabSz="358775">
              <a:buClr>
                <a:srgbClr val="AE1022"/>
              </a:buClr>
              <a:buFont typeface="Arial" panose="020B0604020202020204" pitchFamily="34" charset="0"/>
              <a:buChar char="•"/>
              <a:defRPr sz="1100" b="0">
                <a:solidFill>
                  <a:schemeClr val="tx1"/>
                </a:solidFill>
                <a:latin typeface="+mn-lt"/>
              </a:defRPr>
            </a:lvl2pPr>
            <a:lvl3pPr marL="628650" indent="-179388">
              <a:buClr>
                <a:srgbClr val="AE1022"/>
              </a:buClr>
              <a:buFont typeface="Arial" panose="020B0604020202020204" pitchFamily="34" charset="0"/>
              <a:buChar char="•"/>
              <a:defRPr sz="1100" b="0">
                <a:solidFill>
                  <a:schemeClr val="tx1"/>
                </a:solidFill>
                <a:latin typeface="+mn-lt"/>
              </a:defRPr>
            </a:lvl3pPr>
            <a:lvl4pPr marL="804863" indent="-179388">
              <a:buClr>
                <a:srgbClr val="AE1022"/>
              </a:buClr>
              <a:buFont typeface="Arial" panose="020B0604020202020204" pitchFamily="34" charset="0"/>
              <a:buChar char="•"/>
              <a:tabLst>
                <a:tab pos="804863" algn="l"/>
              </a:tabLst>
              <a:defRPr sz="1100" b="0">
                <a:solidFill>
                  <a:schemeClr val="tx1"/>
                </a:solidFill>
                <a:latin typeface="+mn-lt"/>
              </a:defRPr>
            </a:lvl4pPr>
            <a:lvl5pPr marL="985838" indent="-179388">
              <a:buClr>
                <a:srgbClr val="AE1022"/>
              </a:buClr>
              <a:buFont typeface="Arial" panose="020B0604020202020204" pitchFamily="34" charset="0"/>
              <a:buChar char="•"/>
              <a:defRPr sz="1100" b="0">
                <a:solidFill>
                  <a:schemeClr val="tx1"/>
                </a:solidFill>
                <a:latin typeface="+mn-lt"/>
              </a:defRPr>
            </a:lvl5pPr>
            <a:lvl6pPr marL="1166813" indent="-179388">
              <a:buClr>
                <a:srgbClr val="AE1022"/>
              </a:buClr>
              <a:buFont typeface="Arial" panose="020B0604020202020204" pitchFamily="34" charset="0"/>
              <a:buChar char="•"/>
              <a:tabLst>
                <a:tab pos="1076325" algn="l"/>
              </a:tabLst>
              <a:defRPr sz="1800"/>
            </a:lvl6pPr>
            <a:lvl7pPr marL="1346400" indent="-179388">
              <a:buClr>
                <a:srgbClr val="C00000"/>
              </a:buClr>
              <a:defRPr sz="1800"/>
            </a:lvl7pPr>
            <a:lvl8pPr marL="1530000" indent="-179388">
              <a:buClr>
                <a:srgbClr val="C00000"/>
              </a:buClr>
              <a:defRPr sz="1800"/>
            </a:lvl8pPr>
            <a:lvl9pPr marL="2424113" indent="-228600">
              <a:buClr>
                <a:srgbClr val="C00000"/>
              </a:buClr>
              <a:buNone/>
              <a:defRPr sz="14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39209463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ing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Espace réservé du texte 5">
            <a:extLst>
              <a:ext uri="{FF2B5EF4-FFF2-40B4-BE49-F238E27FC236}">
                <a16:creationId xmlns:a16="http://schemas.microsoft.com/office/drawing/2014/main" id="{75713D93-C919-4892-838C-B532C4D773A2}"/>
              </a:ext>
            </a:extLst>
          </p:cNvPr>
          <p:cNvSpPr>
            <a:spLocks noGrp="1"/>
          </p:cNvSpPr>
          <p:nvPr>
            <p:ph type="body" sz="quarter" idx="10" hasCustomPrompt="1"/>
          </p:nvPr>
        </p:nvSpPr>
        <p:spPr>
          <a:xfrm>
            <a:off x="324618" y="339502"/>
            <a:ext cx="7631757" cy="432048"/>
          </a:xfrm>
          <a:prstGeom prst="rect">
            <a:avLst/>
          </a:prstGeom>
        </p:spPr>
        <p:txBody>
          <a:bodyPr>
            <a:noAutofit/>
          </a:bodyPr>
          <a:lstStyle>
            <a:lvl1pPr marL="0" indent="0">
              <a:lnSpc>
                <a:spcPts val="2500"/>
              </a:lnSpc>
              <a:spcBef>
                <a:spcPts val="0"/>
              </a:spcBef>
              <a:buNone/>
              <a:defRPr sz="2000" b="1" baseline="0">
                <a:solidFill>
                  <a:schemeClr val="accent1"/>
                </a:solidFill>
                <a:latin typeface="+mj-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Want to use just a headline? =&gt; type here</a:t>
            </a:r>
          </a:p>
        </p:txBody>
      </p:sp>
    </p:spTree>
    <p:extLst>
      <p:ext uri="{BB962C8B-B14F-4D97-AF65-F5344CB8AC3E}">
        <p14:creationId xmlns:p14="http://schemas.microsoft.com/office/powerpoint/2010/main" val="1972944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Sub-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du texte 5">
            <a:extLst>
              <a:ext uri="{FF2B5EF4-FFF2-40B4-BE49-F238E27FC236}">
                <a16:creationId xmlns:a16="http://schemas.microsoft.com/office/drawing/2014/main" id="{8A1CE93C-D99C-4EDD-BA67-BCAAD80495D2}"/>
              </a:ext>
            </a:extLst>
          </p:cNvPr>
          <p:cNvSpPr>
            <a:spLocks noGrp="1"/>
          </p:cNvSpPr>
          <p:nvPr>
            <p:ph type="body" sz="quarter" idx="10" hasCustomPrompt="1"/>
          </p:nvPr>
        </p:nvSpPr>
        <p:spPr>
          <a:xfrm>
            <a:off x="358175" y="1364165"/>
            <a:ext cx="6825854" cy="1152592"/>
          </a:xfrm>
          <a:prstGeom prst="rect">
            <a:avLst/>
          </a:prstGeom>
        </p:spPr>
        <p:txBody>
          <a:bodyPr>
            <a:normAutofit/>
          </a:bodyPr>
          <a:lstStyle>
            <a:lvl1pPr marL="0" indent="0">
              <a:lnSpc>
                <a:spcPct val="100000"/>
              </a:lnSpc>
              <a:spcBef>
                <a:spcPts val="450"/>
              </a:spcBef>
              <a:buNone/>
              <a:defRPr sz="2000" b="1">
                <a:solidFill>
                  <a:schemeClr val="accent1"/>
                </a:solidFill>
                <a:latin typeface="+mj-lt"/>
              </a:defRPr>
            </a:lvl1pPr>
            <a:lvl2pPr marL="266693" indent="0">
              <a:buNone/>
              <a:defRPr/>
            </a:lvl2pPr>
            <a:lvl3pPr marL="531799" indent="0">
              <a:buNone/>
              <a:defRPr/>
            </a:lvl3pPr>
            <a:lvl4pPr marL="809605" indent="0">
              <a:buNone/>
              <a:defRPr/>
            </a:lvl4pPr>
            <a:lvl5pPr marL="1076298" indent="0">
              <a:buNone/>
              <a:defRPr/>
            </a:lvl5pPr>
          </a:lstStyle>
          <a:p>
            <a:pPr lvl="0"/>
            <a:r>
              <a:rPr lang="en-GB" dirty="0"/>
              <a:t>S</a:t>
            </a:r>
            <a:r>
              <a:rPr lang="en-US" dirty="0" err="1"/>
              <a:t>ub</a:t>
            </a:r>
            <a:r>
              <a:rPr lang="en-US" dirty="0"/>
              <a:t>-Title</a:t>
            </a:r>
          </a:p>
        </p:txBody>
      </p:sp>
      <p:sp>
        <p:nvSpPr>
          <p:cNvPr id="5" name="Text Placeholder 4">
            <a:extLst>
              <a:ext uri="{FF2B5EF4-FFF2-40B4-BE49-F238E27FC236}">
                <a16:creationId xmlns:a16="http://schemas.microsoft.com/office/drawing/2014/main" id="{6C2DF46A-1BA8-44CA-B779-2ACC2C31960D}"/>
              </a:ext>
            </a:extLst>
          </p:cNvPr>
          <p:cNvSpPr>
            <a:spLocks noGrp="1"/>
          </p:cNvSpPr>
          <p:nvPr>
            <p:ph type="body" sz="quarter" idx="11"/>
          </p:nvPr>
        </p:nvSpPr>
        <p:spPr>
          <a:xfrm>
            <a:off x="358176" y="2571750"/>
            <a:ext cx="6825853" cy="1643063"/>
          </a:xfrm>
          <a:prstGeom prst="rect">
            <a:avLst/>
          </a:prstGeom>
        </p:spPr>
        <p:txBody>
          <a:bodyPr>
            <a:normAutofit/>
          </a:bodyPr>
          <a:lstStyle>
            <a:lvl1pPr>
              <a:buFontTx/>
              <a:buNone/>
              <a:defRPr sz="1100" b="0">
                <a:latin typeface="+mn-lt"/>
              </a:defRPr>
            </a:lvl1pPr>
            <a:lvl2pPr indent="-266400">
              <a:buClr>
                <a:srgbClr val="AE1022"/>
              </a:buClr>
              <a:buFont typeface="Arial" panose="020B0604020202020204" pitchFamily="34" charset="0"/>
              <a:buChar char="•"/>
              <a:defRPr sz="1100" b="0">
                <a:latin typeface="+mn-lt"/>
              </a:defRPr>
            </a:lvl2pPr>
            <a:lvl3pPr indent="-266400">
              <a:buClr>
                <a:srgbClr val="AE1022"/>
              </a:buClr>
              <a:buFont typeface="Arial" panose="020B0604020202020204" pitchFamily="34" charset="0"/>
              <a:buChar char="•"/>
              <a:defRPr sz="1100" b="0">
                <a:latin typeface="+mn-lt"/>
              </a:defRPr>
            </a:lvl3pPr>
            <a:lvl4pPr indent="-266400">
              <a:buClr>
                <a:srgbClr val="AE1022"/>
              </a:buClr>
              <a:buFont typeface="Arial" panose="020B0604020202020204" pitchFamily="34" charset="0"/>
              <a:buChar char="•"/>
              <a:defRPr sz="1100" b="0">
                <a:latin typeface="+mn-lt"/>
              </a:defRPr>
            </a:lvl4pPr>
            <a:lvl5pPr indent="-266400">
              <a:buClr>
                <a:srgbClr val="AE1022"/>
              </a:buClr>
              <a:buFont typeface="Arial" panose="020B0604020202020204" pitchFamily="34" charset="0"/>
              <a:buChar char="•"/>
              <a:defRPr sz="1100" b="0">
                <a:latin typeface="+mn-lt"/>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1936887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95555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3" name="Title Placeholder 2">
            <a:extLst>
              <a:ext uri="{FF2B5EF4-FFF2-40B4-BE49-F238E27FC236}">
                <a16:creationId xmlns:a16="http://schemas.microsoft.com/office/drawing/2014/main" id="{89271022-20A5-4D9A-84BD-CFB63810A5C6}"/>
              </a:ext>
            </a:extLst>
          </p:cNvPr>
          <p:cNvSpPr>
            <a:spLocks noGrp="1"/>
          </p:cNvSpPr>
          <p:nvPr>
            <p:ph type="title"/>
          </p:nvPr>
        </p:nvSpPr>
        <p:spPr>
          <a:xfrm>
            <a:off x="324000" y="338401"/>
            <a:ext cx="7886700" cy="409592"/>
          </a:xfrm>
          <a:prstGeom prst="rect">
            <a:avLst/>
          </a:prstGeom>
        </p:spPr>
        <p:txBody>
          <a:bodyPr vert="horz" lIns="91440" tIns="45720" rIns="91440" bIns="45720" rtlCol="0">
            <a:noAutofit/>
          </a:bodyPr>
          <a:lstStyle/>
          <a:p>
            <a:pPr marL="0" lvl="0" indent="0">
              <a:lnSpc>
                <a:spcPts val="2500"/>
              </a:lnSpc>
              <a:spcBef>
                <a:spcPts val="0"/>
              </a:spcBef>
              <a:buClr>
                <a:srgbClr val="D00040"/>
              </a:buClr>
              <a:buFont typeface="Arial" pitchFamily="34" charset="0"/>
            </a:pPr>
            <a:r>
              <a:rPr lang="fr-FR" dirty="0"/>
              <a:t>Modifiez le style du titre</a:t>
            </a:r>
            <a:endParaRPr lang="en-US" dirty="0"/>
          </a:p>
        </p:txBody>
      </p:sp>
      <p:sp>
        <p:nvSpPr>
          <p:cNvPr id="6" name="Text Placeholder 5">
            <a:extLst>
              <a:ext uri="{FF2B5EF4-FFF2-40B4-BE49-F238E27FC236}">
                <a16:creationId xmlns:a16="http://schemas.microsoft.com/office/drawing/2014/main" id="{B374904E-396E-4218-8F2B-633F1212695D}"/>
              </a:ext>
            </a:extLst>
          </p:cNvPr>
          <p:cNvSpPr>
            <a:spLocks noGrp="1"/>
          </p:cNvSpPr>
          <p:nvPr>
            <p:ph type="body" idx="1"/>
          </p:nvPr>
        </p:nvSpPr>
        <p:spPr>
          <a:xfrm>
            <a:off x="324000" y="914400"/>
            <a:ext cx="7886700" cy="3913200"/>
          </a:xfrm>
          <a:prstGeom prst="rect">
            <a:avLst/>
          </a:prstGeom>
        </p:spPr>
        <p:txBody>
          <a:bodyPr vert="horz" lIns="91440" tIns="45720" rIns="91440" bIns="45720" rtlCol="0">
            <a:normAutofit/>
          </a:bodyPr>
          <a:lstStyle/>
          <a:p>
            <a:pPr marL="266700" lvl="0" indent="-266700"/>
            <a:r>
              <a:rPr lang="fr-FR" dirty="0"/>
              <a:t>Cliquez pour modifier les styles du texte du masque</a:t>
            </a:r>
          </a:p>
          <a:p>
            <a:pPr marL="266700" lvl="1" indent="-266700"/>
            <a:r>
              <a:rPr lang="fr-FR" dirty="0"/>
              <a:t>Deuxième niveau</a:t>
            </a:r>
          </a:p>
          <a:p>
            <a:pPr marL="266700" lvl="2" indent="-266700"/>
            <a:r>
              <a:rPr lang="fr-FR" dirty="0"/>
              <a:t>Troisième niveau</a:t>
            </a:r>
          </a:p>
          <a:p>
            <a:pPr marL="266700" lvl="3" indent="-266700"/>
            <a:r>
              <a:rPr lang="fr-FR" dirty="0"/>
              <a:t>Quatrième niveau</a:t>
            </a:r>
          </a:p>
          <a:p>
            <a:pPr marL="266700" lvl="4" indent="-266700"/>
            <a:r>
              <a:rPr lang="fr-FR" dirty="0"/>
              <a:t>Cinquième niveau</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65" r:id="rId3"/>
    <p:sldLayoutId id="2147483669" r:id="rId4"/>
    <p:sldLayoutId id="2147483666" r:id="rId5"/>
  </p:sldLayoutIdLst>
  <p:hf hdr="0" ftr="0" dt="0"/>
  <p:txStyles>
    <p:titleStyle>
      <a:lvl1pPr algn="l" defTabSz="914400" rtl="0" eaLnBrk="1" latinLnBrk="0" hangingPunct="1">
        <a:spcBef>
          <a:spcPct val="0"/>
        </a:spcBef>
        <a:buNone/>
        <a:defRPr lang="en-US" sz="2000" b="1" i="0" kern="1200" smtClean="0">
          <a:solidFill>
            <a:schemeClr val="accent1"/>
          </a:solidFill>
          <a:latin typeface="+mj-lt"/>
          <a:ea typeface="+mn-ea"/>
          <a:cs typeface="Verdana"/>
        </a:defRPr>
      </a:lvl1pPr>
    </p:titleStyle>
    <p:bodyStyle>
      <a:lvl1pPr marL="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40.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3.jpg"/><Relationship Id="rId7" Type="http://schemas.openxmlformats.org/officeDocument/2006/relationships/image" Target="../media/image46.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5.jpe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3.png"/><Relationship Id="rId9"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jp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4.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jp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slideLayout" Target="../slideLayouts/slideLayout2.xml"/><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11" Type="http://schemas.openxmlformats.org/officeDocument/2006/relationships/image" Target="../media/image29.png"/><Relationship Id="rId5" Type="http://schemas.openxmlformats.org/officeDocument/2006/relationships/image" Target="../media/image24.png"/><Relationship Id="rId10" Type="http://schemas.openxmlformats.org/officeDocument/2006/relationships/image" Target="../media/image28.png"/><Relationship Id="rId4" Type="http://schemas.openxmlformats.org/officeDocument/2006/relationships/notesSlide" Target="../notesSlides/notesSlide6.xml"/><Relationship Id="rId9"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F110484-47B9-407B-AAD0-5EFF6D5A36BC}"/>
              </a:ext>
            </a:extLst>
          </p:cNvPr>
          <p:cNvSpPr>
            <a:spLocks noGrp="1"/>
          </p:cNvSpPr>
          <p:nvPr>
            <p:ph type="body" sz="quarter" idx="13"/>
          </p:nvPr>
        </p:nvSpPr>
        <p:spPr>
          <a:xfrm>
            <a:off x="3059832" y="3579862"/>
            <a:ext cx="6048672" cy="288032"/>
          </a:xfrm>
        </p:spPr>
        <p:txBody>
          <a:bodyPr/>
          <a:lstStyle/>
          <a:p>
            <a:pPr algn="ctr">
              <a:lnSpc>
                <a:spcPct val="150000"/>
              </a:lnSpc>
            </a:pPr>
            <a:r>
              <a:rPr lang="en-US" sz="1800" b="1" dirty="0">
                <a:latin typeface="Tahoma" panose="020B0604030504040204" pitchFamily="34" charset="0"/>
                <a:ea typeface="Tahoma" panose="020B0604030504040204" pitchFamily="34" charset="0"/>
                <a:cs typeface="Tahoma" panose="020B0604030504040204" pitchFamily="34" charset="0"/>
              </a:rPr>
              <a:t>Simone Biscaglia, MD</a:t>
            </a:r>
          </a:p>
          <a:p>
            <a:pPr algn="ctr">
              <a:lnSpc>
                <a:spcPct val="150000"/>
              </a:lnSpc>
            </a:pPr>
            <a:r>
              <a:rPr lang="en-US" sz="1400" b="1" dirty="0">
                <a:latin typeface="Tahoma" panose="020B0604030504040204" pitchFamily="34" charset="0"/>
                <a:ea typeface="Tahoma" panose="020B0604030504040204" pitchFamily="34" charset="0"/>
                <a:cs typeface="Tahoma" panose="020B0604030504040204" pitchFamily="34" charset="0"/>
              </a:rPr>
              <a:t>University Hospital of Ferrara (Italy) </a:t>
            </a:r>
          </a:p>
          <a:p>
            <a:pPr algn="ctr">
              <a:lnSpc>
                <a:spcPct val="150000"/>
              </a:lnSpc>
            </a:pPr>
            <a:r>
              <a:rPr lang="en-US" sz="1400" b="1" i="1" dirty="0">
                <a:solidFill>
                  <a:schemeClr val="tx2"/>
                </a:solidFill>
                <a:latin typeface="Tahoma" panose="020B0604030504040204" pitchFamily="34" charset="0"/>
                <a:ea typeface="Tahoma" panose="020B0604030504040204" pitchFamily="34" charset="0"/>
                <a:cs typeface="Tahoma" panose="020B0604030504040204" pitchFamily="34" charset="0"/>
              </a:rPr>
              <a:t>on behalf of the AIR-STEMI trial Investigators</a:t>
            </a:r>
          </a:p>
        </p:txBody>
      </p:sp>
      <p:sp>
        <p:nvSpPr>
          <p:cNvPr id="5" name="Text Placeholder 4">
            <a:extLst>
              <a:ext uri="{FF2B5EF4-FFF2-40B4-BE49-F238E27FC236}">
                <a16:creationId xmlns:a16="http://schemas.microsoft.com/office/drawing/2014/main" id="{276148CC-D3A4-4136-AA81-28BD3CC083FD}"/>
              </a:ext>
            </a:extLst>
          </p:cNvPr>
          <p:cNvSpPr>
            <a:spLocks noGrp="1"/>
          </p:cNvSpPr>
          <p:nvPr>
            <p:ph type="body" sz="quarter" idx="14"/>
          </p:nvPr>
        </p:nvSpPr>
        <p:spPr>
          <a:xfrm>
            <a:off x="251520" y="51470"/>
            <a:ext cx="8712968" cy="3541612"/>
          </a:xfrm>
        </p:spPr>
        <p:txBody>
          <a:bodyPr/>
          <a:lstStyle/>
          <a:p>
            <a:pPr algn="ctr" fontAlgn="base">
              <a:lnSpc>
                <a:spcPct val="150000"/>
              </a:lnSpc>
            </a:pPr>
            <a:r>
              <a:rPr lang="en-GB" sz="2800" dirty="0">
                <a:solidFill>
                  <a:schemeClr val="tx1"/>
                </a:solidFill>
                <a:latin typeface="Tahoma" panose="020B0604030504040204" pitchFamily="34" charset="0"/>
                <a:ea typeface="Tahoma" panose="020B0604030504040204" pitchFamily="34" charset="0"/>
                <a:cs typeface="Tahoma" panose="020B0604030504040204" pitchFamily="34" charset="0"/>
              </a:rPr>
              <a:t>Functional Coronary Angiography to Indicate and Guide Revascularization in STEMI Patients with Multivessel Disease  </a:t>
            </a:r>
            <a:endParaRPr lang="en-US" dirty="0">
              <a:solidFill>
                <a:schemeClr val="accent6"/>
              </a:solidFill>
              <a:latin typeface="Tahoma" panose="020B0604030504040204" pitchFamily="34" charset="0"/>
              <a:ea typeface="Tahoma" panose="020B0604030504040204" pitchFamily="34" charset="0"/>
              <a:cs typeface="Tahoma" panose="020B0604030504040204" pitchFamily="34" charset="0"/>
            </a:endParaRPr>
          </a:p>
          <a:p>
            <a:pPr algn="ctr" fontAlgn="base"/>
            <a:r>
              <a:rPr lang="en-US" dirty="0">
                <a:solidFill>
                  <a:schemeClr val="accent6"/>
                </a:solidFill>
                <a:latin typeface="Tahoma" panose="020B0604030504040204" pitchFamily="34" charset="0"/>
                <a:ea typeface="Tahoma" panose="020B0604030504040204" pitchFamily="34" charset="0"/>
                <a:cs typeface="Tahoma" panose="020B0604030504040204" pitchFamily="34" charset="0"/>
              </a:rPr>
              <a:t>               </a:t>
            </a:r>
          </a:p>
          <a:p>
            <a:pPr algn="r" fontAlgn="base"/>
            <a:r>
              <a:rPr lang="en-US" sz="4000" dirty="0">
                <a:solidFill>
                  <a:srgbClr val="7AC4E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The AIR-STEMI trial</a:t>
            </a:r>
          </a:p>
        </p:txBody>
      </p:sp>
      <p:pic>
        <p:nvPicPr>
          <p:cNvPr id="3" name="Immagine 2">
            <a:extLst>
              <a:ext uri="{FF2B5EF4-FFF2-40B4-BE49-F238E27FC236}">
                <a16:creationId xmlns:a16="http://schemas.microsoft.com/office/drawing/2014/main" id="{E1D77DC7-15E6-42C8-F225-0BB4F50B9AD8}"/>
              </a:ext>
            </a:extLst>
          </p:cNvPr>
          <p:cNvPicPr>
            <a:picLocks noChangeAspect="1"/>
          </p:cNvPicPr>
          <p:nvPr/>
        </p:nvPicPr>
        <p:blipFill>
          <a:blip r:embed="rId3"/>
          <a:srcRect l="18315" t="36000" r="18315" b="33200"/>
          <a:stretch>
            <a:fillRect/>
          </a:stretch>
        </p:blipFill>
        <p:spPr>
          <a:xfrm>
            <a:off x="179512" y="2283718"/>
            <a:ext cx="3246908" cy="2232248"/>
          </a:xfrm>
          <a:prstGeom prst="rect">
            <a:avLst/>
          </a:prstGeom>
        </p:spPr>
      </p:pic>
    </p:spTree>
    <p:extLst>
      <p:ext uri="{BB962C8B-B14F-4D97-AF65-F5344CB8AC3E}">
        <p14:creationId xmlns:p14="http://schemas.microsoft.com/office/powerpoint/2010/main" val="28453121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20E2D-9917-FA4D-2477-B1160C4F4E8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5A85172-3EBA-ED84-0A0A-F7E07F77D4BC}"/>
              </a:ext>
            </a:extLst>
          </p:cNvPr>
          <p:cNvSpPr>
            <a:spLocks noGrp="1"/>
          </p:cNvSpPr>
          <p:nvPr>
            <p:ph type="body" sz="quarter" idx="10"/>
          </p:nvPr>
        </p:nvSpPr>
        <p:spPr>
          <a:xfrm>
            <a:off x="251520" y="195486"/>
            <a:ext cx="7631757" cy="432048"/>
          </a:xfrm>
        </p:spPr>
        <p:txBody>
          <a:bodyPr/>
          <a:lstStyle/>
          <a:p>
            <a:r>
              <a:rPr lang="en-US" sz="3200"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Primary Endpoint</a:t>
            </a:r>
          </a:p>
        </p:txBody>
      </p:sp>
      <p:pic>
        <p:nvPicPr>
          <p:cNvPr id="7" name="Immagine 6">
            <a:extLst>
              <a:ext uri="{FF2B5EF4-FFF2-40B4-BE49-F238E27FC236}">
                <a16:creationId xmlns:a16="http://schemas.microsoft.com/office/drawing/2014/main" id="{51959672-C5AE-8C26-5056-A318BF00901C}"/>
              </a:ext>
            </a:extLst>
          </p:cNvPr>
          <p:cNvPicPr>
            <a:picLocks noChangeAspect="1"/>
          </p:cNvPicPr>
          <p:nvPr/>
        </p:nvPicPr>
        <p:blipFill>
          <a:blip r:embed="rId3"/>
          <a:stretch>
            <a:fillRect/>
          </a:stretch>
        </p:blipFill>
        <p:spPr>
          <a:xfrm>
            <a:off x="8361414" y="102106"/>
            <a:ext cx="675082" cy="466196"/>
          </a:xfrm>
          <a:prstGeom prst="rect">
            <a:avLst/>
          </a:prstGeom>
        </p:spPr>
      </p:pic>
      <p:pic>
        <p:nvPicPr>
          <p:cNvPr id="9" name="Immagine 8">
            <a:extLst>
              <a:ext uri="{FF2B5EF4-FFF2-40B4-BE49-F238E27FC236}">
                <a16:creationId xmlns:a16="http://schemas.microsoft.com/office/drawing/2014/main" id="{5A7790BA-9618-5146-AC20-61933F7C70BA}"/>
              </a:ext>
            </a:extLst>
          </p:cNvPr>
          <p:cNvPicPr>
            <a:picLocks noChangeAspect="1"/>
          </p:cNvPicPr>
          <p:nvPr/>
        </p:nvPicPr>
        <p:blipFill>
          <a:blip r:embed="rId4"/>
          <a:stretch>
            <a:fillRect/>
          </a:stretch>
        </p:blipFill>
        <p:spPr>
          <a:xfrm>
            <a:off x="1547664" y="663971"/>
            <a:ext cx="7488832" cy="4140027"/>
          </a:xfrm>
          <a:prstGeom prst="rect">
            <a:avLst/>
          </a:prstGeom>
        </p:spPr>
      </p:pic>
      <p:pic>
        <p:nvPicPr>
          <p:cNvPr id="11" name="Immagine 10">
            <a:extLst>
              <a:ext uri="{FF2B5EF4-FFF2-40B4-BE49-F238E27FC236}">
                <a16:creationId xmlns:a16="http://schemas.microsoft.com/office/drawing/2014/main" id="{6DC5EA6E-F514-8F30-4703-028501780E66}"/>
              </a:ext>
            </a:extLst>
          </p:cNvPr>
          <p:cNvPicPr>
            <a:picLocks noChangeAspect="1"/>
          </p:cNvPicPr>
          <p:nvPr/>
        </p:nvPicPr>
        <p:blipFill>
          <a:blip r:embed="rId5"/>
          <a:srcRect l="8263" t="2992" r="67325" b="84188"/>
          <a:stretch>
            <a:fillRect/>
          </a:stretch>
        </p:blipFill>
        <p:spPr>
          <a:xfrm>
            <a:off x="35496" y="863390"/>
            <a:ext cx="1944216" cy="564450"/>
          </a:xfrm>
          <a:prstGeom prst="rect">
            <a:avLst/>
          </a:prstGeom>
        </p:spPr>
      </p:pic>
      <p:sp>
        <p:nvSpPr>
          <p:cNvPr id="12" name="CasellaDiTesto 11">
            <a:extLst>
              <a:ext uri="{FF2B5EF4-FFF2-40B4-BE49-F238E27FC236}">
                <a16:creationId xmlns:a16="http://schemas.microsoft.com/office/drawing/2014/main" id="{14288A66-EF70-A564-80CD-B10F98F4C0CC}"/>
              </a:ext>
            </a:extLst>
          </p:cNvPr>
          <p:cNvSpPr txBox="1"/>
          <p:nvPr/>
        </p:nvSpPr>
        <p:spPr>
          <a:xfrm>
            <a:off x="7883277" y="1593634"/>
            <a:ext cx="1269077" cy="400110"/>
          </a:xfrm>
          <a:prstGeom prst="rect">
            <a:avLst/>
          </a:prstGeom>
          <a:noFill/>
        </p:spPr>
        <p:txBody>
          <a:bodyPr wrap="squar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2000" b="1" i="0" kern="1200" dirty="0">
                <a:solidFill>
                  <a:schemeClr val="tx1"/>
                </a:solidFill>
                <a:latin typeface="Tahoma" panose="020B0604030504040204" pitchFamily="34" charset="0"/>
                <a:ea typeface="Tahoma" panose="020B0604030504040204" pitchFamily="34" charset="0"/>
                <a:cs typeface="Tahoma" panose="020B0604030504040204" pitchFamily="34" charset="0"/>
              </a:rPr>
              <a:t>13.7%</a:t>
            </a:r>
          </a:p>
        </p:txBody>
      </p:sp>
      <p:sp>
        <p:nvSpPr>
          <p:cNvPr id="16" name="Text Placeholder 1">
            <a:extLst>
              <a:ext uri="{FF2B5EF4-FFF2-40B4-BE49-F238E27FC236}">
                <a16:creationId xmlns:a16="http://schemas.microsoft.com/office/drawing/2014/main" id="{1AF5F4BD-5218-6B58-B048-C4173893E37F}"/>
              </a:ext>
            </a:extLst>
          </p:cNvPr>
          <p:cNvSpPr txBox="1">
            <a:spLocks/>
          </p:cNvSpPr>
          <p:nvPr/>
        </p:nvSpPr>
        <p:spPr>
          <a:xfrm>
            <a:off x="4000270" y="149256"/>
            <a:ext cx="4680520" cy="432048"/>
          </a:xfrm>
          <a:prstGeom prst="rect">
            <a:avLst/>
          </a:prstGeom>
        </p:spPr>
        <p:txBody>
          <a:bodyPr vert="horz" lIns="91440" tIns="45720" rIns="91440" bIns="45720" rtlCol="0">
            <a:noAutofit/>
          </a:bodyPr>
          <a:lstStyle>
            <a:lvl1pPr marL="0" indent="0" algn="l" defTabSz="360000" rtl="0" eaLnBrk="1" latinLnBrk="0" hangingPunct="1">
              <a:lnSpc>
                <a:spcPts val="2500"/>
              </a:lnSpc>
              <a:spcBef>
                <a:spcPts val="0"/>
              </a:spcBef>
              <a:buClr>
                <a:srgbClr val="C00000"/>
              </a:buClr>
              <a:buFont typeface="Arial" panose="020B0604020202020204" pitchFamily="34" charset="0"/>
              <a:buNone/>
              <a:defRPr lang="en-US" sz="2400" b="1" i="0" kern="1200">
                <a:solidFill>
                  <a:schemeClr val="accent1"/>
                </a:solidFill>
                <a:latin typeface="+mj-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it-IT"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(d</a:t>
            </a:r>
            <a:r>
              <a:rPr lang="en-GB"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eath</a:t>
            </a:r>
            <a:r>
              <a:rPr lang="en-GB"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CVA, MI, id-</a:t>
            </a:r>
            <a:r>
              <a:rPr lang="en-GB"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revasc</a:t>
            </a:r>
            <a:r>
              <a:rPr lang="en-GB"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a:t>
            </a:r>
            <a:endParaRPr lang="en-GB" sz="2000"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71078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1EE9E-23F8-D1A7-2D4E-11197330F32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EF747C5-AE13-EFBE-578B-3620E4423CD8}"/>
              </a:ext>
            </a:extLst>
          </p:cNvPr>
          <p:cNvSpPr>
            <a:spLocks noGrp="1"/>
          </p:cNvSpPr>
          <p:nvPr>
            <p:ph type="body" sz="quarter" idx="10"/>
          </p:nvPr>
        </p:nvSpPr>
        <p:spPr>
          <a:xfrm>
            <a:off x="251520" y="195486"/>
            <a:ext cx="7631757" cy="432048"/>
          </a:xfrm>
        </p:spPr>
        <p:txBody>
          <a:bodyPr/>
          <a:lstStyle/>
          <a:p>
            <a:r>
              <a:rPr lang="en-US" sz="3200"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Primary Endpoint</a:t>
            </a:r>
          </a:p>
        </p:txBody>
      </p:sp>
      <p:pic>
        <p:nvPicPr>
          <p:cNvPr id="7" name="Immagine 6">
            <a:extLst>
              <a:ext uri="{FF2B5EF4-FFF2-40B4-BE49-F238E27FC236}">
                <a16:creationId xmlns:a16="http://schemas.microsoft.com/office/drawing/2014/main" id="{3317E903-B2EE-2D6C-5F94-3A1904A5D5A2}"/>
              </a:ext>
            </a:extLst>
          </p:cNvPr>
          <p:cNvPicPr>
            <a:picLocks noChangeAspect="1"/>
          </p:cNvPicPr>
          <p:nvPr/>
        </p:nvPicPr>
        <p:blipFill>
          <a:blip r:embed="rId3"/>
          <a:stretch>
            <a:fillRect/>
          </a:stretch>
        </p:blipFill>
        <p:spPr>
          <a:xfrm>
            <a:off x="8361414" y="102106"/>
            <a:ext cx="675082" cy="466196"/>
          </a:xfrm>
          <a:prstGeom prst="rect">
            <a:avLst/>
          </a:prstGeom>
        </p:spPr>
      </p:pic>
      <p:pic>
        <p:nvPicPr>
          <p:cNvPr id="9" name="Immagine 8">
            <a:extLst>
              <a:ext uri="{FF2B5EF4-FFF2-40B4-BE49-F238E27FC236}">
                <a16:creationId xmlns:a16="http://schemas.microsoft.com/office/drawing/2014/main" id="{14DBBED0-A7CC-09C8-0660-72C914C7F92D}"/>
              </a:ext>
            </a:extLst>
          </p:cNvPr>
          <p:cNvPicPr>
            <a:picLocks noChangeAspect="1"/>
          </p:cNvPicPr>
          <p:nvPr/>
        </p:nvPicPr>
        <p:blipFill>
          <a:blip r:embed="rId4"/>
          <a:stretch>
            <a:fillRect/>
          </a:stretch>
        </p:blipFill>
        <p:spPr>
          <a:xfrm>
            <a:off x="1547664" y="663971"/>
            <a:ext cx="7488832" cy="4140027"/>
          </a:xfrm>
          <a:prstGeom prst="rect">
            <a:avLst/>
          </a:prstGeom>
        </p:spPr>
      </p:pic>
      <p:pic>
        <p:nvPicPr>
          <p:cNvPr id="4" name="Immagine 3">
            <a:extLst>
              <a:ext uri="{FF2B5EF4-FFF2-40B4-BE49-F238E27FC236}">
                <a16:creationId xmlns:a16="http://schemas.microsoft.com/office/drawing/2014/main" id="{F8646F0C-A67F-DBE0-B00B-E64D85F2647D}"/>
              </a:ext>
            </a:extLst>
          </p:cNvPr>
          <p:cNvPicPr>
            <a:picLocks noChangeAspect="1"/>
          </p:cNvPicPr>
          <p:nvPr/>
        </p:nvPicPr>
        <p:blipFill>
          <a:blip r:embed="rId5"/>
          <a:stretch>
            <a:fillRect/>
          </a:stretch>
        </p:blipFill>
        <p:spPr>
          <a:xfrm>
            <a:off x="1549675" y="663971"/>
            <a:ext cx="7488832" cy="4140026"/>
          </a:xfrm>
          <a:prstGeom prst="rect">
            <a:avLst/>
          </a:prstGeom>
        </p:spPr>
      </p:pic>
      <p:pic>
        <p:nvPicPr>
          <p:cNvPr id="11" name="Immagine 10">
            <a:extLst>
              <a:ext uri="{FF2B5EF4-FFF2-40B4-BE49-F238E27FC236}">
                <a16:creationId xmlns:a16="http://schemas.microsoft.com/office/drawing/2014/main" id="{6DA88C2E-182F-1972-4BB4-9A3B5BD0B403}"/>
              </a:ext>
            </a:extLst>
          </p:cNvPr>
          <p:cNvPicPr>
            <a:picLocks noChangeAspect="1"/>
          </p:cNvPicPr>
          <p:nvPr/>
        </p:nvPicPr>
        <p:blipFill>
          <a:blip r:embed="rId6"/>
          <a:srcRect l="8263" t="2992" r="67325" b="84188"/>
          <a:stretch>
            <a:fillRect/>
          </a:stretch>
        </p:blipFill>
        <p:spPr>
          <a:xfrm>
            <a:off x="35496" y="863390"/>
            <a:ext cx="1944216" cy="564450"/>
          </a:xfrm>
          <a:prstGeom prst="rect">
            <a:avLst/>
          </a:prstGeom>
        </p:spPr>
      </p:pic>
      <p:sp>
        <p:nvSpPr>
          <p:cNvPr id="5" name="CasellaDiTesto 4">
            <a:extLst>
              <a:ext uri="{FF2B5EF4-FFF2-40B4-BE49-F238E27FC236}">
                <a16:creationId xmlns:a16="http://schemas.microsoft.com/office/drawing/2014/main" id="{561D254B-2B60-325B-C80B-2C710D6035F5}"/>
              </a:ext>
            </a:extLst>
          </p:cNvPr>
          <p:cNvSpPr txBox="1"/>
          <p:nvPr/>
        </p:nvSpPr>
        <p:spPr>
          <a:xfrm>
            <a:off x="7883277" y="1593634"/>
            <a:ext cx="1269077" cy="400110"/>
          </a:xfrm>
          <a:prstGeom prst="rect">
            <a:avLst/>
          </a:prstGeom>
          <a:noFill/>
        </p:spPr>
        <p:txBody>
          <a:bodyPr wrap="squar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2000" b="1" i="0" kern="1200" dirty="0">
                <a:solidFill>
                  <a:schemeClr val="tx1"/>
                </a:solidFill>
                <a:latin typeface="Tahoma" panose="020B0604030504040204" pitchFamily="34" charset="0"/>
                <a:ea typeface="Tahoma" panose="020B0604030504040204" pitchFamily="34" charset="0"/>
                <a:cs typeface="Tahoma" panose="020B0604030504040204" pitchFamily="34" charset="0"/>
              </a:rPr>
              <a:t>13.7%</a:t>
            </a:r>
          </a:p>
        </p:txBody>
      </p:sp>
      <p:sp>
        <p:nvSpPr>
          <p:cNvPr id="6" name="CasellaDiTesto 5">
            <a:extLst>
              <a:ext uri="{FF2B5EF4-FFF2-40B4-BE49-F238E27FC236}">
                <a16:creationId xmlns:a16="http://schemas.microsoft.com/office/drawing/2014/main" id="{3807C98A-427D-8858-A0CF-53D84D260D20}"/>
              </a:ext>
            </a:extLst>
          </p:cNvPr>
          <p:cNvSpPr txBox="1"/>
          <p:nvPr/>
        </p:nvSpPr>
        <p:spPr>
          <a:xfrm>
            <a:off x="7874923" y="3075806"/>
            <a:ext cx="1269077" cy="400110"/>
          </a:xfrm>
          <a:prstGeom prst="rect">
            <a:avLst/>
          </a:prstGeom>
          <a:noFill/>
        </p:spPr>
        <p:txBody>
          <a:bodyPr wrap="squar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2000" b="1" dirty="0">
                <a:latin typeface="Tahoma" panose="020B0604030504040204" pitchFamily="34" charset="0"/>
                <a:ea typeface="Tahoma" panose="020B0604030504040204" pitchFamily="34" charset="0"/>
                <a:cs typeface="Tahoma" panose="020B0604030504040204" pitchFamily="34" charset="0"/>
              </a:rPr>
              <a:t>8</a:t>
            </a:r>
            <a:r>
              <a:rPr lang="en-US" sz="2000" b="1" i="0" kern="1200" dirty="0">
                <a:solidFill>
                  <a:schemeClr val="tx1"/>
                </a:solidFill>
                <a:latin typeface="Tahoma" panose="020B0604030504040204" pitchFamily="34" charset="0"/>
                <a:ea typeface="Tahoma" panose="020B0604030504040204" pitchFamily="34" charset="0"/>
                <a:cs typeface="Tahoma" panose="020B0604030504040204" pitchFamily="34" charset="0"/>
              </a:rPr>
              <a:t>.9%</a:t>
            </a:r>
          </a:p>
        </p:txBody>
      </p:sp>
      <p:sp>
        <p:nvSpPr>
          <p:cNvPr id="8" name="Freccia a destra 7">
            <a:extLst>
              <a:ext uri="{FF2B5EF4-FFF2-40B4-BE49-F238E27FC236}">
                <a16:creationId xmlns:a16="http://schemas.microsoft.com/office/drawing/2014/main" id="{3F12A3A3-30B9-CF2B-4FFD-9931BFB0D85F}"/>
              </a:ext>
            </a:extLst>
          </p:cNvPr>
          <p:cNvSpPr/>
          <p:nvPr/>
        </p:nvSpPr>
        <p:spPr>
          <a:xfrm rot="5400000">
            <a:off x="8276171" y="2185241"/>
            <a:ext cx="466578" cy="630909"/>
          </a:xfrm>
          <a:prstGeom prst="rightArrow">
            <a:avLst/>
          </a:prstGeom>
          <a:solidFill>
            <a:schemeClr val="accent4">
              <a:lumMod val="40000"/>
              <a:lumOff val="60000"/>
            </a:schemeClr>
          </a:solidFill>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2000"/>
          </a:p>
        </p:txBody>
      </p:sp>
      <p:sp>
        <p:nvSpPr>
          <p:cNvPr id="10" name="CustomShape 3">
            <a:extLst>
              <a:ext uri="{FF2B5EF4-FFF2-40B4-BE49-F238E27FC236}">
                <a16:creationId xmlns:a16="http://schemas.microsoft.com/office/drawing/2014/main" id="{50E6A039-B919-E8DF-7DF0-7A2C33E728B3}"/>
              </a:ext>
            </a:extLst>
          </p:cNvPr>
          <p:cNvSpPr/>
          <p:nvPr/>
        </p:nvSpPr>
        <p:spPr>
          <a:xfrm>
            <a:off x="2411760" y="1203598"/>
            <a:ext cx="5256584" cy="504056"/>
          </a:xfrm>
          <a:prstGeom prst="rect">
            <a:avLst/>
          </a:prstGeom>
          <a:solidFill>
            <a:schemeClr val="accent4">
              <a:lumMod val="50000"/>
            </a:schemeClr>
          </a:solidFill>
          <a:ln>
            <a:solidFill>
              <a:srgbClr val="DEF5F8"/>
            </a:solidFill>
          </a:ln>
          <a:effectLst>
            <a:outerShdw blurRad="50800" dist="37674" dir="2700000" algn="tl" rotWithShape="0">
              <a:srgbClr val="000000">
                <a:alpha val="40000"/>
              </a:srgbClr>
            </a:outerShdw>
          </a:effectLst>
        </p:spPr>
        <p:txBody>
          <a:bodyPr lIns="90000" tIns="45000" rIns="90000" bIns="45000" anchor="b" anchorCtr="1"/>
          <a:lstStyle/>
          <a:p>
            <a:pPr marL="0" marR="0" lvl="0" indent="0" algn="ctr" defTabSz="914400" eaLnBrk="1" fontAlgn="auto" latinLnBrk="0" hangingPunct="1">
              <a:lnSpc>
                <a:spcPct val="150000"/>
              </a:lnSpc>
              <a:spcBef>
                <a:spcPts val="2001"/>
              </a:spcBef>
              <a:spcAft>
                <a:spcPts val="0"/>
              </a:spcAft>
              <a:buClrTx/>
              <a:buSzTx/>
              <a:buFontTx/>
              <a:buNone/>
              <a:tabLst/>
              <a:defRPr/>
            </a:pPr>
            <a:r>
              <a:rPr lang="en-US" sz="2800" b="1" kern="0" spc="-1" dirty="0">
                <a:solidFill>
                  <a:schemeClr val="bg1"/>
                </a:solidFill>
                <a:effectLst>
                  <a:outerShdw blurRad="38100" dist="38100" dir="2700000" algn="tl">
                    <a:srgbClr val="000000">
                      <a:alpha val="43137"/>
                    </a:srgbClr>
                  </a:outerShdw>
                </a:effectLst>
                <a:latin typeface="Tahoma"/>
              </a:rPr>
              <a:t>HR 0.62 (95%CI 0.47-0.83)</a:t>
            </a:r>
            <a:endParaRPr kumimoji="0" lang="en-US" sz="2800" b="0" i="0" u="none" strike="noStrike" kern="0" cap="none" spc="-1" normalizeH="0" baseline="0" dirty="0">
              <a:ln>
                <a:noFill/>
              </a:ln>
              <a:solidFill>
                <a:schemeClr val="bg1"/>
              </a:solidFill>
              <a:effectLst>
                <a:outerShdw blurRad="38100" dist="38100" dir="2700000" algn="tl">
                  <a:srgbClr val="000000">
                    <a:alpha val="43137"/>
                  </a:srgbClr>
                </a:outerShdw>
              </a:effectLst>
              <a:uLnTx/>
              <a:uFillTx/>
              <a:latin typeface="Arial"/>
            </a:endParaRPr>
          </a:p>
        </p:txBody>
      </p:sp>
      <p:sp>
        <p:nvSpPr>
          <p:cNvPr id="12" name="CasellaDiTesto 11">
            <a:extLst>
              <a:ext uri="{FF2B5EF4-FFF2-40B4-BE49-F238E27FC236}">
                <a16:creationId xmlns:a16="http://schemas.microsoft.com/office/drawing/2014/main" id="{89162513-C57F-4FC6-C28C-515AA323D65C}"/>
              </a:ext>
            </a:extLst>
          </p:cNvPr>
          <p:cNvSpPr txBox="1"/>
          <p:nvPr/>
        </p:nvSpPr>
        <p:spPr>
          <a:xfrm>
            <a:off x="-36512" y="3632706"/>
            <a:ext cx="2088232" cy="523220"/>
          </a:xfrm>
          <a:prstGeom prst="rect">
            <a:avLst/>
          </a:prstGeom>
          <a:noFill/>
        </p:spPr>
        <p:txBody>
          <a:bodyPr wrap="squar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2800" b="1" dirty="0">
                <a:latin typeface="Tahoma" panose="020B0604030504040204" pitchFamily="34" charset="0"/>
                <a:ea typeface="Tahoma" panose="020B0604030504040204" pitchFamily="34" charset="0"/>
                <a:cs typeface="Tahoma" panose="020B0604030504040204" pitchFamily="34" charset="0"/>
              </a:rPr>
              <a:t>P&lt;</a:t>
            </a:r>
            <a:r>
              <a:rPr lang="en-US" sz="2800" b="1" i="0" kern="1200" dirty="0">
                <a:solidFill>
                  <a:schemeClr val="tx1"/>
                </a:solidFill>
                <a:latin typeface="Tahoma" panose="020B0604030504040204" pitchFamily="34" charset="0"/>
                <a:ea typeface="Tahoma" panose="020B0604030504040204" pitchFamily="34" charset="0"/>
                <a:cs typeface="Tahoma" panose="020B0604030504040204" pitchFamily="34" charset="0"/>
              </a:rPr>
              <a:t>0.001</a:t>
            </a:r>
          </a:p>
        </p:txBody>
      </p:sp>
      <p:sp>
        <p:nvSpPr>
          <p:cNvPr id="13" name="Text Placeholder 1">
            <a:extLst>
              <a:ext uri="{FF2B5EF4-FFF2-40B4-BE49-F238E27FC236}">
                <a16:creationId xmlns:a16="http://schemas.microsoft.com/office/drawing/2014/main" id="{63FB91BC-0B72-633C-0073-9C04592C195C}"/>
              </a:ext>
            </a:extLst>
          </p:cNvPr>
          <p:cNvSpPr txBox="1">
            <a:spLocks/>
          </p:cNvSpPr>
          <p:nvPr/>
        </p:nvSpPr>
        <p:spPr>
          <a:xfrm>
            <a:off x="4000270" y="149256"/>
            <a:ext cx="4680520" cy="432048"/>
          </a:xfrm>
          <a:prstGeom prst="rect">
            <a:avLst/>
          </a:prstGeom>
        </p:spPr>
        <p:txBody>
          <a:bodyPr vert="horz" lIns="91440" tIns="45720" rIns="91440" bIns="45720" rtlCol="0">
            <a:noAutofit/>
          </a:bodyPr>
          <a:lstStyle>
            <a:lvl1pPr marL="0" indent="0" algn="l" defTabSz="360000" rtl="0" eaLnBrk="1" latinLnBrk="0" hangingPunct="1">
              <a:lnSpc>
                <a:spcPts val="2500"/>
              </a:lnSpc>
              <a:spcBef>
                <a:spcPts val="0"/>
              </a:spcBef>
              <a:buClr>
                <a:srgbClr val="C00000"/>
              </a:buClr>
              <a:buFont typeface="Arial" panose="020B0604020202020204" pitchFamily="34" charset="0"/>
              <a:buNone/>
              <a:defRPr lang="en-US" sz="2400" b="1" i="0" kern="1200">
                <a:solidFill>
                  <a:schemeClr val="accent1"/>
                </a:solidFill>
                <a:latin typeface="+mj-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it-IT"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(d</a:t>
            </a:r>
            <a:r>
              <a:rPr lang="en-GB"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eath</a:t>
            </a:r>
            <a:r>
              <a:rPr lang="en-GB"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CVA, MI, id-</a:t>
            </a:r>
            <a:r>
              <a:rPr lang="en-GB"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revasc</a:t>
            </a:r>
            <a:r>
              <a:rPr lang="en-GB"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a:t>
            </a:r>
            <a:endParaRPr lang="en-GB" sz="2000"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85745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2000"/>
                                        <p:tgtEl>
                                          <p:spTgt spid="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2000"/>
                                        <p:tgtEl>
                                          <p:spTgt spid="10"/>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10" grpId="0" animBg="1"/>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A498D-A679-FA80-5F8F-F2B33D528D09}"/>
            </a:ext>
          </a:extLst>
        </p:cNvPr>
        <p:cNvGrpSpPr/>
        <p:nvPr/>
      </p:nvGrpSpPr>
      <p:grpSpPr>
        <a:xfrm>
          <a:off x="0" y="0"/>
          <a:ext cx="0" cy="0"/>
          <a:chOff x="0" y="0"/>
          <a:chExt cx="0" cy="0"/>
        </a:xfrm>
      </p:grpSpPr>
      <p:pic>
        <p:nvPicPr>
          <p:cNvPr id="11" name="Immagine 10">
            <a:extLst>
              <a:ext uri="{FF2B5EF4-FFF2-40B4-BE49-F238E27FC236}">
                <a16:creationId xmlns:a16="http://schemas.microsoft.com/office/drawing/2014/main" id="{855DDCEC-C76C-EC7B-D7CA-ED4EDD7FE7CF}"/>
              </a:ext>
            </a:extLst>
          </p:cNvPr>
          <p:cNvPicPr>
            <a:picLocks noChangeAspect="1"/>
          </p:cNvPicPr>
          <p:nvPr/>
        </p:nvPicPr>
        <p:blipFill>
          <a:blip r:embed="rId3"/>
          <a:srcRect t="10450" b="10998"/>
          <a:stretch>
            <a:fillRect/>
          </a:stretch>
        </p:blipFill>
        <p:spPr>
          <a:xfrm>
            <a:off x="65005" y="1375901"/>
            <a:ext cx="4485328" cy="2464459"/>
          </a:xfrm>
          <a:prstGeom prst="rect">
            <a:avLst/>
          </a:prstGeom>
          <a:ln>
            <a:solidFill>
              <a:schemeClr val="tx1"/>
            </a:solidFill>
          </a:ln>
        </p:spPr>
      </p:pic>
      <p:sp>
        <p:nvSpPr>
          <p:cNvPr id="2" name="Text Placeholder 1">
            <a:extLst>
              <a:ext uri="{FF2B5EF4-FFF2-40B4-BE49-F238E27FC236}">
                <a16:creationId xmlns:a16="http://schemas.microsoft.com/office/drawing/2014/main" id="{8EC12C50-8E98-29E2-168A-67F4F484FF1E}"/>
              </a:ext>
            </a:extLst>
          </p:cNvPr>
          <p:cNvSpPr>
            <a:spLocks noGrp="1"/>
          </p:cNvSpPr>
          <p:nvPr>
            <p:ph type="body" sz="quarter" idx="10"/>
          </p:nvPr>
        </p:nvSpPr>
        <p:spPr>
          <a:xfrm>
            <a:off x="251520" y="195486"/>
            <a:ext cx="7631757" cy="432048"/>
          </a:xfrm>
        </p:spPr>
        <p:txBody>
          <a:bodyPr/>
          <a:lstStyle/>
          <a:p>
            <a:r>
              <a:rPr lang="en-US" sz="3200"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Secondary Endpoints</a:t>
            </a:r>
          </a:p>
        </p:txBody>
      </p:sp>
      <p:pic>
        <p:nvPicPr>
          <p:cNvPr id="7" name="Immagine 6">
            <a:extLst>
              <a:ext uri="{FF2B5EF4-FFF2-40B4-BE49-F238E27FC236}">
                <a16:creationId xmlns:a16="http://schemas.microsoft.com/office/drawing/2014/main" id="{BEF4043C-9C56-4B32-A3BE-20155A8EA6FF}"/>
              </a:ext>
            </a:extLst>
          </p:cNvPr>
          <p:cNvPicPr>
            <a:picLocks noChangeAspect="1"/>
          </p:cNvPicPr>
          <p:nvPr/>
        </p:nvPicPr>
        <p:blipFill>
          <a:blip r:embed="rId4"/>
          <a:stretch>
            <a:fillRect/>
          </a:stretch>
        </p:blipFill>
        <p:spPr>
          <a:xfrm>
            <a:off x="8361414" y="102106"/>
            <a:ext cx="675082" cy="466196"/>
          </a:xfrm>
          <a:prstGeom prst="rect">
            <a:avLst/>
          </a:prstGeom>
        </p:spPr>
      </p:pic>
      <p:sp>
        <p:nvSpPr>
          <p:cNvPr id="13" name="Text Placeholder 1">
            <a:extLst>
              <a:ext uri="{FF2B5EF4-FFF2-40B4-BE49-F238E27FC236}">
                <a16:creationId xmlns:a16="http://schemas.microsoft.com/office/drawing/2014/main" id="{B7A2F5EC-451E-CADA-87F0-2EBD0824AC09}"/>
              </a:ext>
            </a:extLst>
          </p:cNvPr>
          <p:cNvSpPr txBox="1">
            <a:spLocks/>
          </p:cNvSpPr>
          <p:nvPr/>
        </p:nvSpPr>
        <p:spPr>
          <a:xfrm>
            <a:off x="46004" y="919900"/>
            <a:ext cx="4521661" cy="432048"/>
          </a:xfrm>
          <a:prstGeom prst="rect">
            <a:avLst/>
          </a:prstGeom>
          <a:solidFill>
            <a:schemeClr val="accent4">
              <a:lumMod val="75000"/>
            </a:schemeClr>
          </a:solidFill>
        </p:spPr>
        <p:txBody>
          <a:bodyPr vert="horz" lIns="91440" tIns="45720" rIns="91440" bIns="45720" rtlCol="0">
            <a:noAutofit/>
          </a:bodyPr>
          <a:lstStyle>
            <a:lvl1pPr marL="0" indent="0" algn="l" defTabSz="360000" rtl="0" eaLnBrk="1" latinLnBrk="0" hangingPunct="1">
              <a:lnSpc>
                <a:spcPts val="2500"/>
              </a:lnSpc>
              <a:spcBef>
                <a:spcPts val="0"/>
              </a:spcBef>
              <a:buClr>
                <a:srgbClr val="C00000"/>
              </a:buClr>
              <a:buFont typeface="Arial" panose="020B0604020202020204" pitchFamily="34" charset="0"/>
              <a:buNone/>
              <a:defRPr lang="en-US" sz="2400" b="1" i="0" kern="1200">
                <a:solidFill>
                  <a:schemeClr val="accent1"/>
                </a:solidFill>
                <a:latin typeface="+mj-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it-IT" dirty="0">
                <a:solidFill>
                  <a:schemeClr val="bg1"/>
                </a:solidFill>
                <a:latin typeface="Tahoma" panose="020B0604030504040204" pitchFamily="34" charset="0"/>
                <a:ea typeface="Tahoma" panose="020B0604030504040204" pitchFamily="34" charset="0"/>
                <a:cs typeface="Tahoma" panose="020B0604030504040204" pitchFamily="34" charset="0"/>
              </a:rPr>
              <a:t>EP1 </a:t>
            </a:r>
            <a:r>
              <a:rPr lang="it-IT" dirty="0" err="1">
                <a:solidFill>
                  <a:schemeClr val="bg1"/>
                </a:solidFill>
                <a:latin typeface="Tahoma" panose="020B0604030504040204" pitchFamily="34" charset="0"/>
                <a:ea typeface="Tahoma" panose="020B0604030504040204" pitchFamily="34" charset="0"/>
                <a:cs typeface="Tahoma" panose="020B0604030504040204" pitchFamily="34" charset="0"/>
              </a:rPr>
              <a:t>excluding</a:t>
            </a:r>
            <a:r>
              <a:rPr lang="it-IT" dirty="0">
                <a:solidFill>
                  <a:schemeClr val="bg1"/>
                </a:solidFill>
                <a:latin typeface="Tahoma" panose="020B0604030504040204" pitchFamily="34" charset="0"/>
                <a:ea typeface="Tahoma" panose="020B0604030504040204" pitchFamily="34" charset="0"/>
                <a:cs typeface="Tahoma" panose="020B0604030504040204" pitchFamily="34" charset="0"/>
              </a:rPr>
              <a:t> MI </a:t>
            </a:r>
            <a:r>
              <a:rPr lang="it-IT" dirty="0" err="1">
                <a:solidFill>
                  <a:schemeClr val="bg1"/>
                </a:solidFill>
                <a:latin typeface="Tahoma" panose="020B0604030504040204" pitchFamily="34" charset="0"/>
                <a:ea typeface="Tahoma" panose="020B0604030504040204" pitchFamily="34" charset="0"/>
                <a:cs typeface="Tahoma" panose="020B0604030504040204" pitchFamily="34" charset="0"/>
              </a:rPr>
              <a:t>type</a:t>
            </a:r>
            <a:r>
              <a:rPr lang="it-IT" dirty="0">
                <a:solidFill>
                  <a:schemeClr val="bg1"/>
                </a:solidFill>
                <a:latin typeface="Tahoma" panose="020B0604030504040204" pitchFamily="34" charset="0"/>
                <a:ea typeface="Tahoma" panose="020B0604030504040204" pitchFamily="34" charset="0"/>
                <a:cs typeface="Tahoma" panose="020B0604030504040204" pitchFamily="34" charset="0"/>
              </a:rPr>
              <a:t> 4a</a:t>
            </a:r>
            <a:endParaRPr lang="en-GB" sz="20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5" name="CustomShape 3">
            <a:extLst>
              <a:ext uri="{FF2B5EF4-FFF2-40B4-BE49-F238E27FC236}">
                <a16:creationId xmlns:a16="http://schemas.microsoft.com/office/drawing/2014/main" id="{C06205A9-1025-8861-AEA6-62685BF13804}"/>
              </a:ext>
            </a:extLst>
          </p:cNvPr>
          <p:cNvSpPr/>
          <p:nvPr/>
        </p:nvSpPr>
        <p:spPr>
          <a:xfrm>
            <a:off x="46004" y="3854892"/>
            <a:ext cx="4521660" cy="504056"/>
          </a:xfrm>
          <a:prstGeom prst="rect">
            <a:avLst/>
          </a:prstGeom>
          <a:solidFill>
            <a:schemeClr val="accent4">
              <a:lumMod val="50000"/>
            </a:schemeClr>
          </a:solidFill>
          <a:ln>
            <a:solidFill>
              <a:srgbClr val="DEF5F8"/>
            </a:solidFill>
          </a:ln>
          <a:effectLst>
            <a:outerShdw blurRad="50800" dist="37674" dir="2700000" algn="tl" rotWithShape="0">
              <a:srgbClr val="000000">
                <a:alpha val="40000"/>
              </a:srgbClr>
            </a:outerShdw>
          </a:effectLst>
        </p:spPr>
        <p:txBody>
          <a:bodyPr lIns="90000" tIns="45000" rIns="90000" bIns="45000" anchor="b" anchorCtr="1"/>
          <a:lstStyle/>
          <a:p>
            <a:pPr marL="0" marR="0" lvl="0" indent="0" algn="ctr" defTabSz="914400" eaLnBrk="1" fontAlgn="auto" latinLnBrk="0" hangingPunct="1">
              <a:lnSpc>
                <a:spcPct val="150000"/>
              </a:lnSpc>
              <a:spcBef>
                <a:spcPts val="2001"/>
              </a:spcBef>
              <a:spcAft>
                <a:spcPts val="0"/>
              </a:spcAft>
              <a:buClrTx/>
              <a:buSzTx/>
              <a:buFontTx/>
              <a:buNone/>
              <a:tabLst/>
              <a:defRPr/>
            </a:pPr>
            <a:r>
              <a:rPr lang="en-US" sz="2400" b="1" kern="0" spc="-1" dirty="0">
                <a:solidFill>
                  <a:schemeClr val="bg1"/>
                </a:solidFill>
                <a:effectLst>
                  <a:outerShdw blurRad="38100" dist="38100" dir="2700000" algn="tl">
                    <a:srgbClr val="000000">
                      <a:alpha val="43137"/>
                    </a:srgbClr>
                  </a:outerShdw>
                </a:effectLst>
                <a:latin typeface="Tahoma"/>
              </a:rPr>
              <a:t>HR 0.67 (95%CI 0.50-0.92)</a:t>
            </a:r>
            <a:endParaRPr kumimoji="0" lang="en-US" sz="2400" b="0" i="0" u="none" strike="noStrike" kern="0" cap="none" spc="-1" normalizeH="0" baseline="0" dirty="0">
              <a:ln>
                <a:noFill/>
              </a:ln>
              <a:solidFill>
                <a:schemeClr val="bg1"/>
              </a:solidFill>
              <a:effectLst>
                <a:outerShdw blurRad="38100" dist="38100" dir="2700000" algn="tl">
                  <a:srgbClr val="000000">
                    <a:alpha val="43137"/>
                  </a:srgbClr>
                </a:outerShdw>
              </a:effectLst>
              <a:uLnTx/>
              <a:uFillTx/>
              <a:latin typeface="Arial"/>
            </a:endParaRPr>
          </a:p>
        </p:txBody>
      </p:sp>
      <p:sp>
        <p:nvSpPr>
          <p:cNvPr id="18" name="Text Placeholder 1">
            <a:extLst>
              <a:ext uri="{FF2B5EF4-FFF2-40B4-BE49-F238E27FC236}">
                <a16:creationId xmlns:a16="http://schemas.microsoft.com/office/drawing/2014/main" id="{1C0412BD-10E7-58AE-880A-A10A1D5B6244}"/>
              </a:ext>
            </a:extLst>
          </p:cNvPr>
          <p:cNvSpPr txBox="1">
            <a:spLocks/>
          </p:cNvSpPr>
          <p:nvPr/>
        </p:nvSpPr>
        <p:spPr>
          <a:xfrm>
            <a:off x="4593670" y="920621"/>
            <a:ext cx="4521661" cy="432048"/>
          </a:xfrm>
          <a:prstGeom prst="rect">
            <a:avLst/>
          </a:prstGeom>
          <a:solidFill>
            <a:schemeClr val="accent4">
              <a:lumMod val="75000"/>
            </a:schemeClr>
          </a:solidFill>
        </p:spPr>
        <p:txBody>
          <a:bodyPr vert="horz" lIns="91440" tIns="45720" rIns="91440" bIns="45720" rtlCol="0">
            <a:noAutofit/>
          </a:bodyPr>
          <a:lstStyle>
            <a:lvl1pPr marL="0" indent="0" algn="l" defTabSz="360000" rtl="0" eaLnBrk="1" latinLnBrk="0" hangingPunct="1">
              <a:lnSpc>
                <a:spcPts val="2500"/>
              </a:lnSpc>
              <a:spcBef>
                <a:spcPts val="0"/>
              </a:spcBef>
              <a:buClr>
                <a:srgbClr val="C00000"/>
              </a:buClr>
              <a:buFont typeface="Arial" panose="020B0604020202020204" pitchFamily="34" charset="0"/>
              <a:buNone/>
              <a:defRPr lang="en-US" sz="2400" b="1" i="0" kern="1200">
                <a:solidFill>
                  <a:schemeClr val="accent1"/>
                </a:solidFill>
                <a:latin typeface="+mj-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it-IT" dirty="0">
                <a:solidFill>
                  <a:schemeClr val="bg1"/>
                </a:solidFill>
                <a:latin typeface="Tahoma" panose="020B0604030504040204" pitchFamily="34" charset="0"/>
                <a:ea typeface="Tahoma" panose="020B0604030504040204" pitchFamily="34" charset="0"/>
                <a:cs typeface="Tahoma" panose="020B0604030504040204" pitchFamily="34" charset="0"/>
              </a:rPr>
              <a:t>CV </a:t>
            </a:r>
            <a:r>
              <a:rPr lang="it-IT" dirty="0" err="1">
                <a:solidFill>
                  <a:schemeClr val="bg1"/>
                </a:solidFill>
                <a:latin typeface="Tahoma" panose="020B0604030504040204" pitchFamily="34" charset="0"/>
                <a:ea typeface="Tahoma" panose="020B0604030504040204" pitchFamily="34" charset="0"/>
                <a:cs typeface="Tahoma" panose="020B0604030504040204" pitchFamily="34" charset="0"/>
              </a:rPr>
              <a:t>death</a:t>
            </a:r>
            <a:r>
              <a:rPr lang="it-IT" dirty="0">
                <a:solidFill>
                  <a:schemeClr val="bg1"/>
                </a:solidFill>
                <a:latin typeface="Tahoma" panose="020B0604030504040204" pitchFamily="34" charset="0"/>
                <a:ea typeface="Tahoma" panose="020B0604030504040204" pitchFamily="34" charset="0"/>
                <a:cs typeface="Tahoma" panose="020B0604030504040204" pitchFamily="34" charset="0"/>
              </a:rPr>
              <a:t> or MI</a:t>
            </a:r>
            <a:endParaRPr lang="en-GB" sz="20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20" name="CustomShape 3">
            <a:extLst>
              <a:ext uri="{FF2B5EF4-FFF2-40B4-BE49-F238E27FC236}">
                <a16:creationId xmlns:a16="http://schemas.microsoft.com/office/drawing/2014/main" id="{99EB7934-C563-3FF0-362D-79976D3DFD34}"/>
              </a:ext>
            </a:extLst>
          </p:cNvPr>
          <p:cNvSpPr/>
          <p:nvPr/>
        </p:nvSpPr>
        <p:spPr>
          <a:xfrm>
            <a:off x="4593670" y="3855613"/>
            <a:ext cx="4521660" cy="504056"/>
          </a:xfrm>
          <a:prstGeom prst="rect">
            <a:avLst/>
          </a:prstGeom>
          <a:solidFill>
            <a:schemeClr val="accent4">
              <a:lumMod val="50000"/>
            </a:schemeClr>
          </a:solidFill>
          <a:ln>
            <a:solidFill>
              <a:srgbClr val="DEF5F8"/>
            </a:solidFill>
          </a:ln>
          <a:effectLst>
            <a:outerShdw blurRad="50800" dist="37674" dir="2700000" algn="tl" rotWithShape="0">
              <a:srgbClr val="000000">
                <a:alpha val="40000"/>
              </a:srgbClr>
            </a:outerShdw>
          </a:effectLst>
        </p:spPr>
        <p:txBody>
          <a:bodyPr lIns="90000" tIns="45000" rIns="90000" bIns="45000" anchor="b" anchorCtr="1"/>
          <a:lstStyle/>
          <a:p>
            <a:pPr marL="0" marR="0" lvl="0" indent="0" algn="ctr" defTabSz="914400" eaLnBrk="1" fontAlgn="auto" latinLnBrk="0" hangingPunct="1">
              <a:lnSpc>
                <a:spcPct val="150000"/>
              </a:lnSpc>
              <a:spcBef>
                <a:spcPts val="2001"/>
              </a:spcBef>
              <a:spcAft>
                <a:spcPts val="0"/>
              </a:spcAft>
              <a:buClrTx/>
              <a:buSzTx/>
              <a:buFontTx/>
              <a:buNone/>
              <a:tabLst/>
              <a:defRPr/>
            </a:pPr>
            <a:r>
              <a:rPr lang="en-US" sz="2400" b="1" kern="0" spc="-1" dirty="0">
                <a:solidFill>
                  <a:schemeClr val="bg1"/>
                </a:solidFill>
                <a:effectLst>
                  <a:outerShdw blurRad="38100" dist="38100" dir="2700000" algn="tl">
                    <a:srgbClr val="000000">
                      <a:alpha val="43137"/>
                    </a:srgbClr>
                  </a:outerShdw>
                </a:effectLst>
                <a:latin typeface="Tahoma"/>
              </a:rPr>
              <a:t>HR 0.52 (95%CI 0.37-0.73)</a:t>
            </a:r>
            <a:endParaRPr kumimoji="0" lang="en-US" sz="2400" b="0" i="0" u="none" strike="noStrike" kern="0" cap="none" spc="-1" normalizeH="0" baseline="0" dirty="0">
              <a:ln>
                <a:noFill/>
              </a:ln>
              <a:solidFill>
                <a:schemeClr val="bg1"/>
              </a:solidFill>
              <a:effectLst>
                <a:outerShdw blurRad="38100" dist="38100" dir="2700000" algn="tl">
                  <a:srgbClr val="000000">
                    <a:alpha val="43137"/>
                  </a:srgbClr>
                </a:outerShdw>
              </a:effectLst>
              <a:uLnTx/>
              <a:uFillTx/>
              <a:latin typeface="Arial"/>
            </a:endParaRPr>
          </a:p>
        </p:txBody>
      </p:sp>
      <p:pic>
        <p:nvPicPr>
          <p:cNvPr id="22" name="Immagine 21">
            <a:extLst>
              <a:ext uri="{FF2B5EF4-FFF2-40B4-BE49-F238E27FC236}">
                <a16:creationId xmlns:a16="http://schemas.microsoft.com/office/drawing/2014/main" id="{822E1A94-20C9-A6B9-FB3E-19BC17D76746}"/>
              </a:ext>
            </a:extLst>
          </p:cNvPr>
          <p:cNvPicPr>
            <a:picLocks noChangeAspect="1"/>
          </p:cNvPicPr>
          <p:nvPr/>
        </p:nvPicPr>
        <p:blipFill>
          <a:blip r:embed="rId5"/>
          <a:stretch>
            <a:fillRect/>
          </a:stretch>
        </p:blipFill>
        <p:spPr>
          <a:xfrm>
            <a:off x="4593668" y="1375901"/>
            <a:ext cx="4521661" cy="2445139"/>
          </a:xfrm>
          <a:prstGeom prst="rect">
            <a:avLst/>
          </a:prstGeom>
          <a:ln>
            <a:solidFill>
              <a:schemeClr val="tx1"/>
            </a:solidFill>
          </a:ln>
        </p:spPr>
      </p:pic>
      <p:sp>
        <p:nvSpPr>
          <p:cNvPr id="3" name="CasellaDiTesto 2">
            <a:extLst>
              <a:ext uri="{FF2B5EF4-FFF2-40B4-BE49-F238E27FC236}">
                <a16:creationId xmlns:a16="http://schemas.microsoft.com/office/drawing/2014/main" id="{F684E9DA-A2CD-4389-E9E5-11A5E1CFE7EA}"/>
              </a:ext>
            </a:extLst>
          </p:cNvPr>
          <p:cNvSpPr txBox="1"/>
          <p:nvPr/>
        </p:nvSpPr>
        <p:spPr>
          <a:xfrm>
            <a:off x="2339752" y="1563638"/>
            <a:ext cx="2088232" cy="400110"/>
          </a:xfrm>
          <a:prstGeom prst="rect">
            <a:avLst/>
          </a:prstGeom>
          <a:noFill/>
        </p:spPr>
        <p:txBody>
          <a:bodyPr wrap="squar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2000" b="1" dirty="0">
                <a:latin typeface="Tahoma" panose="020B0604030504040204" pitchFamily="34" charset="0"/>
                <a:ea typeface="Tahoma" panose="020B0604030504040204" pitchFamily="34" charset="0"/>
                <a:cs typeface="Tahoma" panose="020B0604030504040204" pitchFamily="34" charset="0"/>
              </a:rPr>
              <a:t>P=</a:t>
            </a:r>
            <a:r>
              <a:rPr lang="en-US" sz="2000" b="1" i="0" kern="1200" dirty="0">
                <a:solidFill>
                  <a:schemeClr val="tx1"/>
                </a:solidFill>
                <a:latin typeface="Tahoma" panose="020B0604030504040204" pitchFamily="34" charset="0"/>
                <a:ea typeface="Tahoma" panose="020B0604030504040204" pitchFamily="34" charset="0"/>
                <a:cs typeface="Tahoma" panose="020B0604030504040204" pitchFamily="34" charset="0"/>
              </a:rPr>
              <a:t>0.001</a:t>
            </a:r>
          </a:p>
        </p:txBody>
      </p:sp>
      <p:sp>
        <p:nvSpPr>
          <p:cNvPr id="4" name="CasellaDiTesto 3">
            <a:extLst>
              <a:ext uri="{FF2B5EF4-FFF2-40B4-BE49-F238E27FC236}">
                <a16:creationId xmlns:a16="http://schemas.microsoft.com/office/drawing/2014/main" id="{FA35F878-AA3C-F65D-AB76-2A53BAA0C9D9}"/>
              </a:ext>
            </a:extLst>
          </p:cNvPr>
          <p:cNvSpPr txBox="1"/>
          <p:nvPr/>
        </p:nvSpPr>
        <p:spPr>
          <a:xfrm>
            <a:off x="7055768" y="1563638"/>
            <a:ext cx="2088232" cy="400110"/>
          </a:xfrm>
          <a:prstGeom prst="rect">
            <a:avLst/>
          </a:prstGeom>
          <a:noFill/>
        </p:spPr>
        <p:txBody>
          <a:bodyPr wrap="squar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2000" b="1" dirty="0">
                <a:latin typeface="Tahoma" panose="020B0604030504040204" pitchFamily="34" charset="0"/>
                <a:ea typeface="Tahoma" panose="020B0604030504040204" pitchFamily="34" charset="0"/>
                <a:cs typeface="Tahoma" panose="020B0604030504040204" pitchFamily="34" charset="0"/>
              </a:rPr>
              <a:t>P&lt;</a:t>
            </a:r>
            <a:r>
              <a:rPr lang="en-US" sz="2000" b="1" i="0" kern="1200" dirty="0">
                <a:solidFill>
                  <a:schemeClr val="tx1"/>
                </a:solidFill>
                <a:latin typeface="Tahoma" panose="020B0604030504040204" pitchFamily="34" charset="0"/>
                <a:ea typeface="Tahoma" panose="020B0604030504040204" pitchFamily="34" charset="0"/>
                <a:cs typeface="Tahoma" panose="020B0604030504040204" pitchFamily="34" charset="0"/>
              </a:rPr>
              <a:t>0.001</a:t>
            </a:r>
          </a:p>
        </p:txBody>
      </p:sp>
    </p:spTree>
    <p:extLst>
      <p:ext uri="{BB962C8B-B14F-4D97-AF65-F5344CB8AC3E}">
        <p14:creationId xmlns:p14="http://schemas.microsoft.com/office/powerpoint/2010/main" val="3302872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2000"/>
                                        <p:tgtEl>
                                          <p:spTgt spid="2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2000"/>
                                        <p:tgtEl>
                                          <p:spTgt spid="3"/>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left)">
                                      <p:cBhvr>
                                        <p:cTn id="18"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0" grpId="0" animBg="1"/>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EFBC5-C679-BD62-0527-CE591C21BAD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1944556-7459-9561-A625-6469AD9DFBA7}"/>
              </a:ext>
            </a:extLst>
          </p:cNvPr>
          <p:cNvSpPr>
            <a:spLocks noGrp="1"/>
          </p:cNvSpPr>
          <p:nvPr>
            <p:ph type="body" sz="quarter" idx="10"/>
          </p:nvPr>
        </p:nvSpPr>
        <p:spPr>
          <a:xfrm>
            <a:off x="251520" y="195486"/>
            <a:ext cx="7631757" cy="432048"/>
          </a:xfrm>
        </p:spPr>
        <p:txBody>
          <a:bodyPr/>
          <a:lstStyle/>
          <a:p>
            <a:r>
              <a:rPr lang="en-US" sz="3200"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Secondary Endpoints</a:t>
            </a:r>
          </a:p>
        </p:txBody>
      </p:sp>
      <p:pic>
        <p:nvPicPr>
          <p:cNvPr id="7" name="Immagine 6">
            <a:extLst>
              <a:ext uri="{FF2B5EF4-FFF2-40B4-BE49-F238E27FC236}">
                <a16:creationId xmlns:a16="http://schemas.microsoft.com/office/drawing/2014/main" id="{C337A030-866C-F38A-AB69-3C89D85DC66E}"/>
              </a:ext>
            </a:extLst>
          </p:cNvPr>
          <p:cNvPicPr>
            <a:picLocks noChangeAspect="1"/>
          </p:cNvPicPr>
          <p:nvPr/>
        </p:nvPicPr>
        <p:blipFill>
          <a:blip r:embed="rId3"/>
          <a:stretch>
            <a:fillRect/>
          </a:stretch>
        </p:blipFill>
        <p:spPr>
          <a:xfrm>
            <a:off x="8361414" y="102106"/>
            <a:ext cx="675082" cy="466196"/>
          </a:xfrm>
          <a:prstGeom prst="rect">
            <a:avLst/>
          </a:prstGeom>
        </p:spPr>
      </p:pic>
      <p:graphicFrame>
        <p:nvGraphicFramePr>
          <p:cNvPr id="3" name="Tabella 2">
            <a:extLst>
              <a:ext uri="{FF2B5EF4-FFF2-40B4-BE49-F238E27FC236}">
                <a16:creationId xmlns:a16="http://schemas.microsoft.com/office/drawing/2014/main" id="{90CDAC47-DC6A-6A23-F457-97A3544A2BDF}"/>
              </a:ext>
            </a:extLst>
          </p:cNvPr>
          <p:cNvGraphicFramePr>
            <a:graphicFrameLocks noGrp="1"/>
          </p:cNvGraphicFramePr>
          <p:nvPr>
            <p:extLst>
              <p:ext uri="{D42A27DB-BD31-4B8C-83A1-F6EECF244321}">
                <p14:modId xmlns:p14="http://schemas.microsoft.com/office/powerpoint/2010/main" val="447372971"/>
              </p:ext>
            </p:extLst>
          </p:nvPr>
        </p:nvGraphicFramePr>
        <p:xfrm>
          <a:off x="107504" y="699542"/>
          <a:ext cx="8928992" cy="3888430"/>
        </p:xfrm>
        <a:graphic>
          <a:graphicData uri="http://schemas.openxmlformats.org/drawingml/2006/table">
            <a:tbl>
              <a:tblPr firstRow="1" firstCol="1" bandRow="1">
                <a:tableStyleId>{00A15C55-8517-42AA-B614-E9B94910E393}</a:tableStyleId>
              </a:tblPr>
              <a:tblGrid>
                <a:gridCol w="3886352">
                  <a:extLst>
                    <a:ext uri="{9D8B030D-6E8A-4147-A177-3AD203B41FA5}">
                      <a16:colId xmlns:a16="http://schemas.microsoft.com/office/drawing/2014/main" val="2156821503"/>
                    </a:ext>
                  </a:extLst>
                </a:gridCol>
                <a:gridCol w="1442240">
                  <a:extLst>
                    <a:ext uri="{9D8B030D-6E8A-4147-A177-3AD203B41FA5}">
                      <a16:colId xmlns:a16="http://schemas.microsoft.com/office/drawing/2014/main" val="3913081952"/>
                    </a:ext>
                  </a:extLst>
                </a:gridCol>
                <a:gridCol w="1368152">
                  <a:extLst>
                    <a:ext uri="{9D8B030D-6E8A-4147-A177-3AD203B41FA5}">
                      <a16:colId xmlns:a16="http://schemas.microsoft.com/office/drawing/2014/main" val="262629929"/>
                    </a:ext>
                  </a:extLst>
                </a:gridCol>
                <a:gridCol w="1440160">
                  <a:extLst>
                    <a:ext uri="{9D8B030D-6E8A-4147-A177-3AD203B41FA5}">
                      <a16:colId xmlns:a16="http://schemas.microsoft.com/office/drawing/2014/main" val="100902342"/>
                    </a:ext>
                  </a:extLst>
                </a:gridCol>
                <a:gridCol w="792088">
                  <a:extLst>
                    <a:ext uri="{9D8B030D-6E8A-4147-A177-3AD203B41FA5}">
                      <a16:colId xmlns:a16="http://schemas.microsoft.com/office/drawing/2014/main" val="3573965643"/>
                    </a:ext>
                  </a:extLst>
                </a:gridCol>
              </a:tblGrid>
              <a:tr h="553162">
                <a:tc>
                  <a:txBody>
                    <a:bodyPr/>
                    <a:lstStyle/>
                    <a:p>
                      <a:pPr>
                        <a:lnSpc>
                          <a:spcPct val="150000"/>
                        </a:lnSpc>
                        <a:spcAft>
                          <a:spcPts val="800"/>
                        </a:spcAft>
                        <a:buNone/>
                      </a:pPr>
                      <a:r>
                        <a:rPr lang="en-US" sz="1400" dirty="0">
                          <a:solidFill>
                            <a:schemeClr val="tx1"/>
                          </a:solidFill>
                          <a:effectLst/>
                          <a:latin typeface="Tahoma" panose="020B0604030504040204" pitchFamily="34" charset="0"/>
                          <a:ea typeface="Tahoma" panose="020B0604030504040204" pitchFamily="34" charset="0"/>
                          <a:cs typeface="Tahoma" panose="020B0604030504040204" pitchFamily="34" charset="0"/>
                        </a:rPr>
                        <a:t>Outcome</a:t>
                      </a:r>
                      <a:endParaRPr lang="it-IT" sz="14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Aft>
                          <a:spcPts val="800"/>
                        </a:spcAft>
                        <a:buNone/>
                      </a:pPr>
                      <a:r>
                        <a:rPr lang="en-US" sz="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Physiology (N=913)</a:t>
                      </a:r>
                      <a:endParaRPr lang="it-IT" sz="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Aft>
                          <a:spcPts val="800"/>
                        </a:spcAft>
                        <a:buNone/>
                      </a:pPr>
                      <a:r>
                        <a:rPr lang="en-US" sz="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Angiography (N=910)</a:t>
                      </a:r>
                      <a:endParaRPr lang="it-IT" sz="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50000"/>
                        </a:lnSpc>
                        <a:buNone/>
                      </a:pPr>
                      <a:endParaRPr lang="it-IT" sz="105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50000"/>
                        </a:lnSpc>
                        <a:buNone/>
                      </a:pPr>
                      <a:endParaRPr lang="it-IT" sz="120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1257279"/>
                  </a:ext>
                </a:extLst>
              </a:tr>
              <a:tr h="386533">
                <a:tc>
                  <a:txBody>
                    <a:bodyPr/>
                    <a:lstStyle/>
                    <a:p>
                      <a:pPr>
                        <a:lnSpc>
                          <a:spcPct val="150000"/>
                        </a:lnSpc>
                        <a:spcAft>
                          <a:spcPts val="800"/>
                        </a:spcAft>
                        <a:buNone/>
                      </a:pPr>
                      <a:r>
                        <a:rPr lang="en-US" sz="1400">
                          <a:solidFill>
                            <a:schemeClr val="tx1"/>
                          </a:solidFill>
                          <a:effectLst/>
                          <a:latin typeface="Tahoma" panose="020B0604030504040204" pitchFamily="34" charset="0"/>
                          <a:ea typeface="Tahoma" panose="020B0604030504040204" pitchFamily="34" charset="0"/>
                          <a:cs typeface="Tahoma" panose="020B0604030504040204" pitchFamily="34" charset="0"/>
                        </a:rPr>
                        <a:t> </a:t>
                      </a:r>
                      <a:endParaRPr lang="it-IT" sz="140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Aft>
                          <a:spcPts val="800"/>
                        </a:spcAft>
                        <a:buNone/>
                      </a:pPr>
                      <a:r>
                        <a:rPr lang="en-US" sz="1200">
                          <a:solidFill>
                            <a:schemeClr val="tx1"/>
                          </a:solidFill>
                          <a:effectLst/>
                          <a:latin typeface="Tahoma" panose="020B0604030504040204" pitchFamily="34" charset="0"/>
                          <a:ea typeface="Tahoma" panose="020B0604030504040204" pitchFamily="34" charset="0"/>
                          <a:cs typeface="Tahoma" panose="020B0604030504040204" pitchFamily="34" charset="0"/>
                        </a:rPr>
                        <a:t>no. (%)</a:t>
                      </a:r>
                      <a:endParaRPr lang="it-IT" sz="120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Aft>
                          <a:spcPts val="800"/>
                        </a:spcAft>
                        <a:buNone/>
                      </a:pPr>
                      <a:r>
                        <a:rPr lang="en-US" sz="1200">
                          <a:solidFill>
                            <a:schemeClr val="tx1"/>
                          </a:solidFill>
                          <a:effectLst/>
                          <a:latin typeface="Tahoma" panose="020B0604030504040204" pitchFamily="34" charset="0"/>
                          <a:ea typeface="Tahoma" panose="020B0604030504040204" pitchFamily="34" charset="0"/>
                          <a:cs typeface="Tahoma" panose="020B0604030504040204" pitchFamily="34" charset="0"/>
                        </a:rPr>
                        <a:t>no. (%)</a:t>
                      </a:r>
                      <a:endParaRPr lang="it-IT" sz="120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Aft>
                          <a:spcPts val="800"/>
                        </a:spcAft>
                        <a:buNone/>
                      </a:pPr>
                      <a:r>
                        <a:rPr lang="en-US" sz="1050" dirty="0">
                          <a:solidFill>
                            <a:schemeClr val="tx1"/>
                          </a:solidFill>
                          <a:effectLst/>
                          <a:latin typeface="Tahoma" panose="020B0604030504040204" pitchFamily="34" charset="0"/>
                          <a:ea typeface="Tahoma" panose="020B0604030504040204" pitchFamily="34" charset="0"/>
                          <a:cs typeface="Tahoma" panose="020B0604030504040204" pitchFamily="34" charset="0"/>
                        </a:rPr>
                        <a:t>HR (95% CI)</a:t>
                      </a:r>
                      <a:endParaRPr lang="it-IT" sz="105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Aft>
                          <a:spcPts val="800"/>
                        </a:spcAft>
                        <a:buNone/>
                      </a:pPr>
                      <a:r>
                        <a:rPr lang="en-US" sz="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P value</a:t>
                      </a:r>
                      <a:endParaRPr lang="it-IT" sz="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00875934"/>
                  </a:ext>
                </a:extLst>
              </a:tr>
              <a:tr h="299146">
                <a:tc>
                  <a:txBody>
                    <a:bodyPr/>
                    <a:lstStyle/>
                    <a:p>
                      <a:pPr indent="132715">
                        <a:lnSpc>
                          <a:spcPct val="150000"/>
                        </a:lnSpc>
                        <a:spcAft>
                          <a:spcPts val="800"/>
                        </a:spcAft>
                        <a:buNone/>
                      </a:pPr>
                      <a:r>
                        <a:rPr lang="en-US" sz="1400" dirty="0">
                          <a:solidFill>
                            <a:schemeClr val="tx1"/>
                          </a:solidFill>
                          <a:effectLst/>
                          <a:latin typeface="Tahoma" panose="020B0604030504040204" pitchFamily="34" charset="0"/>
                          <a:ea typeface="Tahoma" panose="020B0604030504040204" pitchFamily="34" charset="0"/>
                          <a:cs typeface="Tahoma" panose="020B0604030504040204" pitchFamily="34" charset="0"/>
                        </a:rPr>
                        <a:t>Death</a:t>
                      </a:r>
                      <a:endParaRPr lang="it-IT" sz="14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lnSpc>
                          <a:spcPct val="150000"/>
                        </a:lnSpc>
                        <a:spcAft>
                          <a:spcPts val="800"/>
                        </a:spcAft>
                        <a:buNone/>
                      </a:pPr>
                      <a:r>
                        <a:rPr lang="en-US" sz="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36 (3.9)</a:t>
                      </a:r>
                      <a:endParaRPr lang="it-IT" sz="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lnSpc>
                          <a:spcPct val="150000"/>
                        </a:lnSpc>
                        <a:spcAft>
                          <a:spcPts val="800"/>
                        </a:spcAft>
                        <a:buNone/>
                      </a:pPr>
                      <a:r>
                        <a:rPr lang="en-US" sz="1200">
                          <a:solidFill>
                            <a:schemeClr val="tx1"/>
                          </a:solidFill>
                          <a:effectLst/>
                          <a:latin typeface="Tahoma" panose="020B0604030504040204" pitchFamily="34" charset="0"/>
                          <a:ea typeface="Tahoma" panose="020B0604030504040204" pitchFamily="34" charset="0"/>
                          <a:cs typeface="Tahoma" panose="020B0604030504040204" pitchFamily="34" charset="0"/>
                        </a:rPr>
                        <a:t>46 (5.1)</a:t>
                      </a:r>
                      <a:endParaRPr lang="it-IT" sz="120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lnSpc>
                          <a:spcPct val="150000"/>
                        </a:lnSpc>
                        <a:spcAft>
                          <a:spcPts val="800"/>
                        </a:spcAft>
                        <a:buNone/>
                      </a:pPr>
                      <a:r>
                        <a:rPr lang="en-US" sz="1050" dirty="0">
                          <a:solidFill>
                            <a:schemeClr val="tx1"/>
                          </a:solidFill>
                          <a:effectLst/>
                          <a:latin typeface="Tahoma" panose="020B0604030504040204" pitchFamily="34" charset="0"/>
                          <a:ea typeface="Tahoma" panose="020B0604030504040204" pitchFamily="34" charset="0"/>
                          <a:cs typeface="Tahoma" panose="020B0604030504040204" pitchFamily="34" charset="0"/>
                        </a:rPr>
                        <a:t>0.77 (0.50-1.20)</a:t>
                      </a:r>
                      <a:endParaRPr lang="it-IT" sz="105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lnSpc>
                          <a:spcPct val="150000"/>
                        </a:lnSpc>
                        <a:spcAft>
                          <a:spcPts val="800"/>
                        </a:spcAft>
                        <a:buNone/>
                      </a:pPr>
                      <a:r>
                        <a:rPr lang="en-US" sz="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0.250 </a:t>
                      </a:r>
                      <a:endParaRPr lang="it-IT" sz="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476920447"/>
                  </a:ext>
                </a:extLst>
              </a:tr>
              <a:tr h="299146">
                <a:tc>
                  <a:txBody>
                    <a:bodyPr/>
                    <a:lstStyle/>
                    <a:p>
                      <a:pPr indent="132715">
                        <a:lnSpc>
                          <a:spcPct val="150000"/>
                        </a:lnSpc>
                        <a:spcAft>
                          <a:spcPts val="800"/>
                        </a:spcAft>
                        <a:buNone/>
                      </a:pPr>
                      <a:r>
                        <a:rPr lang="en-US" sz="14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    Cardiovascular death</a:t>
                      </a:r>
                      <a:endParaRPr lang="it-IT" sz="14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Aft>
                          <a:spcPts val="800"/>
                        </a:spcAft>
                        <a:buNone/>
                      </a:pPr>
                      <a:r>
                        <a:rPr lang="en-US" sz="1200" b="0">
                          <a:solidFill>
                            <a:schemeClr val="tx1"/>
                          </a:solidFill>
                          <a:effectLst/>
                          <a:latin typeface="Tahoma" panose="020B0604030504040204" pitchFamily="34" charset="0"/>
                          <a:ea typeface="Tahoma" panose="020B0604030504040204" pitchFamily="34" charset="0"/>
                          <a:cs typeface="Tahoma" panose="020B0604030504040204" pitchFamily="34" charset="0"/>
                        </a:rPr>
                        <a:t>20 (2.2)</a:t>
                      </a:r>
                      <a:endParaRPr lang="it-IT" sz="1200" b="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Aft>
                          <a:spcPts val="800"/>
                        </a:spcAft>
                        <a:buNone/>
                      </a:pPr>
                      <a:r>
                        <a:rPr lang="en-US" sz="1200" b="0">
                          <a:solidFill>
                            <a:schemeClr val="tx1"/>
                          </a:solidFill>
                          <a:effectLst/>
                          <a:latin typeface="Tahoma" panose="020B0604030504040204" pitchFamily="34" charset="0"/>
                          <a:ea typeface="Tahoma" panose="020B0604030504040204" pitchFamily="34" charset="0"/>
                          <a:cs typeface="Tahoma" panose="020B0604030504040204" pitchFamily="34" charset="0"/>
                        </a:rPr>
                        <a:t>31 (3.4)</a:t>
                      </a:r>
                      <a:endParaRPr lang="it-IT" sz="1200" b="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Aft>
                          <a:spcPts val="800"/>
                        </a:spcAft>
                        <a:buNone/>
                      </a:pPr>
                      <a:r>
                        <a:rPr lang="en-US" sz="1050" b="0">
                          <a:solidFill>
                            <a:schemeClr val="tx1"/>
                          </a:solidFill>
                          <a:effectLst/>
                          <a:latin typeface="Tahoma" panose="020B0604030504040204" pitchFamily="34" charset="0"/>
                          <a:ea typeface="Tahoma" panose="020B0604030504040204" pitchFamily="34" charset="0"/>
                          <a:cs typeface="Tahoma" panose="020B0604030504040204" pitchFamily="34" charset="0"/>
                        </a:rPr>
                        <a:t>0.64 (0.36-1.12)</a:t>
                      </a:r>
                      <a:endParaRPr lang="it-IT" sz="1050" b="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Aft>
                          <a:spcPts val="800"/>
                        </a:spcAft>
                        <a:buNone/>
                      </a:pPr>
                      <a:r>
                        <a:rPr lang="en-US" sz="12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 0.120</a:t>
                      </a:r>
                      <a:endParaRPr lang="it-IT" sz="12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8485579"/>
                  </a:ext>
                </a:extLst>
              </a:tr>
              <a:tr h="299146">
                <a:tc>
                  <a:txBody>
                    <a:bodyPr/>
                    <a:lstStyle/>
                    <a:p>
                      <a:pPr indent="132715">
                        <a:lnSpc>
                          <a:spcPct val="150000"/>
                        </a:lnSpc>
                        <a:spcAft>
                          <a:spcPts val="800"/>
                        </a:spcAft>
                        <a:buNone/>
                      </a:pPr>
                      <a:r>
                        <a:rPr lang="en-US" sz="1400" dirty="0">
                          <a:solidFill>
                            <a:schemeClr val="tx1"/>
                          </a:solidFill>
                          <a:effectLst/>
                          <a:latin typeface="Tahoma" panose="020B0604030504040204" pitchFamily="34" charset="0"/>
                          <a:ea typeface="Tahoma" panose="020B0604030504040204" pitchFamily="34" charset="0"/>
                          <a:cs typeface="Tahoma" panose="020B0604030504040204" pitchFamily="34" charset="0"/>
                        </a:rPr>
                        <a:t>Myocardial infarction</a:t>
                      </a:r>
                      <a:endParaRPr lang="it-IT" sz="14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lnSpc>
                          <a:spcPct val="150000"/>
                        </a:lnSpc>
                        <a:spcAft>
                          <a:spcPts val="800"/>
                        </a:spcAft>
                        <a:buNone/>
                      </a:pPr>
                      <a:r>
                        <a:rPr lang="en-US" sz="1200">
                          <a:solidFill>
                            <a:schemeClr val="tx1"/>
                          </a:solidFill>
                          <a:effectLst/>
                          <a:latin typeface="Tahoma" panose="020B0604030504040204" pitchFamily="34" charset="0"/>
                          <a:ea typeface="Tahoma" panose="020B0604030504040204" pitchFamily="34" charset="0"/>
                          <a:cs typeface="Tahoma" panose="020B0604030504040204" pitchFamily="34" charset="0"/>
                        </a:rPr>
                        <a:t>35 (3.8)</a:t>
                      </a:r>
                      <a:endParaRPr lang="it-IT" sz="120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lnSpc>
                          <a:spcPct val="150000"/>
                        </a:lnSpc>
                        <a:spcAft>
                          <a:spcPts val="800"/>
                        </a:spcAft>
                        <a:buNone/>
                      </a:pPr>
                      <a:r>
                        <a:rPr lang="en-US" sz="1200">
                          <a:solidFill>
                            <a:schemeClr val="tx1"/>
                          </a:solidFill>
                          <a:effectLst/>
                          <a:latin typeface="Tahoma" panose="020B0604030504040204" pitchFamily="34" charset="0"/>
                          <a:ea typeface="Tahoma" panose="020B0604030504040204" pitchFamily="34" charset="0"/>
                          <a:cs typeface="Tahoma" panose="020B0604030504040204" pitchFamily="34" charset="0"/>
                        </a:rPr>
                        <a:t>73 (8.0)</a:t>
                      </a:r>
                      <a:endParaRPr lang="it-IT" sz="120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lnSpc>
                          <a:spcPct val="150000"/>
                        </a:lnSpc>
                        <a:spcAft>
                          <a:spcPts val="800"/>
                        </a:spcAft>
                        <a:buNone/>
                      </a:pPr>
                      <a:r>
                        <a:rPr lang="en-US" sz="1050" dirty="0">
                          <a:solidFill>
                            <a:schemeClr val="tx1"/>
                          </a:solidFill>
                          <a:effectLst/>
                          <a:latin typeface="Tahoma" panose="020B0604030504040204" pitchFamily="34" charset="0"/>
                          <a:ea typeface="Tahoma" panose="020B0604030504040204" pitchFamily="34" charset="0"/>
                          <a:cs typeface="Tahoma" panose="020B0604030504040204" pitchFamily="34" charset="0"/>
                        </a:rPr>
                        <a:t>0.47 (0.31-0.70)</a:t>
                      </a:r>
                      <a:endParaRPr lang="it-IT" sz="105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lnSpc>
                          <a:spcPct val="150000"/>
                        </a:lnSpc>
                        <a:spcAft>
                          <a:spcPts val="800"/>
                        </a:spcAft>
                        <a:buNone/>
                      </a:pPr>
                      <a:r>
                        <a:rPr lang="en-US" sz="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12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&lt;0.001</a:t>
                      </a:r>
                      <a:endParaRPr lang="it-IT" sz="1200" b="1"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extLst>
                  <a:ext uri="{0D108BD9-81ED-4DB2-BD59-A6C34878D82A}">
                    <a16:rowId xmlns:a16="http://schemas.microsoft.com/office/drawing/2014/main" val="3340642592"/>
                  </a:ext>
                </a:extLst>
              </a:tr>
              <a:tr h="299146">
                <a:tc>
                  <a:txBody>
                    <a:bodyPr/>
                    <a:lstStyle/>
                    <a:p>
                      <a:pPr indent="132715">
                        <a:lnSpc>
                          <a:spcPct val="150000"/>
                        </a:lnSpc>
                        <a:spcAft>
                          <a:spcPts val="800"/>
                        </a:spcAft>
                        <a:buNone/>
                      </a:pPr>
                      <a:r>
                        <a:rPr lang="en-US" sz="14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    Procedure-related</a:t>
                      </a:r>
                      <a:endParaRPr lang="it-IT" sz="14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Aft>
                          <a:spcPts val="800"/>
                        </a:spcAft>
                        <a:buNone/>
                      </a:pPr>
                      <a:r>
                        <a:rPr lang="en-US" sz="1200" b="0">
                          <a:solidFill>
                            <a:schemeClr val="tx1"/>
                          </a:solidFill>
                          <a:effectLst/>
                          <a:latin typeface="Tahoma" panose="020B0604030504040204" pitchFamily="34" charset="0"/>
                          <a:ea typeface="Tahoma" panose="020B0604030504040204" pitchFamily="34" charset="0"/>
                          <a:cs typeface="Tahoma" panose="020B0604030504040204" pitchFamily="34" charset="0"/>
                        </a:rPr>
                        <a:t>15 (1.6)</a:t>
                      </a:r>
                      <a:endParaRPr lang="it-IT" sz="1200" b="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Aft>
                          <a:spcPts val="800"/>
                        </a:spcAft>
                        <a:buNone/>
                      </a:pPr>
                      <a:r>
                        <a:rPr lang="en-US" sz="1200" b="0">
                          <a:solidFill>
                            <a:schemeClr val="tx1"/>
                          </a:solidFill>
                          <a:effectLst/>
                          <a:latin typeface="Tahoma" panose="020B0604030504040204" pitchFamily="34" charset="0"/>
                          <a:ea typeface="Tahoma" panose="020B0604030504040204" pitchFamily="34" charset="0"/>
                          <a:cs typeface="Tahoma" panose="020B0604030504040204" pitchFamily="34" charset="0"/>
                        </a:rPr>
                        <a:t>33 (3.6)</a:t>
                      </a:r>
                      <a:endParaRPr lang="it-IT" sz="1200" b="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Aft>
                          <a:spcPts val="800"/>
                        </a:spcAft>
                        <a:buNone/>
                      </a:pPr>
                      <a:r>
                        <a:rPr lang="en-US" sz="1050" b="0">
                          <a:solidFill>
                            <a:schemeClr val="tx1"/>
                          </a:solidFill>
                          <a:effectLst/>
                          <a:latin typeface="Tahoma" panose="020B0604030504040204" pitchFamily="34" charset="0"/>
                          <a:ea typeface="Tahoma" panose="020B0604030504040204" pitchFamily="34" charset="0"/>
                          <a:cs typeface="Tahoma" panose="020B0604030504040204" pitchFamily="34" charset="0"/>
                        </a:rPr>
                        <a:t>0.45 (0.24-0.83)</a:t>
                      </a:r>
                      <a:endParaRPr lang="it-IT" sz="1050" b="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Aft>
                          <a:spcPts val="800"/>
                        </a:spcAft>
                        <a:buNone/>
                      </a:pPr>
                      <a:r>
                        <a:rPr lang="en-US" sz="12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0.010</a:t>
                      </a:r>
                      <a:endParaRPr lang="it-IT" sz="1200" b="1"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0697574"/>
                  </a:ext>
                </a:extLst>
              </a:tr>
              <a:tr h="299146">
                <a:tc>
                  <a:txBody>
                    <a:bodyPr/>
                    <a:lstStyle/>
                    <a:p>
                      <a:pPr indent="132715">
                        <a:lnSpc>
                          <a:spcPct val="150000"/>
                        </a:lnSpc>
                        <a:spcAft>
                          <a:spcPts val="800"/>
                        </a:spcAft>
                        <a:buNone/>
                      </a:pPr>
                      <a:r>
                        <a:rPr lang="en-US" sz="14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    Spontaneous</a:t>
                      </a:r>
                      <a:endParaRPr lang="it-IT" sz="14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Aft>
                          <a:spcPts val="800"/>
                        </a:spcAft>
                        <a:buNone/>
                      </a:pPr>
                      <a:r>
                        <a:rPr lang="en-US" sz="1200" b="0">
                          <a:solidFill>
                            <a:schemeClr val="tx1"/>
                          </a:solidFill>
                          <a:effectLst/>
                          <a:latin typeface="Tahoma" panose="020B0604030504040204" pitchFamily="34" charset="0"/>
                          <a:ea typeface="Tahoma" panose="020B0604030504040204" pitchFamily="34" charset="0"/>
                          <a:cs typeface="Tahoma" panose="020B0604030504040204" pitchFamily="34" charset="0"/>
                        </a:rPr>
                        <a:t>21 (2.3)</a:t>
                      </a:r>
                      <a:endParaRPr lang="it-IT" sz="1200" b="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Aft>
                          <a:spcPts val="800"/>
                        </a:spcAft>
                        <a:buNone/>
                      </a:pPr>
                      <a:r>
                        <a:rPr lang="en-US" sz="1200" b="0">
                          <a:solidFill>
                            <a:schemeClr val="tx1"/>
                          </a:solidFill>
                          <a:effectLst/>
                          <a:latin typeface="Tahoma" panose="020B0604030504040204" pitchFamily="34" charset="0"/>
                          <a:ea typeface="Tahoma" panose="020B0604030504040204" pitchFamily="34" charset="0"/>
                          <a:cs typeface="Tahoma" panose="020B0604030504040204" pitchFamily="34" charset="0"/>
                        </a:rPr>
                        <a:t>45 (5.0)</a:t>
                      </a:r>
                      <a:endParaRPr lang="it-IT" sz="1200" b="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Aft>
                          <a:spcPts val="800"/>
                        </a:spcAft>
                        <a:buNone/>
                      </a:pPr>
                      <a:r>
                        <a:rPr lang="en-US" sz="1050" b="0">
                          <a:solidFill>
                            <a:schemeClr val="tx1"/>
                          </a:solidFill>
                          <a:effectLst/>
                          <a:latin typeface="Tahoma" panose="020B0604030504040204" pitchFamily="34" charset="0"/>
                          <a:ea typeface="Tahoma" panose="020B0604030504040204" pitchFamily="34" charset="0"/>
                          <a:cs typeface="Tahoma" panose="020B0604030504040204" pitchFamily="34" charset="0"/>
                        </a:rPr>
                        <a:t>0.46 (0.27-0.77)</a:t>
                      </a:r>
                      <a:endParaRPr lang="it-IT" sz="1050" b="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Aft>
                          <a:spcPts val="800"/>
                        </a:spcAft>
                        <a:buNone/>
                      </a:pPr>
                      <a:r>
                        <a:rPr lang="en-US" sz="12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0.003</a:t>
                      </a:r>
                      <a:endParaRPr lang="it-IT" sz="1200" b="1"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6331164"/>
                  </a:ext>
                </a:extLst>
              </a:tr>
              <a:tr h="299146">
                <a:tc>
                  <a:txBody>
                    <a:bodyPr/>
                    <a:lstStyle/>
                    <a:p>
                      <a:pPr>
                        <a:lnSpc>
                          <a:spcPct val="150000"/>
                        </a:lnSpc>
                        <a:spcAft>
                          <a:spcPts val="800"/>
                        </a:spcAft>
                        <a:buNone/>
                      </a:pPr>
                      <a:r>
                        <a:rPr lang="it-IT" sz="1400" dirty="0">
                          <a:solidFill>
                            <a:schemeClr val="tx1"/>
                          </a:solidFill>
                          <a:effectLst/>
                          <a:latin typeface="Tahoma" panose="020B0604030504040204" pitchFamily="34" charset="0"/>
                          <a:ea typeface="Tahoma" panose="020B0604030504040204" pitchFamily="34" charset="0"/>
                          <a:cs typeface="Tahoma" panose="020B0604030504040204" pitchFamily="34" charset="0"/>
                        </a:rPr>
                        <a:t>ID-</a:t>
                      </a:r>
                      <a:r>
                        <a:rPr lang="it-IT" sz="1400"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revascularization</a:t>
                      </a:r>
                      <a:endParaRPr lang="it-IT" sz="14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29 (3.2)</a:t>
                      </a:r>
                      <a:endParaRPr lang="it-IT" sz="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47 (5.2)</a:t>
                      </a:r>
                      <a:endParaRPr lang="it-IT" sz="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50000"/>
                        </a:lnSpc>
                        <a:spcAft>
                          <a:spcPts val="800"/>
                        </a:spcAft>
                        <a:buNone/>
                      </a:pPr>
                      <a:r>
                        <a:rPr lang="it-IT" sz="1050" dirty="0">
                          <a:solidFill>
                            <a:schemeClr val="tx1"/>
                          </a:solidFill>
                          <a:effectLst/>
                          <a:latin typeface="Tahoma" panose="020B0604030504040204" pitchFamily="34" charset="0"/>
                          <a:ea typeface="Tahoma" panose="020B0604030504040204" pitchFamily="34" charset="0"/>
                          <a:cs typeface="Tahoma" panose="020B0604030504040204" pitchFamily="34" charset="0"/>
                        </a:rPr>
                        <a:t>0.61 (0.38-0.97)</a:t>
                      </a: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lang="it-IT" sz="12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0.037</a:t>
                      </a: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1546450065"/>
                  </a:ext>
                </a:extLst>
              </a:tr>
              <a:tr h="299146">
                <a:tc>
                  <a:txBody>
                    <a:bodyPr/>
                    <a:lstStyle/>
                    <a:p>
                      <a:pPr>
                        <a:lnSpc>
                          <a:spcPct val="150000"/>
                        </a:lnSpc>
                        <a:spcAft>
                          <a:spcPts val="800"/>
                        </a:spcAft>
                        <a:buNone/>
                      </a:pPr>
                      <a:r>
                        <a:rPr lang="it-IT" sz="1400"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Cerebrovascular</a:t>
                      </a:r>
                      <a:r>
                        <a:rPr lang="it-IT" sz="1400"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it-IT" sz="1400"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accident</a:t>
                      </a:r>
                      <a:endParaRPr lang="it-IT" sz="14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lang="it-IT" sz="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3 (0.3)</a:t>
                      </a: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lang="it-IT" sz="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4 (0.4)</a:t>
                      </a: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Aft>
                          <a:spcPts val="800"/>
                        </a:spcAft>
                        <a:buNone/>
                      </a:pPr>
                      <a:r>
                        <a:rPr lang="it-IT" sz="1050" dirty="0">
                          <a:solidFill>
                            <a:schemeClr val="tx1"/>
                          </a:solidFill>
                          <a:effectLst/>
                          <a:latin typeface="Tahoma" panose="020B0604030504040204" pitchFamily="34" charset="0"/>
                          <a:ea typeface="Tahoma" panose="020B0604030504040204" pitchFamily="34" charset="0"/>
                          <a:cs typeface="Tahoma" panose="020B0604030504040204" pitchFamily="34" charset="0"/>
                        </a:rPr>
                        <a:t>0.75 (0.17-3.35)</a:t>
                      </a: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lang="it-IT" sz="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0.710</a:t>
                      </a: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55407468"/>
                  </a:ext>
                </a:extLst>
              </a:tr>
              <a:tr h="299146">
                <a:tc>
                  <a:txBody>
                    <a:bodyPr/>
                    <a:lstStyle/>
                    <a:p>
                      <a:pPr>
                        <a:lnSpc>
                          <a:spcPct val="150000"/>
                        </a:lnSpc>
                        <a:spcAft>
                          <a:spcPts val="800"/>
                        </a:spcAft>
                        <a:buNone/>
                      </a:pPr>
                      <a:r>
                        <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rPr>
                        <a:t>Safety outcome*</a:t>
                      </a:r>
                      <a:endParaRPr lang="it-IT" sz="14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lang="en-US" sz="1200" dirty="0">
                          <a:solidFill>
                            <a:schemeClr val="bg1"/>
                          </a:solidFill>
                          <a:effectLst/>
                          <a:latin typeface="Tahoma" panose="020B0604030504040204" pitchFamily="34" charset="0"/>
                          <a:ea typeface="Tahoma" panose="020B0604030504040204" pitchFamily="34" charset="0"/>
                          <a:cs typeface="Tahoma" panose="020B0604030504040204" pitchFamily="34" charset="0"/>
                        </a:rPr>
                        <a:t>42 (4.6) </a:t>
                      </a:r>
                      <a:endParaRPr lang="it-IT" sz="1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lang="en-US" sz="1200" dirty="0">
                          <a:solidFill>
                            <a:schemeClr val="bg1"/>
                          </a:solidFill>
                          <a:effectLst/>
                          <a:latin typeface="Tahoma" panose="020B0604030504040204" pitchFamily="34" charset="0"/>
                          <a:ea typeface="Tahoma" panose="020B0604030504040204" pitchFamily="34" charset="0"/>
                          <a:cs typeface="Tahoma" panose="020B0604030504040204" pitchFamily="34" charset="0"/>
                        </a:rPr>
                        <a:t>65 (7.1) </a:t>
                      </a:r>
                      <a:endParaRPr lang="it-IT" sz="1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algn="ctr">
                        <a:lnSpc>
                          <a:spcPct val="150000"/>
                        </a:lnSpc>
                        <a:spcAft>
                          <a:spcPts val="800"/>
                        </a:spcAft>
                        <a:buNone/>
                      </a:pPr>
                      <a:r>
                        <a:rPr lang="en-US" sz="1050" dirty="0">
                          <a:solidFill>
                            <a:schemeClr val="bg1"/>
                          </a:solidFill>
                          <a:effectLst/>
                          <a:latin typeface="Tahoma" panose="020B0604030504040204" pitchFamily="34" charset="0"/>
                          <a:ea typeface="Tahoma" panose="020B0604030504040204" pitchFamily="34" charset="0"/>
                          <a:cs typeface="Tahoma" panose="020B0604030504040204" pitchFamily="34" charset="0"/>
                        </a:rPr>
                        <a:t>0.63 (0.43-0.93) </a:t>
                      </a:r>
                      <a:endParaRPr lang="it-IT" sz="105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lang="en-US" sz="1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0.020 </a:t>
                      </a:r>
                      <a:endParaRPr lang="it-IT" sz="1200" b="1"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extLst>
                  <a:ext uri="{0D108BD9-81ED-4DB2-BD59-A6C34878D82A}">
                    <a16:rowId xmlns:a16="http://schemas.microsoft.com/office/drawing/2014/main" val="1867861368"/>
                  </a:ext>
                </a:extLst>
              </a:tr>
              <a:tr h="299146">
                <a:tc>
                  <a:txBody>
                    <a:bodyPr/>
                    <a:lstStyle/>
                    <a:p>
                      <a:pPr>
                        <a:lnSpc>
                          <a:spcPct val="150000"/>
                        </a:lnSpc>
                        <a:spcAft>
                          <a:spcPts val="800"/>
                        </a:spcAft>
                        <a:buNone/>
                      </a:pPr>
                      <a:r>
                        <a:rPr lang="it-IT" sz="14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it-IT" sz="1400" b="0"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Contrast-associated</a:t>
                      </a:r>
                      <a:r>
                        <a:rPr lang="it-IT" sz="14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 acute </a:t>
                      </a:r>
                      <a:r>
                        <a:rPr lang="it-IT" sz="1400" b="0"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kidney</a:t>
                      </a:r>
                      <a:r>
                        <a:rPr lang="it-IT" sz="14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it-IT" sz="1400" b="0"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injury</a:t>
                      </a:r>
                      <a:endParaRPr lang="it-IT" sz="14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buNone/>
                      </a:pPr>
                      <a:r>
                        <a:rPr lang="en-US" sz="12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20 (2.2)</a:t>
                      </a:r>
                      <a:endParaRPr lang="it-IT" sz="12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44450" marR="4445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buNone/>
                      </a:pPr>
                      <a:r>
                        <a:rPr lang="en-US" sz="1200" b="0">
                          <a:solidFill>
                            <a:schemeClr val="tx1"/>
                          </a:solidFill>
                          <a:effectLst/>
                          <a:latin typeface="Tahoma" panose="020B0604030504040204" pitchFamily="34" charset="0"/>
                          <a:ea typeface="Tahoma" panose="020B0604030504040204" pitchFamily="34" charset="0"/>
                          <a:cs typeface="Tahoma" panose="020B0604030504040204" pitchFamily="34" charset="0"/>
                        </a:rPr>
                        <a:t>36 (4.0)</a:t>
                      </a:r>
                      <a:endParaRPr lang="it-IT" sz="1200" b="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44450" marR="4445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buNone/>
                      </a:pPr>
                      <a:r>
                        <a:rPr lang="en-US" sz="105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0.55 (0.32-0.94)</a:t>
                      </a:r>
                      <a:endParaRPr lang="it-IT" sz="105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44450" marR="4445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lang="it-IT" sz="12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0.031</a:t>
                      </a: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2943313"/>
                  </a:ext>
                </a:extLst>
              </a:tr>
              <a:tr h="256421">
                <a:tc>
                  <a:txBody>
                    <a:bodyPr/>
                    <a:lstStyle/>
                    <a:p>
                      <a:pPr indent="132715">
                        <a:lnSpc>
                          <a:spcPct val="107000"/>
                        </a:lnSpc>
                        <a:spcAft>
                          <a:spcPts val="800"/>
                        </a:spcAft>
                        <a:buNone/>
                      </a:pPr>
                      <a:r>
                        <a:rPr lang="en-US" sz="14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    BARC 3-5 bleeding</a:t>
                      </a:r>
                      <a:endParaRPr lang="it-IT" sz="14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44450" marR="4445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buNone/>
                      </a:pPr>
                      <a:r>
                        <a:rPr lang="en-US" sz="12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23 (2.5)</a:t>
                      </a:r>
                      <a:endParaRPr lang="it-IT" sz="12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44450" marR="4445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buNone/>
                      </a:pPr>
                      <a:r>
                        <a:rPr lang="en-US" sz="12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33 (3.6)</a:t>
                      </a:r>
                      <a:endParaRPr lang="it-IT" sz="12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44450" marR="4445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buNone/>
                      </a:pPr>
                      <a:r>
                        <a:rPr lang="en-US" sz="105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0.69 (0.41-1.18)</a:t>
                      </a:r>
                      <a:endParaRPr lang="it-IT" sz="105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44450" marR="4445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lang="it-IT" sz="12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0.170</a:t>
                      </a:r>
                    </a:p>
                  </a:txBody>
                  <a:tcPr marL="37847" marR="3784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8285891"/>
                  </a:ext>
                </a:extLst>
              </a:tr>
            </a:tbl>
          </a:graphicData>
        </a:graphic>
      </p:graphicFrame>
      <p:sp>
        <p:nvSpPr>
          <p:cNvPr id="5" name="CasellaDiTesto 4">
            <a:extLst>
              <a:ext uri="{FF2B5EF4-FFF2-40B4-BE49-F238E27FC236}">
                <a16:creationId xmlns:a16="http://schemas.microsoft.com/office/drawing/2014/main" id="{D2722215-AFEB-AF78-B959-8FA78E56D25C}"/>
              </a:ext>
            </a:extLst>
          </p:cNvPr>
          <p:cNvSpPr txBox="1"/>
          <p:nvPr/>
        </p:nvSpPr>
        <p:spPr>
          <a:xfrm>
            <a:off x="1907704" y="4876006"/>
            <a:ext cx="6408712" cy="261610"/>
          </a:xfrm>
          <a:prstGeom prst="rect">
            <a:avLst/>
          </a:prstGeom>
          <a:noFill/>
        </p:spPr>
        <p:txBody>
          <a:bodyPr wrap="square">
            <a:spAutoFit/>
          </a:bodyPr>
          <a:lstStyle/>
          <a:p>
            <a:pPr algn="ctr"/>
            <a:r>
              <a:rPr lang="en-US" sz="1050" dirty="0">
                <a:latin typeface="Tahoma" panose="020B0604030504040204" pitchFamily="34" charset="0"/>
                <a:ea typeface="Tahoma" panose="020B0604030504040204" pitchFamily="34" charset="0"/>
                <a:cs typeface="Tahoma" panose="020B0604030504040204" pitchFamily="34" charset="0"/>
              </a:rPr>
              <a:t>*Composite of contrast-associated acute kidney injury, BARC 3-5</a:t>
            </a:r>
          </a:p>
        </p:txBody>
      </p:sp>
    </p:spTree>
    <p:extLst>
      <p:ext uri="{BB962C8B-B14F-4D97-AF65-F5344CB8AC3E}">
        <p14:creationId xmlns:p14="http://schemas.microsoft.com/office/powerpoint/2010/main" val="686020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3BEB1-7AA9-B3CB-DDA1-AD1B066717D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573E233-5ADF-CBEE-3705-04DEF9859557}"/>
              </a:ext>
            </a:extLst>
          </p:cNvPr>
          <p:cNvSpPr>
            <a:spLocks noGrp="1"/>
          </p:cNvSpPr>
          <p:nvPr>
            <p:ph type="body" sz="quarter" idx="10"/>
          </p:nvPr>
        </p:nvSpPr>
        <p:spPr>
          <a:xfrm>
            <a:off x="251520" y="195486"/>
            <a:ext cx="7631757" cy="432048"/>
          </a:xfrm>
        </p:spPr>
        <p:txBody>
          <a:bodyPr/>
          <a:lstStyle/>
          <a:p>
            <a:r>
              <a:rPr lang="en-US" sz="3200"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Limitations</a:t>
            </a:r>
          </a:p>
        </p:txBody>
      </p:sp>
      <p:pic>
        <p:nvPicPr>
          <p:cNvPr id="7" name="Immagine 6">
            <a:extLst>
              <a:ext uri="{FF2B5EF4-FFF2-40B4-BE49-F238E27FC236}">
                <a16:creationId xmlns:a16="http://schemas.microsoft.com/office/drawing/2014/main" id="{E7E95524-72E2-DF07-6C8C-2C531BC73AA2}"/>
              </a:ext>
            </a:extLst>
          </p:cNvPr>
          <p:cNvPicPr>
            <a:picLocks noChangeAspect="1"/>
          </p:cNvPicPr>
          <p:nvPr/>
        </p:nvPicPr>
        <p:blipFill>
          <a:blip r:embed="rId3"/>
          <a:stretch>
            <a:fillRect/>
          </a:stretch>
        </p:blipFill>
        <p:spPr>
          <a:xfrm>
            <a:off x="8361414" y="102106"/>
            <a:ext cx="675082" cy="466196"/>
          </a:xfrm>
          <a:prstGeom prst="rect">
            <a:avLst/>
          </a:prstGeom>
        </p:spPr>
      </p:pic>
      <p:sp>
        <p:nvSpPr>
          <p:cNvPr id="6" name="CasellaDiTesto 5">
            <a:extLst>
              <a:ext uri="{FF2B5EF4-FFF2-40B4-BE49-F238E27FC236}">
                <a16:creationId xmlns:a16="http://schemas.microsoft.com/office/drawing/2014/main" id="{D2AA2D12-3235-E371-35C3-BAC37F5F8508}"/>
              </a:ext>
            </a:extLst>
          </p:cNvPr>
          <p:cNvSpPr txBox="1"/>
          <p:nvPr/>
        </p:nvSpPr>
        <p:spPr>
          <a:xfrm>
            <a:off x="179512" y="684305"/>
            <a:ext cx="8568952" cy="3975677"/>
          </a:xfrm>
          <a:prstGeom prst="rect">
            <a:avLst/>
          </a:prstGeom>
          <a:noFill/>
          <a:ln w="63500">
            <a:solidFill>
              <a:srgbClr val="7AC4E0"/>
            </a:solidFill>
          </a:ln>
        </p:spPr>
        <p:txBody>
          <a:bodyPr wrap="square" lIns="360000" tIns="360000" rIns="180000" bIns="360000" rtlCol="0" anchor="ctr">
            <a:noAutofit/>
          </a:bodyPr>
          <a:lstStyle/>
          <a:p>
            <a:pPr marL="342900" indent="-342900">
              <a:lnSpc>
                <a:spcPct val="150000"/>
              </a:lnSpc>
              <a:buClr>
                <a:srgbClr val="7AC4E0"/>
              </a:buClr>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Open-label design</a:t>
            </a:r>
          </a:p>
          <a:p>
            <a:pPr marL="342900" indent="-342900">
              <a:lnSpc>
                <a:spcPct val="150000"/>
              </a:lnSpc>
              <a:buClr>
                <a:srgbClr val="7AC4E0"/>
              </a:buClr>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ID-revascularization in the primary endpoint</a:t>
            </a:r>
          </a:p>
          <a:p>
            <a:pPr marL="342900" indent="-342900">
              <a:lnSpc>
                <a:spcPct val="150000"/>
              </a:lnSpc>
              <a:buClr>
                <a:srgbClr val="7AC4E0"/>
              </a:buClr>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Relative contribution of each component to the observed benefit cannot be determined</a:t>
            </a:r>
          </a:p>
          <a:p>
            <a:pPr marL="342900" indent="-342900">
              <a:lnSpc>
                <a:spcPct val="150000"/>
              </a:lnSpc>
              <a:buClr>
                <a:srgbClr val="7AC4E0"/>
              </a:buClr>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Central core laboratory assessment might limit generalizability</a:t>
            </a:r>
          </a:p>
        </p:txBody>
      </p:sp>
    </p:spTree>
    <p:extLst>
      <p:ext uri="{BB962C8B-B14F-4D97-AF65-F5344CB8AC3E}">
        <p14:creationId xmlns:p14="http://schemas.microsoft.com/office/powerpoint/2010/main" val="4162919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1656C-37C1-9C12-AC4C-DE5EECAB222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B2A774D-74AC-80F2-DACE-9BEA638D6DA7}"/>
              </a:ext>
            </a:extLst>
          </p:cNvPr>
          <p:cNvSpPr>
            <a:spLocks noGrp="1"/>
          </p:cNvSpPr>
          <p:nvPr>
            <p:ph type="body" sz="quarter" idx="10"/>
          </p:nvPr>
        </p:nvSpPr>
        <p:spPr>
          <a:xfrm>
            <a:off x="251520" y="195486"/>
            <a:ext cx="7631757" cy="432048"/>
          </a:xfrm>
        </p:spPr>
        <p:txBody>
          <a:bodyPr/>
          <a:lstStyle/>
          <a:p>
            <a:r>
              <a:rPr lang="en-US" sz="3200"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Conclusions</a:t>
            </a:r>
          </a:p>
        </p:txBody>
      </p:sp>
      <p:pic>
        <p:nvPicPr>
          <p:cNvPr id="7" name="Immagine 6">
            <a:extLst>
              <a:ext uri="{FF2B5EF4-FFF2-40B4-BE49-F238E27FC236}">
                <a16:creationId xmlns:a16="http://schemas.microsoft.com/office/drawing/2014/main" id="{9A4B098F-0332-C734-02A6-E3314009FB08}"/>
              </a:ext>
            </a:extLst>
          </p:cNvPr>
          <p:cNvPicPr>
            <a:picLocks noChangeAspect="1"/>
          </p:cNvPicPr>
          <p:nvPr/>
        </p:nvPicPr>
        <p:blipFill>
          <a:blip r:embed="rId3"/>
          <a:stretch>
            <a:fillRect/>
          </a:stretch>
        </p:blipFill>
        <p:spPr>
          <a:xfrm>
            <a:off x="8361414" y="102106"/>
            <a:ext cx="675082" cy="466196"/>
          </a:xfrm>
          <a:prstGeom prst="rect">
            <a:avLst/>
          </a:prstGeom>
        </p:spPr>
      </p:pic>
      <p:sp>
        <p:nvSpPr>
          <p:cNvPr id="5" name="CasellaDiTesto 4">
            <a:extLst>
              <a:ext uri="{FF2B5EF4-FFF2-40B4-BE49-F238E27FC236}">
                <a16:creationId xmlns:a16="http://schemas.microsoft.com/office/drawing/2014/main" id="{F2C0A96C-0066-58AE-4804-F8A71B3127D0}"/>
              </a:ext>
            </a:extLst>
          </p:cNvPr>
          <p:cNvSpPr txBox="1"/>
          <p:nvPr/>
        </p:nvSpPr>
        <p:spPr>
          <a:xfrm>
            <a:off x="179512" y="831301"/>
            <a:ext cx="8568952" cy="3681686"/>
          </a:xfrm>
          <a:prstGeom prst="rect">
            <a:avLst/>
          </a:prstGeom>
          <a:noFill/>
          <a:ln w="63500">
            <a:solidFill>
              <a:srgbClr val="7AC4E0"/>
            </a:solidFill>
          </a:ln>
        </p:spPr>
        <p:txBody>
          <a:bodyPr wrap="square" lIns="360000" tIns="360000" rIns="180000" bIns="360000" rtlCol="0" anchor="ctr">
            <a:noAutofit/>
          </a:bodyPr>
          <a:lstStyle/>
          <a:p>
            <a:pPr>
              <a:lnSpc>
                <a:spcPct val="150000"/>
              </a:lnSpc>
            </a:pPr>
            <a:r>
              <a:rPr lang="en-US" sz="2400" b="1" dirty="0">
                <a:latin typeface="Tahoma" panose="020B0604030504040204" pitchFamily="34" charset="0"/>
                <a:ea typeface="Tahoma" panose="020B0604030504040204" pitchFamily="34" charset="0"/>
                <a:cs typeface="Tahoma" panose="020B0604030504040204" pitchFamily="34" charset="0"/>
              </a:rPr>
              <a:t>Among patients with STEMI and multivessel coronary artery disease, a strategy of complete revascularization guided by functional coronary angiography reduced: </a:t>
            </a:r>
          </a:p>
          <a:p>
            <a:pPr marL="342900" indent="-342900">
              <a:lnSpc>
                <a:spcPct val="150000"/>
              </a:lnSpc>
              <a:buClr>
                <a:srgbClr val="7AC4E0"/>
              </a:buClr>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a composite of death, MI, CVA, or ID-</a:t>
            </a:r>
            <a:r>
              <a:rPr lang="en-US" sz="2400" b="1" dirty="0" err="1">
                <a:latin typeface="Tahoma" panose="020B0604030504040204" pitchFamily="34" charset="0"/>
                <a:ea typeface="Tahoma" panose="020B0604030504040204" pitchFamily="34" charset="0"/>
                <a:cs typeface="Tahoma" panose="020B0604030504040204" pitchFamily="34" charset="0"/>
              </a:rPr>
              <a:t>revasc</a:t>
            </a:r>
            <a:endParaRPr lang="en-US" sz="2400" b="1" dirty="0">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Clr>
                <a:srgbClr val="7AC4E0"/>
              </a:buClr>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cardiovascular death or MI</a:t>
            </a:r>
          </a:p>
        </p:txBody>
      </p:sp>
    </p:spTree>
    <p:extLst>
      <p:ext uri="{BB962C8B-B14F-4D97-AF65-F5344CB8AC3E}">
        <p14:creationId xmlns:p14="http://schemas.microsoft.com/office/powerpoint/2010/main" val="1725068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3CA56-F31A-E1A4-B4D3-F8DEEB20E6F1}"/>
            </a:ext>
          </a:extLst>
        </p:cNvPr>
        <p:cNvGrpSpPr/>
        <p:nvPr/>
      </p:nvGrpSpPr>
      <p:grpSpPr>
        <a:xfrm>
          <a:off x="0" y="0"/>
          <a:ext cx="0" cy="0"/>
          <a:chOff x="0" y="0"/>
          <a:chExt cx="0" cy="0"/>
        </a:xfrm>
      </p:grpSpPr>
      <p:sp>
        <p:nvSpPr>
          <p:cNvPr id="5" name="Rettangolo 4">
            <a:extLst>
              <a:ext uri="{FF2B5EF4-FFF2-40B4-BE49-F238E27FC236}">
                <a16:creationId xmlns:a16="http://schemas.microsoft.com/office/drawing/2014/main" id="{9A8E1275-2EC7-82B4-FE9B-2ECEFF828B61}"/>
              </a:ext>
            </a:extLst>
          </p:cNvPr>
          <p:cNvSpPr/>
          <p:nvPr/>
        </p:nvSpPr>
        <p:spPr>
          <a:xfrm>
            <a:off x="20502" y="0"/>
            <a:ext cx="9123498" cy="4659982"/>
          </a:xfrm>
          <a:prstGeom prst="rect">
            <a:avLst/>
          </a:prstGeom>
          <a:solidFill>
            <a:srgbClr val="FFFFFF"/>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0" name="CasellaDiTesto 9">
            <a:extLst>
              <a:ext uri="{FF2B5EF4-FFF2-40B4-BE49-F238E27FC236}">
                <a16:creationId xmlns:a16="http://schemas.microsoft.com/office/drawing/2014/main" id="{B2D799EA-AD6A-D558-0DA0-2810F2699441}"/>
              </a:ext>
            </a:extLst>
          </p:cNvPr>
          <p:cNvSpPr txBox="1"/>
          <p:nvPr/>
        </p:nvSpPr>
        <p:spPr>
          <a:xfrm>
            <a:off x="42087" y="3975409"/>
            <a:ext cx="9059826" cy="946991"/>
          </a:xfrm>
          <a:prstGeom prst="rect">
            <a:avLst/>
          </a:prstGeom>
          <a:noFill/>
        </p:spPr>
        <p:txBody>
          <a:bodyPr wrap="square" rtlCol="0">
            <a:spAutoFit/>
          </a:bodyPr>
          <a:lstStyle/>
          <a:p>
            <a:pPr marL="38700" indent="0" algn="ctr" defTabSz="360000" rtl="0" eaLnBrk="1" latinLnBrk="0" hangingPunct="1">
              <a:lnSpc>
                <a:spcPct val="120000"/>
              </a:lnSpc>
              <a:spcBef>
                <a:spcPct val="20000"/>
              </a:spcBef>
              <a:buClr>
                <a:srgbClr val="C00000"/>
              </a:buClr>
              <a:buFont typeface="Arial" panose="020B0604020202020204" pitchFamily="34" charset="0"/>
              <a:buNone/>
            </a:pPr>
            <a:r>
              <a:rPr lang="en-US" sz="1600" b="1" i="1" kern="1200" dirty="0">
                <a:solidFill>
                  <a:srgbClr val="7AC4E0"/>
                </a:solidFill>
                <a:latin typeface="Tahoma" panose="020B0604030504040204" pitchFamily="34" charset="0"/>
                <a:ea typeface="Tahoma" panose="020B0604030504040204" pitchFamily="34" charset="0"/>
                <a:cs typeface="Tahoma" panose="020B0604030504040204" pitchFamily="34" charset="0"/>
              </a:rPr>
              <a:t>From FIRE to AIR-STEMI: an extraordinary scientific journey and, above all, an adventure of friendship. Our deepest gratitude to all the patients, investigators, and colleagues who made it possible.</a:t>
            </a:r>
          </a:p>
        </p:txBody>
      </p:sp>
      <p:pic>
        <p:nvPicPr>
          <p:cNvPr id="2" name="Picture 2">
            <a:extLst>
              <a:ext uri="{FF2B5EF4-FFF2-40B4-BE49-F238E27FC236}">
                <a16:creationId xmlns:a16="http://schemas.microsoft.com/office/drawing/2014/main" id="{E0D838D6-2954-DE86-0CB2-8AC521CF8598}"/>
              </a:ext>
            </a:extLst>
          </p:cNvPr>
          <p:cNvPicPr>
            <a:picLocks noChangeAspect="1"/>
          </p:cNvPicPr>
          <p:nvPr/>
        </p:nvPicPr>
        <p:blipFill>
          <a:blip r:embed="rId3"/>
          <a:srcRect l="11705" t="20917" r="13074" b="22054"/>
          <a:stretch>
            <a:fillRect/>
          </a:stretch>
        </p:blipFill>
        <p:spPr>
          <a:xfrm>
            <a:off x="2051720" y="1029388"/>
            <a:ext cx="5112569" cy="2858603"/>
          </a:xfrm>
          <a:prstGeom prst="rect">
            <a:avLst/>
          </a:prstGeom>
        </p:spPr>
      </p:pic>
      <p:pic>
        <p:nvPicPr>
          <p:cNvPr id="4" name="Picture 2">
            <a:extLst>
              <a:ext uri="{FF2B5EF4-FFF2-40B4-BE49-F238E27FC236}">
                <a16:creationId xmlns:a16="http://schemas.microsoft.com/office/drawing/2014/main" id="{161DC0BC-276C-BBDE-508A-A40BCC085CB1}"/>
              </a:ext>
            </a:extLst>
          </p:cNvPr>
          <p:cNvPicPr>
            <a:picLocks noChangeAspect="1"/>
          </p:cNvPicPr>
          <p:nvPr/>
        </p:nvPicPr>
        <p:blipFill>
          <a:blip r:embed="rId3"/>
          <a:srcRect l="24142" t="6533" r="34034" b="82889"/>
          <a:stretch>
            <a:fillRect/>
          </a:stretch>
        </p:blipFill>
        <p:spPr>
          <a:xfrm>
            <a:off x="240143" y="306809"/>
            <a:ext cx="3405098" cy="635161"/>
          </a:xfrm>
          <a:prstGeom prst="rect">
            <a:avLst/>
          </a:prstGeom>
        </p:spPr>
      </p:pic>
      <p:pic>
        <p:nvPicPr>
          <p:cNvPr id="11" name="Immagine 10">
            <a:extLst>
              <a:ext uri="{FF2B5EF4-FFF2-40B4-BE49-F238E27FC236}">
                <a16:creationId xmlns:a16="http://schemas.microsoft.com/office/drawing/2014/main" id="{0536C4FF-556A-94C3-DB9C-9D5727983BD4}"/>
              </a:ext>
            </a:extLst>
          </p:cNvPr>
          <p:cNvPicPr>
            <a:picLocks noChangeAspect="1"/>
          </p:cNvPicPr>
          <p:nvPr/>
        </p:nvPicPr>
        <p:blipFill>
          <a:blip r:embed="rId4"/>
          <a:srcRect l="18315" t="36000" r="18315" b="33200"/>
          <a:stretch>
            <a:fillRect/>
          </a:stretch>
        </p:blipFill>
        <p:spPr>
          <a:xfrm>
            <a:off x="6965719" y="243181"/>
            <a:ext cx="1252728" cy="861252"/>
          </a:xfrm>
          <a:prstGeom prst="rect">
            <a:avLst/>
          </a:prstGeom>
        </p:spPr>
      </p:pic>
      <p:pic>
        <p:nvPicPr>
          <p:cNvPr id="3" name="Picture 3">
            <a:extLst>
              <a:ext uri="{FF2B5EF4-FFF2-40B4-BE49-F238E27FC236}">
                <a16:creationId xmlns:a16="http://schemas.microsoft.com/office/drawing/2014/main" id="{974BAA6D-D2B7-5DED-E6BC-C2C5495D88B9}"/>
              </a:ext>
            </a:extLst>
          </p:cNvPr>
          <p:cNvPicPr>
            <a:picLocks noChangeAspect="1"/>
          </p:cNvPicPr>
          <p:nvPr/>
        </p:nvPicPr>
        <p:blipFill>
          <a:blip r:embed="rId5"/>
          <a:stretch>
            <a:fillRect/>
          </a:stretch>
        </p:blipFill>
        <p:spPr>
          <a:xfrm>
            <a:off x="3967344" y="94886"/>
            <a:ext cx="1252728" cy="1252728"/>
          </a:xfrm>
          <a:prstGeom prst="rect">
            <a:avLst/>
          </a:prstGeom>
          <a:ln>
            <a:solidFill>
              <a:schemeClr val="tx1"/>
            </a:solidFill>
          </a:ln>
        </p:spPr>
      </p:pic>
      <p:pic>
        <p:nvPicPr>
          <p:cNvPr id="7" name="Immagine 6">
            <a:extLst>
              <a:ext uri="{FF2B5EF4-FFF2-40B4-BE49-F238E27FC236}">
                <a16:creationId xmlns:a16="http://schemas.microsoft.com/office/drawing/2014/main" id="{1AF54BD6-4606-2BB8-7239-16AB4D3D9727}"/>
              </a:ext>
            </a:extLst>
          </p:cNvPr>
          <p:cNvPicPr>
            <a:picLocks noChangeAspect="1"/>
          </p:cNvPicPr>
          <p:nvPr/>
        </p:nvPicPr>
        <p:blipFill>
          <a:blip r:embed="rId6"/>
          <a:stretch>
            <a:fillRect/>
          </a:stretch>
        </p:blipFill>
        <p:spPr>
          <a:xfrm>
            <a:off x="134890" y="2074333"/>
            <a:ext cx="2195735" cy="1235101"/>
          </a:xfrm>
          <a:prstGeom prst="rect">
            <a:avLst/>
          </a:prstGeom>
        </p:spPr>
      </p:pic>
      <p:pic>
        <p:nvPicPr>
          <p:cNvPr id="13" name="Immagine 12">
            <a:extLst>
              <a:ext uri="{FF2B5EF4-FFF2-40B4-BE49-F238E27FC236}">
                <a16:creationId xmlns:a16="http://schemas.microsoft.com/office/drawing/2014/main" id="{36A8051D-2A62-EAAC-A69C-E9A20AF4E973}"/>
              </a:ext>
            </a:extLst>
          </p:cNvPr>
          <p:cNvPicPr>
            <a:picLocks noChangeAspect="1"/>
          </p:cNvPicPr>
          <p:nvPr/>
        </p:nvPicPr>
        <p:blipFill>
          <a:blip r:embed="rId7"/>
          <a:stretch>
            <a:fillRect/>
          </a:stretch>
        </p:blipFill>
        <p:spPr>
          <a:xfrm>
            <a:off x="6871997" y="2074332"/>
            <a:ext cx="2195735" cy="1235101"/>
          </a:xfrm>
          <a:prstGeom prst="rect">
            <a:avLst/>
          </a:prstGeom>
        </p:spPr>
      </p:pic>
      <p:pic>
        <p:nvPicPr>
          <p:cNvPr id="15" name="Immagine 14">
            <a:extLst>
              <a:ext uri="{FF2B5EF4-FFF2-40B4-BE49-F238E27FC236}">
                <a16:creationId xmlns:a16="http://schemas.microsoft.com/office/drawing/2014/main" id="{94F5B602-991A-4123-9BEC-1E7B96707474}"/>
              </a:ext>
            </a:extLst>
          </p:cNvPr>
          <p:cNvPicPr>
            <a:picLocks noChangeAspect="1"/>
          </p:cNvPicPr>
          <p:nvPr/>
        </p:nvPicPr>
        <p:blipFill>
          <a:blip r:embed="rId8"/>
          <a:srcRect t="38800" r="50787" b="38807"/>
          <a:stretch>
            <a:fillRect/>
          </a:stretch>
        </p:blipFill>
        <p:spPr>
          <a:xfrm>
            <a:off x="395536" y="3369698"/>
            <a:ext cx="1547156" cy="396000"/>
          </a:xfrm>
          <a:prstGeom prst="rect">
            <a:avLst/>
          </a:prstGeom>
        </p:spPr>
      </p:pic>
      <p:pic>
        <p:nvPicPr>
          <p:cNvPr id="1026" name="Picture 2" descr="ESC 2025 - Esaote">
            <a:extLst>
              <a:ext uri="{FF2B5EF4-FFF2-40B4-BE49-F238E27FC236}">
                <a16:creationId xmlns:a16="http://schemas.microsoft.com/office/drawing/2014/main" id="{A238C0C2-1878-AF3A-295E-F71D86A6CE7B}"/>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6226" t="19035" r="55202" b="64237"/>
          <a:stretch>
            <a:fillRect/>
          </a:stretch>
        </p:blipFill>
        <p:spPr bwMode="auto">
          <a:xfrm>
            <a:off x="7196286" y="3341047"/>
            <a:ext cx="1547156" cy="499651"/>
          </a:xfrm>
          <a:prstGeom prst="rect">
            <a:avLst/>
          </a:prstGeom>
          <a:noFill/>
          <a:extLst>
            <a:ext uri="{909E8E84-426E-40DD-AFC4-6F175D3DCCD1}">
              <a14:hiddenFill xmlns:a14="http://schemas.microsoft.com/office/drawing/2010/main">
                <a:solidFill>
                  <a:srgbClr val="FFFFFF"/>
                </a:solidFill>
              </a14:hiddenFill>
            </a:ext>
          </a:extLst>
        </p:spPr>
      </p:pic>
      <p:pic>
        <p:nvPicPr>
          <p:cNvPr id="16" name="Immagine 15" descr="Immagine che contiene chiave inglese, design, strumento, tipografia&#10;&#10;Descrizione generata automaticamente">
            <a:extLst>
              <a:ext uri="{FF2B5EF4-FFF2-40B4-BE49-F238E27FC236}">
                <a16:creationId xmlns:a16="http://schemas.microsoft.com/office/drawing/2014/main" id="{22ED7C32-28F1-AE05-E278-8B63B9869DE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629612" y="1347614"/>
            <a:ext cx="697477" cy="640091"/>
          </a:xfrm>
          <a:prstGeom prst="rect">
            <a:avLst/>
          </a:prstGeom>
        </p:spPr>
      </p:pic>
      <p:pic>
        <p:nvPicPr>
          <p:cNvPr id="17" name="Immagine 16">
            <a:extLst>
              <a:ext uri="{FF2B5EF4-FFF2-40B4-BE49-F238E27FC236}">
                <a16:creationId xmlns:a16="http://schemas.microsoft.com/office/drawing/2014/main" id="{A76A708D-1894-7B60-6DB1-DF4AAF7356D2}"/>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23098" t="19899" r="22776" b="25658"/>
          <a:stretch/>
        </p:blipFill>
        <p:spPr>
          <a:xfrm>
            <a:off x="723323" y="1282450"/>
            <a:ext cx="1018867" cy="724527"/>
          </a:xfrm>
          <a:prstGeom prst="rect">
            <a:avLst/>
          </a:prstGeom>
        </p:spPr>
      </p:pic>
    </p:spTree>
    <p:extLst>
      <p:ext uri="{BB962C8B-B14F-4D97-AF65-F5344CB8AC3E}">
        <p14:creationId xmlns:p14="http://schemas.microsoft.com/office/powerpoint/2010/main" val="1794483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379467-758D-49AF-9F9E-1C26E651381A}"/>
              </a:ext>
            </a:extLst>
          </p:cNvPr>
          <p:cNvSpPr>
            <a:spLocks noGrp="1"/>
          </p:cNvSpPr>
          <p:nvPr>
            <p:ph type="body" sz="quarter" idx="10"/>
          </p:nvPr>
        </p:nvSpPr>
        <p:spPr>
          <a:xfrm>
            <a:off x="251520" y="195486"/>
            <a:ext cx="7631757" cy="432048"/>
          </a:xfrm>
        </p:spPr>
        <p:txBody>
          <a:bodyPr/>
          <a:lstStyle/>
          <a:p>
            <a:r>
              <a:rPr lang="en-US" sz="3200"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Background</a:t>
            </a:r>
          </a:p>
        </p:txBody>
      </p:sp>
      <p:sp>
        <p:nvSpPr>
          <p:cNvPr id="4" name="Segnaposto contenuto 3">
            <a:extLst>
              <a:ext uri="{FF2B5EF4-FFF2-40B4-BE49-F238E27FC236}">
                <a16:creationId xmlns:a16="http://schemas.microsoft.com/office/drawing/2014/main" id="{E99A1630-7F38-9E9E-4A12-A8DBDD080A6B}"/>
              </a:ext>
            </a:extLst>
          </p:cNvPr>
          <p:cNvSpPr>
            <a:spLocks noGrp="1"/>
          </p:cNvSpPr>
          <p:nvPr>
            <p:ph sz="quarter" idx="11"/>
          </p:nvPr>
        </p:nvSpPr>
        <p:spPr>
          <a:xfrm>
            <a:off x="179512" y="915566"/>
            <a:ext cx="8784976" cy="3672408"/>
          </a:xfrm>
        </p:spPr>
        <p:txBody>
          <a:bodyPr anchor="ctr">
            <a:normAutofit fontScale="85000" lnSpcReduction="10000"/>
          </a:bodyPr>
          <a:lstStyle/>
          <a:p>
            <a:pPr>
              <a:lnSpc>
                <a:spcPct val="150000"/>
              </a:lnSpc>
              <a:spcAft>
                <a:spcPts val="1200"/>
              </a:spcAft>
              <a:buClr>
                <a:srgbClr val="7AC4E0"/>
              </a:buClr>
            </a:pPr>
            <a:r>
              <a:rPr lang="en-GB" sz="2400" b="1" dirty="0">
                <a:latin typeface="Tahoma" panose="020B0604030504040204" pitchFamily="34" charset="0"/>
                <a:ea typeface="Tahoma" panose="020B0604030504040204" pitchFamily="34" charset="0"/>
                <a:cs typeface="Tahoma" panose="020B0604030504040204" pitchFamily="34" charset="0"/>
              </a:rPr>
              <a:t>Complete revascularization is the gold standard in MI with MVD, but the best way to achieve it remains to be determined</a:t>
            </a:r>
            <a:r>
              <a:rPr lang="en-GB" sz="2400" b="1" baseline="30000" dirty="0">
                <a:solidFill>
                  <a:srgbClr val="7AC4E0"/>
                </a:solidFill>
                <a:latin typeface="Tahoma" panose="020B0604030504040204" pitchFamily="34" charset="0"/>
                <a:ea typeface="Tahoma" panose="020B0604030504040204" pitchFamily="34" charset="0"/>
                <a:cs typeface="Tahoma" panose="020B0604030504040204" pitchFamily="34" charset="0"/>
              </a:rPr>
              <a:t>1</a:t>
            </a:r>
            <a:r>
              <a:rPr lang="en-GB" sz="2400" b="1" dirty="0">
                <a:latin typeface="Tahoma" panose="020B0604030504040204" pitchFamily="34" charset="0"/>
                <a:ea typeface="Tahoma" panose="020B0604030504040204" pitchFamily="34" charset="0"/>
                <a:cs typeface="Tahoma" panose="020B0604030504040204" pitchFamily="34" charset="0"/>
              </a:rPr>
              <a:t>.</a:t>
            </a:r>
          </a:p>
          <a:p>
            <a:pPr>
              <a:lnSpc>
                <a:spcPct val="150000"/>
              </a:lnSpc>
              <a:spcAft>
                <a:spcPts val="1200"/>
              </a:spcAft>
              <a:buClr>
                <a:srgbClr val="7AC4E0"/>
              </a:buClr>
            </a:pPr>
            <a:r>
              <a:rPr lang="en-GB" sz="2400" b="1" dirty="0">
                <a:latin typeface="Tahoma" panose="020B0604030504040204" pitchFamily="34" charset="0"/>
                <a:ea typeface="Tahoma" panose="020B0604030504040204" pitchFamily="34" charset="0"/>
                <a:cs typeface="Tahoma" panose="020B0604030504040204" pitchFamily="34" charset="0"/>
              </a:rPr>
              <a:t>Angiography may lead to overtreatment of </a:t>
            </a:r>
            <a:r>
              <a:rPr lang="en-GB" sz="2400" b="1" dirty="0" err="1">
                <a:latin typeface="Tahoma" panose="020B0604030504040204" pitchFamily="34" charset="0"/>
                <a:ea typeface="Tahoma" panose="020B0604030504040204" pitchFamily="34" charset="0"/>
                <a:cs typeface="Tahoma" panose="020B0604030504040204" pitchFamily="34" charset="0"/>
              </a:rPr>
              <a:t>nonculprit</a:t>
            </a:r>
            <a:r>
              <a:rPr lang="en-GB" sz="2400" b="1" dirty="0">
                <a:latin typeface="Tahoma" panose="020B0604030504040204" pitchFamily="34" charset="0"/>
                <a:ea typeface="Tahoma" panose="020B0604030504040204" pitchFamily="34" charset="0"/>
                <a:cs typeface="Tahoma" panose="020B0604030504040204" pitchFamily="34" charset="0"/>
              </a:rPr>
              <a:t> lesions with low risk of adverse events</a:t>
            </a:r>
            <a:r>
              <a:rPr lang="en-GB" sz="2400" b="1" baseline="30000" dirty="0">
                <a:solidFill>
                  <a:srgbClr val="7AC4E0"/>
                </a:solidFill>
                <a:latin typeface="Tahoma" panose="020B0604030504040204" pitchFamily="34" charset="0"/>
                <a:ea typeface="Tahoma" panose="020B0604030504040204" pitchFamily="34" charset="0"/>
                <a:cs typeface="Tahoma" panose="020B0604030504040204" pitchFamily="34" charset="0"/>
              </a:rPr>
              <a:t>2</a:t>
            </a:r>
            <a:endParaRPr lang="en-GB" sz="2400" b="1" dirty="0">
              <a:latin typeface="Tahoma" panose="020B0604030504040204" pitchFamily="34" charset="0"/>
              <a:ea typeface="Tahoma" panose="020B0604030504040204" pitchFamily="34" charset="0"/>
              <a:cs typeface="Tahoma" panose="020B0604030504040204" pitchFamily="34" charset="0"/>
            </a:endParaRPr>
          </a:p>
          <a:p>
            <a:pPr>
              <a:lnSpc>
                <a:spcPct val="150000"/>
              </a:lnSpc>
              <a:spcAft>
                <a:spcPts val="1200"/>
              </a:spcAft>
              <a:buClr>
                <a:srgbClr val="7AC4E0"/>
              </a:buClr>
            </a:pPr>
            <a:r>
              <a:rPr lang="en-GB" sz="2400" b="1" dirty="0">
                <a:latin typeface="Tahoma" panose="020B0604030504040204" pitchFamily="34" charset="0"/>
                <a:ea typeface="Tahoma" panose="020B0604030504040204" pitchFamily="34" charset="0"/>
                <a:cs typeface="Tahoma" panose="020B0604030504040204" pitchFamily="34" charset="0"/>
              </a:rPr>
              <a:t>Physiology can refine lesion selection, but wire-based physiology can be cumbersome in STEMI setting and previous trials showed conflicting results</a:t>
            </a:r>
            <a:r>
              <a:rPr lang="en-GB" sz="2400" b="1" baseline="30000" dirty="0">
                <a:solidFill>
                  <a:srgbClr val="7AC4E0"/>
                </a:solidFill>
                <a:latin typeface="Tahoma" panose="020B0604030504040204" pitchFamily="34" charset="0"/>
                <a:ea typeface="Tahoma" panose="020B0604030504040204" pitchFamily="34" charset="0"/>
                <a:cs typeface="Tahoma" panose="020B0604030504040204" pitchFamily="34" charset="0"/>
              </a:rPr>
              <a:t>3,4</a:t>
            </a:r>
            <a:endParaRPr lang="it-IT" sz="2400" b="1" baseline="30000"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6" name="CasellaDiTesto 5">
            <a:extLst>
              <a:ext uri="{FF2B5EF4-FFF2-40B4-BE49-F238E27FC236}">
                <a16:creationId xmlns:a16="http://schemas.microsoft.com/office/drawing/2014/main" id="{B03CAB36-0B89-764F-56E5-773D0B6DA01A}"/>
              </a:ext>
            </a:extLst>
          </p:cNvPr>
          <p:cNvSpPr txBox="1"/>
          <p:nvPr/>
        </p:nvSpPr>
        <p:spPr>
          <a:xfrm>
            <a:off x="1366926" y="4890295"/>
            <a:ext cx="7741578" cy="230832"/>
          </a:xfrm>
          <a:prstGeom prst="rect">
            <a:avLst/>
          </a:prstGeom>
          <a:noFill/>
        </p:spPr>
        <p:txBody>
          <a:bodyPr wrap="square" rtlCol="0">
            <a:spAutoFit/>
          </a:bodyPr>
          <a:lstStyle/>
          <a:p>
            <a:pPr marL="38700" algn="l" defTabSz="360000" rtl="0" eaLnBrk="1" latinLnBrk="0" hangingPunct="1">
              <a:spcBef>
                <a:spcPct val="20000"/>
              </a:spcBef>
              <a:buClr>
                <a:srgbClr val="C00000"/>
              </a:buClr>
            </a:pPr>
            <a:r>
              <a:rPr lang="fr-FR" sz="900" i="0" kern="1200" dirty="0">
                <a:solidFill>
                  <a:srgbClr val="7AC4E0"/>
                </a:solidFill>
                <a:latin typeface="Tahoma" panose="020B0604030504040204" pitchFamily="34" charset="0"/>
                <a:ea typeface="Tahoma" panose="020B0604030504040204" pitchFamily="34" charset="0"/>
                <a:cs typeface="Tahoma" panose="020B0604030504040204" pitchFamily="34" charset="0"/>
              </a:rPr>
              <a:t>1. </a:t>
            </a:r>
            <a:r>
              <a:rPr lang="fr-FR" sz="900" i="0" kern="1200" dirty="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rPr>
              <a:t>Lancet. 2025;406:2772-2781. </a:t>
            </a:r>
            <a:r>
              <a:rPr lang="fr-FR" sz="900" i="0" kern="1200" dirty="0">
                <a:solidFill>
                  <a:srgbClr val="7AC4E0"/>
                </a:solidFill>
                <a:latin typeface="Tahoma" panose="020B0604030504040204" pitchFamily="34" charset="0"/>
                <a:ea typeface="Tahoma" panose="020B0604030504040204" pitchFamily="34" charset="0"/>
                <a:cs typeface="Tahoma" panose="020B0604030504040204" pitchFamily="34" charset="0"/>
              </a:rPr>
              <a:t>2. </a:t>
            </a:r>
            <a:r>
              <a:rPr lang="en-US" sz="900" i="0" kern="1200" dirty="0">
                <a:solidFill>
                  <a:srgbClr val="959595"/>
                </a:solidFill>
                <a:latin typeface="Tahoma" panose="020B0604030504040204" pitchFamily="34" charset="0"/>
                <a:ea typeface="Tahoma" panose="020B0604030504040204" pitchFamily="34" charset="0"/>
                <a:cs typeface="Tahoma" panose="020B0604030504040204" pitchFamily="34" charset="0"/>
              </a:rPr>
              <a:t>J Am Coll </a:t>
            </a:r>
            <a:r>
              <a:rPr lang="en-US" sz="900" i="0" kern="1200" dirty="0" err="1">
                <a:solidFill>
                  <a:srgbClr val="959595"/>
                </a:solidFill>
                <a:latin typeface="Tahoma" panose="020B0604030504040204" pitchFamily="34" charset="0"/>
                <a:ea typeface="Tahoma" panose="020B0604030504040204" pitchFamily="34" charset="0"/>
                <a:cs typeface="Tahoma" panose="020B0604030504040204" pitchFamily="34" charset="0"/>
              </a:rPr>
              <a:t>Cardiol</a:t>
            </a:r>
            <a:r>
              <a:rPr lang="en-US" sz="900" i="0" kern="1200" dirty="0">
                <a:solidFill>
                  <a:srgbClr val="959595"/>
                </a:solidFill>
                <a:latin typeface="Tahoma" panose="020B0604030504040204" pitchFamily="34" charset="0"/>
                <a:ea typeface="Tahoma" panose="020B0604030504040204" pitchFamily="34" charset="0"/>
                <a:cs typeface="Tahoma" panose="020B0604030504040204" pitchFamily="34" charset="0"/>
              </a:rPr>
              <a:t>. 2020;76:1277-1286.</a:t>
            </a:r>
            <a:r>
              <a:rPr lang="en-US" sz="900" i="0" kern="1200" dirty="0">
                <a:solidFill>
                  <a:srgbClr val="7AC4E0"/>
                </a:solidFill>
                <a:latin typeface="Tahoma" panose="020B0604030504040204" pitchFamily="34" charset="0"/>
                <a:ea typeface="Tahoma" panose="020B0604030504040204" pitchFamily="34" charset="0"/>
                <a:cs typeface="Tahoma" panose="020B0604030504040204" pitchFamily="34" charset="0"/>
              </a:rPr>
              <a:t> 3. </a:t>
            </a:r>
            <a:r>
              <a:rPr lang="fr-FR" sz="900" i="0" kern="1200" dirty="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rPr>
              <a:t>N Engl J Med. 2021;385:297-308. </a:t>
            </a:r>
            <a:r>
              <a:rPr lang="fr-FR" sz="900" i="0" kern="1200" dirty="0">
                <a:solidFill>
                  <a:srgbClr val="7AC4E0"/>
                </a:solidFill>
                <a:latin typeface="Tahoma" panose="020B0604030504040204" pitchFamily="34" charset="0"/>
                <a:ea typeface="Tahoma" panose="020B0604030504040204" pitchFamily="34" charset="0"/>
                <a:cs typeface="Tahoma" panose="020B0604030504040204" pitchFamily="34" charset="0"/>
              </a:rPr>
              <a:t>4.</a:t>
            </a:r>
            <a:r>
              <a:rPr lang="fr-FR" sz="900" i="0" kern="1200" dirty="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rPr>
              <a:t> </a:t>
            </a:r>
            <a:r>
              <a:rPr lang="en-US" sz="900" i="0" kern="1200" dirty="0" err="1">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rPr>
              <a:t>Eur</a:t>
            </a:r>
            <a:r>
              <a:rPr lang="en-US" sz="900" i="0" kern="1200" dirty="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rPr>
              <a:t> Heart J. 2023;44:473-484</a:t>
            </a:r>
            <a:r>
              <a:rPr lang="fr-FR" sz="900" dirty="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rPr>
              <a:t>.</a:t>
            </a:r>
            <a:endParaRPr lang="it-IT" sz="900" i="0" kern="1200" dirty="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7" name="Immagine 6">
            <a:extLst>
              <a:ext uri="{FF2B5EF4-FFF2-40B4-BE49-F238E27FC236}">
                <a16:creationId xmlns:a16="http://schemas.microsoft.com/office/drawing/2014/main" id="{61139017-CBFA-08A2-81BD-5701FE17A52E}"/>
              </a:ext>
            </a:extLst>
          </p:cNvPr>
          <p:cNvPicPr>
            <a:picLocks noChangeAspect="1"/>
          </p:cNvPicPr>
          <p:nvPr/>
        </p:nvPicPr>
        <p:blipFill>
          <a:blip r:embed="rId3"/>
          <a:stretch>
            <a:fillRect/>
          </a:stretch>
        </p:blipFill>
        <p:spPr>
          <a:xfrm>
            <a:off x="8361414" y="102106"/>
            <a:ext cx="675082" cy="466196"/>
          </a:xfrm>
          <a:prstGeom prst="rect">
            <a:avLst/>
          </a:prstGeom>
        </p:spPr>
      </p:pic>
    </p:spTree>
    <p:extLst>
      <p:ext uri="{BB962C8B-B14F-4D97-AF65-F5344CB8AC3E}">
        <p14:creationId xmlns:p14="http://schemas.microsoft.com/office/powerpoint/2010/main" val="447473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1375F-A46C-C1FF-E84F-6EB91E12956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8F3E295-EA76-6C21-D24F-35C91AC7CFC0}"/>
              </a:ext>
            </a:extLst>
          </p:cNvPr>
          <p:cNvSpPr>
            <a:spLocks noGrp="1"/>
          </p:cNvSpPr>
          <p:nvPr>
            <p:ph type="body" sz="quarter" idx="10"/>
          </p:nvPr>
        </p:nvSpPr>
        <p:spPr>
          <a:xfrm>
            <a:off x="251520" y="195486"/>
            <a:ext cx="7631757" cy="432048"/>
          </a:xfrm>
        </p:spPr>
        <p:txBody>
          <a:bodyPr/>
          <a:lstStyle/>
          <a:p>
            <a:r>
              <a:rPr lang="en-US" sz="3200"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Research question</a:t>
            </a:r>
          </a:p>
        </p:txBody>
      </p:sp>
      <p:sp>
        <p:nvSpPr>
          <p:cNvPr id="6" name="CasellaDiTesto 5">
            <a:extLst>
              <a:ext uri="{FF2B5EF4-FFF2-40B4-BE49-F238E27FC236}">
                <a16:creationId xmlns:a16="http://schemas.microsoft.com/office/drawing/2014/main" id="{0D5D0AE9-51C7-0428-C1CB-F12CA4621204}"/>
              </a:ext>
            </a:extLst>
          </p:cNvPr>
          <p:cNvSpPr txBox="1"/>
          <p:nvPr/>
        </p:nvSpPr>
        <p:spPr>
          <a:xfrm>
            <a:off x="1547664" y="4897279"/>
            <a:ext cx="6552480" cy="246221"/>
          </a:xfrm>
          <a:prstGeom prst="rect">
            <a:avLst/>
          </a:prstGeom>
          <a:noFill/>
        </p:spPr>
        <p:txBody>
          <a:bodyPr wrap="square" rtlCol="0">
            <a:spAutoFit/>
          </a:bodyPr>
          <a:lstStyle/>
          <a:p>
            <a:pPr marL="38700" algn="ctr" defTabSz="360000" rtl="0" eaLnBrk="1" latinLnBrk="0" hangingPunct="1">
              <a:spcBef>
                <a:spcPct val="20000"/>
              </a:spcBef>
              <a:buClr>
                <a:srgbClr val="C00000"/>
              </a:buClr>
            </a:pPr>
            <a:r>
              <a:rPr lang="it-IT" sz="1000" i="0" kern="1200" dirty="0">
                <a:solidFill>
                  <a:srgbClr val="7AC4E0"/>
                </a:solidFill>
                <a:latin typeface="Tahoma" panose="020B0604030504040204" pitchFamily="34" charset="0"/>
                <a:ea typeface="Tahoma" panose="020B0604030504040204" pitchFamily="34" charset="0"/>
                <a:cs typeface="Tahoma" panose="020B0604030504040204" pitchFamily="34" charset="0"/>
              </a:rPr>
              <a:t>1. </a:t>
            </a:r>
            <a:r>
              <a:rPr lang="en-US" sz="1000" i="0" kern="1200" dirty="0" err="1">
                <a:solidFill>
                  <a:srgbClr val="959595"/>
                </a:solidFill>
                <a:latin typeface="Tahoma" panose="020B0604030504040204" pitchFamily="34" charset="0"/>
                <a:ea typeface="Tahoma" panose="020B0604030504040204" pitchFamily="34" charset="0"/>
                <a:cs typeface="Tahoma" panose="020B0604030504040204" pitchFamily="34" charset="0"/>
              </a:rPr>
              <a:t>Erriquez</a:t>
            </a:r>
            <a:r>
              <a:rPr lang="en-US" sz="1000" i="0" kern="1200" dirty="0">
                <a:solidFill>
                  <a:srgbClr val="959595"/>
                </a:solidFill>
                <a:latin typeface="Tahoma" panose="020B0604030504040204" pitchFamily="34" charset="0"/>
                <a:ea typeface="Tahoma" panose="020B0604030504040204" pitchFamily="34" charset="0"/>
                <a:cs typeface="Tahoma" panose="020B0604030504040204" pitchFamily="34" charset="0"/>
              </a:rPr>
              <a:t> A, Am Heart J. 2025;284:71-80</a:t>
            </a:r>
            <a:r>
              <a:rPr lang="it-IT" sz="1000" i="0" kern="1200" dirty="0">
                <a:solidFill>
                  <a:srgbClr val="959595"/>
                </a:solidFill>
                <a:latin typeface="Tahoma" panose="020B0604030504040204" pitchFamily="34" charset="0"/>
                <a:ea typeface="Tahoma" panose="020B0604030504040204" pitchFamily="34" charset="0"/>
                <a:cs typeface="Tahoma" panose="020B0604030504040204" pitchFamily="34" charset="0"/>
              </a:rPr>
              <a:t> </a:t>
            </a:r>
          </a:p>
        </p:txBody>
      </p:sp>
      <p:pic>
        <p:nvPicPr>
          <p:cNvPr id="7" name="Immagine 6">
            <a:extLst>
              <a:ext uri="{FF2B5EF4-FFF2-40B4-BE49-F238E27FC236}">
                <a16:creationId xmlns:a16="http://schemas.microsoft.com/office/drawing/2014/main" id="{1A4220B9-D601-AD2C-970B-CF8EE697FB9D}"/>
              </a:ext>
            </a:extLst>
          </p:cNvPr>
          <p:cNvPicPr>
            <a:picLocks noChangeAspect="1"/>
          </p:cNvPicPr>
          <p:nvPr/>
        </p:nvPicPr>
        <p:blipFill>
          <a:blip r:embed="rId3"/>
          <a:stretch>
            <a:fillRect/>
          </a:stretch>
        </p:blipFill>
        <p:spPr>
          <a:xfrm>
            <a:off x="8361414" y="102106"/>
            <a:ext cx="675082" cy="466196"/>
          </a:xfrm>
          <a:prstGeom prst="rect">
            <a:avLst/>
          </a:prstGeom>
        </p:spPr>
      </p:pic>
      <p:sp>
        <p:nvSpPr>
          <p:cNvPr id="9" name="CasellaDiTesto 8">
            <a:extLst>
              <a:ext uri="{FF2B5EF4-FFF2-40B4-BE49-F238E27FC236}">
                <a16:creationId xmlns:a16="http://schemas.microsoft.com/office/drawing/2014/main" id="{0FAA4D90-3635-9A5C-AC28-4C4C82DC4DCF}"/>
              </a:ext>
            </a:extLst>
          </p:cNvPr>
          <p:cNvSpPr txBox="1"/>
          <p:nvPr/>
        </p:nvSpPr>
        <p:spPr>
          <a:xfrm>
            <a:off x="179512" y="684305"/>
            <a:ext cx="8568952" cy="3975677"/>
          </a:xfrm>
          <a:prstGeom prst="rect">
            <a:avLst/>
          </a:prstGeom>
          <a:noFill/>
          <a:ln w="63500">
            <a:solidFill>
              <a:srgbClr val="7AC4E0"/>
            </a:solidFill>
          </a:ln>
        </p:spPr>
        <p:txBody>
          <a:bodyPr wrap="square" lIns="360000" tIns="360000" rIns="180000" bIns="360000" rtlCol="0" anchor="ctr">
            <a:spAutoFit/>
          </a:bodyPr>
          <a:lstStyle/>
          <a:p>
            <a:pPr>
              <a:lnSpc>
                <a:spcPct val="150000"/>
              </a:lnSpc>
            </a:pPr>
            <a:r>
              <a:rPr lang="en-GB" sz="2400" b="1" dirty="0">
                <a:latin typeface="Tahoma" panose="020B0604030504040204" pitchFamily="34" charset="0"/>
                <a:ea typeface="Tahoma" panose="020B0604030504040204" pitchFamily="34" charset="0"/>
                <a:cs typeface="Tahoma" panose="020B0604030504040204" pitchFamily="34" charset="0"/>
              </a:rPr>
              <a:t>In patients with STEMI and multivessel disease after successful culprit-lesion PCI, does functional coronary angiography–guided complete revascularization reduce major cardiovascular events compared with conventional angiography-guided complete revascularization?</a:t>
            </a:r>
            <a:r>
              <a:rPr lang="en-GB" sz="2400" b="1" baseline="30000" dirty="0">
                <a:solidFill>
                  <a:srgbClr val="7AC4E0"/>
                </a:solidFill>
                <a:latin typeface="Tahoma" panose="020B0604030504040204" pitchFamily="34" charset="0"/>
                <a:ea typeface="Tahoma" panose="020B0604030504040204" pitchFamily="34" charset="0"/>
                <a:cs typeface="Tahoma" panose="020B0604030504040204" pitchFamily="34" charset="0"/>
              </a:rPr>
              <a:t> 1</a:t>
            </a:r>
            <a:endParaRPr lang="en-GB" sz="2400" b="1" i="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94282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416C0-E777-E145-0708-1A8F086B848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FAADF95-D58D-4015-0B71-5F59D779A9C2}"/>
              </a:ext>
            </a:extLst>
          </p:cNvPr>
          <p:cNvSpPr>
            <a:spLocks noGrp="1"/>
          </p:cNvSpPr>
          <p:nvPr>
            <p:ph type="body" sz="quarter" idx="10"/>
          </p:nvPr>
        </p:nvSpPr>
        <p:spPr>
          <a:xfrm>
            <a:off x="251520" y="195486"/>
            <a:ext cx="7631757" cy="432048"/>
          </a:xfrm>
        </p:spPr>
        <p:txBody>
          <a:bodyPr/>
          <a:lstStyle/>
          <a:p>
            <a:r>
              <a:rPr lang="en-US" sz="3200"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Organization</a:t>
            </a:r>
          </a:p>
        </p:txBody>
      </p:sp>
      <p:pic>
        <p:nvPicPr>
          <p:cNvPr id="7" name="Immagine 6">
            <a:extLst>
              <a:ext uri="{FF2B5EF4-FFF2-40B4-BE49-F238E27FC236}">
                <a16:creationId xmlns:a16="http://schemas.microsoft.com/office/drawing/2014/main" id="{B6C131A2-0185-DDAB-DEAB-4A40E149CB1E}"/>
              </a:ext>
            </a:extLst>
          </p:cNvPr>
          <p:cNvPicPr>
            <a:picLocks noChangeAspect="1"/>
          </p:cNvPicPr>
          <p:nvPr/>
        </p:nvPicPr>
        <p:blipFill>
          <a:blip r:embed="rId3"/>
          <a:stretch>
            <a:fillRect/>
          </a:stretch>
        </p:blipFill>
        <p:spPr>
          <a:xfrm>
            <a:off x="8361414" y="102106"/>
            <a:ext cx="675082" cy="466196"/>
          </a:xfrm>
          <a:prstGeom prst="rect">
            <a:avLst/>
          </a:prstGeom>
        </p:spPr>
      </p:pic>
      <p:sp>
        <p:nvSpPr>
          <p:cNvPr id="4" name="CasellaDiTesto 3">
            <a:extLst>
              <a:ext uri="{FF2B5EF4-FFF2-40B4-BE49-F238E27FC236}">
                <a16:creationId xmlns:a16="http://schemas.microsoft.com/office/drawing/2014/main" id="{C92C157A-DA64-CE49-7C58-F7B795D1E004}"/>
              </a:ext>
            </a:extLst>
          </p:cNvPr>
          <p:cNvSpPr txBox="1"/>
          <p:nvPr/>
        </p:nvSpPr>
        <p:spPr>
          <a:xfrm>
            <a:off x="174813" y="720131"/>
            <a:ext cx="8861684" cy="411459"/>
          </a:xfrm>
          <a:prstGeom prst="rect">
            <a:avLst/>
          </a:prstGeom>
          <a:noFill/>
        </p:spPr>
        <p:txBody>
          <a:bodyPr wrap="square" rtlCol="0">
            <a:spAutoFit/>
          </a:bodyPr>
          <a:lstStyle/>
          <a:p>
            <a:pPr marL="51599" defTabSz="479988">
              <a:lnSpc>
                <a:spcPct val="150000"/>
              </a:lnSpc>
              <a:spcBef>
                <a:spcPct val="20000"/>
              </a:spcBef>
              <a:buClr>
                <a:srgbClr val="C00000"/>
              </a:buClr>
            </a:pPr>
            <a:r>
              <a:rPr lang="en-GB" sz="1600" b="1" dirty="0">
                <a:solidFill>
                  <a:srgbClr val="000000"/>
                </a:solidFill>
                <a:latin typeface="Tahoma" panose="020B0604030504040204" pitchFamily="34" charset="0"/>
                <a:ea typeface="Tahoma" panose="020B0604030504040204" pitchFamily="34" charset="0"/>
                <a:cs typeface="Tahoma" panose="020B0604030504040204" pitchFamily="34" charset="0"/>
              </a:rPr>
              <a:t>Investigator-initiated, multicenter, prospective, superiority, randomized trial</a:t>
            </a:r>
            <a:r>
              <a:rPr lang="en-GB" sz="1600" b="1" baseline="30000" dirty="0">
                <a:solidFill>
                  <a:srgbClr val="7AC4E0"/>
                </a:solidFill>
                <a:latin typeface="Tahoma" panose="020B0604030504040204" pitchFamily="34" charset="0"/>
                <a:ea typeface="Tahoma" panose="020B0604030504040204" pitchFamily="34" charset="0"/>
                <a:cs typeface="Tahoma" panose="020B0604030504040204" pitchFamily="34" charset="0"/>
              </a:rPr>
              <a:t>1</a:t>
            </a:r>
            <a:r>
              <a:rPr lang="en-GB" sz="1600" b="1" dirty="0">
                <a:solidFill>
                  <a:srgbClr val="000000"/>
                </a:solidFill>
                <a:latin typeface="Tahoma" panose="020B0604030504040204" pitchFamily="34" charset="0"/>
                <a:ea typeface="Tahoma" panose="020B0604030504040204" pitchFamily="34" charset="0"/>
                <a:cs typeface="Tahoma" panose="020B0604030504040204" pitchFamily="34" charset="0"/>
              </a:rPr>
              <a:t> </a:t>
            </a:r>
          </a:p>
        </p:txBody>
      </p:sp>
      <p:sp>
        <p:nvSpPr>
          <p:cNvPr id="8" name="CasellaDiTesto 7">
            <a:extLst>
              <a:ext uri="{FF2B5EF4-FFF2-40B4-BE49-F238E27FC236}">
                <a16:creationId xmlns:a16="http://schemas.microsoft.com/office/drawing/2014/main" id="{0012436E-FF7E-1854-7A81-F14E63427F28}"/>
              </a:ext>
            </a:extLst>
          </p:cNvPr>
          <p:cNvSpPr txBox="1"/>
          <p:nvPr/>
        </p:nvSpPr>
        <p:spPr>
          <a:xfrm>
            <a:off x="84570" y="1275606"/>
            <a:ext cx="3530714" cy="3366371"/>
          </a:xfrm>
          <a:prstGeom prst="rect">
            <a:avLst/>
          </a:prstGeom>
          <a:solidFill>
            <a:schemeClr val="bg1"/>
          </a:solidFill>
          <a:ln w="38100">
            <a:solidFill>
              <a:srgbClr val="7AC4E0"/>
            </a:solidFill>
          </a:ln>
        </p:spPr>
        <p:txBody>
          <a:bodyPr wrap="square" rtlCol="0">
            <a:spAutoFit/>
          </a:bodyPr>
          <a:lstStyle/>
          <a:p>
            <a:pPr marL="51599" defTabSz="479988">
              <a:lnSpc>
                <a:spcPct val="150000"/>
              </a:lnSpc>
              <a:spcBef>
                <a:spcPct val="20000"/>
              </a:spcBef>
              <a:buClr>
                <a:srgbClr val="C00000"/>
              </a:buClr>
            </a:pPr>
            <a:r>
              <a:rPr lang="it-IT" sz="1400" b="1" dirty="0">
                <a:solidFill>
                  <a:srgbClr val="000000"/>
                </a:solidFill>
                <a:latin typeface="Tahoma" panose="020B0604030504040204" pitchFamily="34" charset="0"/>
                <a:ea typeface="Tahoma" panose="020B0604030504040204" pitchFamily="34" charset="0"/>
                <a:cs typeface="Tahoma" panose="020B0604030504040204" pitchFamily="34" charset="0"/>
              </a:rPr>
              <a:t>Countries: </a:t>
            </a:r>
            <a:r>
              <a:rPr lang="it-IT" sz="1400" dirty="0">
                <a:solidFill>
                  <a:srgbClr val="000000"/>
                </a:solidFill>
                <a:latin typeface="Tahoma" panose="020B0604030504040204" pitchFamily="34" charset="0"/>
                <a:ea typeface="Tahoma" panose="020B0604030504040204" pitchFamily="34" charset="0"/>
                <a:cs typeface="Tahoma" panose="020B0604030504040204" pitchFamily="34" charset="0"/>
              </a:rPr>
              <a:t>Italy             Pakistan</a:t>
            </a:r>
            <a:endParaRPr lang="it-IT" sz="1400" b="1"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51599" defTabSz="479988">
              <a:lnSpc>
                <a:spcPct val="150000"/>
              </a:lnSpc>
              <a:spcBef>
                <a:spcPct val="20000"/>
              </a:spcBef>
              <a:buClr>
                <a:srgbClr val="C00000"/>
              </a:buClr>
            </a:pPr>
            <a:r>
              <a:rPr lang="it-IT" sz="1400" b="1" dirty="0">
                <a:solidFill>
                  <a:srgbClr val="000000"/>
                </a:solidFill>
                <a:latin typeface="Tahoma" panose="020B0604030504040204" pitchFamily="34" charset="0"/>
                <a:ea typeface="Tahoma" panose="020B0604030504040204" pitchFamily="34" charset="0"/>
                <a:cs typeface="Tahoma" panose="020B0604030504040204" pitchFamily="34" charset="0"/>
              </a:rPr>
              <a:t>21 centers</a:t>
            </a:r>
          </a:p>
          <a:p>
            <a:pPr marL="51599" defTabSz="479988">
              <a:lnSpc>
                <a:spcPct val="150000"/>
              </a:lnSpc>
              <a:spcBef>
                <a:spcPct val="20000"/>
              </a:spcBef>
              <a:buClr>
                <a:srgbClr val="C00000"/>
              </a:buClr>
            </a:pPr>
            <a:endParaRPr lang="it-IT" sz="400" b="1"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51599" defTabSz="479988">
              <a:lnSpc>
                <a:spcPct val="150000"/>
              </a:lnSpc>
              <a:spcBef>
                <a:spcPct val="20000"/>
              </a:spcBef>
              <a:buClr>
                <a:srgbClr val="C00000"/>
              </a:buClr>
            </a:pPr>
            <a:r>
              <a:rPr lang="it-IT" sz="1400" b="1" dirty="0">
                <a:solidFill>
                  <a:srgbClr val="000000"/>
                </a:solidFill>
                <a:latin typeface="Tahoma" panose="020B0604030504040204" pitchFamily="34" charset="0"/>
                <a:ea typeface="Tahoma" panose="020B0604030504040204" pitchFamily="34" charset="0"/>
                <a:cs typeface="Tahoma" panose="020B0604030504040204" pitchFamily="34" charset="0"/>
              </a:rPr>
              <a:t>Study PI: </a:t>
            </a:r>
          </a:p>
          <a:p>
            <a:pPr marL="51599" defTabSz="479988">
              <a:lnSpc>
                <a:spcPct val="150000"/>
              </a:lnSpc>
              <a:spcBef>
                <a:spcPct val="20000"/>
              </a:spcBef>
              <a:buClr>
                <a:srgbClr val="C00000"/>
              </a:buClr>
            </a:pPr>
            <a:r>
              <a:rPr lang="it-IT" sz="1400" dirty="0">
                <a:solidFill>
                  <a:srgbClr val="000000"/>
                </a:solidFill>
                <a:latin typeface="Tahoma" panose="020B0604030504040204" pitchFamily="34" charset="0"/>
                <a:ea typeface="Tahoma" panose="020B0604030504040204" pitchFamily="34" charset="0"/>
                <a:cs typeface="Tahoma" panose="020B0604030504040204" pitchFamily="34" charset="0"/>
              </a:rPr>
              <a:t>Simone Biscaglia</a:t>
            </a:r>
          </a:p>
          <a:p>
            <a:pPr marL="51599" defTabSz="479988">
              <a:lnSpc>
                <a:spcPct val="150000"/>
              </a:lnSpc>
              <a:spcBef>
                <a:spcPct val="20000"/>
              </a:spcBef>
              <a:buClr>
                <a:srgbClr val="C00000"/>
              </a:buClr>
            </a:pPr>
            <a:r>
              <a:rPr lang="it-IT" sz="1400" b="1" dirty="0">
                <a:solidFill>
                  <a:srgbClr val="000000"/>
                </a:solidFill>
                <a:latin typeface="Tahoma" panose="020B0604030504040204" pitchFamily="34" charset="0"/>
                <a:ea typeface="Tahoma" panose="020B0604030504040204" pitchFamily="34" charset="0"/>
                <a:cs typeface="Tahoma" panose="020B0604030504040204" pitchFamily="34" charset="0"/>
              </a:rPr>
              <a:t>Study Chair: </a:t>
            </a:r>
          </a:p>
          <a:p>
            <a:pPr marL="51599" defTabSz="479988">
              <a:lnSpc>
                <a:spcPct val="150000"/>
              </a:lnSpc>
              <a:spcBef>
                <a:spcPct val="20000"/>
              </a:spcBef>
              <a:buClr>
                <a:srgbClr val="C00000"/>
              </a:buClr>
            </a:pPr>
            <a:r>
              <a:rPr lang="it-IT" sz="1400" dirty="0">
                <a:solidFill>
                  <a:srgbClr val="000000"/>
                </a:solidFill>
                <a:latin typeface="Tahoma" panose="020B0604030504040204" pitchFamily="34" charset="0"/>
                <a:ea typeface="Tahoma" panose="020B0604030504040204" pitchFamily="34" charset="0"/>
                <a:cs typeface="Tahoma" panose="020B0604030504040204" pitchFamily="34" charset="0"/>
              </a:rPr>
              <a:t>Gianluca Campo</a:t>
            </a:r>
          </a:p>
          <a:p>
            <a:pPr marL="51599" defTabSz="479988">
              <a:lnSpc>
                <a:spcPct val="150000"/>
              </a:lnSpc>
              <a:spcBef>
                <a:spcPct val="20000"/>
              </a:spcBef>
              <a:buClr>
                <a:srgbClr val="C00000"/>
              </a:buClr>
            </a:pPr>
            <a:r>
              <a:rPr lang="it-IT" sz="1100" b="1" dirty="0">
                <a:solidFill>
                  <a:srgbClr val="000000"/>
                </a:solidFill>
                <a:latin typeface="Tahoma" panose="020B0604030504040204" pitchFamily="34" charset="0"/>
                <a:ea typeface="Tahoma" panose="020B0604030504040204" pitchFamily="34" charset="0"/>
                <a:cs typeface="Tahoma" panose="020B0604030504040204" pitchFamily="34" charset="0"/>
              </a:rPr>
              <a:t>Executive Committee: </a:t>
            </a:r>
            <a:r>
              <a:rPr lang="it-IT" sz="1100" dirty="0">
                <a:solidFill>
                  <a:srgbClr val="000000"/>
                </a:solidFill>
                <a:latin typeface="Tahoma" panose="020B0604030504040204" pitchFamily="34" charset="0"/>
                <a:ea typeface="Tahoma" panose="020B0604030504040204" pitchFamily="34" charset="0"/>
                <a:cs typeface="Tahoma" panose="020B0604030504040204" pitchFamily="34" charset="0"/>
              </a:rPr>
              <a:t>Abdul Hakeem, Giulia Bugani, Francesca Mantovani, Giampaolo </a:t>
            </a:r>
            <a:r>
              <a:rPr lang="it-IT" sz="1100" dirty="0" err="1">
                <a:solidFill>
                  <a:srgbClr val="000000"/>
                </a:solidFill>
                <a:latin typeface="Tahoma" panose="020B0604030504040204" pitchFamily="34" charset="0"/>
                <a:ea typeface="Tahoma" panose="020B0604030504040204" pitchFamily="34" charset="0"/>
                <a:cs typeface="Tahoma" panose="020B0604030504040204" pitchFamily="34" charset="0"/>
              </a:rPr>
              <a:t>Niccoli</a:t>
            </a:r>
            <a:r>
              <a:rPr lang="it-IT" sz="1100" dirty="0">
                <a:solidFill>
                  <a:srgbClr val="000000"/>
                </a:solidFill>
                <a:latin typeface="Tahoma" panose="020B0604030504040204" pitchFamily="34" charset="0"/>
                <a:ea typeface="Tahoma" panose="020B0604030504040204" pitchFamily="34" charset="0"/>
                <a:cs typeface="Tahoma" panose="020B0604030504040204" pitchFamily="34" charset="0"/>
              </a:rPr>
              <a:t>, Iginio </a:t>
            </a:r>
            <a:r>
              <a:rPr lang="it-IT" sz="1100" dirty="0" err="1">
                <a:solidFill>
                  <a:srgbClr val="000000"/>
                </a:solidFill>
                <a:latin typeface="Tahoma" panose="020B0604030504040204" pitchFamily="34" charset="0"/>
                <a:ea typeface="Tahoma" panose="020B0604030504040204" pitchFamily="34" charset="0"/>
                <a:cs typeface="Tahoma" panose="020B0604030504040204" pitchFamily="34" charset="0"/>
              </a:rPr>
              <a:t>Colaiori</a:t>
            </a:r>
            <a:r>
              <a:rPr lang="it-IT" sz="1100" dirty="0">
                <a:solidFill>
                  <a:srgbClr val="000000"/>
                </a:solidFill>
                <a:latin typeface="Tahoma" panose="020B0604030504040204" pitchFamily="34" charset="0"/>
                <a:ea typeface="Tahoma" panose="020B0604030504040204" pitchFamily="34" charset="0"/>
                <a:cs typeface="Tahoma" panose="020B0604030504040204" pitchFamily="34" charset="0"/>
              </a:rPr>
              <a:t>, Elisabetta </a:t>
            </a:r>
            <a:r>
              <a:rPr lang="it-IT" sz="1100" dirty="0" err="1">
                <a:solidFill>
                  <a:srgbClr val="000000"/>
                </a:solidFill>
                <a:latin typeface="Tahoma" panose="020B0604030504040204" pitchFamily="34" charset="0"/>
                <a:ea typeface="Tahoma" panose="020B0604030504040204" pitchFamily="34" charset="0"/>
                <a:cs typeface="Tahoma" panose="020B0604030504040204" pitchFamily="34" charset="0"/>
              </a:rPr>
              <a:t>Moscarella</a:t>
            </a:r>
            <a:r>
              <a:rPr lang="it-IT" sz="1100" dirty="0">
                <a:solidFill>
                  <a:srgbClr val="000000"/>
                </a:solidFill>
                <a:latin typeface="Tahoma" panose="020B0604030504040204" pitchFamily="34" charset="0"/>
                <a:ea typeface="Tahoma" panose="020B0604030504040204" pitchFamily="34" charset="0"/>
                <a:cs typeface="Tahoma" panose="020B0604030504040204" pitchFamily="34" charset="0"/>
              </a:rPr>
              <a:t>, Rocco Vergallo, Alberto Polimeni, Domenico D’Amario, Giulia Masiero</a:t>
            </a:r>
          </a:p>
        </p:txBody>
      </p:sp>
      <p:sp>
        <p:nvSpPr>
          <p:cNvPr id="11" name="CasellaDiTesto 10">
            <a:extLst>
              <a:ext uri="{FF2B5EF4-FFF2-40B4-BE49-F238E27FC236}">
                <a16:creationId xmlns:a16="http://schemas.microsoft.com/office/drawing/2014/main" id="{3C743EA4-DABC-55CC-79E6-4F8203084182}"/>
              </a:ext>
            </a:extLst>
          </p:cNvPr>
          <p:cNvSpPr txBox="1"/>
          <p:nvPr/>
        </p:nvSpPr>
        <p:spPr>
          <a:xfrm>
            <a:off x="3687291" y="1275606"/>
            <a:ext cx="3549005" cy="3327770"/>
          </a:xfrm>
          <a:prstGeom prst="rect">
            <a:avLst/>
          </a:prstGeom>
          <a:solidFill>
            <a:schemeClr val="bg1"/>
          </a:solidFill>
          <a:ln w="38100">
            <a:solidFill>
              <a:srgbClr val="7AC4E0"/>
            </a:solidFill>
          </a:ln>
        </p:spPr>
        <p:txBody>
          <a:bodyPr wrap="square" rtlCol="0">
            <a:spAutoFit/>
          </a:bodyPr>
          <a:lstStyle/>
          <a:p>
            <a:pPr marL="51599" defTabSz="479988">
              <a:lnSpc>
                <a:spcPct val="150000"/>
              </a:lnSpc>
              <a:spcBef>
                <a:spcPct val="20000"/>
              </a:spcBef>
              <a:buClr>
                <a:srgbClr val="C00000"/>
              </a:buClr>
            </a:pPr>
            <a:r>
              <a:rPr lang="it-IT" sz="1400" b="1" dirty="0">
                <a:solidFill>
                  <a:srgbClr val="000000"/>
                </a:solidFill>
                <a:latin typeface="Tahoma" panose="020B0604030504040204" pitchFamily="34" charset="0"/>
                <a:ea typeface="Tahoma" panose="020B0604030504040204" pitchFamily="34" charset="0"/>
                <a:cs typeface="Tahoma" panose="020B0604030504040204" pitchFamily="34" charset="0"/>
              </a:rPr>
              <a:t>CEC: </a:t>
            </a:r>
          </a:p>
          <a:p>
            <a:pPr marL="51599" defTabSz="479988">
              <a:lnSpc>
                <a:spcPct val="150000"/>
              </a:lnSpc>
              <a:spcBef>
                <a:spcPct val="20000"/>
              </a:spcBef>
              <a:buClr>
                <a:srgbClr val="C00000"/>
              </a:buClr>
            </a:pPr>
            <a:r>
              <a:rPr lang="it-IT" sz="1100" dirty="0">
                <a:solidFill>
                  <a:srgbClr val="000000"/>
                </a:solidFill>
                <a:latin typeface="Tahoma" panose="020B0604030504040204" pitchFamily="34" charset="0"/>
                <a:ea typeface="Tahoma" panose="020B0604030504040204" pitchFamily="34" charset="0"/>
                <a:cs typeface="Tahoma" panose="020B0604030504040204" pitchFamily="34" charset="0"/>
              </a:rPr>
              <a:t>Rita </a:t>
            </a:r>
            <a:r>
              <a:rPr lang="it-IT" sz="1100" dirty="0" err="1">
                <a:solidFill>
                  <a:srgbClr val="000000"/>
                </a:solidFill>
                <a:latin typeface="Tahoma" panose="020B0604030504040204" pitchFamily="34" charset="0"/>
                <a:ea typeface="Tahoma" panose="020B0604030504040204" pitchFamily="34" charset="0"/>
                <a:cs typeface="Tahoma" panose="020B0604030504040204" pitchFamily="34" charset="0"/>
              </a:rPr>
              <a:t>Pavasini</a:t>
            </a:r>
            <a:r>
              <a:rPr lang="it-IT" sz="1100" dirty="0">
                <a:solidFill>
                  <a:srgbClr val="000000"/>
                </a:solidFill>
                <a:latin typeface="Tahoma" panose="020B0604030504040204" pitchFamily="34" charset="0"/>
                <a:ea typeface="Tahoma" panose="020B0604030504040204" pitchFamily="34" charset="0"/>
                <a:cs typeface="Tahoma" panose="020B0604030504040204" pitchFamily="34" charset="0"/>
              </a:rPr>
              <a:t>, Raffaele Piccolo</a:t>
            </a:r>
          </a:p>
          <a:p>
            <a:pPr marL="51599" defTabSz="479988">
              <a:lnSpc>
                <a:spcPct val="150000"/>
              </a:lnSpc>
              <a:spcBef>
                <a:spcPct val="20000"/>
              </a:spcBef>
              <a:buClr>
                <a:srgbClr val="C00000"/>
              </a:buClr>
            </a:pPr>
            <a:r>
              <a:rPr lang="it-IT" sz="1400" b="1" dirty="0">
                <a:solidFill>
                  <a:srgbClr val="000000"/>
                </a:solidFill>
                <a:latin typeface="Tahoma" panose="020B0604030504040204" pitchFamily="34" charset="0"/>
                <a:ea typeface="Tahoma" panose="020B0604030504040204" pitchFamily="34" charset="0"/>
                <a:cs typeface="Tahoma" panose="020B0604030504040204" pitchFamily="34" charset="0"/>
              </a:rPr>
              <a:t>DSMB: </a:t>
            </a:r>
          </a:p>
          <a:p>
            <a:pPr marL="51599" defTabSz="479988">
              <a:lnSpc>
                <a:spcPct val="150000"/>
              </a:lnSpc>
              <a:spcBef>
                <a:spcPct val="20000"/>
              </a:spcBef>
              <a:buClr>
                <a:srgbClr val="C00000"/>
              </a:buClr>
            </a:pPr>
            <a:r>
              <a:rPr lang="it-IT" sz="1100" dirty="0">
                <a:solidFill>
                  <a:srgbClr val="000000"/>
                </a:solidFill>
                <a:latin typeface="Tahoma" panose="020B0604030504040204" pitchFamily="34" charset="0"/>
                <a:ea typeface="Tahoma" panose="020B0604030504040204" pitchFamily="34" charset="0"/>
                <a:cs typeface="Tahoma" panose="020B0604030504040204" pitchFamily="34" charset="0"/>
              </a:rPr>
              <a:t>Matteo Tebaldi, Antonio M. Leone</a:t>
            </a:r>
          </a:p>
          <a:p>
            <a:pPr marL="51599" defTabSz="479988">
              <a:lnSpc>
                <a:spcPct val="150000"/>
              </a:lnSpc>
              <a:spcBef>
                <a:spcPct val="20000"/>
              </a:spcBef>
              <a:buClr>
                <a:srgbClr val="C00000"/>
              </a:buClr>
            </a:pPr>
            <a:r>
              <a:rPr lang="it-IT" sz="1400" b="1" dirty="0">
                <a:solidFill>
                  <a:srgbClr val="000000"/>
                </a:solidFill>
                <a:latin typeface="Tahoma" panose="020B0604030504040204" pitchFamily="34" charset="0"/>
                <a:ea typeface="Tahoma" panose="020B0604030504040204" pitchFamily="34" charset="0"/>
                <a:cs typeface="Tahoma" panose="020B0604030504040204" pitchFamily="34" charset="0"/>
              </a:rPr>
              <a:t>Core Lab: </a:t>
            </a:r>
          </a:p>
          <a:p>
            <a:pPr marL="51599" defTabSz="479988">
              <a:lnSpc>
                <a:spcPct val="150000"/>
              </a:lnSpc>
              <a:spcBef>
                <a:spcPct val="20000"/>
              </a:spcBef>
              <a:buClr>
                <a:srgbClr val="C00000"/>
              </a:buClr>
            </a:pPr>
            <a:r>
              <a:rPr lang="it-IT" sz="1100" dirty="0">
                <a:solidFill>
                  <a:srgbClr val="000000"/>
                </a:solidFill>
                <a:latin typeface="Tahoma" panose="020B0604030504040204" pitchFamily="34" charset="0"/>
                <a:ea typeface="Tahoma" panose="020B0604030504040204" pitchFamily="34" charset="0"/>
                <a:cs typeface="Tahoma" panose="020B0604030504040204" pitchFamily="34" charset="0"/>
              </a:rPr>
              <a:t>Andrea Erriquez</a:t>
            </a:r>
          </a:p>
          <a:p>
            <a:pPr marL="51599" defTabSz="479988">
              <a:lnSpc>
                <a:spcPct val="150000"/>
              </a:lnSpc>
              <a:spcBef>
                <a:spcPct val="20000"/>
              </a:spcBef>
              <a:buClr>
                <a:srgbClr val="C00000"/>
              </a:buClr>
            </a:pPr>
            <a:endParaRPr lang="it-IT" sz="200" b="1"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51599" defTabSz="479988">
              <a:lnSpc>
                <a:spcPct val="150000"/>
              </a:lnSpc>
              <a:spcBef>
                <a:spcPct val="20000"/>
              </a:spcBef>
              <a:buClr>
                <a:srgbClr val="C00000"/>
              </a:buClr>
            </a:pPr>
            <a:r>
              <a:rPr lang="it-IT" sz="1400" b="1" dirty="0">
                <a:solidFill>
                  <a:srgbClr val="000000"/>
                </a:solidFill>
                <a:latin typeface="Tahoma" panose="020B0604030504040204" pitchFamily="34" charset="0"/>
                <a:ea typeface="Tahoma" panose="020B0604030504040204" pitchFamily="34" charset="0"/>
                <a:cs typeface="Tahoma" panose="020B0604030504040204" pitchFamily="34" charset="0"/>
              </a:rPr>
              <a:t>ARO (University Hospital of Ferrara): </a:t>
            </a:r>
          </a:p>
          <a:p>
            <a:pPr marL="51599" defTabSz="479988">
              <a:lnSpc>
                <a:spcPct val="150000"/>
              </a:lnSpc>
              <a:spcBef>
                <a:spcPct val="20000"/>
              </a:spcBef>
              <a:buClr>
                <a:srgbClr val="C00000"/>
              </a:buClr>
            </a:pPr>
            <a:r>
              <a:rPr lang="it-IT" sz="1100" dirty="0">
                <a:solidFill>
                  <a:srgbClr val="000000"/>
                </a:solidFill>
                <a:latin typeface="Tahoma" panose="020B0604030504040204" pitchFamily="34" charset="0"/>
                <a:ea typeface="Tahoma" panose="020B0604030504040204" pitchFamily="34" charset="0"/>
                <a:cs typeface="Tahoma" panose="020B0604030504040204" pitchFamily="34" charset="0"/>
              </a:rPr>
              <a:t>          Veronica Lodolini, Alice Santoni, Martina Viola, </a:t>
            </a:r>
          </a:p>
          <a:p>
            <a:pPr marL="51599" defTabSz="479988">
              <a:lnSpc>
                <a:spcPct val="150000"/>
              </a:lnSpc>
              <a:spcBef>
                <a:spcPct val="20000"/>
              </a:spcBef>
              <a:buClr>
                <a:srgbClr val="C00000"/>
              </a:buClr>
            </a:pPr>
            <a:r>
              <a:rPr lang="it-IT" sz="1100" dirty="0">
                <a:solidFill>
                  <a:srgbClr val="000000"/>
                </a:solidFill>
                <a:latin typeface="Tahoma" panose="020B0604030504040204" pitchFamily="34" charset="0"/>
                <a:ea typeface="Tahoma" panose="020B0604030504040204" pitchFamily="34" charset="0"/>
                <a:cs typeface="Tahoma" panose="020B0604030504040204" pitchFamily="34" charset="0"/>
              </a:rPr>
              <a:t>          Elisa Mosele, Chiara </a:t>
            </a:r>
            <a:r>
              <a:rPr lang="it-IT" sz="1100" dirty="0" err="1">
                <a:solidFill>
                  <a:srgbClr val="000000"/>
                </a:solidFill>
                <a:latin typeface="Tahoma" panose="020B0604030504040204" pitchFamily="34" charset="0"/>
                <a:ea typeface="Tahoma" panose="020B0604030504040204" pitchFamily="34" charset="0"/>
                <a:cs typeface="Tahoma" panose="020B0604030504040204" pitchFamily="34" charset="0"/>
              </a:rPr>
              <a:t>Manzalini</a:t>
            </a:r>
            <a:endParaRPr lang="it-IT" sz="1100" b="1"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51599" defTabSz="479988">
              <a:lnSpc>
                <a:spcPct val="150000"/>
              </a:lnSpc>
              <a:spcBef>
                <a:spcPct val="20000"/>
              </a:spcBef>
              <a:buClr>
                <a:srgbClr val="C00000"/>
              </a:buClr>
            </a:pPr>
            <a:r>
              <a:rPr lang="it-IT" sz="1400" b="1" dirty="0">
                <a:solidFill>
                  <a:srgbClr val="000000"/>
                </a:solidFill>
                <a:latin typeface="Tahoma" panose="020B0604030504040204" pitchFamily="34" charset="0"/>
                <a:ea typeface="Tahoma" panose="020B0604030504040204" pitchFamily="34" charset="0"/>
                <a:cs typeface="Tahoma" panose="020B0604030504040204" pitchFamily="34" charset="0"/>
              </a:rPr>
              <a:t>Stats: </a:t>
            </a:r>
            <a:r>
              <a:rPr lang="it-IT" sz="1100" dirty="0">
                <a:solidFill>
                  <a:srgbClr val="000000"/>
                </a:solidFill>
                <a:latin typeface="Tahoma" panose="020B0604030504040204" pitchFamily="34" charset="0"/>
                <a:ea typeface="Tahoma" panose="020B0604030504040204" pitchFamily="34" charset="0"/>
                <a:cs typeface="Tahoma" panose="020B0604030504040204" pitchFamily="34" charset="0"/>
              </a:rPr>
              <a:t>Donato Martella</a:t>
            </a:r>
            <a:endParaRPr lang="it-IT" sz="14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pic>
        <p:nvPicPr>
          <p:cNvPr id="21" name="Immagine 20">
            <a:extLst>
              <a:ext uri="{FF2B5EF4-FFF2-40B4-BE49-F238E27FC236}">
                <a16:creationId xmlns:a16="http://schemas.microsoft.com/office/drawing/2014/main" id="{AB5E78F0-AD28-6345-0AF3-4E38AFABC06F}"/>
              </a:ext>
            </a:extLst>
          </p:cNvPr>
          <p:cNvPicPr>
            <a:picLocks noChangeAspect="1"/>
          </p:cNvPicPr>
          <p:nvPr/>
        </p:nvPicPr>
        <p:blipFill>
          <a:blip r:embed="rId4"/>
          <a:stretch>
            <a:fillRect/>
          </a:stretch>
        </p:blipFill>
        <p:spPr>
          <a:xfrm>
            <a:off x="5418453" y="4248444"/>
            <a:ext cx="580192" cy="306212"/>
          </a:xfrm>
          <a:prstGeom prst="rect">
            <a:avLst/>
          </a:prstGeom>
        </p:spPr>
      </p:pic>
      <p:pic>
        <p:nvPicPr>
          <p:cNvPr id="29" name="Immagine 28">
            <a:extLst>
              <a:ext uri="{FF2B5EF4-FFF2-40B4-BE49-F238E27FC236}">
                <a16:creationId xmlns:a16="http://schemas.microsoft.com/office/drawing/2014/main" id="{BE5712CF-840B-9565-DD99-234276F23E50}"/>
              </a:ext>
            </a:extLst>
          </p:cNvPr>
          <p:cNvPicPr>
            <a:picLocks noChangeAspect="1"/>
          </p:cNvPicPr>
          <p:nvPr/>
        </p:nvPicPr>
        <p:blipFill>
          <a:blip r:embed="rId5"/>
          <a:srcRect l="18583" r="18581"/>
          <a:stretch>
            <a:fillRect/>
          </a:stretch>
        </p:blipFill>
        <p:spPr>
          <a:xfrm>
            <a:off x="7278875" y="2561639"/>
            <a:ext cx="575044" cy="515816"/>
          </a:xfrm>
          <a:prstGeom prst="rect">
            <a:avLst/>
          </a:prstGeom>
        </p:spPr>
      </p:pic>
      <p:pic>
        <p:nvPicPr>
          <p:cNvPr id="31" name="Picture 8" descr="File:Logo-unife.png - Wikipedia">
            <a:extLst>
              <a:ext uri="{FF2B5EF4-FFF2-40B4-BE49-F238E27FC236}">
                <a16:creationId xmlns:a16="http://schemas.microsoft.com/office/drawing/2014/main" id="{C4699CF2-CC47-B2C8-CB39-AF837F26043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08303" y="3210790"/>
            <a:ext cx="830768" cy="384922"/>
          </a:xfrm>
          <a:prstGeom prst="rect">
            <a:avLst/>
          </a:prstGeom>
          <a:noFill/>
          <a:extLst>
            <a:ext uri="{909E8E84-426E-40DD-AFC4-6F175D3DCCD1}">
              <a14:hiddenFill xmlns:a14="http://schemas.microsoft.com/office/drawing/2010/main">
                <a:solidFill>
                  <a:srgbClr val="FFFFFF"/>
                </a:solidFill>
              </a14:hiddenFill>
            </a:ext>
          </a:extLst>
        </p:spPr>
      </p:pic>
      <p:pic>
        <p:nvPicPr>
          <p:cNvPr id="39" name="Immagine 38">
            <a:extLst>
              <a:ext uri="{FF2B5EF4-FFF2-40B4-BE49-F238E27FC236}">
                <a16:creationId xmlns:a16="http://schemas.microsoft.com/office/drawing/2014/main" id="{FD164134-6DD4-20D5-5DB7-EE5202948D36}"/>
              </a:ext>
            </a:extLst>
          </p:cNvPr>
          <p:cNvPicPr>
            <a:picLocks noChangeAspect="1"/>
          </p:cNvPicPr>
          <p:nvPr/>
        </p:nvPicPr>
        <p:blipFill>
          <a:blip r:embed="rId7"/>
          <a:stretch>
            <a:fillRect/>
          </a:stretch>
        </p:blipFill>
        <p:spPr>
          <a:xfrm>
            <a:off x="1691680" y="1333163"/>
            <a:ext cx="512669" cy="341779"/>
          </a:xfrm>
          <a:prstGeom prst="rect">
            <a:avLst/>
          </a:prstGeom>
        </p:spPr>
      </p:pic>
      <p:pic>
        <p:nvPicPr>
          <p:cNvPr id="40" name="Immagine 39" descr="BANDIERA PAKISTAN CM 100X150">
            <a:extLst>
              <a:ext uri="{FF2B5EF4-FFF2-40B4-BE49-F238E27FC236}">
                <a16:creationId xmlns:a16="http://schemas.microsoft.com/office/drawing/2014/main" id="{B31DE60A-B664-4258-F109-74AC47D220C3}"/>
              </a:ext>
            </a:extLst>
          </p:cNvPr>
          <p:cNvPicPr>
            <a:picLocks noChangeAspect="1"/>
          </p:cNvPicPr>
          <p:nvPr/>
        </p:nvPicPr>
        <p:blipFill>
          <a:blip r:embed="rId8"/>
          <a:srcRect l="14819" t="31578" r="16268" b="33098"/>
          <a:stretch>
            <a:fillRect/>
          </a:stretch>
        </p:blipFill>
        <p:spPr>
          <a:xfrm>
            <a:off x="2980953" y="1333163"/>
            <a:ext cx="516341" cy="341779"/>
          </a:xfrm>
          <a:prstGeom prst="rect">
            <a:avLst/>
          </a:prstGeom>
        </p:spPr>
      </p:pic>
      <p:pic>
        <p:nvPicPr>
          <p:cNvPr id="18" name="Immagine 17">
            <a:extLst>
              <a:ext uri="{FF2B5EF4-FFF2-40B4-BE49-F238E27FC236}">
                <a16:creationId xmlns:a16="http://schemas.microsoft.com/office/drawing/2014/main" id="{14CAE293-D2B2-A6FA-28B3-5DDBF4F4CDE5}"/>
              </a:ext>
            </a:extLst>
          </p:cNvPr>
          <p:cNvPicPr>
            <a:picLocks noChangeAspect="1"/>
          </p:cNvPicPr>
          <p:nvPr/>
        </p:nvPicPr>
        <p:blipFill>
          <a:blip r:embed="rId9"/>
          <a:stretch>
            <a:fillRect/>
          </a:stretch>
        </p:blipFill>
        <p:spPr>
          <a:xfrm>
            <a:off x="3786983" y="3738496"/>
            <a:ext cx="436083" cy="441674"/>
          </a:xfrm>
          <a:prstGeom prst="rect">
            <a:avLst/>
          </a:prstGeom>
        </p:spPr>
      </p:pic>
      <p:sp>
        <p:nvSpPr>
          <p:cNvPr id="24" name="CasellaDiTesto 23">
            <a:extLst>
              <a:ext uri="{FF2B5EF4-FFF2-40B4-BE49-F238E27FC236}">
                <a16:creationId xmlns:a16="http://schemas.microsoft.com/office/drawing/2014/main" id="{13BE9873-3B35-1164-8417-6CFBAB2C4B08}"/>
              </a:ext>
            </a:extLst>
          </p:cNvPr>
          <p:cNvSpPr txBox="1"/>
          <p:nvPr/>
        </p:nvSpPr>
        <p:spPr>
          <a:xfrm>
            <a:off x="7236296" y="1257074"/>
            <a:ext cx="1438855" cy="122495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it-IT" sz="1600" b="1" i="0" kern="1200" dirty="0">
                <a:solidFill>
                  <a:schemeClr val="tx1"/>
                </a:solidFill>
                <a:latin typeface="Tahoma" panose="020B0604030504040204" pitchFamily="34" charset="0"/>
                <a:ea typeface="Tahoma" panose="020B0604030504040204" pitchFamily="34" charset="0"/>
                <a:cs typeface="Tahoma" panose="020B0604030504040204" pitchFamily="34" charset="0"/>
              </a:rPr>
              <a:t>Sponsor:</a:t>
            </a:r>
          </a:p>
          <a:p>
            <a:pPr marL="38700" indent="0" algn="l" defTabSz="360000" rtl="0" eaLnBrk="1" latinLnBrk="0" hangingPunct="1">
              <a:spcBef>
                <a:spcPct val="20000"/>
              </a:spcBef>
              <a:buClr>
                <a:srgbClr val="C00000"/>
              </a:buClr>
              <a:buFont typeface="Arial" panose="020B0604020202020204" pitchFamily="34" charset="0"/>
              <a:buNone/>
            </a:pPr>
            <a:endParaRPr lang="it-IT" sz="1600" b="1" dirty="0">
              <a:latin typeface="Tahoma" panose="020B0604030504040204" pitchFamily="34" charset="0"/>
              <a:ea typeface="Tahoma" panose="020B0604030504040204" pitchFamily="34" charset="0"/>
              <a:cs typeface="Tahoma" panose="020B0604030504040204" pitchFamily="34" charset="0"/>
            </a:endParaRPr>
          </a:p>
          <a:p>
            <a:pPr marL="38700" indent="0" algn="l" defTabSz="360000" rtl="0" eaLnBrk="1" latinLnBrk="0" hangingPunct="1">
              <a:spcBef>
                <a:spcPct val="20000"/>
              </a:spcBef>
              <a:buClr>
                <a:srgbClr val="C00000"/>
              </a:buClr>
              <a:buFont typeface="Arial" panose="020B0604020202020204" pitchFamily="34" charset="0"/>
              <a:buNone/>
            </a:pPr>
            <a:endParaRPr lang="it-IT" sz="1600" b="1" i="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38700" indent="0" algn="l" defTabSz="360000" rtl="0" eaLnBrk="1" latinLnBrk="0" hangingPunct="1">
              <a:spcBef>
                <a:spcPct val="20000"/>
              </a:spcBef>
              <a:buClr>
                <a:srgbClr val="C00000"/>
              </a:buClr>
              <a:buFont typeface="Arial" panose="020B0604020202020204" pitchFamily="34" charset="0"/>
              <a:buNone/>
            </a:pPr>
            <a:r>
              <a:rPr lang="it-IT" sz="1600" b="1" dirty="0">
                <a:latin typeface="Tahoma" panose="020B0604030504040204" pitchFamily="34" charset="0"/>
                <a:ea typeface="Tahoma" panose="020B0604030504040204" pitchFamily="34" charset="0"/>
                <a:cs typeface="Tahoma" panose="020B0604030504040204" pitchFamily="34" charset="0"/>
              </a:rPr>
              <a:t>Supporters:</a:t>
            </a:r>
            <a:endParaRPr lang="en-GB" sz="1600" b="1" i="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26" name="Immagine 25" descr="La Privacy nell'Azienda Ospedaliero-Universitaria di Ferrara —  Amministrazione trasparente">
            <a:extLst>
              <a:ext uri="{FF2B5EF4-FFF2-40B4-BE49-F238E27FC236}">
                <a16:creationId xmlns:a16="http://schemas.microsoft.com/office/drawing/2014/main" id="{668CACDA-FB81-D004-DD2B-537DB50808D1}"/>
              </a:ext>
            </a:extLst>
          </p:cNvPr>
          <p:cNvPicPr>
            <a:picLocks noChangeAspect="1"/>
          </p:cNvPicPr>
          <p:nvPr/>
        </p:nvPicPr>
        <p:blipFill>
          <a:blip r:embed="rId10"/>
          <a:stretch>
            <a:fillRect/>
          </a:stretch>
        </p:blipFill>
        <p:spPr>
          <a:xfrm>
            <a:off x="7367632" y="1662871"/>
            <a:ext cx="1596856" cy="332815"/>
          </a:xfrm>
          <a:prstGeom prst="rect">
            <a:avLst/>
          </a:prstGeom>
        </p:spPr>
      </p:pic>
      <p:sp>
        <p:nvSpPr>
          <p:cNvPr id="30" name="CasellaDiTesto 29">
            <a:extLst>
              <a:ext uri="{FF2B5EF4-FFF2-40B4-BE49-F238E27FC236}">
                <a16:creationId xmlns:a16="http://schemas.microsoft.com/office/drawing/2014/main" id="{34369C48-5544-7512-B677-62C8A4287F95}"/>
              </a:ext>
            </a:extLst>
          </p:cNvPr>
          <p:cNvSpPr txBox="1"/>
          <p:nvPr/>
        </p:nvSpPr>
        <p:spPr>
          <a:xfrm>
            <a:off x="7757689" y="2608992"/>
            <a:ext cx="1368152" cy="363176"/>
          </a:xfrm>
          <a:prstGeom prst="rect">
            <a:avLst/>
          </a:prstGeom>
          <a:noFill/>
        </p:spPr>
        <p:txBody>
          <a:bodyPr wrap="square" rtlCol="0">
            <a:spAutoFit/>
          </a:bodyPr>
          <a:lstStyle/>
          <a:p>
            <a:pPr marL="38700" algn="l" defTabSz="360000" rtl="0" eaLnBrk="1" latinLnBrk="0" hangingPunct="1">
              <a:spcBef>
                <a:spcPct val="20000"/>
              </a:spcBef>
              <a:buClr>
                <a:srgbClr val="C00000"/>
              </a:buClr>
            </a:pPr>
            <a:r>
              <a:rPr lang="it-IT" sz="800" i="0" kern="1200" dirty="0">
                <a:latin typeface="Tahoma" panose="020B0604030504040204" pitchFamily="34" charset="0"/>
                <a:ea typeface="Tahoma" panose="020B0604030504040204" pitchFamily="34" charset="0"/>
                <a:cs typeface="Tahoma" panose="020B0604030504040204" pitchFamily="34" charset="0"/>
              </a:rPr>
              <a:t>Ricerca Finalizzata 2021</a:t>
            </a:r>
          </a:p>
          <a:p>
            <a:pPr marL="38700" algn="l" defTabSz="360000" rtl="0" eaLnBrk="1" latinLnBrk="0" hangingPunct="1">
              <a:spcBef>
                <a:spcPct val="20000"/>
              </a:spcBef>
              <a:buClr>
                <a:srgbClr val="C00000"/>
              </a:buClr>
            </a:pPr>
            <a:r>
              <a:rPr lang="it-IT" sz="800" i="0" kern="1200" dirty="0">
                <a:latin typeface="Tahoma" panose="020B0604030504040204" pitchFamily="34" charset="0"/>
                <a:ea typeface="Tahoma" panose="020B0604030504040204" pitchFamily="34" charset="0"/>
                <a:cs typeface="Tahoma" panose="020B0604030504040204" pitchFamily="34" charset="0"/>
              </a:rPr>
              <a:t>GR-2021-12372516</a:t>
            </a:r>
          </a:p>
        </p:txBody>
      </p:sp>
      <p:pic>
        <p:nvPicPr>
          <p:cNvPr id="32" name="Immagine 31" descr="PROGETTO CONCLUSO “SERVIZI TECNICI DI RILIEVO GEOMETRICO 3D CON METODOLOGIE  GEOMATICHE INTEGRATE DEL COLOSSEO” — Consorzio Futuro in Ricerca">
            <a:extLst>
              <a:ext uri="{FF2B5EF4-FFF2-40B4-BE49-F238E27FC236}">
                <a16:creationId xmlns:a16="http://schemas.microsoft.com/office/drawing/2014/main" id="{32F7DA18-0B51-1CF4-7E23-1CA127250F91}"/>
              </a:ext>
            </a:extLst>
          </p:cNvPr>
          <p:cNvPicPr>
            <a:picLocks noChangeAspect="1"/>
          </p:cNvPicPr>
          <p:nvPr/>
        </p:nvPicPr>
        <p:blipFill>
          <a:blip r:embed="rId11"/>
          <a:stretch>
            <a:fillRect/>
          </a:stretch>
        </p:blipFill>
        <p:spPr>
          <a:xfrm>
            <a:off x="8313078" y="3095331"/>
            <a:ext cx="723418" cy="500381"/>
          </a:xfrm>
          <a:prstGeom prst="rect">
            <a:avLst/>
          </a:prstGeom>
        </p:spPr>
      </p:pic>
      <p:pic>
        <p:nvPicPr>
          <p:cNvPr id="35" name="Immagine 34">
            <a:extLst>
              <a:ext uri="{FF2B5EF4-FFF2-40B4-BE49-F238E27FC236}">
                <a16:creationId xmlns:a16="http://schemas.microsoft.com/office/drawing/2014/main" id="{43F49C0D-95CA-3CE3-EE04-40882C982A0F}"/>
              </a:ext>
            </a:extLst>
          </p:cNvPr>
          <p:cNvPicPr>
            <a:picLocks noChangeAspect="1"/>
          </p:cNvPicPr>
          <p:nvPr/>
        </p:nvPicPr>
        <p:blipFill>
          <a:blip r:embed="rId12"/>
          <a:srcRect t="38155" b="38660"/>
          <a:stretch>
            <a:fillRect/>
          </a:stretch>
        </p:blipFill>
        <p:spPr>
          <a:xfrm>
            <a:off x="7332018" y="3788140"/>
            <a:ext cx="1704478" cy="395183"/>
          </a:xfrm>
          <a:prstGeom prst="rect">
            <a:avLst/>
          </a:prstGeom>
        </p:spPr>
      </p:pic>
      <p:pic>
        <p:nvPicPr>
          <p:cNvPr id="38" name="Immagine 37">
            <a:extLst>
              <a:ext uri="{FF2B5EF4-FFF2-40B4-BE49-F238E27FC236}">
                <a16:creationId xmlns:a16="http://schemas.microsoft.com/office/drawing/2014/main" id="{4EACDA98-FCDE-6D6F-ACE7-43729B9EDA32}"/>
              </a:ext>
            </a:extLst>
          </p:cNvPr>
          <p:cNvPicPr>
            <a:picLocks noChangeAspect="1"/>
          </p:cNvPicPr>
          <p:nvPr/>
        </p:nvPicPr>
        <p:blipFill>
          <a:blip r:embed="rId13"/>
          <a:srcRect l="11151" t="36306" r="11151" b="36000"/>
          <a:stretch>
            <a:fillRect/>
          </a:stretch>
        </p:blipFill>
        <p:spPr>
          <a:xfrm>
            <a:off x="7419317" y="4336807"/>
            <a:ext cx="1478291" cy="395183"/>
          </a:xfrm>
          <a:prstGeom prst="rect">
            <a:avLst/>
          </a:prstGeom>
        </p:spPr>
      </p:pic>
      <p:pic>
        <p:nvPicPr>
          <p:cNvPr id="9" name="Immagine 8">
            <a:extLst>
              <a:ext uri="{FF2B5EF4-FFF2-40B4-BE49-F238E27FC236}">
                <a16:creationId xmlns:a16="http://schemas.microsoft.com/office/drawing/2014/main" id="{DE4B6B53-AF3C-2129-EE2B-0BA4EF91FF9E}"/>
              </a:ext>
            </a:extLst>
          </p:cNvPr>
          <p:cNvPicPr>
            <a:picLocks noChangeAspect="1"/>
          </p:cNvPicPr>
          <p:nvPr/>
        </p:nvPicPr>
        <p:blipFill>
          <a:blip r:embed="rId14"/>
          <a:srcRect l="12952" r="8451" b="14814"/>
          <a:stretch>
            <a:fillRect/>
          </a:stretch>
        </p:blipFill>
        <p:spPr>
          <a:xfrm>
            <a:off x="2207279" y="1923678"/>
            <a:ext cx="708537" cy="780456"/>
          </a:xfrm>
          <a:prstGeom prst="rect">
            <a:avLst/>
          </a:prstGeom>
        </p:spPr>
      </p:pic>
      <p:pic>
        <p:nvPicPr>
          <p:cNvPr id="14" name="Immagine 13">
            <a:extLst>
              <a:ext uri="{FF2B5EF4-FFF2-40B4-BE49-F238E27FC236}">
                <a16:creationId xmlns:a16="http://schemas.microsoft.com/office/drawing/2014/main" id="{9D4FB66E-1A9F-46D4-EB6D-61B35BB0FABB}"/>
              </a:ext>
            </a:extLst>
          </p:cNvPr>
          <p:cNvPicPr>
            <a:picLocks noChangeAspect="1"/>
          </p:cNvPicPr>
          <p:nvPr/>
        </p:nvPicPr>
        <p:blipFill>
          <a:blip r:embed="rId15"/>
          <a:stretch>
            <a:fillRect/>
          </a:stretch>
        </p:blipFill>
        <p:spPr>
          <a:xfrm>
            <a:off x="5966432" y="1424676"/>
            <a:ext cx="605365" cy="590515"/>
          </a:xfrm>
          <a:prstGeom prst="rect">
            <a:avLst/>
          </a:prstGeom>
        </p:spPr>
      </p:pic>
      <p:pic>
        <p:nvPicPr>
          <p:cNvPr id="17" name="Immagine 16">
            <a:extLst>
              <a:ext uri="{FF2B5EF4-FFF2-40B4-BE49-F238E27FC236}">
                <a16:creationId xmlns:a16="http://schemas.microsoft.com/office/drawing/2014/main" id="{C4E681E5-38F3-92BC-62A6-C39132312911}"/>
              </a:ext>
            </a:extLst>
          </p:cNvPr>
          <p:cNvPicPr>
            <a:picLocks noChangeAspect="1"/>
          </p:cNvPicPr>
          <p:nvPr/>
        </p:nvPicPr>
        <p:blipFill>
          <a:blip r:embed="rId16"/>
          <a:srcRect t="54" r="19803" b="9678"/>
          <a:stretch>
            <a:fillRect/>
          </a:stretch>
        </p:blipFill>
        <p:spPr>
          <a:xfrm>
            <a:off x="5963316" y="2033258"/>
            <a:ext cx="610459" cy="687119"/>
          </a:xfrm>
          <a:prstGeom prst="rect">
            <a:avLst/>
          </a:prstGeom>
        </p:spPr>
      </p:pic>
      <p:pic>
        <p:nvPicPr>
          <p:cNvPr id="20" name="Immagine 19">
            <a:extLst>
              <a:ext uri="{FF2B5EF4-FFF2-40B4-BE49-F238E27FC236}">
                <a16:creationId xmlns:a16="http://schemas.microsoft.com/office/drawing/2014/main" id="{5E779294-6B61-7579-46F3-03243E88D296}"/>
              </a:ext>
            </a:extLst>
          </p:cNvPr>
          <p:cNvPicPr>
            <a:picLocks noChangeAspect="1"/>
          </p:cNvPicPr>
          <p:nvPr/>
        </p:nvPicPr>
        <p:blipFill>
          <a:blip r:embed="rId17"/>
          <a:srcRect l="9486" t="12952" r="10079" b="98"/>
          <a:stretch>
            <a:fillRect/>
          </a:stretch>
        </p:blipFill>
        <p:spPr>
          <a:xfrm>
            <a:off x="2204981" y="2790580"/>
            <a:ext cx="708537" cy="775727"/>
          </a:xfrm>
          <a:prstGeom prst="rect">
            <a:avLst/>
          </a:prstGeom>
        </p:spPr>
      </p:pic>
      <p:pic>
        <p:nvPicPr>
          <p:cNvPr id="25" name="Immagine 24">
            <a:extLst>
              <a:ext uri="{FF2B5EF4-FFF2-40B4-BE49-F238E27FC236}">
                <a16:creationId xmlns:a16="http://schemas.microsoft.com/office/drawing/2014/main" id="{14F337D9-F1EE-3C97-1A3F-8F5795669CDD}"/>
              </a:ext>
            </a:extLst>
          </p:cNvPr>
          <p:cNvPicPr>
            <a:picLocks noChangeAspect="1"/>
          </p:cNvPicPr>
          <p:nvPr/>
        </p:nvPicPr>
        <p:blipFill>
          <a:blip r:embed="rId18"/>
          <a:stretch>
            <a:fillRect/>
          </a:stretch>
        </p:blipFill>
        <p:spPr>
          <a:xfrm>
            <a:off x="6600518" y="1424675"/>
            <a:ext cx="605365" cy="590516"/>
          </a:xfrm>
          <a:prstGeom prst="rect">
            <a:avLst/>
          </a:prstGeom>
        </p:spPr>
      </p:pic>
      <p:pic>
        <p:nvPicPr>
          <p:cNvPr id="28" name="Immagine 27">
            <a:extLst>
              <a:ext uri="{FF2B5EF4-FFF2-40B4-BE49-F238E27FC236}">
                <a16:creationId xmlns:a16="http://schemas.microsoft.com/office/drawing/2014/main" id="{C9D15EB6-CCCB-79C4-FC8F-B7C6783DC93D}"/>
              </a:ext>
            </a:extLst>
          </p:cNvPr>
          <p:cNvPicPr>
            <a:picLocks noChangeAspect="1"/>
          </p:cNvPicPr>
          <p:nvPr/>
        </p:nvPicPr>
        <p:blipFill>
          <a:blip r:embed="rId19"/>
          <a:srcRect l="9389" r="10414"/>
          <a:stretch>
            <a:fillRect/>
          </a:stretch>
        </p:blipFill>
        <p:spPr>
          <a:xfrm>
            <a:off x="6608178" y="2033258"/>
            <a:ext cx="589529" cy="687119"/>
          </a:xfrm>
          <a:prstGeom prst="rect">
            <a:avLst/>
          </a:prstGeom>
        </p:spPr>
      </p:pic>
      <p:pic>
        <p:nvPicPr>
          <p:cNvPr id="34" name="Immagine 33">
            <a:extLst>
              <a:ext uri="{FF2B5EF4-FFF2-40B4-BE49-F238E27FC236}">
                <a16:creationId xmlns:a16="http://schemas.microsoft.com/office/drawing/2014/main" id="{192D25F1-2EA5-4740-FA9E-64101DF8F9E9}"/>
              </a:ext>
            </a:extLst>
          </p:cNvPr>
          <p:cNvPicPr>
            <a:picLocks noChangeAspect="1"/>
          </p:cNvPicPr>
          <p:nvPr/>
        </p:nvPicPr>
        <p:blipFill>
          <a:blip r:embed="rId20"/>
          <a:srcRect l="8787" t="5503" r="5256" b="21211"/>
          <a:stretch>
            <a:fillRect/>
          </a:stretch>
        </p:blipFill>
        <p:spPr>
          <a:xfrm>
            <a:off x="5963316" y="2751772"/>
            <a:ext cx="615346" cy="647000"/>
          </a:xfrm>
          <a:prstGeom prst="rect">
            <a:avLst/>
          </a:prstGeom>
        </p:spPr>
      </p:pic>
      <p:sp>
        <p:nvSpPr>
          <p:cNvPr id="36" name="CasellaDiTesto 35">
            <a:extLst>
              <a:ext uri="{FF2B5EF4-FFF2-40B4-BE49-F238E27FC236}">
                <a16:creationId xmlns:a16="http://schemas.microsoft.com/office/drawing/2014/main" id="{96A1AC42-419E-9338-D77F-79B95BEC3F9E}"/>
              </a:ext>
            </a:extLst>
          </p:cNvPr>
          <p:cNvSpPr txBox="1"/>
          <p:nvPr/>
        </p:nvSpPr>
        <p:spPr>
          <a:xfrm>
            <a:off x="1547664" y="4897279"/>
            <a:ext cx="6552480" cy="246221"/>
          </a:xfrm>
          <a:prstGeom prst="rect">
            <a:avLst/>
          </a:prstGeom>
          <a:noFill/>
        </p:spPr>
        <p:txBody>
          <a:bodyPr wrap="square" rtlCol="0">
            <a:spAutoFit/>
          </a:bodyPr>
          <a:lstStyle/>
          <a:p>
            <a:pPr marL="38700" algn="ctr" defTabSz="360000" rtl="0" eaLnBrk="1" latinLnBrk="0" hangingPunct="1">
              <a:spcBef>
                <a:spcPct val="20000"/>
              </a:spcBef>
              <a:buClr>
                <a:srgbClr val="C00000"/>
              </a:buClr>
            </a:pPr>
            <a:r>
              <a:rPr lang="it-IT" sz="1000" i="0" kern="1200" dirty="0">
                <a:solidFill>
                  <a:srgbClr val="7AC4E0"/>
                </a:solidFill>
                <a:latin typeface="Tahoma" panose="020B0604030504040204" pitchFamily="34" charset="0"/>
                <a:ea typeface="Tahoma" panose="020B0604030504040204" pitchFamily="34" charset="0"/>
                <a:cs typeface="Tahoma" panose="020B0604030504040204" pitchFamily="34" charset="0"/>
              </a:rPr>
              <a:t>1. </a:t>
            </a:r>
            <a:r>
              <a:rPr lang="en-US" sz="1000" i="0" kern="1200" dirty="0" err="1">
                <a:solidFill>
                  <a:srgbClr val="959595"/>
                </a:solidFill>
                <a:latin typeface="Tahoma" panose="020B0604030504040204" pitchFamily="34" charset="0"/>
                <a:ea typeface="Tahoma" panose="020B0604030504040204" pitchFamily="34" charset="0"/>
                <a:cs typeface="Tahoma" panose="020B0604030504040204" pitchFamily="34" charset="0"/>
              </a:rPr>
              <a:t>Erriquez</a:t>
            </a:r>
            <a:r>
              <a:rPr lang="en-US" sz="1000" i="0" kern="1200" dirty="0">
                <a:solidFill>
                  <a:srgbClr val="959595"/>
                </a:solidFill>
                <a:latin typeface="Tahoma" panose="020B0604030504040204" pitchFamily="34" charset="0"/>
                <a:ea typeface="Tahoma" panose="020B0604030504040204" pitchFamily="34" charset="0"/>
                <a:cs typeface="Tahoma" panose="020B0604030504040204" pitchFamily="34" charset="0"/>
              </a:rPr>
              <a:t> A, Am Heart J. 2025;284:71-80</a:t>
            </a:r>
            <a:r>
              <a:rPr lang="it-IT" sz="1000" i="0" kern="1200" dirty="0">
                <a:solidFill>
                  <a:srgbClr val="959595"/>
                </a:solidFill>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2730158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59841-1DD6-A94C-A663-9475A1DDE5F5}"/>
            </a:ext>
          </a:extLst>
        </p:cNvPr>
        <p:cNvGrpSpPr/>
        <p:nvPr/>
      </p:nvGrpSpPr>
      <p:grpSpPr>
        <a:xfrm>
          <a:off x="0" y="0"/>
          <a:ext cx="0" cy="0"/>
          <a:chOff x="0" y="0"/>
          <a:chExt cx="0" cy="0"/>
        </a:xfrm>
      </p:grpSpPr>
      <p:pic>
        <p:nvPicPr>
          <p:cNvPr id="5" name="Immagine 4">
            <a:extLst>
              <a:ext uri="{FF2B5EF4-FFF2-40B4-BE49-F238E27FC236}">
                <a16:creationId xmlns:a16="http://schemas.microsoft.com/office/drawing/2014/main" id="{D8D5563C-6B5D-AC05-7BC8-E84253F83255}"/>
              </a:ext>
            </a:extLst>
          </p:cNvPr>
          <p:cNvPicPr>
            <a:picLocks noChangeAspect="1"/>
          </p:cNvPicPr>
          <p:nvPr/>
        </p:nvPicPr>
        <p:blipFill>
          <a:blip r:embed="rId3"/>
          <a:stretch>
            <a:fillRect/>
          </a:stretch>
        </p:blipFill>
        <p:spPr>
          <a:xfrm>
            <a:off x="7381558" y="1027952"/>
            <a:ext cx="1638085" cy="976395"/>
          </a:xfrm>
          <a:prstGeom prst="rect">
            <a:avLst/>
          </a:prstGeom>
        </p:spPr>
      </p:pic>
      <p:sp>
        <p:nvSpPr>
          <p:cNvPr id="2" name="Text Placeholder 1">
            <a:extLst>
              <a:ext uri="{FF2B5EF4-FFF2-40B4-BE49-F238E27FC236}">
                <a16:creationId xmlns:a16="http://schemas.microsoft.com/office/drawing/2014/main" id="{F5564C68-866C-3A41-6F8A-E5C6067A1A24}"/>
              </a:ext>
            </a:extLst>
          </p:cNvPr>
          <p:cNvSpPr>
            <a:spLocks noGrp="1"/>
          </p:cNvSpPr>
          <p:nvPr>
            <p:ph type="body" sz="quarter" idx="10"/>
          </p:nvPr>
        </p:nvSpPr>
        <p:spPr>
          <a:xfrm>
            <a:off x="251520" y="195486"/>
            <a:ext cx="7631757" cy="432048"/>
          </a:xfrm>
        </p:spPr>
        <p:txBody>
          <a:bodyPr/>
          <a:lstStyle/>
          <a:p>
            <a:r>
              <a:rPr lang="en-US" sz="3200"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Study design</a:t>
            </a:r>
          </a:p>
        </p:txBody>
      </p:sp>
      <p:pic>
        <p:nvPicPr>
          <p:cNvPr id="7" name="Immagine 6">
            <a:extLst>
              <a:ext uri="{FF2B5EF4-FFF2-40B4-BE49-F238E27FC236}">
                <a16:creationId xmlns:a16="http://schemas.microsoft.com/office/drawing/2014/main" id="{6AD46271-25D5-CD19-3D39-943F0C795217}"/>
              </a:ext>
            </a:extLst>
          </p:cNvPr>
          <p:cNvPicPr>
            <a:picLocks noChangeAspect="1"/>
          </p:cNvPicPr>
          <p:nvPr/>
        </p:nvPicPr>
        <p:blipFill>
          <a:blip r:embed="rId4"/>
          <a:stretch>
            <a:fillRect/>
          </a:stretch>
        </p:blipFill>
        <p:spPr>
          <a:xfrm>
            <a:off x="8361414" y="102106"/>
            <a:ext cx="675082" cy="466196"/>
          </a:xfrm>
          <a:prstGeom prst="rect">
            <a:avLst/>
          </a:prstGeom>
        </p:spPr>
      </p:pic>
      <p:sp>
        <p:nvSpPr>
          <p:cNvPr id="8" name="CustomShape 9">
            <a:extLst>
              <a:ext uri="{FF2B5EF4-FFF2-40B4-BE49-F238E27FC236}">
                <a16:creationId xmlns:a16="http://schemas.microsoft.com/office/drawing/2014/main" id="{5B95273B-7780-CBEB-6453-F53DB62CB2E9}"/>
              </a:ext>
            </a:extLst>
          </p:cNvPr>
          <p:cNvSpPr/>
          <p:nvPr/>
        </p:nvSpPr>
        <p:spPr>
          <a:xfrm>
            <a:off x="4616069" y="2506110"/>
            <a:ext cx="4420427" cy="764714"/>
          </a:xfrm>
          <a:prstGeom prst="rect">
            <a:avLst/>
          </a:prstGeom>
          <a:solidFill>
            <a:schemeClr val="tx2">
              <a:lumMod val="60000"/>
              <a:lumOff val="40000"/>
            </a:schemeClr>
          </a:solidFill>
          <a:ln>
            <a:solidFill>
              <a:srgbClr val="000000"/>
            </a:solidFill>
          </a:ln>
          <a:effectLst/>
        </p:spPr>
        <p:txBody>
          <a:bodyPr lIns="90000" tIns="45000" rIns="90000" bIns="45000" anchor="ctr"/>
          <a:lstStyle/>
          <a:p>
            <a:pPr algn="ctr">
              <a:spcBef>
                <a:spcPts val="641"/>
              </a:spcBef>
              <a:defRPr/>
            </a:pPr>
            <a:r>
              <a:rPr lang="en-US" sz="2000" b="1" kern="0" spc="-1" dirty="0">
                <a:solidFill>
                  <a:srgbClr val="FFFFFF"/>
                </a:solidFill>
                <a:effectLst>
                  <a:outerShdw blurRad="38100" dist="38100" dir="2700000" algn="tl">
                    <a:srgbClr val="000000">
                      <a:alpha val="43137"/>
                    </a:srgbClr>
                  </a:outerShdw>
                </a:effectLst>
                <a:latin typeface="Tahoma"/>
              </a:rPr>
              <a:t>Angiography-guided Complete Revascularization</a:t>
            </a:r>
            <a:endParaRPr lang="en-US" sz="2000" kern="0" spc="-1" dirty="0">
              <a:solidFill>
                <a:prstClr val="black"/>
              </a:solidFill>
              <a:effectLst>
                <a:outerShdw blurRad="38100" dist="38100" dir="2700000" algn="tl">
                  <a:srgbClr val="000000">
                    <a:alpha val="43137"/>
                  </a:srgbClr>
                </a:outerShdw>
              </a:effectLst>
              <a:latin typeface="Arial"/>
            </a:endParaRPr>
          </a:p>
        </p:txBody>
      </p:sp>
      <p:sp>
        <p:nvSpPr>
          <p:cNvPr id="9" name="CustomShape 10">
            <a:extLst>
              <a:ext uri="{FF2B5EF4-FFF2-40B4-BE49-F238E27FC236}">
                <a16:creationId xmlns:a16="http://schemas.microsoft.com/office/drawing/2014/main" id="{D79CB980-F3C0-3199-04D7-A9A6F981BB0A}"/>
              </a:ext>
            </a:extLst>
          </p:cNvPr>
          <p:cNvSpPr/>
          <p:nvPr/>
        </p:nvSpPr>
        <p:spPr>
          <a:xfrm>
            <a:off x="117048" y="2499742"/>
            <a:ext cx="4420426" cy="771082"/>
          </a:xfrm>
          <a:prstGeom prst="rect">
            <a:avLst/>
          </a:prstGeom>
          <a:gradFill rotWithShape="0">
            <a:gsLst>
              <a:gs pos="0">
                <a:srgbClr val="005EA4"/>
              </a:gs>
              <a:gs pos="50000">
                <a:srgbClr val="005694">
                  <a:lumMod val="75000"/>
                </a:srgbClr>
              </a:gs>
              <a:gs pos="100000">
                <a:srgbClr val="005694">
                  <a:lumMod val="50000"/>
                </a:srgbClr>
              </a:gs>
            </a:gsLst>
            <a:lin ang="5400000"/>
          </a:gradFill>
          <a:ln>
            <a:solidFill>
              <a:srgbClr val="000000"/>
            </a:solidFill>
          </a:ln>
          <a:effectLst/>
        </p:spPr>
        <p:txBody>
          <a:bodyPr lIns="90000" tIns="45000" rIns="90000" bIns="45000" anchor="ctr"/>
          <a:lstStyle/>
          <a:p>
            <a:pPr marL="0" marR="0" lvl="0" indent="0" algn="ctr" defTabSz="914400" eaLnBrk="1" fontAlgn="auto" latinLnBrk="0" hangingPunct="1">
              <a:lnSpc>
                <a:spcPct val="100000"/>
              </a:lnSpc>
              <a:spcBef>
                <a:spcPts val="641"/>
              </a:spcBef>
              <a:spcAft>
                <a:spcPts val="0"/>
              </a:spcAft>
              <a:buClrTx/>
              <a:buSzTx/>
              <a:buFontTx/>
              <a:buNone/>
              <a:tabLst/>
              <a:defRPr/>
            </a:pPr>
            <a:r>
              <a:rPr kumimoji="0" lang="en-US" sz="2000" b="1" i="0" u="none" strike="noStrike" kern="0" cap="none" spc="-1" normalizeH="0" baseline="0" noProof="0" dirty="0">
                <a:ln>
                  <a:noFill/>
                </a:ln>
                <a:solidFill>
                  <a:prstClr val="white"/>
                </a:solidFill>
                <a:effectLst>
                  <a:outerShdw blurRad="38100" dist="38100" dir="2700000" algn="tl">
                    <a:srgbClr val="000000">
                      <a:alpha val="43137"/>
                    </a:srgbClr>
                  </a:outerShdw>
                </a:effectLst>
                <a:uLnTx/>
                <a:uFillTx/>
                <a:latin typeface="Tahoma"/>
              </a:rPr>
              <a:t>Physiology-guided Complete Revascularization</a:t>
            </a:r>
            <a:endParaRPr kumimoji="0" lang="en-US" sz="2000" b="0" i="0" u="none" strike="noStrike" kern="0" cap="none" spc="-1" normalizeH="0" baseline="0" noProof="0" dirty="0">
              <a:ln>
                <a:noFill/>
              </a:ln>
              <a:solidFill>
                <a:prstClr val="white"/>
              </a:solidFill>
              <a:effectLst>
                <a:outerShdw blurRad="38100" dist="38100" dir="2700000" algn="tl">
                  <a:srgbClr val="000000">
                    <a:alpha val="43137"/>
                  </a:srgbClr>
                </a:outerShdw>
              </a:effectLst>
              <a:uLnTx/>
              <a:uFillTx/>
              <a:latin typeface="Arial"/>
            </a:endParaRPr>
          </a:p>
        </p:txBody>
      </p:sp>
      <p:cxnSp>
        <p:nvCxnSpPr>
          <p:cNvPr id="10" name="Connettore 2 9">
            <a:extLst>
              <a:ext uri="{FF2B5EF4-FFF2-40B4-BE49-F238E27FC236}">
                <a16:creationId xmlns:a16="http://schemas.microsoft.com/office/drawing/2014/main" id="{0289D477-C342-BAAA-57EB-ED36B41DD523}"/>
              </a:ext>
            </a:extLst>
          </p:cNvPr>
          <p:cNvCxnSpPr>
            <a:cxnSpLocks/>
            <a:stCxn id="9" idx="2"/>
          </p:cNvCxnSpPr>
          <p:nvPr/>
        </p:nvCxnSpPr>
        <p:spPr>
          <a:xfrm>
            <a:off x="2327261" y="3270824"/>
            <a:ext cx="9436" cy="478968"/>
          </a:xfrm>
          <a:prstGeom prst="straightConnector1">
            <a:avLst/>
          </a:prstGeom>
          <a:noFill/>
          <a:ln w="38100" cap="flat" cmpd="sng" algn="ctr">
            <a:solidFill>
              <a:sysClr val="windowText" lastClr="000000"/>
            </a:solidFill>
            <a:prstDash val="solid"/>
            <a:tailEnd type="triangle"/>
          </a:ln>
          <a:effectLst/>
        </p:spPr>
      </p:cxnSp>
      <p:cxnSp>
        <p:nvCxnSpPr>
          <p:cNvPr id="11" name="Connettore 2 10">
            <a:extLst>
              <a:ext uri="{FF2B5EF4-FFF2-40B4-BE49-F238E27FC236}">
                <a16:creationId xmlns:a16="http://schemas.microsoft.com/office/drawing/2014/main" id="{88062FA9-23A9-C486-2D05-B5EEEDE6FC5F}"/>
              </a:ext>
            </a:extLst>
          </p:cNvPr>
          <p:cNvCxnSpPr>
            <a:cxnSpLocks/>
            <a:stCxn id="8" idx="2"/>
          </p:cNvCxnSpPr>
          <p:nvPr/>
        </p:nvCxnSpPr>
        <p:spPr>
          <a:xfrm flipH="1">
            <a:off x="6826282" y="3270824"/>
            <a:ext cx="1" cy="478968"/>
          </a:xfrm>
          <a:prstGeom prst="straightConnector1">
            <a:avLst/>
          </a:prstGeom>
          <a:noFill/>
          <a:ln w="38100" cap="flat" cmpd="sng" algn="ctr">
            <a:solidFill>
              <a:sysClr val="windowText" lastClr="000000"/>
            </a:solidFill>
            <a:prstDash val="solid"/>
            <a:tailEnd type="triangle"/>
          </a:ln>
          <a:effectLst/>
        </p:spPr>
      </p:cxnSp>
      <p:sp>
        <p:nvSpPr>
          <p:cNvPr id="12" name="CustomShape 3">
            <a:extLst>
              <a:ext uri="{FF2B5EF4-FFF2-40B4-BE49-F238E27FC236}">
                <a16:creationId xmlns:a16="http://schemas.microsoft.com/office/drawing/2014/main" id="{A49EAA09-CBE1-5C68-21EB-C9C3B4334B76}"/>
              </a:ext>
            </a:extLst>
          </p:cNvPr>
          <p:cNvSpPr/>
          <p:nvPr/>
        </p:nvSpPr>
        <p:spPr>
          <a:xfrm>
            <a:off x="1763689" y="662522"/>
            <a:ext cx="5472608" cy="396000"/>
          </a:xfrm>
          <a:prstGeom prst="rect">
            <a:avLst/>
          </a:prstGeom>
          <a:noFill/>
          <a:ln w="25400">
            <a:solidFill>
              <a:schemeClr val="tx1"/>
            </a:solidFill>
          </a:ln>
          <a:effectLst>
            <a:outerShdw blurRad="50800" dist="37674" dir="2700000" algn="tl" rotWithShape="0">
              <a:srgbClr val="000000">
                <a:alpha val="40000"/>
              </a:srgbClr>
            </a:outerShdw>
          </a:effectLst>
        </p:spPr>
        <p:txBody>
          <a:bodyPr lIns="90000" tIns="45000" rIns="90000" bIns="45000" anchor="ctr"/>
          <a:lstStyle/>
          <a:p>
            <a:pPr algn="ctr">
              <a:lnSpc>
                <a:spcPct val="150000"/>
              </a:lnSpc>
              <a:spcBef>
                <a:spcPts val="2001"/>
              </a:spcBef>
              <a:defRPr/>
            </a:pPr>
            <a:r>
              <a:rPr lang="en-US" sz="1600" kern="0" spc="-1" dirty="0">
                <a:solidFill>
                  <a:srgbClr val="000000"/>
                </a:solidFill>
                <a:latin typeface="Tahoma"/>
              </a:rPr>
              <a:t>Pts hospitalized for STEMI with indication to primary PCI</a:t>
            </a:r>
            <a:endParaRPr lang="en-US" sz="1600" kern="0" spc="-1" dirty="0">
              <a:solidFill>
                <a:prstClr val="black"/>
              </a:solidFill>
              <a:latin typeface="Arial"/>
            </a:endParaRPr>
          </a:p>
        </p:txBody>
      </p:sp>
      <p:sp>
        <p:nvSpPr>
          <p:cNvPr id="13" name="CustomShape 3">
            <a:extLst>
              <a:ext uri="{FF2B5EF4-FFF2-40B4-BE49-F238E27FC236}">
                <a16:creationId xmlns:a16="http://schemas.microsoft.com/office/drawing/2014/main" id="{C6F61F8D-5CCE-4D79-EF72-E50515DD0CB3}"/>
              </a:ext>
            </a:extLst>
          </p:cNvPr>
          <p:cNvSpPr/>
          <p:nvPr/>
        </p:nvSpPr>
        <p:spPr>
          <a:xfrm>
            <a:off x="1763688" y="1155148"/>
            <a:ext cx="5472609" cy="396000"/>
          </a:xfrm>
          <a:prstGeom prst="rect">
            <a:avLst/>
          </a:prstGeom>
          <a:noFill/>
          <a:ln w="25400">
            <a:solidFill>
              <a:schemeClr val="tx1"/>
            </a:solidFill>
          </a:ln>
          <a:effectLst>
            <a:outerShdw blurRad="50800" dist="37674" dir="2700000" algn="tl" rotWithShape="0">
              <a:srgbClr val="000000">
                <a:alpha val="40000"/>
              </a:srgbClr>
            </a:outerShdw>
          </a:effectLst>
        </p:spPr>
        <p:txBody>
          <a:bodyPr lIns="90000" tIns="45000" rIns="90000" bIns="45000" anchor="ctr"/>
          <a:lstStyle/>
          <a:p>
            <a:pPr algn="ctr">
              <a:lnSpc>
                <a:spcPct val="150000"/>
              </a:lnSpc>
              <a:spcBef>
                <a:spcPts val="2001"/>
              </a:spcBef>
              <a:defRPr/>
            </a:pPr>
            <a:r>
              <a:rPr lang="en-US" sz="1600" kern="0" spc="-1" dirty="0">
                <a:solidFill>
                  <a:srgbClr val="000000"/>
                </a:solidFill>
                <a:latin typeface="Tahoma"/>
              </a:rPr>
              <a:t>Multivessel disease at coronary artery angiography</a:t>
            </a:r>
            <a:endParaRPr lang="en-US" sz="1600" kern="0" spc="-1" dirty="0">
              <a:solidFill>
                <a:prstClr val="black"/>
              </a:solidFill>
              <a:latin typeface="Arial"/>
            </a:endParaRPr>
          </a:p>
        </p:txBody>
      </p:sp>
      <p:sp>
        <p:nvSpPr>
          <p:cNvPr id="14" name="CustomShape 3">
            <a:extLst>
              <a:ext uri="{FF2B5EF4-FFF2-40B4-BE49-F238E27FC236}">
                <a16:creationId xmlns:a16="http://schemas.microsoft.com/office/drawing/2014/main" id="{1AB1F467-508A-9B9A-5FE3-F0D92999924E}"/>
              </a:ext>
            </a:extLst>
          </p:cNvPr>
          <p:cNvSpPr/>
          <p:nvPr/>
        </p:nvSpPr>
        <p:spPr>
          <a:xfrm>
            <a:off x="1763688" y="1666904"/>
            <a:ext cx="5472609" cy="396000"/>
          </a:xfrm>
          <a:prstGeom prst="rect">
            <a:avLst/>
          </a:prstGeom>
          <a:noFill/>
          <a:ln w="25400">
            <a:solidFill>
              <a:schemeClr val="tx1"/>
            </a:solidFill>
          </a:ln>
          <a:effectLst>
            <a:outerShdw blurRad="50800" dist="37674" dir="2700000" algn="tl" rotWithShape="0">
              <a:srgbClr val="000000">
                <a:alpha val="40000"/>
              </a:srgbClr>
            </a:outerShdw>
          </a:effectLst>
        </p:spPr>
        <p:txBody>
          <a:bodyPr lIns="90000" tIns="45000" rIns="90000" bIns="45000" anchor="ctr"/>
          <a:lstStyle/>
          <a:p>
            <a:pPr algn="ctr">
              <a:lnSpc>
                <a:spcPct val="150000"/>
              </a:lnSpc>
              <a:spcBef>
                <a:spcPts val="2001"/>
              </a:spcBef>
              <a:defRPr/>
            </a:pPr>
            <a:r>
              <a:rPr lang="en-US" sz="1600" kern="0" spc="-1" dirty="0">
                <a:solidFill>
                  <a:srgbClr val="000000"/>
                </a:solidFill>
                <a:latin typeface="Tahoma"/>
              </a:rPr>
              <a:t>Culprit lesion clearly identifiable and successfully treated</a:t>
            </a:r>
            <a:endParaRPr lang="en-US" sz="1600" kern="0" spc="-1" dirty="0">
              <a:solidFill>
                <a:prstClr val="black"/>
              </a:solidFill>
              <a:latin typeface="Arial"/>
            </a:endParaRPr>
          </a:p>
        </p:txBody>
      </p:sp>
      <p:sp>
        <p:nvSpPr>
          <p:cNvPr id="15" name="CustomShape 3">
            <a:extLst>
              <a:ext uri="{FF2B5EF4-FFF2-40B4-BE49-F238E27FC236}">
                <a16:creationId xmlns:a16="http://schemas.microsoft.com/office/drawing/2014/main" id="{D956CDEB-54DC-6677-BA17-0E3C99D6C284}"/>
              </a:ext>
            </a:extLst>
          </p:cNvPr>
          <p:cNvSpPr/>
          <p:nvPr/>
        </p:nvSpPr>
        <p:spPr>
          <a:xfrm>
            <a:off x="107504" y="3749792"/>
            <a:ext cx="8928992" cy="297256"/>
          </a:xfrm>
          <a:prstGeom prst="rect">
            <a:avLst/>
          </a:prstGeom>
          <a:noFill/>
          <a:ln w="25400">
            <a:solidFill>
              <a:schemeClr val="tx1"/>
            </a:solidFill>
          </a:ln>
          <a:effectLst>
            <a:outerShdw blurRad="50800" dist="37674" dir="2700000" algn="tl" rotWithShape="0">
              <a:srgbClr val="000000">
                <a:alpha val="40000"/>
              </a:srgbClr>
            </a:outerShdw>
          </a:effectLst>
        </p:spPr>
        <p:txBody>
          <a:bodyPr lIns="90000" tIns="45000" rIns="90000" bIns="45000" anchor="ctr"/>
          <a:lstStyle/>
          <a:p>
            <a:pPr algn="ctr">
              <a:lnSpc>
                <a:spcPct val="150000"/>
              </a:lnSpc>
              <a:defRPr/>
            </a:pPr>
            <a:r>
              <a:rPr lang="en-US" sz="1600" b="1" kern="0" spc="-1" dirty="0">
                <a:solidFill>
                  <a:srgbClr val="000000"/>
                </a:solidFill>
                <a:latin typeface="Tahoma"/>
              </a:rPr>
              <a:t>Primary endpoint: </a:t>
            </a:r>
            <a:r>
              <a:rPr lang="en-GB" sz="1600" b="1" kern="0" spc="-1" dirty="0">
                <a:solidFill>
                  <a:srgbClr val="000000"/>
                </a:solidFill>
                <a:latin typeface="Tahoma"/>
              </a:rPr>
              <a:t>median follow-up 17.9 months (IQR 12-24 months) </a:t>
            </a:r>
            <a:endParaRPr lang="en-US" sz="1600" kern="0" spc="-1" dirty="0">
              <a:solidFill>
                <a:prstClr val="black"/>
              </a:solidFill>
              <a:latin typeface="Arial"/>
            </a:endParaRPr>
          </a:p>
        </p:txBody>
      </p:sp>
      <p:sp>
        <p:nvSpPr>
          <p:cNvPr id="16" name="CasellaDiTesto 15">
            <a:extLst>
              <a:ext uri="{FF2B5EF4-FFF2-40B4-BE49-F238E27FC236}">
                <a16:creationId xmlns:a16="http://schemas.microsoft.com/office/drawing/2014/main" id="{0E643D64-FD39-3047-2146-39FB99B1B8D1}"/>
              </a:ext>
            </a:extLst>
          </p:cNvPr>
          <p:cNvSpPr txBox="1"/>
          <p:nvPr/>
        </p:nvSpPr>
        <p:spPr>
          <a:xfrm>
            <a:off x="1121366" y="4096112"/>
            <a:ext cx="7925644" cy="707886"/>
          </a:xfrm>
          <a:prstGeom prst="rect">
            <a:avLst/>
          </a:prstGeom>
          <a:noFill/>
          <a:ln>
            <a:noFill/>
          </a:ln>
        </p:spPr>
        <p:txBody>
          <a:bodyPr wrap="square" rtlCol="0">
            <a:spAutoFit/>
          </a:bodyPr>
          <a:lstStyle/>
          <a:p>
            <a:pPr marL="38700" marR="0" lvl="0" indent="0" defTabSz="360000" eaLnBrk="1" fontAlgn="auto" latinLnBrk="0" hangingPunct="1">
              <a:lnSpc>
                <a:spcPct val="100000"/>
              </a:lnSpc>
              <a:spcBef>
                <a:spcPct val="20000"/>
              </a:spcBef>
              <a:spcAft>
                <a:spcPts val="0"/>
              </a:spcAft>
              <a:buClr>
                <a:srgbClr val="C00000"/>
              </a:buClr>
              <a:buSzTx/>
              <a:buFontTx/>
              <a:buNone/>
              <a:tabLst/>
              <a:defRPr/>
            </a:pPr>
            <a:r>
              <a:rPr kumimoji="0" lang="en-GB" sz="10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We estimated that </a:t>
            </a:r>
            <a:r>
              <a:rPr kumimoji="0" lang="en-GB" sz="10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9% of patients in the angiography group </a:t>
            </a:r>
            <a:r>
              <a:rPr kumimoji="0" lang="en-GB" sz="10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would experience a primary outcome event. Assuming a </a:t>
            </a:r>
            <a:r>
              <a:rPr kumimoji="0" lang="en-GB" sz="10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relative risk reduction of 35% with the physiology-guided strategy</a:t>
            </a:r>
            <a:r>
              <a:rPr kumimoji="0" lang="en-GB" sz="10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we calculated that a sample of 1718 patients would provide 80% power to detect a significant between-group difference at a two-sided alpha level of 0.05. To account for an anticipated 5% attrition rate, the </a:t>
            </a:r>
            <a:r>
              <a:rPr kumimoji="0" lang="en-GB" sz="10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target sample size was increased to at least 1800 patients</a:t>
            </a:r>
            <a:endParaRPr kumimoji="0" lang="en-GB" sz="1000" b="1" i="0" u="none" strike="noStrike" kern="0" cap="none" spc="0" normalizeH="0" baseline="0" noProof="0" dirty="0">
              <a:ln>
                <a:noFill/>
              </a:ln>
              <a:solidFill>
                <a:prstClr val="black"/>
              </a:solidFill>
              <a:effectLst/>
              <a:uLnTx/>
              <a:uFillTx/>
            </a:endParaRPr>
          </a:p>
        </p:txBody>
      </p:sp>
      <p:sp>
        <p:nvSpPr>
          <p:cNvPr id="17" name="Esplosione: 14 punte 16">
            <a:extLst>
              <a:ext uri="{FF2B5EF4-FFF2-40B4-BE49-F238E27FC236}">
                <a16:creationId xmlns:a16="http://schemas.microsoft.com/office/drawing/2014/main" id="{634DB597-A406-AF62-75D0-3CC5F1460880}"/>
              </a:ext>
            </a:extLst>
          </p:cNvPr>
          <p:cNvSpPr/>
          <p:nvPr/>
        </p:nvSpPr>
        <p:spPr>
          <a:xfrm rot="3972263">
            <a:off x="397894" y="3998626"/>
            <a:ext cx="635488" cy="914400"/>
          </a:xfrm>
          <a:prstGeom prst="irregularSeal2">
            <a:avLst/>
          </a:prstGeom>
          <a:solidFill>
            <a:sysClr val="window" lastClr="FFFFFF"/>
          </a:solidFill>
          <a:ln w="25400" cap="flat" cmpd="sng" algn="ctr">
            <a:solidFill>
              <a:srgbClr val="AE102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8" name="CasellaDiTesto 17">
            <a:extLst>
              <a:ext uri="{FF2B5EF4-FFF2-40B4-BE49-F238E27FC236}">
                <a16:creationId xmlns:a16="http://schemas.microsoft.com/office/drawing/2014/main" id="{EEB265EE-BEA9-946B-DF22-7C65CA60E1A7}"/>
              </a:ext>
            </a:extLst>
          </p:cNvPr>
          <p:cNvSpPr txBox="1"/>
          <p:nvPr/>
        </p:nvSpPr>
        <p:spPr>
          <a:xfrm>
            <a:off x="256216" y="4247182"/>
            <a:ext cx="864096" cy="415498"/>
          </a:xfrm>
          <a:prstGeom prst="rect">
            <a:avLst/>
          </a:prstGeom>
          <a:noFill/>
        </p:spPr>
        <p:txBody>
          <a:bodyPr wrap="square" rtlCol="0">
            <a:spAutoFit/>
          </a:bodyPr>
          <a:lstStyle/>
          <a:p>
            <a:pPr marL="38700" algn="ctr" defTabSz="360000">
              <a:spcBef>
                <a:spcPct val="20000"/>
              </a:spcBef>
              <a:buClr>
                <a:srgbClr val="C00000"/>
              </a:buClr>
              <a:buFont typeface="Arial" panose="020B0604020202020204" pitchFamily="34" charset="0"/>
              <a:buNone/>
            </a:pPr>
            <a:r>
              <a:rPr lang="it-IT" sz="1050" b="1" dirty="0">
                <a:solidFill>
                  <a:prstClr val="black"/>
                </a:solidFill>
                <a:latin typeface="Tahoma" panose="020B0604030504040204" pitchFamily="34" charset="0"/>
                <a:ea typeface="Tahoma" panose="020B0604030504040204" pitchFamily="34" charset="0"/>
                <a:cs typeface="Tahoma" panose="020B0604030504040204" pitchFamily="34" charset="0"/>
              </a:rPr>
              <a:t>Sample Size</a:t>
            </a:r>
            <a:endParaRPr lang="en-GB" sz="105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19" name="Decisione 18">
            <a:extLst>
              <a:ext uri="{FF2B5EF4-FFF2-40B4-BE49-F238E27FC236}">
                <a16:creationId xmlns:a16="http://schemas.microsoft.com/office/drawing/2014/main" id="{4E2FE464-A598-707D-64CE-D634EDED20F3}"/>
              </a:ext>
            </a:extLst>
          </p:cNvPr>
          <p:cNvSpPr/>
          <p:nvPr/>
        </p:nvSpPr>
        <p:spPr>
          <a:xfrm>
            <a:off x="4263718" y="2073566"/>
            <a:ext cx="573922" cy="316578"/>
          </a:xfrm>
          <a:prstGeom prst="flowChartDecision">
            <a:avLst/>
          </a:prstGeom>
          <a:solidFill>
            <a:sysClr val="window" lastClr="FFFFFF"/>
          </a:solidFill>
          <a:ln w="25400" cap="flat" cmpd="sng" algn="ctr">
            <a:solidFill>
              <a:srgbClr val="595959">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20" name="CasellaDiTesto 19">
            <a:extLst>
              <a:ext uri="{FF2B5EF4-FFF2-40B4-BE49-F238E27FC236}">
                <a16:creationId xmlns:a16="http://schemas.microsoft.com/office/drawing/2014/main" id="{9EE46A7D-A917-F330-7412-BB2C89806161}"/>
              </a:ext>
            </a:extLst>
          </p:cNvPr>
          <p:cNvSpPr txBox="1"/>
          <p:nvPr/>
        </p:nvSpPr>
        <p:spPr>
          <a:xfrm>
            <a:off x="4355976" y="2062309"/>
            <a:ext cx="360586" cy="338554"/>
          </a:xfrm>
          <a:prstGeom prst="rect">
            <a:avLst/>
          </a:prstGeom>
          <a:noFill/>
        </p:spPr>
        <p:txBody>
          <a:bodyPr wrap="square" rtlCol="0">
            <a:spAutoFit/>
          </a:bodyPr>
          <a:lstStyle/>
          <a:p>
            <a:pPr marL="38700" defTabSz="360000">
              <a:spcBef>
                <a:spcPct val="20000"/>
              </a:spcBef>
              <a:buClr>
                <a:srgbClr val="C00000"/>
              </a:buClr>
              <a:buFont typeface="Arial" panose="020B0604020202020204" pitchFamily="34" charset="0"/>
              <a:buNone/>
            </a:pPr>
            <a:r>
              <a:rPr lang="it-IT" sz="1600" b="1" dirty="0">
                <a:solidFill>
                  <a:srgbClr val="C00000"/>
                </a:solidFill>
                <a:latin typeface="Tahoma" panose="020B0604030504040204" pitchFamily="34" charset="0"/>
                <a:ea typeface="Tahoma" panose="020B0604030504040204" pitchFamily="34" charset="0"/>
                <a:cs typeface="Tahoma" panose="020B0604030504040204" pitchFamily="34" charset="0"/>
              </a:rPr>
              <a:t>R</a:t>
            </a:r>
            <a:endParaRPr lang="en-GB" sz="16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cxnSp>
        <p:nvCxnSpPr>
          <p:cNvPr id="21" name="Connettore a gomito 20">
            <a:extLst>
              <a:ext uri="{FF2B5EF4-FFF2-40B4-BE49-F238E27FC236}">
                <a16:creationId xmlns:a16="http://schemas.microsoft.com/office/drawing/2014/main" id="{CA525AE7-F425-849A-68F5-D13392AD977C}"/>
              </a:ext>
            </a:extLst>
          </p:cNvPr>
          <p:cNvCxnSpPr>
            <a:cxnSpLocks/>
            <a:endCxn id="8" idx="0"/>
          </p:cNvCxnSpPr>
          <p:nvPr/>
        </p:nvCxnSpPr>
        <p:spPr>
          <a:xfrm>
            <a:off x="4826458" y="2229453"/>
            <a:ext cx="1999825" cy="276657"/>
          </a:xfrm>
          <a:prstGeom prst="bentConnector2">
            <a:avLst/>
          </a:prstGeom>
          <a:noFill/>
          <a:ln w="38100" cap="flat" cmpd="sng" algn="ctr">
            <a:solidFill>
              <a:srgbClr val="595959">
                <a:lumMod val="75000"/>
              </a:srgbClr>
            </a:solidFill>
            <a:prstDash val="solid"/>
            <a:tailEnd type="triangle"/>
          </a:ln>
          <a:effectLst/>
        </p:spPr>
      </p:cxnSp>
      <p:cxnSp>
        <p:nvCxnSpPr>
          <p:cNvPr id="22" name="Connettore a gomito 21">
            <a:extLst>
              <a:ext uri="{FF2B5EF4-FFF2-40B4-BE49-F238E27FC236}">
                <a16:creationId xmlns:a16="http://schemas.microsoft.com/office/drawing/2014/main" id="{AB6D6824-7559-A631-6FED-48C4DA05B52E}"/>
              </a:ext>
            </a:extLst>
          </p:cNvPr>
          <p:cNvCxnSpPr>
            <a:cxnSpLocks/>
            <a:stCxn id="19" idx="1"/>
            <a:endCxn id="9" idx="0"/>
          </p:cNvCxnSpPr>
          <p:nvPr/>
        </p:nvCxnSpPr>
        <p:spPr>
          <a:xfrm rot="10800000" flipV="1">
            <a:off x="2327262" y="2231854"/>
            <a:ext cx="1936457" cy="267887"/>
          </a:xfrm>
          <a:prstGeom prst="bentConnector2">
            <a:avLst/>
          </a:prstGeom>
          <a:noFill/>
          <a:ln w="38100" cap="flat" cmpd="sng" algn="ctr">
            <a:solidFill>
              <a:srgbClr val="595959">
                <a:lumMod val="75000"/>
              </a:srgbClr>
            </a:solidFill>
            <a:prstDash val="solid"/>
            <a:tailEnd type="triangle"/>
          </a:ln>
          <a:effectLst/>
        </p:spPr>
      </p:cxnSp>
      <p:sp>
        <p:nvSpPr>
          <p:cNvPr id="23" name="CasellaDiTesto 22">
            <a:extLst>
              <a:ext uri="{FF2B5EF4-FFF2-40B4-BE49-F238E27FC236}">
                <a16:creationId xmlns:a16="http://schemas.microsoft.com/office/drawing/2014/main" id="{8E75BCC7-5E38-C24A-0F6B-E9935786A515}"/>
              </a:ext>
            </a:extLst>
          </p:cNvPr>
          <p:cNvSpPr txBox="1"/>
          <p:nvPr/>
        </p:nvSpPr>
        <p:spPr>
          <a:xfrm>
            <a:off x="98836" y="708526"/>
            <a:ext cx="1584176" cy="276999"/>
          </a:xfrm>
          <a:prstGeom prst="rect">
            <a:avLst/>
          </a:prstGeom>
          <a:solidFill>
            <a:srgbClr val="00B050"/>
          </a:solidFill>
        </p:spPr>
        <p:txBody>
          <a:bodyPr wrap="squar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it-IT" sz="1200" b="1" i="0" kern="1200" dirty="0" err="1">
                <a:solidFill>
                  <a:schemeClr val="bg1"/>
                </a:solidFill>
                <a:latin typeface="Tahoma" panose="020B0604030504040204" pitchFamily="34" charset="0"/>
                <a:ea typeface="Tahoma" panose="020B0604030504040204" pitchFamily="34" charset="0"/>
                <a:cs typeface="Tahoma" panose="020B0604030504040204" pitchFamily="34" charset="0"/>
              </a:rPr>
              <a:t>Inclusion</a:t>
            </a:r>
            <a:r>
              <a:rPr lang="it-IT" sz="1200" b="1" i="0" kern="12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it-IT" sz="1200" b="1" i="0" kern="1200" dirty="0" err="1">
                <a:solidFill>
                  <a:schemeClr val="bg1"/>
                </a:solidFill>
                <a:latin typeface="Tahoma" panose="020B0604030504040204" pitchFamily="34" charset="0"/>
                <a:ea typeface="Tahoma" panose="020B0604030504040204" pitchFamily="34" charset="0"/>
                <a:cs typeface="Tahoma" panose="020B0604030504040204" pitchFamily="34" charset="0"/>
              </a:rPr>
              <a:t>criteria</a:t>
            </a:r>
            <a:endParaRPr lang="en-GB" sz="1200" b="1" i="0" kern="12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25" name="CasellaDiTesto 24">
            <a:extLst>
              <a:ext uri="{FF2B5EF4-FFF2-40B4-BE49-F238E27FC236}">
                <a16:creationId xmlns:a16="http://schemas.microsoft.com/office/drawing/2014/main" id="{AD8B0B70-042B-7FD9-A14F-D16A734FAE0A}"/>
              </a:ext>
            </a:extLst>
          </p:cNvPr>
          <p:cNvSpPr txBox="1"/>
          <p:nvPr/>
        </p:nvSpPr>
        <p:spPr>
          <a:xfrm>
            <a:off x="98836" y="1015913"/>
            <a:ext cx="1584176" cy="720197"/>
          </a:xfrm>
          <a:prstGeom prst="rect">
            <a:avLst/>
          </a:prstGeom>
          <a:solidFill>
            <a:srgbClr val="CCECFF"/>
          </a:solidFill>
        </p:spPr>
        <p:txBody>
          <a:bodyPr wrap="square" rtlCol="0">
            <a:spAutoFit/>
          </a:bodyPr>
          <a:lstStyle/>
          <a:p>
            <a:pPr marL="171450" indent="-171450" defTabSz="360000" rtl="0" eaLnBrk="1" latinLnBrk="0" hangingPunct="1">
              <a:spcBef>
                <a:spcPct val="20000"/>
              </a:spcBef>
              <a:buClr>
                <a:srgbClr val="92D050"/>
              </a:buClr>
              <a:buFont typeface="Wingdings" panose="05000000000000000000" pitchFamily="2" charset="2"/>
              <a:buChar char="ü"/>
            </a:pPr>
            <a:r>
              <a:rPr lang="it-IT" sz="1200" b="1" i="0" kern="1200" dirty="0">
                <a:latin typeface="Tahoma" panose="020B0604030504040204" pitchFamily="34" charset="0"/>
                <a:ea typeface="Tahoma" panose="020B0604030504040204" pitchFamily="34" charset="0"/>
                <a:cs typeface="Tahoma" panose="020B0604030504040204" pitchFamily="34" charset="0"/>
              </a:rPr>
              <a:t> STEMI</a:t>
            </a:r>
          </a:p>
          <a:p>
            <a:pPr marL="171450" indent="-171450" defTabSz="360000" rtl="0" eaLnBrk="1" latinLnBrk="0" hangingPunct="1">
              <a:spcBef>
                <a:spcPct val="20000"/>
              </a:spcBef>
              <a:buClr>
                <a:srgbClr val="92D050"/>
              </a:buClr>
              <a:buFont typeface="Wingdings" panose="05000000000000000000" pitchFamily="2" charset="2"/>
              <a:buChar char="ü"/>
            </a:pPr>
            <a:r>
              <a:rPr lang="it-IT" sz="1200" b="1" dirty="0">
                <a:latin typeface="Tahoma" panose="020B0604030504040204" pitchFamily="34" charset="0"/>
                <a:ea typeface="Tahoma" panose="020B0604030504040204" pitchFamily="34" charset="0"/>
                <a:cs typeface="Tahoma" panose="020B0604030504040204" pitchFamily="34" charset="0"/>
              </a:rPr>
              <a:t>MVD</a:t>
            </a:r>
          </a:p>
          <a:p>
            <a:pPr marL="171450" indent="-171450" defTabSz="360000" rtl="0" eaLnBrk="1" latinLnBrk="0" hangingPunct="1">
              <a:spcBef>
                <a:spcPct val="20000"/>
              </a:spcBef>
              <a:buClr>
                <a:srgbClr val="92D050"/>
              </a:buClr>
              <a:buFont typeface="Wingdings" panose="05000000000000000000" pitchFamily="2" charset="2"/>
              <a:buChar char="ü"/>
            </a:pPr>
            <a:r>
              <a:rPr lang="it-IT" sz="1200" b="1" dirty="0" err="1">
                <a:latin typeface="Tahoma" panose="020B0604030504040204" pitchFamily="34" charset="0"/>
                <a:ea typeface="Tahoma" panose="020B0604030504040204" pitchFamily="34" charset="0"/>
                <a:cs typeface="Tahoma" panose="020B0604030504040204" pitchFamily="34" charset="0"/>
              </a:rPr>
              <a:t>Successful</a:t>
            </a:r>
            <a:r>
              <a:rPr lang="it-IT" sz="1200" b="1" dirty="0">
                <a:latin typeface="Tahoma" panose="020B0604030504040204" pitchFamily="34" charset="0"/>
                <a:ea typeface="Tahoma" panose="020B0604030504040204" pitchFamily="34" charset="0"/>
                <a:cs typeface="Tahoma" panose="020B0604030504040204" pitchFamily="34" charset="0"/>
              </a:rPr>
              <a:t> PPCI</a:t>
            </a:r>
            <a:endParaRPr lang="en-GB" sz="1200" b="1" i="0" kern="1200" dirty="0">
              <a:latin typeface="Tahoma" panose="020B0604030504040204" pitchFamily="34" charset="0"/>
              <a:ea typeface="Tahoma" panose="020B0604030504040204" pitchFamily="34" charset="0"/>
              <a:cs typeface="Tahoma" panose="020B0604030504040204" pitchFamily="34" charset="0"/>
            </a:endParaRPr>
          </a:p>
        </p:txBody>
      </p:sp>
      <p:sp>
        <p:nvSpPr>
          <p:cNvPr id="27" name="CasellaDiTesto 26">
            <a:extLst>
              <a:ext uri="{FF2B5EF4-FFF2-40B4-BE49-F238E27FC236}">
                <a16:creationId xmlns:a16="http://schemas.microsoft.com/office/drawing/2014/main" id="{D80A55EC-081D-D812-B11F-05AAFEFF9C92}"/>
              </a:ext>
            </a:extLst>
          </p:cNvPr>
          <p:cNvSpPr txBox="1"/>
          <p:nvPr/>
        </p:nvSpPr>
        <p:spPr>
          <a:xfrm>
            <a:off x="7388866" y="720565"/>
            <a:ext cx="1623471" cy="276999"/>
          </a:xfrm>
          <a:prstGeom prst="rect">
            <a:avLst/>
          </a:prstGeom>
          <a:solidFill>
            <a:srgbClr val="FF0000"/>
          </a:solidFill>
        </p:spPr>
        <p:txBody>
          <a:bodyPr wrap="squar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it-IT" sz="1200" b="1" dirty="0" err="1">
                <a:solidFill>
                  <a:schemeClr val="bg1"/>
                </a:solidFill>
                <a:latin typeface="Tahoma" panose="020B0604030504040204" pitchFamily="34" charset="0"/>
                <a:ea typeface="Tahoma" panose="020B0604030504040204" pitchFamily="34" charset="0"/>
                <a:cs typeface="Tahoma" panose="020B0604030504040204" pitchFamily="34" charset="0"/>
              </a:rPr>
              <a:t>Ex</a:t>
            </a:r>
            <a:r>
              <a:rPr lang="it-IT" sz="1200" b="1" i="0" kern="1200" dirty="0" err="1">
                <a:solidFill>
                  <a:schemeClr val="bg1"/>
                </a:solidFill>
                <a:latin typeface="Tahoma" panose="020B0604030504040204" pitchFamily="34" charset="0"/>
                <a:ea typeface="Tahoma" panose="020B0604030504040204" pitchFamily="34" charset="0"/>
                <a:cs typeface="Tahoma" panose="020B0604030504040204" pitchFamily="34" charset="0"/>
              </a:rPr>
              <a:t>clusion</a:t>
            </a:r>
            <a:r>
              <a:rPr lang="it-IT" sz="1200" b="1" i="0" kern="12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it-IT" sz="1200" b="1" i="0" kern="1200" dirty="0" err="1">
                <a:solidFill>
                  <a:schemeClr val="bg1"/>
                </a:solidFill>
                <a:latin typeface="Tahoma" panose="020B0604030504040204" pitchFamily="34" charset="0"/>
                <a:ea typeface="Tahoma" panose="020B0604030504040204" pitchFamily="34" charset="0"/>
                <a:cs typeface="Tahoma" panose="020B0604030504040204" pitchFamily="34" charset="0"/>
              </a:rPr>
              <a:t>criteria</a:t>
            </a:r>
            <a:endParaRPr lang="en-GB" sz="1200" b="1" i="0" kern="12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28" name="Immagine 27">
            <a:extLst>
              <a:ext uri="{FF2B5EF4-FFF2-40B4-BE49-F238E27FC236}">
                <a16:creationId xmlns:a16="http://schemas.microsoft.com/office/drawing/2014/main" id="{C4EC4C53-919B-FDCB-3BFD-5492C8E786CF}"/>
              </a:ext>
            </a:extLst>
          </p:cNvPr>
          <p:cNvPicPr>
            <a:picLocks noChangeAspect="1"/>
          </p:cNvPicPr>
          <p:nvPr/>
        </p:nvPicPr>
        <p:blipFill>
          <a:blip r:embed="rId5"/>
          <a:srcRect t="20865" b="21290"/>
          <a:stretch>
            <a:fillRect/>
          </a:stretch>
        </p:blipFill>
        <p:spPr>
          <a:xfrm>
            <a:off x="3406279" y="3343559"/>
            <a:ext cx="688756" cy="357169"/>
          </a:xfrm>
          <a:prstGeom prst="rect">
            <a:avLst/>
          </a:prstGeom>
        </p:spPr>
      </p:pic>
      <p:sp>
        <p:nvSpPr>
          <p:cNvPr id="33" name="CasellaDiTesto 32">
            <a:extLst>
              <a:ext uri="{FF2B5EF4-FFF2-40B4-BE49-F238E27FC236}">
                <a16:creationId xmlns:a16="http://schemas.microsoft.com/office/drawing/2014/main" id="{FD01EC50-7FFD-B4FF-B899-5B29562C42C4}"/>
              </a:ext>
            </a:extLst>
          </p:cNvPr>
          <p:cNvSpPr txBox="1"/>
          <p:nvPr/>
        </p:nvSpPr>
        <p:spPr>
          <a:xfrm>
            <a:off x="4108730" y="3412692"/>
            <a:ext cx="2458274" cy="228781"/>
          </a:xfrm>
          <a:prstGeom prst="rect">
            <a:avLst/>
          </a:prstGeom>
          <a:noFill/>
        </p:spPr>
        <p:txBody>
          <a:bodyPr wrap="square" rtlCol="0">
            <a:spAutoFit/>
          </a:bodyPr>
          <a:lstStyle/>
          <a:p>
            <a:pPr defTabSz="360000">
              <a:lnSpc>
                <a:spcPct val="125000"/>
              </a:lnSpc>
              <a:spcBef>
                <a:spcPct val="20000"/>
              </a:spcBef>
              <a:buClr>
                <a:srgbClr val="00B0F0"/>
              </a:buClr>
            </a:pPr>
            <a:r>
              <a:rPr lang="en-US" sz="800" b="1" spc="-1" dirty="0">
                <a:solidFill>
                  <a:srgbClr val="000000"/>
                </a:solidFill>
                <a:latin typeface="Tahoma" panose="020B0604030504040204" pitchFamily="34" charset="0"/>
                <a:ea typeface="Tahoma" panose="020B0604030504040204" pitchFamily="34" charset="0"/>
                <a:cs typeface="Tahoma" panose="020B0604030504040204" pitchFamily="34" charset="0"/>
              </a:rPr>
              <a:t>BP-SES Supraflex Cruz recommended </a:t>
            </a:r>
          </a:p>
        </p:txBody>
      </p:sp>
      <p:sp>
        <p:nvSpPr>
          <p:cNvPr id="3" name="CasellaDiTesto 2">
            <a:extLst>
              <a:ext uri="{FF2B5EF4-FFF2-40B4-BE49-F238E27FC236}">
                <a16:creationId xmlns:a16="http://schemas.microsoft.com/office/drawing/2014/main" id="{7B089EB7-A3E4-5D80-F235-D0D2ACA8A3F8}"/>
              </a:ext>
            </a:extLst>
          </p:cNvPr>
          <p:cNvSpPr txBox="1"/>
          <p:nvPr/>
        </p:nvSpPr>
        <p:spPr>
          <a:xfrm>
            <a:off x="1547664" y="4897279"/>
            <a:ext cx="6552480" cy="246221"/>
          </a:xfrm>
          <a:prstGeom prst="rect">
            <a:avLst/>
          </a:prstGeom>
          <a:noFill/>
        </p:spPr>
        <p:txBody>
          <a:bodyPr wrap="square" rtlCol="0">
            <a:spAutoFit/>
          </a:bodyPr>
          <a:lstStyle/>
          <a:p>
            <a:pPr marL="38700" algn="ctr" defTabSz="360000" rtl="0" eaLnBrk="1" latinLnBrk="0" hangingPunct="1">
              <a:spcBef>
                <a:spcPct val="20000"/>
              </a:spcBef>
              <a:buClr>
                <a:srgbClr val="C00000"/>
              </a:buClr>
            </a:pPr>
            <a:r>
              <a:rPr lang="it-IT" sz="1000" i="0" kern="1200" dirty="0">
                <a:solidFill>
                  <a:srgbClr val="7AC4E0"/>
                </a:solidFill>
                <a:latin typeface="Tahoma" panose="020B0604030504040204" pitchFamily="34" charset="0"/>
                <a:ea typeface="Tahoma" panose="020B0604030504040204" pitchFamily="34" charset="0"/>
                <a:cs typeface="Tahoma" panose="020B0604030504040204" pitchFamily="34" charset="0"/>
              </a:rPr>
              <a:t>1. </a:t>
            </a:r>
            <a:r>
              <a:rPr lang="en-US" sz="1000" i="0" kern="1200" dirty="0" err="1">
                <a:solidFill>
                  <a:srgbClr val="959595"/>
                </a:solidFill>
                <a:latin typeface="Tahoma" panose="020B0604030504040204" pitchFamily="34" charset="0"/>
                <a:ea typeface="Tahoma" panose="020B0604030504040204" pitchFamily="34" charset="0"/>
                <a:cs typeface="Tahoma" panose="020B0604030504040204" pitchFamily="34" charset="0"/>
              </a:rPr>
              <a:t>Erriquez</a:t>
            </a:r>
            <a:r>
              <a:rPr lang="en-US" sz="1000" i="0" kern="1200" dirty="0">
                <a:solidFill>
                  <a:srgbClr val="959595"/>
                </a:solidFill>
                <a:latin typeface="Tahoma" panose="020B0604030504040204" pitchFamily="34" charset="0"/>
                <a:ea typeface="Tahoma" panose="020B0604030504040204" pitchFamily="34" charset="0"/>
                <a:cs typeface="Tahoma" panose="020B0604030504040204" pitchFamily="34" charset="0"/>
              </a:rPr>
              <a:t> A, Am Heart J. 2025;284:71-80</a:t>
            </a:r>
            <a:r>
              <a:rPr lang="it-IT" sz="1000" i="0" kern="1200" dirty="0">
                <a:solidFill>
                  <a:srgbClr val="959595"/>
                </a:solidFill>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718021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C2057-8826-CE0B-869E-87DC4663DE9A}"/>
            </a:ext>
          </a:extLst>
        </p:cNvPr>
        <p:cNvGrpSpPr/>
        <p:nvPr/>
      </p:nvGrpSpPr>
      <p:grpSpPr>
        <a:xfrm>
          <a:off x="0" y="0"/>
          <a:ext cx="0" cy="0"/>
          <a:chOff x="0" y="0"/>
          <a:chExt cx="0" cy="0"/>
        </a:xfrm>
      </p:grpSpPr>
      <p:pic>
        <p:nvPicPr>
          <p:cNvPr id="26" name="Immagine 25">
            <a:extLst>
              <a:ext uri="{FF2B5EF4-FFF2-40B4-BE49-F238E27FC236}">
                <a16:creationId xmlns:a16="http://schemas.microsoft.com/office/drawing/2014/main" id="{BFB70B1F-85D8-975B-DAA8-E92C4ADAC016}"/>
              </a:ext>
            </a:extLst>
          </p:cNvPr>
          <p:cNvPicPr>
            <a:picLocks noChangeAspect="1"/>
          </p:cNvPicPr>
          <p:nvPr/>
        </p:nvPicPr>
        <p:blipFill>
          <a:blip r:embed="rId5"/>
          <a:stretch>
            <a:fillRect/>
          </a:stretch>
        </p:blipFill>
        <p:spPr>
          <a:xfrm>
            <a:off x="2604348" y="2163823"/>
            <a:ext cx="1152000" cy="1152000"/>
          </a:xfrm>
          <a:prstGeom prst="rect">
            <a:avLst/>
          </a:prstGeom>
        </p:spPr>
      </p:pic>
      <p:sp>
        <p:nvSpPr>
          <p:cNvPr id="34" name="Rettangolo 33">
            <a:extLst>
              <a:ext uri="{FF2B5EF4-FFF2-40B4-BE49-F238E27FC236}">
                <a16:creationId xmlns:a16="http://schemas.microsoft.com/office/drawing/2014/main" id="{07FE6552-8A5C-9008-55D9-D5DE288A8C19}"/>
              </a:ext>
            </a:extLst>
          </p:cNvPr>
          <p:cNvSpPr/>
          <p:nvPr/>
        </p:nvSpPr>
        <p:spPr>
          <a:xfrm>
            <a:off x="2557403" y="1890676"/>
            <a:ext cx="2806685" cy="2960816"/>
          </a:xfrm>
          <a:prstGeom prst="rect">
            <a:avLst/>
          </a:prstGeom>
          <a:noFill/>
          <a:ln>
            <a:solidFill>
              <a:schemeClr val="accent4">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2" name="Text Placeholder 1">
            <a:extLst>
              <a:ext uri="{FF2B5EF4-FFF2-40B4-BE49-F238E27FC236}">
                <a16:creationId xmlns:a16="http://schemas.microsoft.com/office/drawing/2014/main" id="{CB9395B1-DBC8-1E92-C9DA-2770ABC4343A}"/>
              </a:ext>
            </a:extLst>
          </p:cNvPr>
          <p:cNvSpPr>
            <a:spLocks noGrp="1"/>
          </p:cNvSpPr>
          <p:nvPr>
            <p:ph type="body" sz="quarter" idx="10"/>
          </p:nvPr>
        </p:nvSpPr>
        <p:spPr>
          <a:xfrm>
            <a:off x="251520" y="195486"/>
            <a:ext cx="7631757" cy="432048"/>
          </a:xfrm>
        </p:spPr>
        <p:txBody>
          <a:bodyPr/>
          <a:lstStyle/>
          <a:p>
            <a:r>
              <a:rPr lang="en-US" sz="3200"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Functional Coronary Angiography</a:t>
            </a:r>
            <a:r>
              <a:rPr lang="en-US" sz="3200" baseline="30000" dirty="0">
                <a:solidFill>
                  <a:srgbClr val="7AC4E0"/>
                </a:solidFill>
                <a:latin typeface="Tahoma" panose="020B0604030504040204" pitchFamily="34" charset="0"/>
                <a:ea typeface="Tahoma" panose="020B0604030504040204" pitchFamily="34" charset="0"/>
                <a:cs typeface="Tahoma" panose="020B0604030504040204" pitchFamily="34" charset="0"/>
              </a:rPr>
              <a:t>1</a:t>
            </a:r>
          </a:p>
        </p:txBody>
      </p:sp>
      <p:pic>
        <p:nvPicPr>
          <p:cNvPr id="7" name="Immagine 6">
            <a:extLst>
              <a:ext uri="{FF2B5EF4-FFF2-40B4-BE49-F238E27FC236}">
                <a16:creationId xmlns:a16="http://schemas.microsoft.com/office/drawing/2014/main" id="{00735391-B59E-6FB7-C6C9-457194024A71}"/>
              </a:ext>
            </a:extLst>
          </p:cNvPr>
          <p:cNvPicPr>
            <a:picLocks noChangeAspect="1"/>
          </p:cNvPicPr>
          <p:nvPr/>
        </p:nvPicPr>
        <p:blipFill>
          <a:blip r:embed="rId6"/>
          <a:stretch>
            <a:fillRect/>
          </a:stretch>
        </p:blipFill>
        <p:spPr>
          <a:xfrm>
            <a:off x="8361414" y="102106"/>
            <a:ext cx="675082" cy="466196"/>
          </a:xfrm>
          <a:prstGeom prst="rect">
            <a:avLst/>
          </a:prstGeom>
        </p:spPr>
      </p:pic>
      <p:sp>
        <p:nvSpPr>
          <p:cNvPr id="11" name="CasellaDiTesto 10">
            <a:extLst>
              <a:ext uri="{FF2B5EF4-FFF2-40B4-BE49-F238E27FC236}">
                <a16:creationId xmlns:a16="http://schemas.microsoft.com/office/drawing/2014/main" id="{443056D0-5CE7-BFCD-B548-009F3FBB2741}"/>
              </a:ext>
            </a:extLst>
          </p:cNvPr>
          <p:cNvSpPr txBox="1"/>
          <p:nvPr/>
        </p:nvSpPr>
        <p:spPr>
          <a:xfrm rot="16200000">
            <a:off x="-718780" y="2596159"/>
            <a:ext cx="1728192" cy="299890"/>
          </a:xfrm>
          <a:prstGeom prst="rect">
            <a:avLst/>
          </a:prstGeom>
          <a:noFill/>
        </p:spPr>
        <p:txBody>
          <a:bodyPr wrap="square" rtlCol="0">
            <a:spAutoFit/>
          </a:bodyPr>
          <a:lstStyle/>
          <a:p>
            <a:pPr marL="38700" algn="ctr" defTabSz="360000">
              <a:lnSpc>
                <a:spcPct val="125000"/>
              </a:lnSpc>
              <a:spcBef>
                <a:spcPct val="20000"/>
              </a:spcBef>
              <a:buClr>
                <a:srgbClr val="C00000"/>
              </a:buClr>
            </a:pPr>
            <a:r>
              <a:rPr lang="en-US" sz="1200" b="1" spc="-1" dirty="0" err="1">
                <a:solidFill>
                  <a:srgbClr val="000000"/>
                </a:solidFill>
                <a:latin typeface="Tahoma"/>
                <a:ea typeface="Tahoma"/>
              </a:rPr>
              <a:t>Nonculprit</a:t>
            </a:r>
            <a:r>
              <a:rPr lang="en-US" sz="1200" b="1" spc="-1" dirty="0">
                <a:solidFill>
                  <a:srgbClr val="000000"/>
                </a:solidFill>
                <a:latin typeface="Tahoma"/>
                <a:ea typeface="Tahoma"/>
              </a:rPr>
              <a:t> lesion</a:t>
            </a:r>
            <a:endParaRPr lang="en-US" sz="1200" b="1" spc="-1" dirty="0">
              <a:solidFill>
                <a:srgbClr val="000000"/>
              </a:solidFill>
              <a:latin typeface="Arial"/>
            </a:endParaRPr>
          </a:p>
        </p:txBody>
      </p:sp>
      <p:sp>
        <p:nvSpPr>
          <p:cNvPr id="13" name="CustomShape 9">
            <a:extLst>
              <a:ext uri="{FF2B5EF4-FFF2-40B4-BE49-F238E27FC236}">
                <a16:creationId xmlns:a16="http://schemas.microsoft.com/office/drawing/2014/main" id="{12FA638A-37B9-3F0A-0773-A096A988C0D9}"/>
              </a:ext>
            </a:extLst>
          </p:cNvPr>
          <p:cNvSpPr/>
          <p:nvPr/>
        </p:nvSpPr>
        <p:spPr>
          <a:xfrm>
            <a:off x="130396" y="771550"/>
            <a:ext cx="2836251" cy="764714"/>
          </a:xfrm>
          <a:prstGeom prst="rect">
            <a:avLst/>
          </a:prstGeom>
          <a:solidFill>
            <a:schemeClr val="tx2">
              <a:lumMod val="60000"/>
              <a:lumOff val="40000"/>
            </a:schemeClr>
          </a:solidFill>
          <a:ln>
            <a:solidFill>
              <a:srgbClr val="000000"/>
            </a:solidFill>
          </a:ln>
          <a:effectLst/>
        </p:spPr>
        <p:txBody>
          <a:bodyPr lIns="90000" tIns="45000" rIns="90000" bIns="45000" anchor="ctr"/>
          <a:lstStyle/>
          <a:p>
            <a:pPr algn="ctr">
              <a:spcBef>
                <a:spcPts val="641"/>
              </a:spcBef>
              <a:defRPr/>
            </a:pPr>
            <a:r>
              <a:rPr lang="en-US" sz="2000" b="1" kern="0" spc="-1" dirty="0">
                <a:solidFill>
                  <a:srgbClr val="FFFFFF"/>
                </a:solidFill>
                <a:effectLst>
                  <a:outerShdw blurRad="38100" dist="38100" dir="2700000" algn="tl">
                    <a:srgbClr val="000000">
                      <a:alpha val="43137"/>
                    </a:srgbClr>
                  </a:outerShdw>
                </a:effectLst>
                <a:latin typeface="Tahoma"/>
              </a:rPr>
              <a:t>Angiography-guided</a:t>
            </a:r>
            <a:endParaRPr lang="en-US" sz="2000" kern="0" spc="-1" dirty="0">
              <a:solidFill>
                <a:prstClr val="black"/>
              </a:solidFill>
              <a:effectLst>
                <a:outerShdw blurRad="38100" dist="38100" dir="2700000" algn="tl">
                  <a:srgbClr val="000000">
                    <a:alpha val="43137"/>
                  </a:srgbClr>
                </a:outerShdw>
              </a:effectLst>
              <a:latin typeface="Arial"/>
            </a:endParaRPr>
          </a:p>
        </p:txBody>
      </p:sp>
      <p:sp>
        <p:nvSpPr>
          <p:cNvPr id="15" name="CasellaDiTesto 14">
            <a:extLst>
              <a:ext uri="{FF2B5EF4-FFF2-40B4-BE49-F238E27FC236}">
                <a16:creationId xmlns:a16="http://schemas.microsoft.com/office/drawing/2014/main" id="{8489F3B9-C8C7-ABA5-620C-858F250D5E71}"/>
              </a:ext>
            </a:extLst>
          </p:cNvPr>
          <p:cNvSpPr txBox="1"/>
          <p:nvPr/>
        </p:nvSpPr>
        <p:spPr>
          <a:xfrm>
            <a:off x="3000335" y="833248"/>
            <a:ext cx="6099501" cy="643574"/>
          </a:xfrm>
          <a:prstGeom prst="rect">
            <a:avLst/>
          </a:prstGeom>
          <a:noFill/>
        </p:spPr>
        <p:txBody>
          <a:bodyPr wrap="square" rtlCol="0">
            <a:spAutoFit/>
          </a:bodyPr>
          <a:lstStyle/>
          <a:p>
            <a:pPr marL="90488" indent="-90488" defTabSz="360000">
              <a:lnSpc>
                <a:spcPct val="125000"/>
              </a:lnSpc>
              <a:spcBef>
                <a:spcPct val="20000"/>
              </a:spcBef>
              <a:buClr>
                <a:srgbClr val="00B0F0"/>
              </a:buClr>
              <a:buFont typeface="Arial" panose="020B0604020202020204" pitchFamily="34" charset="0"/>
              <a:buChar char="•"/>
            </a:pPr>
            <a:r>
              <a:rPr lang="en-GB" sz="1400" b="1" spc="-1" dirty="0">
                <a:solidFill>
                  <a:srgbClr val="000000"/>
                </a:solidFill>
                <a:latin typeface="Tahoma" panose="020B0604030504040204" pitchFamily="34" charset="0"/>
                <a:ea typeface="Tahoma" panose="020B0604030504040204" pitchFamily="34" charset="0"/>
                <a:cs typeface="Tahoma" panose="020B0604030504040204" pitchFamily="34" charset="0"/>
              </a:rPr>
              <a:t>PCI of all </a:t>
            </a:r>
            <a:r>
              <a:rPr lang="en-GB" sz="1400" b="1" spc="-1" dirty="0" err="1">
                <a:solidFill>
                  <a:srgbClr val="000000"/>
                </a:solidFill>
                <a:latin typeface="Tahoma" panose="020B0604030504040204" pitchFamily="34" charset="0"/>
                <a:ea typeface="Tahoma" panose="020B0604030504040204" pitchFamily="34" charset="0"/>
                <a:cs typeface="Tahoma" panose="020B0604030504040204" pitchFamily="34" charset="0"/>
              </a:rPr>
              <a:t>nonculprit</a:t>
            </a:r>
            <a:r>
              <a:rPr lang="en-GB" sz="1400" b="1" spc="-1" dirty="0">
                <a:solidFill>
                  <a:srgbClr val="000000"/>
                </a:solidFill>
                <a:latin typeface="Tahoma" panose="020B0604030504040204" pitchFamily="34" charset="0"/>
                <a:ea typeface="Tahoma" panose="020B0604030504040204" pitchFamily="34" charset="0"/>
                <a:cs typeface="Tahoma" panose="020B0604030504040204" pitchFamily="34" charset="0"/>
              </a:rPr>
              <a:t> lesions with %DS ≥50% </a:t>
            </a:r>
          </a:p>
          <a:p>
            <a:pPr marL="90488" indent="-90488" defTabSz="360000">
              <a:lnSpc>
                <a:spcPct val="125000"/>
              </a:lnSpc>
              <a:spcBef>
                <a:spcPct val="20000"/>
              </a:spcBef>
              <a:buClr>
                <a:srgbClr val="00B0F0"/>
              </a:buClr>
              <a:buFont typeface="Arial" panose="020B0604020202020204" pitchFamily="34" charset="0"/>
              <a:buChar char="•"/>
            </a:pPr>
            <a:r>
              <a:rPr lang="en-GB" sz="1400" b="1" spc="-1" dirty="0">
                <a:solidFill>
                  <a:srgbClr val="000000"/>
                </a:solidFill>
                <a:latin typeface="Tahoma" panose="020B0604030504040204" pitchFamily="34" charset="0"/>
                <a:ea typeface="Tahoma" panose="020B0604030504040204" pitchFamily="34" charset="0"/>
                <a:cs typeface="Tahoma" panose="020B0604030504040204" pitchFamily="34" charset="0"/>
              </a:rPr>
              <a:t>During the index or staged procedure (index hospitalization)</a:t>
            </a:r>
            <a:endParaRPr lang="en-US" sz="1400" b="1" spc="-1"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17" name="CustomShape 10">
            <a:extLst>
              <a:ext uri="{FF2B5EF4-FFF2-40B4-BE49-F238E27FC236}">
                <a16:creationId xmlns:a16="http://schemas.microsoft.com/office/drawing/2014/main" id="{5B720AF2-9B9D-BE6E-E61B-B25A62DD6558}"/>
              </a:ext>
            </a:extLst>
          </p:cNvPr>
          <p:cNvSpPr/>
          <p:nvPr/>
        </p:nvSpPr>
        <p:spPr>
          <a:xfrm>
            <a:off x="130396" y="3816892"/>
            <a:ext cx="2836251" cy="771082"/>
          </a:xfrm>
          <a:prstGeom prst="rect">
            <a:avLst/>
          </a:prstGeom>
          <a:gradFill rotWithShape="0">
            <a:gsLst>
              <a:gs pos="0">
                <a:srgbClr val="005EA4"/>
              </a:gs>
              <a:gs pos="50000">
                <a:srgbClr val="005694">
                  <a:lumMod val="75000"/>
                </a:srgbClr>
              </a:gs>
              <a:gs pos="100000">
                <a:srgbClr val="005694">
                  <a:lumMod val="50000"/>
                </a:srgbClr>
              </a:gs>
            </a:gsLst>
            <a:lin ang="5400000"/>
          </a:gradFill>
          <a:ln>
            <a:solidFill>
              <a:srgbClr val="000000"/>
            </a:solidFill>
          </a:ln>
          <a:effectLst/>
        </p:spPr>
        <p:txBody>
          <a:bodyPr lIns="90000" tIns="45000" rIns="90000" bIns="45000" anchor="ctr"/>
          <a:lstStyle/>
          <a:p>
            <a:pPr marL="0" marR="0" lvl="0" indent="0" algn="ctr" defTabSz="914400" eaLnBrk="1" fontAlgn="auto" latinLnBrk="0" hangingPunct="1">
              <a:lnSpc>
                <a:spcPct val="100000"/>
              </a:lnSpc>
              <a:spcBef>
                <a:spcPts val="641"/>
              </a:spcBef>
              <a:spcAft>
                <a:spcPts val="0"/>
              </a:spcAft>
              <a:buClrTx/>
              <a:buSzTx/>
              <a:buFontTx/>
              <a:buNone/>
              <a:tabLst/>
              <a:defRPr/>
            </a:pPr>
            <a:r>
              <a:rPr kumimoji="0" lang="en-US" sz="2000" b="1" i="0" u="none" strike="noStrike" kern="0" cap="none" spc="-1" normalizeH="0" baseline="0" noProof="0" dirty="0">
                <a:ln>
                  <a:noFill/>
                </a:ln>
                <a:solidFill>
                  <a:prstClr val="white"/>
                </a:solidFill>
                <a:effectLst>
                  <a:outerShdw blurRad="38100" dist="38100" dir="2700000" algn="tl">
                    <a:srgbClr val="000000">
                      <a:alpha val="43137"/>
                    </a:srgbClr>
                  </a:outerShdw>
                </a:effectLst>
                <a:uLnTx/>
                <a:uFillTx/>
                <a:latin typeface="Tahoma"/>
              </a:rPr>
              <a:t>Physiology-guided</a:t>
            </a:r>
            <a:endParaRPr kumimoji="0" lang="en-US" sz="2000" b="0" i="0" u="none" strike="noStrike" kern="0" cap="none" spc="-1" normalizeH="0" baseline="0" noProof="0" dirty="0">
              <a:ln>
                <a:noFill/>
              </a:ln>
              <a:solidFill>
                <a:prstClr val="white"/>
              </a:solidFill>
              <a:effectLst>
                <a:outerShdw blurRad="38100" dist="38100" dir="2700000" algn="tl">
                  <a:srgbClr val="000000">
                    <a:alpha val="43137"/>
                  </a:srgbClr>
                </a:outerShdw>
              </a:effectLst>
              <a:uLnTx/>
              <a:uFillTx/>
              <a:latin typeface="Arial"/>
            </a:endParaRPr>
          </a:p>
        </p:txBody>
      </p:sp>
      <p:pic>
        <p:nvPicPr>
          <p:cNvPr id="23" name="Immagine 22">
            <a:extLst>
              <a:ext uri="{FF2B5EF4-FFF2-40B4-BE49-F238E27FC236}">
                <a16:creationId xmlns:a16="http://schemas.microsoft.com/office/drawing/2014/main" id="{304B685E-8D2E-0D76-93A2-72B8407D878D}"/>
              </a:ext>
            </a:extLst>
          </p:cNvPr>
          <p:cNvPicPr>
            <a:picLocks noChangeAspect="1"/>
          </p:cNvPicPr>
          <p:nvPr/>
        </p:nvPicPr>
        <p:blipFill rotWithShape="1">
          <a:blip r:embed="rId7"/>
          <a:srcRect l="91" t="50436" r="50679" b="3968"/>
          <a:stretch/>
        </p:blipFill>
        <p:spPr>
          <a:xfrm>
            <a:off x="3781539" y="2929419"/>
            <a:ext cx="1317079" cy="697141"/>
          </a:xfrm>
          <a:prstGeom prst="rect">
            <a:avLst/>
          </a:prstGeom>
        </p:spPr>
      </p:pic>
      <p:pic>
        <p:nvPicPr>
          <p:cNvPr id="25" name="Immagine 24">
            <a:extLst>
              <a:ext uri="{FF2B5EF4-FFF2-40B4-BE49-F238E27FC236}">
                <a16:creationId xmlns:a16="http://schemas.microsoft.com/office/drawing/2014/main" id="{962CF4AB-C308-C9A7-D9D8-0A2E8B7520BC}"/>
              </a:ext>
            </a:extLst>
          </p:cNvPr>
          <p:cNvPicPr>
            <a:picLocks noChangeAspect="1"/>
          </p:cNvPicPr>
          <p:nvPr/>
        </p:nvPicPr>
        <p:blipFill rotWithShape="1">
          <a:blip r:embed="rId8"/>
          <a:srcRect l="38587" t="8830" r="2204" b="3096"/>
          <a:stretch/>
        </p:blipFill>
        <p:spPr>
          <a:xfrm>
            <a:off x="3784209" y="1931448"/>
            <a:ext cx="1317079" cy="797150"/>
          </a:xfrm>
          <a:prstGeom prst="rect">
            <a:avLst/>
          </a:prstGeom>
        </p:spPr>
      </p:pic>
      <p:pic>
        <p:nvPicPr>
          <p:cNvPr id="27" name="Immagine 26">
            <a:extLst>
              <a:ext uri="{FF2B5EF4-FFF2-40B4-BE49-F238E27FC236}">
                <a16:creationId xmlns:a16="http://schemas.microsoft.com/office/drawing/2014/main" id="{F93A8A2C-7042-B52D-45C8-EAAD4BA8BC5F}"/>
              </a:ext>
            </a:extLst>
          </p:cNvPr>
          <p:cNvPicPr>
            <a:picLocks noChangeAspect="1"/>
          </p:cNvPicPr>
          <p:nvPr/>
        </p:nvPicPr>
        <p:blipFill rotWithShape="1">
          <a:blip r:embed="rId9"/>
          <a:srcRect l="49977" t="31355" r="7763" b="45645"/>
          <a:stretch/>
        </p:blipFill>
        <p:spPr>
          <a:xfrm>
            <a:off x="3781540" y="3825561"/>
            <a:ext cx="1332128" cy="797150"/>
          </a:xfrm>
          <a:prstGeom prst="rect">
            <a:avLst/>
          </a:prstGeom>
        </p:spPr>
      </p:pic>
      <p:sp>
        <p:nvSpPr>
          <p:cNvPr id="29" name="CasellaDiTesto 28">
            <a:extLst>
              <a:ext uri="{FF2B5EF4-FFF2-40B4-BE49-F238E27FC236}">
                <a16:creationId xmlns:a16="http://schemas.microsoft.com/office/drawing/2014/main" id="{3BDCEE20-66E7-9666-26D7-A24448FEB735}"/>
              </a:ext>
            </a:extLst>
          </p:cNvPr>
          <p:cNvSpPr txBox="1"/>
          <p:nvPr/>
        </p:nvSpPr>
        <p:spPr>
          <a:xfrm>
            <a:off x="3565515" y="4622711"/>
            <a:ext cx="1825891" cy="228781"/>
          </a:xfrm>
          <a:prstGeom prst="rect">
            <a:avLst/>
          </a:prstGeom>
          <a:noFill/>
        </p:spPr>
        <p:txBody>
          <a:bodyPr wrap="square" rtlCol="0">
            <a:spAutoFit/>
          </a:bodyPr>
          <a:lstStyle/>
          <a:p>
            <a:pPr defTabSz="360000">
              <a:lnSpc>
                <a:spcPct val="125000"/>
              </a:lnSpc>
              <a:spcBef>
                <a:spcPct val="20000"/>
              </a:spcBef>
              <a:buClr>
                <a:srgbClr val="00B0F0"/>
              </a:buClr>
            </a:pPr>
            <a:r>
              <a:rPr lang="en-US" sz="800" b="1" spc="-1" dirty="0">
                <a:solidFill>
                  <a:srgbClr val="000000"/>
                </a:solidFill>
                <a:latin typeface="Tahoma" panose="020B0604030504040204" pitchFamily="34" charset="0"/>
                <a:ea typeface="Tahoma" panose="020B0604030504040204" pitchFamily="34" charset="0"/>
                <a:cs typeface="Tahoma" panose="020B0604030504040204" pitchFamily="34" charset="0"/>
              </a:rPr>
              <a:t>Quantitative Flow Ratio (</a:t>
            </a:r>
            <a:r>
              <a:rPr lang="en-US" sz="800" b="1" spc="-1" dirty="0" err="1">
                <a:solidFill>
                  <a:srgbClr val="000000"/>
                </a:solidFill>
                <a:latin typeface="Tahoma" panose="020B0604030504040204" pitchFamily="34" charset="0"/>
                <a:ea typeface="Tahoma" panose="020B0604030504040204" pitchFamily="34" charset="0"/>
                <a:cs typeface="Tahoma" panose="020B0604030504040204" pitchFamily="34" charset="0"/>
              </a:rPr>
              <a:t>Medis</a:t>
            </a:r>
            <a:r>
              <a:rPr lang="en-US" sz="800" b="1" spc="-1" dirty="0">
                <a:solidFill>
                  <a:srgbClr val="000000"/>
                </a:solidFill>
                <a:latin typeface="Tahoma" panose="020B0604030504040204" pitchFamily="34" charset="0"/>
                <a:ea typeface="Tahoma" panose="020B0604030504040204" pitchFamily="34" charset="0"/>
                <a:cs typeface="Tahoma" panose="020B0604030504040204" pitchFamily="34" charset="0"/>
              </a:rPr>
              <a:t>)</a:t>
            </a:r>
          </a:p>
        </p:txBody>
      </p:sp>
      <p:sp>
        <p:nvSpPr>
          <p:cNvPr id="31" name="CasellaDiTesto 30">
            <a:extLst>
              <a:ext uri="{FF2B5EF4-FFF2-40B4-BE49-F238E27FC236}">
                <a16:creationId xmlns:a16="http://schemas.microsoft.com/office/drawing/2014/main" id="{460AF82E-CC58-0C8A-453A-56F2F6BC0F6D}"/>
              </a:ext>
            </a:extLst>
          </p:cNvPr>
          <p:cNvSpPr txBox="1"/>
          <p:nvPr/>
        </p:nvSpPr>
        <p:spPr>
          <a:xfrm>
            <a:off x="3565514" y="2691903"/>
            <a:ext cx="1825891" cy="228781"/>
          </a:xfrm>
          <a:prstGeom prst="rect">
            <a:avLst/>
          </a:prstGeom>
          <a:noFill/>
        </p:spPr>
        <p:txBody>
          <a:bodyPr wrap="square" rtlCol="0">
            <a:spAutoFit/>
          </a:bodyPr>
          <a:lstStyle/>
          <a:p>
            <a:pPr defTabSz="360000">
              <a:lnSpc>
                <a:spcPct val="125000"/>
              </a:lnSpc>
              <a:spcBef>
                <a:spcPct val="20000"/>
              </a:spcBef>
              <a:buClr>
                <a:srgbClr val="00B0F0"/>
              </a:buClr>
            </a:pPr>
            <a:r>
              <a:rPr lang="en-US" sz="800" b="1" spc="-1" dirty="0">
                <a:solidFill>
                  <a:srgbClr val="000000"/>
                </a:solidFill>
                <a:latin typeface="Tahoma" panose="020B0604030504040204" pitchFamily="34" charset="0"/>
                <a:ea typeface="Tahoma" panose="020B0604030504040204" pitchFamily="34" charset="0"/>
                <a:cs typeface="Tahoma" panose="020B0604030504040204" pitchFamily="34" charset="0"/>
              </a:rPr>
              <a:t>Murray law-based QFR (Pulse)</a:t>
            </a:r>
          </a:p>
        </p:txBody>
      </p:sp>
      <p:sp>
        <p:nvSpPr>
          <p:cNvPr id="33" name="CasellaDiTesto 32">
            <a:extLst>
              <a:ext uri="{FF2B5EF4-FFF2-40B4-BE49-F238E27FC236}">
                <a16:creationId xmlns:a16="http://schemas.microsoft.com/office/drawing/2014/main" id="{D2A2AC26-8092-8211-8F69-912EB74B2EF3}"/>
              </a:ext>
            </a:extLst>
          </p:cNvPr>
          <p:cNvSpPr txBox="1"/>
          <p:nvPr/>
        </p:nvSpPr>
        <p:spPr>
          <a:xfrm>
            <a:off x="3565514" y="3602455"/>
            <a:ext cx="1825891" cy="228781"/>
          </a:xfrm>
          <a:prstGeom prst="rect">
            <a:avLst/>
          </a:prstGeom>
          <a:noFill/>
        </p:spPr>
        <p:txBody>
          <a:bodyPr wrap="square" rtlCol="0">
            <a:spAutoFit/>
          </a:bodyPr>
          <a:lstStyle/>
          <a:p>
            <a:pPr algn="ctr" defTabSz="360000">
              <a:lnSpc>
                <a:spcPct val="125000"/>
              </a:lnSpc>
              <a:spcBef>
                <a:spcPct val="20000"/>
              </a:spcBef>
              <a:buClr>
                <a:srgbClr val="00B0F0"/>
              </a:buClr>
            </a:pPr>
            <a:r>
              <a:rPr lang="en-US" sz="800" b="1" spc="-1" dirty="0">
                <a:solidFill>
                  <a:srgbClr val="000000"/>
                </a:solidFill>
                <a:latin typeface="Tahoma" panose="020B0604030504040204" pitchFamily="34" charset="0"/>
                <a:ea typeface="Tahoma" panose="020B0604030504040204" pitchFamily="34" charset="0"/>
                <a:cs typeface="Tahoma" panose="020B0604030504040204" pitchFamily="34" charset="0"/>
              </a:rPr>
              <a:t>Vessel FFR (Pie Medical)</a:t>
            </a:r>
          </a:p>
        </p:txBody>
      </p:sp>
      <p:sp>
        <p:nvSpPr>
          <p:cNvPr id="36" name="CasellaDiTesto 35">
            <a:extLst>
              <a:ext uri="{FF2B5EF4-FFF2-40B4-BE49-F238E27FC236}">
                <a16:creationId xmlns:a16="http://schemas.microsoft.com/office/drawing/2014/main" id="{56AF0E40-43C2-167E-984B-72F667B29DEF}"/>
              </a:ext>
            </a:extLst>
          </p:cNvPr>
          <p:cNvSpPr txBox="1"/>
          <p:nvPr/>
        </p:nvSpPr>
        <p:spPr>
          <a:xfrm>
            <a:off x="2542773" y="1659456"/>
            <a:ext cx="2865967" cy="228781"/>
          </a:xfrm>
          <a:prstGeom prst="rect">
            <a:avLst/>
          </a:prstGeom>
          <a:noFill/>
        </p:spPr>
        <p:txBody>
          <a:bodyPr wrap="square" rtlCol="0">
            <a:spAutoFit/>
          </a:bodyPr>
          <a:lstStyle/>
          <a:p>
            <a:pPr defTabSz="360000">
              <a:lnSpc>
                <a:spcPct val="125000"/>
              </a:lnSpc>
              <a:spcBef>
                <a:spcPct val="20000"/>
              </a:spcBef>
              <a:buClr>
                <a:srgbClr val="00B0F0"/>
              </a:buClr>
            </a:pPr>
            <a:r>
              <a:rPr lang="en-US" sz="800" b="1" spc="-1" dirty="0">
                <a:solidFill>
                  <a:srgbClr val="000000"/>
                </a:solidFill>
                <a:latin typeface="Tahoma" panose="020B0604030504040204" pitchFamily="34" charset="0"/>
                <a:ea typeface="Tahoma" panose="020B0604030504040204" pitchFamily="34" charset="0"/>
                <a:cs typeface="Tahoma" panose="020B0604030504040204" pitchFamily="34" charset="0"/>
              </a:rPr>
              <a:t>Central Core Lab – Functional Coronary Angiography</a:t>
            </a:r>
          </a:p>
        </p:txBody>
      </p:sp>
      <p:sp>
        <p:nvSpPr>
          <p:cNvPr id="38" name="CasellaDiTesto 37">
            <a:extLst>
              <a:ext uri="{FF2B5EF4-FFF2-40B4-BE49-F238E27FC236}">
                <a16:creationId xmlns:a16="http://schemas.microsoft.com/office/drawing/2014/main" id="{2B3C9C08-95C2-AE1C-EC88-89D52A92C41C}"/>
              </a:ext>
            </a:extLst>
          </p:cNvPr>
          <p:cNvSpPr txBox="1"/>
          <p:nvPr/>
        </p:nvSpPr>
        <p:spPr>
          <a:xfrm>
            <a:off x="5472395" y="1949012"/>
            <a:ext cx="3375708" cy="276999"/>
          </a:xfrm>
          <a:prstGeom prst="rect">
            <a:avLst/>
          </a:prstGeom>
          <a:solidFill>
            <a:srgbClr val="00B050"/>
          </a:solidFill>
        </p:spPr>
        <p:txBody>
          <a:bodyPr wrap="squar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it-IT" sz="1200" b="1" i="0" kern="1200" dirty="0">
                <a:solidFill>
                  <a:schemeClr val="bg1"/>
                </a:solidFill>
                <a:latin typeface="Tahoma" panose="020B0604030504040204" pitchFamily="34" charset="0"/>
                <a:ea typeface="Tahoma" panose="020B0604030504040204" pitchFamily="34" charset="0"/>
                <a:cs typeface="Tahoma" panose="020B0604030504040204" pitchFamily="34" charset="0"/>
              </a:rPr>
              <a:t>Positive </a:t>
            </a:r>
            <a:r>
              <a:rPr lang="it-IT" sz="1200" b="1" i="0" kern="1200" dirty="0" err="1">
                <a:solidFill>
                  <a:schemeClr val="bg1"/>
                </a:solidFill>
                <a:latin typeface="Tahoma" panose="020B0604030504040204" pitchFamily="34" charset="0"/>
                <a:ea typeface="Tahoma" panose="020B0604030504040204" pitchFamily="34" charset="0"/>
                <a:cs typeface="Tahoma" panose="020B0604030504040204" pitchFamily="34" charset="0"/>
              </a:rPr>
              <a:t>angio-derived</a:t>
            </a:r>
            <a:r>
              <a:rPr lang="it-IT" sz="1200" b="1" i="0" kern="1200" dirty="0">
                <a:solidFill>
                  <a:schemeClr val="bg1"/>
                </a:solidFill>
                <a:latin typeface="Tahoma" panose="020B0604030504040204" pitchFamily="34" charset="0"/>
                <a:ea typeface="Tahoma" panose="020B0604030504040204" pitchFamily="34" charset="0"/>
                <a:cs typeface="Tahoma" panose="020B0604030504040204" pitchFamily="34" charset="0"/>
              </a:rPr>
              <a:t> FFR → PCI</a:t>
            </a:r>
            <a:endParaRPr lang="en-GB" sz="1200" b="1" i="0" kern="12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42" name="Immagine 41">
            <a:extLst>
              <a:ext uri="{FF2B5EF4-FFF2-40B4-BE49-F238E27FC236}">
                <a16:creationId xmlns:a16="http://schemas.microsoft.com/office/drawing/2014/main" id="{224169A3-94F5-661C-CA53-7D9254FCC140}"/>
              </a:ext>
            </a:extLst>
          </p:cNvPr>
          <p:cNvPicPr>
            <a:picLocks noChangeAspect="1"/>
          </p:cNvPicPr>
          <p:nvPr/>
        </p:nvPicPr>
        <p:blipFill>
          <a:blip r:embed="rId10"/>
          <a:stretch>
            <a:fillRect/>
          </a:stretch>
        </p:blipFill>
        <p:spPr>
          <a:xfrm>
            <a:off x="6326152" y="2241552"/>
            <a:ext cx="2511067" cy="778723"/>
          </a:xfrm>
          <a:prstGeom prst="rect">
            <a:avLst/>
          </a:prstGeom>
        </p:spPr>
      </p:pic>
      <p:pic>
        <p:nvPicPr>
          <p:cNvPr id="40" name="Immagine 39">
            <a:extLst>
              <a:ext uri="{FF2B5EF4-FFF2-40B4-BE49-F238E27FC236}">
                <a16:creationId xmlns:a16="http://schemas.microsoft.com/office/drawing/2014/main" id="{36BC55C9-5FC2-6160-26F6-B61A593E0D02}"/>
              </a:ext>
            </a:extLst>
          </p:cNvPr>
          <p:cNvPicPr>
            <a:picLocks noChangeAspect="1"/>
          </p:cNvPicPr>
          <p:nvPr/>
        </p:nvPicPr>
        <p:blipFill>
          <a:blip r:embed="rId11"/>
          <a:stretch>
            <a:fillRect/>
          </a:stretch>
        </p:blipFill>
        <p:spPr>
          <a:xfrm>
            <a:off x="5486779" y="2240744"/>
            <a:ext cx="930384" cy="778723"/>
          </a:xfrm>
          <a:prstGeom prst="rect">
            <a:avLst/>
          </a:prstGeom>
        </p:spPr>
      </p:pic>
      <p:sp>
        <p:nvSpPr>
          <p:cNvPr id="44" name="CasellaDiTesto 43">
            <a:extLst>
              <a:ext uri="{FF2B5EF4-FFF2-40B4-BE49-F238E27FC236}">
                <a16:creationId xmlns:a16="http://schemas.microsoft.com/office/drawing/2014/main" id="{DAFA380C-023F-BD52-BC6E-4DF25CE3797C}"/>
              </a:ext>
            </a:extLst>
          </p:cNvPr>
          <p:cNvSpPr txBox="1"/>
          <p:nvPr/>
        </p:nvSpPr>
        <p:spPr>
          <a:xfrm>
            <a:off x="5434808" y="3019467"/>
            <a:ext cx="3402412" cy="743089"/>
          </a:xfrm>
          <a:prstGeom prst="rect">
            <a:avLst/>
          </a:prstGeom>
          <a:noFill/>
        </p:spPr>
        <p:txBody>
          <a:bodyPr wrap="square" rtlCol="0">
            <a:spAutoFit/>
          </a:bodyPr>
          <a:lstStyle/>
          <a:p>
            <a:pPr marL="90488" indent="-90488" defTabSz="360000">
              <a:lnSpc>
                <a:spcPct val="125000"/>
              </a:lnSpc>
              <a:spcBef>
                <a:spcPct val="20000"/>
              </a:spcBef>
              <a:buClr>
                <a:srgbClr val="00B0F0"/>
              </a:buClr>
              <a:buFont typeface="Arial" panose="020B0604020202020204" pitchFamily="34" charset="0"/>
              <a:buChar char="•"/>
            </a:pPr>
            <a:r>
              <a:rPr lang="en-GB" sz="1050" b="1" spc="-1" dirty="0">
                <a:solidFill>
                  <a:srgbClr val="000000"/>
                </a:solidFill>
                <a:latin typeface="Tahoma"/>
                <a:ea typeface="Tahoma"/>
              </a:rPr>
              <a:t>Distal single point FFR value</a:t>
            </a:r>
          </a:p>
          <a:p>
            <a:pPr marL="90488" indent="-90488" defTabSz="360000">
              <a:lnSpc>
                <a:spcPct val="125000"/>
              </a:lnSpc>
              <a:spcBef>
                <a:spcPct val="20000"/>
              </a:spcBef>
              <a:buClr>
                <a:srgbClr val="00B0F0"/>
              </a:buClr>
              <a:buFont typeface="Arial" panose="020B0604020202020204" pitchFamily="34" charset="0"/>
              <a:buChar char="•"/>
            </a:pPr>
            <a:r>
              <a:rPr lang="en-GB" sz="1050" b="1" spc="-1" dirty="0">
                <a:solidFill>
                  <a:srgbClr val="000000"/>
                </a:solidFill>
                <a:latin typeface="Tahoma"/>
                <a:ea typeface="Tahoma"/>
              </a:rPr>
              <a:t>Longitudinal pattern of disease</a:t>
            </a:r>
          </a:p>
          <a:p>
            <a:pPr marL="90488" indent="-90488" defTabSz="360000">
              <a:lnSpc>
                <a:spcPct val="125000"/>
              </a:lnSpc>
              <a:spcBef>
                <a:spcPct val="20000"/>
              </a:spcBef>
              <a:buClr>
                <a:srgbClr val="00B0F0"/>
              </a:buClr>
              <a:buFont typeface="Arial" panose="020B0604020202020204" pitchFamily="34" charset="0"/>
              <a:buChar char="•"/>
            </a:pPr>
            <a:r>
              <a:rPr lang="en-GB" sz="1050" b="1" spc="-1" dirty="0">
                <a:solidFill>
                  <a:srgbClr val="000000"/>
                </a:solidFill>
                <a:latin typeface="Tahoma"/>
                <a:ea typeface="Tahoma"/>
              </a:rPr>
              <a:t>Procedural plan / treatment indication</a:t>
            </a:r>
            <a:endParaRPr lang="en-US" sz="1050" b="1" spc="-1" dirty="0">
              <a:solidFill>
                <a:srgbClr val="000000"/>
              </a:solidFill>
              <a:latin typeface="Arial"/>
            </a:endParaRPr>
          </a:p>
        </p:txBody>
      </p:sp>
      <p:sp>
        <p:nvSpPr>
          <p:cNvPr id="46" name="Rettangolo 45">
            <a:extLst>
              <a:ext uri="{FF2B5EF4-FFF2-40B4-BE49-F238E27FC236}">
                <a16:creationId xmlns:a16="http://schemas.microsoft.com/office/drawing/2014/main" id="{A8F43B94-387F-12A0-DCB7-CDF2E77945CC}"/>
              </a:ext>
            </a:extLst>
          </p:cNvPr>
          <p:cNvSpPr/>
          <p:nvPr/>
        </p:nvSpPr>
        <p:spPr>
          <a:xfrm>
            <a:off x="5447127" y="1904855"/>
            <a:ext cx="3442064" cy="1851364"/>
          </a:xfrm>
          <a:prstGeom prst="rect">
            <a:avLst/>
          </a:prstGeom>
          <a:noFill/>
          <a:ln>
            <a:solidFill>
              <a:srgbClr val="00B05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48" name="CasellaDiTesto 47">
            <a:extLst>
              <a:ext uri="{FF2B5EF4-FFF2-40B4-BE49-F238E27FC236}">
                <a16:creationId xmlns:a16="http://schemas.microsoft.com/office/drawing/2014/main" id="{99011330-C15D-75DB-7583-327E8FCB73F0}"/>
              </a:ext>
            </a:extLst>
          </p:cNvPr>
          <p:cNvSpPr txBox="1"/>
          <p:nvPr/>
        </p:nvSpPr>
        <p:spPr>
          <a:xfrm>
            <a:off x="5477311" y="3863218"/>
            <a:ext cx="3402412" cy="276999"/>
          </a:xfrm>
          <a:prstGeom prst="rect">
            <a:avLst/>
          </a:prstGeom>
          <a:solidFill>
            <a:srgbClr val="FF0000"/>
          </a:solidFill>
          <a:ln>
            <a:noFill/>
          </a:ln>
        </p:spPr>
        <p:txBody>
          <a:bodyPr wrap="square" rtlCol="0">
            <a:spAutoFit/>
          </a:bodyPr>
          <a:lstStyle/>
          <a:p>
            <a:pPr marL="38700" algn="ctr" defTabSz="360000">
              <a:spcBef>
                <a:spcPct val="20000"/>
              </a:spcBef>
              <a:buClr>
                <a:srgbClr val="C00000"/>
              </a:buClr>
            </a:pPr>
            <a:r>
              <a:rPr lang="it-IT" sz="1200" b="1" i="0" kern="1200" dirty="0">
                <a:solidFill>
                  <a:schemeClr val="bg1"/>
                </a:solidFill>
                <a:latin typeface="Tahoma" panose="020B0604030504040204" pitchFamily="34" charset="0"/>
                <a:ea typeface="Tahoma" panose="020B0604030504040204" pitchFamily="34" charset="0"/>
                <a:cs typeface="Tahoma" panose="020B0604030504040204" pitchFamily="34" charset="0"/>
              </a:rPr>
              <a:t>Negative </a:t>
            </a:r>
            <a:r>
              <a:rPr lang="it-IT" sz="1200" b="1" i="0" kern="1200" dirty="0" err="1">
                <a:solidFill>
                  <a:schemeClr val="bg1"/>
                </a:solidFill>
                <a:latin typeface="Tahoma" panose="020B0604030504040204" pitchFamily="34" charset="0"/>
                <a:ea typeface="Tahoma" panose="020B0604030504040204" pitchFamily="34" charset="0"/>
                <a:cs typeface="Tahoma" panose="020B0604030504040204" pitchFamily="34" charset="0"/>
              </a:rPr>
              <a:t>angio-derived</a:t>
            </a:r>
            <a:r>
              <a:rPr lang="it-IT" sz="1200" b="1" i="0" kern="1200" dirty="0">
                <a:solidFill>
                  <a:schemeClr val="bg1"/>
                </a:solidFill>
                <a:latin typeface="Tahoma" panose="020B0604030504040204" pitchFamily="34" charset="0"/>
                <a:ea typeface="Tahoma" panose="020B0604030504040204" pitchFamily="34" charset="0"/>
                <a:cs typeface="Tahoma" panose="020B0604030504040204" pitchFamily="34" charset="0"/>
              </a:rPr>
              <a:t> FFR</a:t>
            </a:r>
            <a:r>
              <a:rPr lang="it-IT" sz="1200" b="1" dirty="0">
                <a:solidFill>
                  <a:schemeClr val="bg1"/>
                </a:solidFill>
                <a:latin typeface="Tahoma" panose="020B0604030504040204" pitchFamily="34" charset="0"/>
                <a:ea typeface="Tahoma" panose="020B0604030504040204" pitchFamily="34" charset="0"/>
                <a:cs typeface="Tahoma" panose="020B0604030504040204" pitchFamily="34" charset="0"/>
              </a:rPr>
              <a:t> → OMT</a:t>
            </a:r>
            <a:endParaRPr lang="en-GB" sz="1200" b="1" i="0" kern="12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56" name="Rettangolo 55">
            <a:extLst>
              <a:ext uri="{FF2B5EF4-FFF2-40B4-BE49-F238E27FC236}">
                <a16:creationId xmlns:a16="http://schemas.microsoft.com/office/drawing/2014/main" id="{9B68AD14-289A-B0DD-310A-AC8498544B34}"/>
              </a:ext>
            </a:extLst>
          </p:cNvPr>
          <p:cNvSpPr/>
          <p:nvPr/>
        </p:nvSpPr>
        <p:spPr>
          <a:xfrm>
            <a:off x="5452043" y="3819061"/>
            <a:ext cx="3442064" cy="993605"/>
          </a:xfrm>
          <a:prstGeom prst="rect">
            <a:avLst/>
          </a:prstGeom>
          <a:noFill/>
          <a:ln>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3" name="CasellaDiTesto 2">
            <a:extLst>
              <a:ext uri="{FF2B5EF4-FFF2-40B4-BE49-F238E27FC236}">
                <a16:creationId xmlns:a16="http://schemas.microsoft.com/office/drawing/2014/main" id="{7EC6CEB6-2DFE-2639-A701-A3D7C18E7A06}"/>
              </a:ext>
            </a:extLst>
          </p:cNvPr>
          <p:cNvSpPr txBox="1"/>
          <p:nvPr/>
        </p:nvSpPr>
        <p:spPr>
          <a:xfrm>
            <a:off x="1547664" y="4897279"/>
            <a:ext cx="6552480" cy="246221"/>
          </a:xfrm>
          <a:prstGeom prst="rect">
            <a:avLst/>
          </a:prstGeom>
          <a:noFill/>
        </p:spPr>
        <p:txBody>
          <a:bodyPr wrap="square" rtlCol="0">
            <a:spAutoFit/>
          </a:bodyPr>
          <a:lstStyle/>
          <a:p>
            <a:pPr marL="38700" algn="ctr" defTabSz="360000" rtl="0" eaLnBrk="1" latinLnBrk="0" hangingPunct="1">
              <a:spcBef>
                <a:spcPct val="20000"/>
              </a:spcBef>
              <a:buClr>
                <a:srgbClr val="C00000"/>
              </a:buClr>
            </a:pPr>
            <a:r>
              <a:rPr lang="it-IT" sz="1000" i="0" kern="1200" dirty="0">
                <a:solidFill>
                  <a:srgbClr val="7AC4E0"/>
                </a:solidFill>
                <a:latin typeface="Tahoma" panose="020B0604030504040204" pitchFamily="34" charset="0"/>
                <a:ea typeface="Tahoma" panose="020B0604030504040204" pitchFamily="34" charset="0"/>
                <a:cs typeface="Tahoma" panose="020B0604030504040204" pitchFamily="34" charset="0"/>
              </a:rPr>
              <a:t>1. </a:t>
            </a:r>
            <a:r>
              <a:rPr lang="en-US" sz="1000" i="0" kern="1200" dirty="0" err="1">
                <a:solidFill>
                  <a:srgbClr val="959595"/>
                </a:solidFill>
                <a:latin typeface="Tahoma" panose="020B0604030504040204" pitchFamily="34" charset="0"/>
                <a:ea typeface="Tahoma" panose="020B0604030504040204" pitchFamily="34" charset="0"/>
                <a:cs typeface="Tahoma" panose="020B0604030504040204" pitchFamily="34" charset="0"/>
              </a:rPr>
              <a:t>Erriquez</a:t>
            </a:r>
            <a:r>
              <a:rPr lang="en-US" sz="1000" i="0" kern="1200" dirty="0">
                <a:solidFill>
                  <a:srgbClr val="959595"/>
                </a:solidFill>
                <a:latin typeface="Tahoma" panose="020B0604030504040204" pitchFamily="34" charset="0"/>
                <a:ea typeface="Tahoma" panose="020B0604030504040204" pitchFamily="34" charset="0"/>
                <a:cs typeface="Tahoma" panose="020B0604030504040204" pitchFamily="34" charset="0"/>
              </a:rPr>
              <a:t> A, Am Heart J. 2025;284:71-80</a:t>
            </a:r>
            <a:r>
              <a:rPr lang="it-IT" sz="1000" i="0" kern="1200" dirty="0">
                <a:solidFill>
                  <a:srgbClr val="959595"/>
                </a:solidFill>
                <a:latin typeface="Tahoma" panose="020B0604030504040204" pitchFamily="34" charset="0"/>
                <a:ea typeface="Tahoma" panose="020B0604030504040204" pitchFamily="34" charset="0"/>
                <a:cs typeface="Tahoma" panose="020B0604030504040204" pitchFamily="34" charset="0"/>
              </a:rPr>
              <a:t> </a:t>
            </a:r>
          </a:p>
        </p:txBody>
      </p:sp>
      <p:pic>
        <p:nvPicPr>
          <p:cNvPr id="10" name="Immagine 9">
            <a:extLst>
              <a:ext uri="{FF2B5EF4-FFF2-40B4-BE49-F238E27FC236}">
                <a16:creationId xmlns:a16="http://schemas.microsoft.com/office/drawing/2014/main" id="{0765EE06-7DB6-3D14-15F7-0C2587437E3B}"/>
              </a:ext>
            </a:extLst>
          </p:cNvPr>
          <p:cNvPicPr>
            <a:picLocks noChangeAspect="1"/>
          </p:cNvPicPr>
          <p:nvPr/>
        </p:nvPicPr>
        <p:blipFill>
          <a:blip r:embed="rId12"/>
          <a:srcRect l="64817"/>
          <a:stretch>
            <a:fillRect/>
          </a:stretch>
        </p:blipFill>
        <p:spPr>
          <a:xfrm>
            <a:off x="7840985" y="4155421"/>
            <a:ext cx="599306" cy="638775"/>
          </a:xfrm>
          <a:prstGeom prst="rect">
            <a:avLst/>
          </a:prstGeom>
        </p:spPr>
      </p:pic>
      <p:pic>
        <p:nvPicPr>
          <p:cNvPr id="14" name="Immagine 13">
            <a:extLst>
              <a:ext uri="{FF2B5EF4-FFF2-40B4-BE49-F238E27FC236}">
                <a16:creationId xmlns:a16="http://schemas.microsoft.com/office/drawing/2014/main" id="{715C4092-FCE1-396A-20FA-EC2AD385A162}"/>
              </a:ext>
            </a:extLst>
          </p:cNvPr>
          <p:cNvPicPr>
            <a:picLocks noChangeAspect="1"/>
          </p:cNvPicPr>
          <p:nvPr/>
        </p:nvPicPr>
        <p:blipFill>
          <a:blip r:embed="rId12"/>
          <a:srcRect l="33517" r="36828"/>
          <a:stretch>
            <a:fillRect/>
          </a:stretch>
        </p:blipFill>
        <p:spPr>
          <a:xfrm>
            <a:off x="6907675" y="4166476"/>
            <a:ext cx="505147" cy="638775"/>
          </a:xfrm>
          <a:prstGeom prst="rect">
            <a:avLst/>
          </a:prstGeom>
        </p:spPr>
      </p:pic>
      <p:pic>
        <p:nvPicPr>
          <p:cNvPr id="16" name="Immagine 15">
            <a:extLst>
              <a:ext uri="{FF2B5EF4-FFF2-40B4-BE49-F238E27FC236}">
                <a16:creationId xmlns:a16="http://schemas.microsoft.com/office/drawing/2014/main" id="{4130AB33-59F9-664A-7682-09032D58DADC}"/>
              </a:ext>
            </a:extLst>
          </p:cNvPr>
          <p:cNvPicPr>
            <a:picLocks noChangeAspect="1"/>
          </p:cNvPicPr>
          <p:nvPr/>
        </p:nvPicPr>
        <p:blipFill>
          <a:blip r:embed="rId12"/>
          <a:srcRect r="64817"/>
          <a:stretch>
            <a:fillRect/>
          </a:stretch>
        </p:blipFill>
        <p:spPr>
          <a:xfrm>
            <a:off x="5880206" y="4149678"/>
            <a:ext cx="599306" cy="638775"/>
          </a:xfrm>
          <a:prstGeom prst="rect">
            <a:avLst/>
          </a:prstGeom>
        </p:spPr>
      </p:pic>
      <p:pic>
        <p:nvPicPr>
          <p:cNvPr id="28" name="ESC BISCA">
            <a:hlinkClick r:id="" action="ppaction://media"/>
            <a:extLst>
              <a:ext uri="{FF2B5EF4-FFF2-40B4-BE49-F238E27FC236}">
                <a16:creationId xmlns:a16="http://schemas.microsoft.com/office/drawing/2014/main" id="{94EAA2ED-9157-767B-C98E-FE9C0EFCAD64}"/>
              </a:ext>
            </a:extLst>
          </p:cNvPr>
          <p:cNvPicPr>
            <a:picLocks noChangeAspect="1"/>
          </p:cNvPicPr>
          <p:nvPr>
            <a:videoFile r:link="rId2"/>
            <p:extLst>
              <p:ext uri="{DAA4B4D4-6D71-4841-9C94-3DE7FCFB9230}">
                <p14:media xmlns:p14="http://schemas.microsoft.com/office/powerpoint/2010/main" r:embed="rId1"/>
              </p:ext>
            </p:extLst>
          </p:nvPr>
        </p:nvPicPr>
        <p:blipFill>
          <a:blip r:embed="rId13"/>
          <a:stretch>
            <a:fillRect/>
          </a:stretch>
        </p:blipFill>
        <p:spPr>
          <a:xfrm>
            <a:off x="351160" y="1680280"/>
            <a:ext cx="1971590" cy="1971590"/>
          </a:xfrm>
          <a:prstGeom prst="rect">
            <a:avLst/>
          </a:prstGeom>
        </p:spPr>
      </p:pic>
    </p:spTree>
    <p:extLst>
      <p:ext uri="{BB962C8B-B14F-4D97-AF65-F5344CB8AC3E}">
        <p14:creationId xmlns:p14="http://schemas.microsoft.com/office/powerpoint/2010/main" val="2984114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33"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8"/>
                </p:tgtEl>
              </p:cMediaNode>
            </p:video>
            <p:seq concurrent="1" nextAc="seek">
              <p:cTn id="8" restart="whenNotActive" fill="hold" evtFilter="cancelBubble" nodeType="interactiveSeq">
                <p:stCondLst>
                  <p:cond evt="onClick" delay="0">
                    <p:tgtEl>
                      <p:spTgt spid="2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8"/>
                                        </p:tgtEl>
                                      </p:cBhvr>
                                    </p:cmd>
                                  </p:childTnLst>
                                </p:cTn>
                              </p:par>
                            </p:childTnLst>
                          </p:cTn>
                        </p:par>
                      </p:childTnLst>
                    </p:cTn>
                  </p:par>
                </p:childTnLst>
              </p:cTn>
              <p:nextCondLst>
                <p:cond evt="onClick" delay="0">
                  <p:tgtEl>
                    <p:spTgt spid="28"/>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8DF2E-C97B-B4F9-C18D-92DF989941B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76AE005-EFB1-38B5-68E1-791DA3D5B91B}"/>
              </a:ext>
            </a:extLst>
          </p:cNvPr>
          <p:cNvSpPr>
            <a:spLocks noGrp="1"/>
          </p:cNvSpPr>
          <p:nvPr>
            <p:ph type="body" sz="quarter" idx="10"/>
          </p:nvPr>
        </p:nvSpPr>
        <p:spPr>
          <a:xfrm>
            <a:off x="251520" y="195486"/>
            <a:ext cx="7631757" cy="432048"/>
          </a:xfrm>
        </p:spPr>
        <p:txBody>
          <a:bodyPr/>
          <a:lstStyle/>
          <a:p>
            <a:r>
              <a:rPr lang="en-US" sz="3200"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Endpoints</a:t>
            </a:r>
            <a:r>
              <a:rPr lang="en-US" sz="3200" baseline="30000" dirty="0">
                <a:solidFill>
                  <a:srgbClr val="7AC4E0"/>
                </a:solidFill>
                <a:latin typeface="Tahoma" panose="020B0604030504040204" pitchFamily="34" charset="0"/>
                <a:ea typeface="Tahoma" panose="020B0604030504040204" pitchFamily="34" charset="0"/>
                <a:cs typeface="Tahoma" panose="020B0604030504040204" pitchFamily="34" charset="0"/>
              </a:rPr>
              <a:t>1</a:t>
            </a:r>
            <a:endParaRPr lang="en-US" sz="3200"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7" name="Immagine 6">
            <a:extLst>
              <a:ext uri="{FF2B5EF4-FFF2-40B4-BE49-F238E27FC236}">
                <a16:creationId xmlns:a16="http://schemas.microsoft.com/office/drawing/2014/main" id="{6A249987-86E1-079F-C84D-5EEE344D66F1}"/>
              </a:ext>
            </a:extLst>
          </p:cNvPr>
          <p:cNvPicPr>
            <a:picLocks noChangeAspect="1"/>
          </p:cNvPicPr>
          <p:nvPr/>
        </p:nvPicPr>
        <p:blipFill>
          <a:blip r:embed="rId3"/>
          <a:stretch>
            <a:fillRect/>
          </a:stretch>
        </p:blipFill>
        <p:spPr>
          <a:xfrm>
            <a:off x="8361414" y="102106"/>
            <a:ext cx="675082" cy="466196"/>
          </a:xfrm>
          <a:prstGeom prst="rect">
            <a:avLst/>
          </a:prstGeom>
        </p:spPr>
      </p:pic>
      <p:sp>
        <p:nvSpPr>
          <p:cNvPr id="9" name="Round Diagonal Corner Rectangle 26">
            <a:extLst>
              <a:ext uri="{FF2B5EF4-FFF2-40B4-BE49-F238E27FC236}">
                <a16:creationId xmlns:a16="http://schemas.microsoft.com/office/drawing/2014/main" id="{872666D7-A5E5-A316-8369-FD496C926DC3}"/>
              </a:ext>
            </a:extLst>
          </p:cNvPr>
          <p:cNvSpPr/>
          <p:nvPr/>
        </p:nvSpPr>
        <p:spPr>
          <a:xfrm>
            <a:off x="107504" y="711787"/>
            <a:ext cx="8928992" cy="3960440"/>
          </a:xfrm>
          <a:prstGeom prst="round2DiagRect">
            <a:avLst>
              <a:gd name="adj1" fmla="val 8588"/>
              <a:gd name="adj2" fmla="val 0"/>
            </a:avLst>
          </a:prstGeom>
          <a:solidFill>
            <a:schemeClr val="bg1">
              <a:lumMod val="6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1" name="Round Diagonal Corner Rectangle 13">
            <a:extLst>
              <a:ext uri="{FF2B5EF4-FFF2-40B4-BE49-F238E27FC236}">
                <a16:creationId xmlns:a16="http://schemas.microsoft.com/office/drawing/2014/main" id="{48FD7717-5624-0606-9088-34056EF9A528}"/>
              </a:ext>
            </a:extLst>
          </p:cNvPr>
          <p:cNvSpPr/>
          <p:nvPr/>
        </p:nvSpPr>
        <p:spPr>
          <a:xfrm>
            <a:off x="396627" y="691803"/>
            <a:ext cx="8423846" cy="529964"/>
          </a:xfrm>
          <a:prstGeom prst="round2Diag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Primary</a:t>
            </a:r>
          </a:p>
        </p:txBody>
      </p:sp>
      <p:sp>
        <p:nvSpPr>
          <p:cNvPr id="13" name="TextBox 23">
            <a:extLst>
              <a:ext uri="{FF2B5EF4-FFF2-40B4-BE49-F238E27FC236}">
                <a16:creationId xmlns:a16="http://schemas.microsoft.com/office/drawing/2014/main" id="{91777A21-7138-6936-8F03-2CCC07043080}"/>
              </a:ext>
            </a:extLst>
          </p:cNvPr>
          <p:cNvSpPr txBox="1"/>
          <p:nvPr/>
        </p:nvSpPr>
        <p:spPr>
          <a:xfrm>
            <a:off x="179512" y="1357918"/>
            <a:ext cx="8784976" cy="493752"/>
          </a:xfrm>
          <a:prstGeom prst="round2DiagRect">
            <a:avLst/>
          </a:prstGeom>
          <a:solidFill>
            <a:schemeClr val="accent4">
              <a:lumMod val="50000"/>
            </a:schemeClr>
          </a:solidFill>
          <a:ln>
            <a:noFill/>
          </a:ln>
        </p:spPr>
        <p:txBody>
          <a:bodyPr wrap="square" lIns="91440" tIns="45720" rIns="91440" bIns="45720" anchor="ctr" anchorCtr="0">
            <a:spAutoFit/>
          </a:bodyPr>
          <a:lstStyle/>
          <a:p>
            <a:pPr marL="257162" marR="0" lvl="0" indent="-257162" algn="ctr" defTabSz="342882" rtl="0" eaLnBrk="1" fontAlgn="base" latinLnBrk="0" hangingPunct="1">
              <a:lnSpc>
                <a:spcPct val="100000"/>
              </a:lnSpc>
              <a:spcBef>
                <a:spcPct val="0"/>
              </a:spcBef>
              <a:spcAft>
                <a:spcPct val="0"/>
              </a:spcAft>
              <a:buClrTx/>
              <a:buSzTx/>
              <a:buFontTx/>
              <a:buNone/>
              <a:tabLst/>
              <a:defRPr/>
            </a:pPr>
            <a:r>
              <a:rPr kumimoji="0" lang="en-GB" sz="23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Death, any MI, CVA, or ID-revascularization</a:t>
            </a:r>
          </a:p>
        </p:txBody>
      </p:sp>
      <p:sp>
        <p:nvSpPr>
          <p:cNvPr id="15" name="TextBox 24">
            <a:extLst>
              <a:ext uri="{FF2B5EF4-FFF2-40B4-BE49-F238E27FC236}">
                <a16:creationId xmlns:a16="http://schemas.microsoft.com/office/drawing/2014/main" id="{AA88672B-7478-0268-7E22-EE8355FA6FD8}"/>
              </a:ext>
            </a:extLst>
          </p:cNvPr>
          <p:cNvSpPr txBox="1"/>
          <p:nvPr/>
        </p:nvSpPr>
        <p:spPr>
          <a:xfrm>
            <a:off x="182596" y="2804576"/>
            <a:ext cx="8784000" cy="493752"/>
          </a:xfrm>
          <a:prstGeom prst="round2DiagRect">
            <a:avLst/>
          </a:prstGeom>
          <a:solidFill>
            <a:schemeClr val="accent4">
              <a:lumMod val="60000"/>
              <a:lumOff val="40000"/>
            </a:schemeClr>
          </a:solidFill>
          <a:ln>
            <a:noFill/>
          </a:ln>
        </p:spPr>
        <p:txBody>
          <a:bodyPr wrap="square" lIns="91440" tIns="45720" rIns="91440" bIns="45720" anchor="ctr" anchorCtr="0">
            <a:spAutoFit/>
          </a:bodyPr>
          <a:lstStyle/>
          <a:p>
            <a:pPr marL="257162" marR="0" lvl="0" indent="-257162" algn="ctr" defTabSz="342882" rtl="0" eaLnBrk="1" fontAlgn="base" latinLnBrk="0" hangingPunct="1">
              <a:lnSpc>
                <a:spcPct val="100000"/>
              </a:lnSpc>
              <a:spcBef>
                <a:spcPct val="0"/>
              </a:spcBef>
              <a:spcAft>
                <a:spcPct val="0"/>
              </a:spcAft>
              <a:buClrTx/>
              <a:buSzTx/>
              <a:buFontTx/>
              <a:buNone/>
              <a:tabLst/>
              <a:defRPr/>
            </a:pPr>
            <a:r>
              <a:rPr kumimoji="0" lang="en-GB" sz="23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Cardiovascular death or MI</a:t>
            </a:r>
          </a:p>
        </p:txBody>
      </p:sp>
      <p:sp>
        <p:nvSpPr>
          <p:cNvPr id="17" name="TextBox 25">
            <a:extLst>
              <a:ext uri="{FF2B5EF4-FFF2-40B4-BE49-F238E27FC236}">
                <a16:creationId xmlns:a16="http://schemas.microsoft.com/office/drawing/2014/main" id="{9386CC25-AE73-4DD2-C55E-88C9A5346FBA}"/>
              </a:ext>
            </a:extLst>
          </p:cNvPr>
          <p:cNvSpPr txBox="1"/>
          <p:nvPr/>
        </p:nvSpPr>
        <p:spPr>
          <a:xfrm>
            <a:off x="179512" y="4077196"/>
            <a:ext cx="8784976" cy="510778"/>
          </a:xfrm>
          <a:prstGeom prst="round2DiagRect">
            <a:avLst/>
          </a:prstGeom>
          <a:solidFill>
            <a:schemeClr val="accent4">
              <a:lumMod val="20000"/>
              <a:lumOff val="80000"/>
            </a:schemeClr>
          </a:solidFill>
          <a:ln>
            <a:noFill/>
          </a:ln>
        </p:spPr>
        <p:txBody>
          <a:bodyPr wrap="square" lIns="91440" tIns="45720" rIns="91440" bIns="45720" anchor="ctr" anchorCtr="0">
            <a:spAutoFit/>
          </a:bodyPr>
          <a:lstStyle/>
          <a:p>
            <a:pPr marL="257162" marR="0" lvl="0" indent="-257162" algn="ctr" defTabSz="342882" rtl="0" eaLnBrk="1" fontAlgn="base" latinLnBrk="0" hangingPunct="1">
              <a:lnSpc>
                <a:spcPct val="100000"/>
              </a:lnSpc>
              <a:spcBef>
                <a:spcPct val="0"/>
              </a:spcBef>
              <a:spcAft>
                <a:spcPct val="0"/>
              </a:spcAft>
              <a:buClrTx/>
              <a:buSzTx/>
              <a:buFontTx/>
              <a:buNone/>
              <a:tabLst/>
              <a:defRPr/>
            </a:pPr>
            <a:r>
              <a:rPr kumimoji="0" lang="en-GB" sz="2300" b="1" i="0" u="none" strike="noStrike" kern="120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CA-AKI or BARC type 3-5 bleeding</a:t>
            </a:r>
          </a:p>
        </p:txBody>
      </p:sp>
      <p:sp>
        <p:nvSpPr>
          <p:cNvPr id="19" name="Round Diagonal Corner Rectangle 13">
            <a:extLst>
              <a:ext uri="{FF2B5EF4-FFF2-40B4-BE49-F238E27FC236}">
                <a16:creationId xmlns:a16="http://schemas.microsoft.com/office/drawing/2014/main" id="{B7D1E8D7-1197-BC71-DD06-6183FCD0BE82}"/>
              </a:ext>
            </a:extLst>
          </p:cNvPr>
          <p:cNvSpPr/>
          <p:nvPr/>
        </p:nvSpPr>
        <p:spPr>
          <a:xfrm>
            <a:off x="396627" y="2041786"/>
            <a:ext cx="8423846" cy="529964"/>
          </a:xfrm>
          <a:prstGeom prst="round2Diag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Key secondary</a:t>
            </a:r>
          </a:p>
        </p:txBody>
      </p:sp>
      <p:sp>
        <p:nvSpPr>
          <p:cNvPr id="21" name="Round Diagonal Corner Rectangle 13">
            <a:extLst>
              <a:ext uri="{FF2B5EF4-FFF2-40B4-BE49-F238E27FC236}">
                <a16:creationId xmlns:a16="http://schemas.microsoft.com/office/drawing/2014/main" id="{3B01C1D0-E0B0-94AC-4AB7-685EB15DD1A3}"/>
              </a:ext>
            </a:extLst>
          </p:cNvPr>
          <p:cNvSpPr/>
          <p:nvPr/>
        </p:nvSpPr>
        <p:spPr>
          <a:xfrm>
            <a:off x="395536" y="3507854"/>
            <a:ext cx="8423846" cy="529964"/>
          </a:xfrm>
          <a:prstGeom prst="round2Diag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Safety</a:t>
            </a:r>
          </a:p>
        </p:txBody>
      </p:sp>
      <p:sp>
        <p:nvSpPr>
          <p:cNvPr id="3" name="CasellaDiTesto 2">
            <a:extLst>
              <a:ext uri="{FF2B5EF4-FFF2-40B4-BE49-F238E27FC236}">
                <a16:creationId xmlns:a16="http://schemas.microsoft.com/office/drawing/2014/main" id="{CE20DFB7-0033-7862-AD33-C9E698901A99}"/>
              </a:ext>
            </a:extLst>
          </p:cNvPr>
          <p:cNvSpPr txBox="1"/>
          <p:nvPr/>
        </p:nvSpPr>
        <p:spPr>
          <a:xfrm>
            <a:off x="1547664" y="4897279"/>
            <a:ext cx="6552480" cy="246221"/>
          </a:xfrm>
          <a:prstGeom prst="rect">
            <a:avLst/>
          </a:prstGeom>
          <a:noFill/>
        </p:spPr>
        <p:txBody>
          <a:bodyPr wrap="square" rtlCol="0">
            <a:spAutoFit/>
          </a:bodyPr>
          <a:lstStyle/>
          <a:p>
            <a:pPr marL="38700" algn="ctr" defTabSz="360000" rtl="0" eaLnBrk="1" latinLnBrk="0" hangingPunct="1">
              <a:spcBef>
                <a:spcPct val="20000"/>
              </a:spcBef>
              <a:buClr>
                <a:srgbClr val="C00000"/>
              </a:buClr>
            </a:pPr>
            <a:r>
              <a:rPr lang="it-IT" sz="1000" i="0" kern="1200" dirty="0">
                <a:solidFill>
                  <a:srgbClr val="7AC4E0"/>
                </a:solidFill>
                <a:latin typeface="Tahoma" panose="020B0604030504040204" pitchFamily="34" charset="0"/>
                <a:ea typeface="Tahoma" panose="020B0604030504040204" pitchFamily="34" charset="0"/>
                <a:cs typeface="Tahoma" panose="020B0604030504040204" pitchFamily="34" charset="0"/>
              </a:rPr>
              <a:t>1. </a:t>
            </a:r>
            <a:r>
              <a:rPr lang="en-US" sz="1000" i="0" kern="1200" dirty="0" err="1">
                <a:solidFill>
                  <a:srgbClr val="959595"/>
                </a:solidFill>
                <a:latin typeface="Tahoma" panose="020B0604030504040204" pitchFamily="34" charset="0"/>
                <a:ea typeface="Tahoma" panose="020B0604030504040204" pitchFamily="34" charset="0"/>
                <a:cs typeface="Tahoma" panose="020B0604030504040204" pitchFamily="34" charset="0"/>
              </a:rPr>
              <a:t>Erriquez</a:t>
            </a:r>
            <a:r>
              <a:rPr lang="en-US" sz="1000" i="0" kern="1200" dirty="0">
                <a:solidFill>
                  <a:srgbClr val="959595"/>
                </a:solidFill>
                <a:latin typeface="Tahoma" panose="020B0604030504040204" pitchFamily="34" charset="0"/>
                <a:ea typeface="Tahoma" panose="020B0604030504040204" pitchFamily="34" charset="0"/>
                <a:cs typeface="Tahoma" panose="020B0604030504040204" pitchFamily="34" charset="0"/>
              </a:rPr>
              <a:t> A, Am Heart J. 2025;284:71-80</a:t>
            </a:r>
            <a:r>
              <a:rPr lang="it-IT" sz="1000" i="0" kern="1200" dirty="0">
                <a:solidFill>
                  <a:srgbClr val="959595"/>
                </a:solidFill>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3458349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9C24C-D8CB-ED82-DF59-7F5B624F15AD}"/>
            </a:ext>
          </a:extLst>
        </p:cNvPr>
        <p:cNvGrpSpPr/>
        <p:nvPr/>
      </p:nvGrpSpPr>
      <p:grpSpPr>
        <a:xfrm>
          <a:off x="0" y="0"/>
          <a:ext cx="0" cy="0"/>
          <a:chOff x="0" y="0"/>
          <a:chExt cx="0" cy="0"/>
        </a:xfrm>
      </p:grpSpPr>
      <p:pic>
        <p:nvPicPr>
          <p:cNvPr id="8" name="Immagine 7">
            <a:extLst>
              <a:ext uri="{FF2B5EF4-FFF2-40B4-BE49-F238E27FC236}">
                <a16:creationId xmlns:a16="http://schemas.microsoft.com/office/drawing/2014/main" id="{679F2D46-5F9A-A179-FD6E-F9B4D57DE64C}"/>
              </a:ext>
            </a:extLst>
          </p:cNvPr>
          <p:cNvPicPr>
            <a:picLocks noChangeAspect="1"/>
          </p:cNvPicPr>
          <p:nvPr/>
        </p:nvPicPr>
        <p:blipFill>
          <a:blip r:embed="rId3"/>
          <a:stretch>
            <a:fillRect/>
          </a:stretch>
        </p:blipFill>
        <p:spPr>
          <a:xfrm>
            <a:off x="4295301" y="975344"/>
            <a:ext cx="4671881" cy="1748226"/>
          </a:xfrm>
          <a:prstGeom prst="rect">
            <a:avLst/>
          </a:prstGeom>
        </p:spPr>
      </p:pic>
      <p:sp>
        <p:nvSpPr>
          <p:cNvPr id="2" name="Text Placeholder 1">
            <a:extLst>
              <a:ext uri="{FF2B5EF4-FFF2-40B4-BE49-F238E27FC236}">
                <a16:creationId xmlns:a16="http://schemas.microsoft.com/office/drawing/2014/main" id="{28A8ECED-4B7C-958B-160D-998A65C6D5A3}"/>
              </a:ext>
            </a:extLst>
          </p:cNvPr>
          <p:cNvSpPr>
            <a:spLocks noGrp="1"/>
          </p:cNvSpPr>
          <p:nvPr>
            <p:ph type="body" sz="quarter" idx="10"/>
          </p:nvPr>
        </p:nvSpPr>
        <p:spPr>
          <a:xfrm>
            <a:off x="251520" y="195486"/>
            <a:ext cx="7631757" cy="432048"/>
          </a:xfrm>
        </p:spPr>
        <p:txBody>
          <a:bodyPr/>
          <a:lstStyle/>
          <a:p>
            <a:r>
              <a:rPr lang="en-US" sz="3200"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Baseline Characteristics</a:t>
            </a:r>
            <a:r>
              <a:rPr lang="en-US" sz="3200" baseline="30000" dirty="0">
                <a:solidFill>
                  <a:srgbClr val="7AC4E0"/>
                </a:solidFill>
                <a:latin typeface="Tahoma" panose="020B0604030504040204" pitchFamily="34" charset="0"/>
                <a:ea typeface="Tahoma" panose="020B0604030504040204" pitchFamily="34" charset="0"/>
                <a:cs typeface="Tahoma" panose="020B0604030504040204" pitchFamily="34" charset="0"/>
              </a:rPr>
              <a:t>*</a:t>
            </a:r>
          </a:p>
        </p:txBody>
      </p:sp>
      <p:pic>
        <p:nvPicPr>
          <p:cNvPr id="7" name="Immagine 6">
            <a:extLst>
              <a:ext uri="{FF2B5EF4-FFF2-40B4-BE49-F238E27FC236}">
                <a16:creationId xmlns:a16="http://schemas.microsoft.com/office/drawing/2014/main" id="{44F6221C-FF33-271A-17CA-51ED1D1223FE}"/>
              </a:ext>
            </a:extLst>
          </p:cNvPr>
          <p:cNvPicPr>
            <a:picLocks noChangeAspect="1"/>
          </p:cNvPicPr>
          <p:nvPr/>
        </p:nvPicPr>
        <p:blipFill>
          <a:blip r:embed="rId4"/>
          <a:stretch>
            <a:fillRect/>
          </a:stretch>
        </p:blipFill>
        <p:spPr>
          <a:xfrm>
            <a:off x="8361414" y="102106"/>
            <a:ext cx="675082" cy="466196"/>
          </a:xfrm>
          <a:prstGeom prst="rect">
            <a:avLst/>
          </a:prstGeom>
        </p:spPr>
      </p:pic>
      <p:graphicFrame>
        <p:nvGraphicFramePr>
          <p:cNvPr id="4" name="Tabella 3">
            <a:extLst>
              <a:ext uri="{FF2B5EF4-FFF2-40B4-BE49-F238E27FC236}">
                <a16:creationId xmlns:a16="http://schemas.microsoft.com/office/drawing/2014/main" id="{4553FF89-0BD4-8525-FD63-9F3A2BCA8924}"/>
              </a:ext>
            </a:extLst>
          </p:cNvPr>
          <p:cNvGraphicFramePr>
            <a:graphicFrameLocks noGrp="1"/>
          </p:cNvGraphicFramePr>
          <p:nvPr>
            <p:extLst>
              <p:ext uri="{D42A27DB-BD31-4B8C-83A1-F6EECF244321}">
                <p14:modId xmlns:p14="http://schemas.microsoft.com/office/powerpoint/2010/main" val="1038169918"/>
              </p:ext>
            </p:extLst>
          </p:nvPr>
        </p:nvGraphicFramePr>
        <p:xfrm>
          <a:off x="107504" y="779502"/>
          <a:ext cx="3995936" cy="3791280"/>
        </p:xfrm>
        <a:graphic>
          <a:graphicData uri="http://schemas.openxmlformats.org/drawingml/2006/table">
            <a:tbl>
              <a:tblPr firstRow="1" firstCol="1" bandRow="1">
                <a:tableStyleId>{ED083AE6-46FA-4A59-8FB0-9F97EB10719F}</a:tableStyleId>
              </a:tblPr>
              <a:tblGrid>
                <a:gridCol w="1467695">
                  <a:extLst>
                    <a:ext uri="{9D8B030D-6E8A-4147-A177-3AD203B41FA5}">
                      <a16:colId xmlns:a16="http://schemas.microsoft.com/office/drawing/2014/main" val="3001843185"/>
                    </a:ext>
                  </a:extLst>
                </a:gridCol>
                <a:gridCol w="1207198">
                  <a:extLst>
                    <a:ext uri="{9D8B030D-6E8A-4147-A177-3AD203B41FA5}">
                      <a16:colId xmlns:a16="http://schemas.microsoft.com/office/drawing/2014/main" val="2798026383"/>
                    </a:ext>
                  </a:extLst>
                </a:gridCol>
                <a:gridCol w="1321043">
                  <a:extLst>
                    <a:ext uri="{9D8B030D-6E8A-4147-A177-3AD203B41FA5}">
                      <a16:colId xmlns:a16="http://schemas.microsoft.com/office/drawing/2014/main" val="3592048814"/>
                    </a:ext>
                  </a:extLst>
                </a:gridCol>
              </a:tblGrid>
              <a:tr h="288000">
                <a:tc>
                  <a:txBody>
                    <a:bodyPr/>
                    <a:lstStyle/>
                    <a:p>
                      <a:pPr algn="l">
                        <a:lnSpc>
                          <a:spcPct val="107000"/>
                        </a:lnSpc>
                        <a:spcAft>
                          <a:spcPts val="800"/>
                        </a:spcAft>
                      </a:pPr>
                      <a:r>
                        <a:rPr lang="en-US" sz="11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Characteristic</a:t>
                      </a:r>
                      <a:endParaRPr lang="it-IT" sz="11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0000"/>
                        </a:lnSpc>
                        <a:spcAft>
                          <a:spcPts val="0"/>
                        </a:spcAft>
                      </a:pPr>
                      <a:r>
                        <a:rPr lang="en-US" sz="11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Physiology</a:t>
                      </a:r>
                    </a:p>
                    <a:p>
                      <a:pPr algn="ctr">
                        <a:lnSpc>
                          <a:spcPct val="100000"/>
                        </a:lnSpc>
                        <a:spcAft>
                          <a:spcPts val="0"/>
                        </a:spcAft>
                      </a:pPr>
                      <a:r>
                        <a:rPr lang="en-US" sz="11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(N=913)</a:t>
                      </a:r>
                      <a:endParaRPr lang="it-IT" sz="11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0000"/>
                        </a:lnSpc>
                        <a:spcAft>
                          <a:spcPts val="0"/>
                        </a:spcAft>
                      </a:pPr>
                      <a:r>
                        <a:rPr lang="en-US" sz="110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Angiography </a:t>
                      </a:r>
                      <a:endParaRPr lang="it-IT" sz="110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algn="ctr">
                        <a:lnSpc>
                          <a:spcPct val="100000"/>
                        </a:lnSpc>
                        <a:spcAft>
                          <a:spcPts val="0"/>
                        </a:spcAft>
                      </a:pPr>
                      <a:r>
                        <a:rPr lang="en-US" sz="110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(N=910)</a:t>
                      </a:r>
                      <a:endParaRPr lang="it-IT" sz="11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extLst>
                  <a:ext uri="{0D108BD9-81ED-4DB2-BD59-A6C34878D82A}">
                    <a16:rowId xmlns:a16="http://schemas.microsoft.com/office/drawing/2014/main" val="2044824383"/>
                  </a:ext>
                </a:extLst>
              </a:tr>
              <a:tr h="288000">
                <a:tc>
                  <a:txBody>
                    <a:bodyPr/>
                    <a:lstStyle/>
                    <a:p>
                      <a:pPr algn="l">
                        <a:lnSpc>
                          <a:spcPct val="107000"/>
                        </a:lnSpc>
                        <a:spcAft>
                          <a:spcPts val="800"/>
                        </a:spcAft>
                      </a:pPr>
                      <a:r>
                        <a:rPr lang="en-US" sz="1100" dirty="0">
                          <a:solidFill>
                            <a:schemeClr val="tx1"/>
                          </a:solidFill>
                          <a:effectLst/>
                          <a:latin typeface="Tahoma" panose="020B0604030504040204" pitchFamily="34" charset="0"/>
                          <a:ea typeface="Tahoma" panose="020B0604030504040204" pitchFamily="34" charset="0"/>
                          <a:cs typeface="Tahoma" panose="020B0604030504040204" pitchFamily="34" charset="0"/>
                        </a:rPr>
                        <a:t>Age (IQR) – </a:t>
                      </a:r>
                      <a:r>
                        <a:rPr lang="en-US" sz="1100"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yr</a:t>
                      </a:r>
                      <a:endParaRPr lang="it-IT" sz="11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dirty="0">
                          <a:effectLst/>
                          <a:latin typeface="Tahoma" panose="020B0604030504040204" pitchFamily="34" charset="0"/>
                          <a:ea typeface="Tahoma" panose="020B0604030504040204" pitchFamily="34" charset="0"/>
                          <a:cs typeface="Tahoma" panose="020B0604030504040204" pitchFamily="34" charset="0"/>
                        </a:rPr>
                        <a:t>67 (58-76)</a:t>
                      </a:r>
                      <a:endParaRPr lang="it-IT" sz="110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a:effectLst/>
                          <a:latin typeface="Tahoma" panose="020B0604030504040204" pitchFamily="34" charset="0"/>
                          <a:ea typeface="Tahoma" panose="020B0604030504040204" pitchFamily="34" charset="0"/>
                          <a:cs typeface="Tahoma" panose="020B0604030504040204" pitchFamily="34" charset="0"/>
                        </a:rPr>
                        <a:t>66 (57-75)</a:t>
                      </a:r>
                      <a:endParaRPr lang="it-IT" sz="110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extLst>
                  <a:ext uri="{0D108BD9-81ED-4DB2-BD59-A6C34878D82A}">
                    <a16:rowId xmlns:a16="http://schemas.microsoft.com/office/drawing/2014/main" val="1283597314"/>
                  </a:ext>
                </a:extLst>
              </a:tr>
              <a:tr h="288000">
                <a:tc>
                  <a:txBody>
                    <a:bodyPr/>
                    <a:lstStyle/>
                    <a:p>
                      <a:pPr algn="l">
                        <a:lnSpc>
                          <a:spcPct val="107000"/>
                        </a:lnSpc>
                        <a:spcAft>
                          <a:spcPts val="800"/>
                        </a:spcAft>
                      </a:pPr>
                      <a:r>
                        <a:rPr lang="en-US" sz="1100" dirty="0">
                          <a:solidFill>
                            <a:schemeClr val="tx1"/>
                          </a:solidFill>
                          <a:effectLst/>
                          <a:latin typeface="Tahoma" panose="020B0604030504040204" pitchFamily="34" charset="0"/>
                          <a:ea typeface="Tahoma" panose="020B0604030504040204" pitchFamily="34" charset="0"/>
                          <a:cs typeface="Tahoma" panose="020B0604030504040204" pitchFamily="34" charset="0"/>
                        </a:rPr>
                        <a:t>Female sex</a:t>
                      </a:r>
                      <a:endParaRPr lang="it-IT" sz="11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dirty="0">
                          <a:effectLst/>
                          <a:latin typeface="Tahoma" panose="020B0604030504040204" pitchFamily="34" charset="0"/>
                          <a:ea typeface="Tahoma" panose="020B0604030504040204" pitchFamily="34" charset="0"/>
                          <a:cs typeface="Tahoma" panose="020B0604030504040204" pitchFamily="34" charset="0"/>
                        </a:rPr>
                        <a:t>223 (24.4)</a:t>
                      </a:r>
                      <a:endParaRPr lang="it-IT" sz="110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dirty="0">
                          <a:effectLst/>
                          <a:latin typeface="Tahoma" panose="020B0604030504040204" pitchFamily="34" charset="0"/>
                          <a:ea typeface="Tahoma" panose="020B0604030504040204" pitchFamily="34" charset="0"/>
                          <a:cs typeface="Tahoma" panose="020B0604030504040204" pitchFamily="34" charset="0"/>
                        </a:rPr>
                        <a:t>208 (22.9)</a:t>
                      </a:r>
                      <a:endParaRPr lang="it-IT" sz="110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extLst>
                  <a:ext uri="{0D108BD9-81ED-4DB2-BD59-A6C34878D82A}">
                    <a16:rowId xmlns:a16="http://schemas.microsoft.com/office/drawing/2014/main" val="341637239"/>
                  </a:ext>
                </a:extLst>
              </a:tr>
              <a:tr h="288000">
                <a:tc gridSpan="3">
                  <a:txBody>
                    <a:bodyPr/>
                    <a:lstStyle/>
                    <a:p>
                      <a:pPr algn="l">
                        <a:lnSpc>
                          <a:spcPct val="107000"/>
                        </a:lnSpc>
                        <a:spcAft>
                          <a:spcPts val="800"/>
                        </a:spcAft>
                      </a:pPr>
                      <a:r>
                        <a:rPr lang="en-US" sz="1100" dirty="0">
                          <a:solidFill>
                            <a:schemeClr val="tx1"/>
                          </a:solidFill>
                          <a:effectLst/>
                          <a:latin typeface="Tahoma" panose="020B0604030504040204" pitchFamily="34" charset="0"/>
                          <a:ea typeface="Tahoma" panose="020B0604030504040204" pitchFamily="34" charset="0"/>
                          <a:cs typeface="Tahoma" panose="020B0604030504040204" pitchFamily="34" charset="0"/>
                        </a:rPr>
                        <a:t>Comorbidities</a:t>
                      </a:r>
                      <a:r>
                        <a:rPr lang="en-US" sz="1100" dirty="0">
                          <a:effectLst/>
                          <a:latin typeface="Tahoma" panose="020B0604030504040204" pitchFamily="34" charset="0"/>
                          <a:ea typeface="Tahoma" panose="020B0604030504040204" pitchFamily="34" charset="0"/>
                          <a:cs typeface="Tahoma" panose="020B0604030504040204" pitchFamily="34" charset="0"/>
                        </a:rPr>
                        <a:t> </a:t>
                      </a:r>
                      <a:endParaRPr lang="it-IT" sz="110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hMerge="1">
                  <a:txBody>
                    <a:bodyPr/>
                    <a:lstStyle/>
                    <a:p>
                      <a:pPr algn="ctr">
                        <a:lnSpc>
                          <a:spcPct val="107000"/>
                        </a:lnSpc>
                        <a:spcAft>
                          <a:spcPts val="800"/>
                        </a:spcAft>
                      </a:pPr>
                      <a:r>
                        <a:rPr lang="en-US" sz="1100">
                          <a:effectLst/>
                          <a:latin typeface="Tahoma" panose="020B0604030504040204" pitchFamily="34" charset="0"/>
                          <a:ea typeface="Tahoma" panose="020B0604030504040204" pitchFamily="34" charset="0"/>
                          <a:cs typeface="Tahoma" panose="020B0604030504040204" pitchFamily="34" charset="0"/>
                        </a:rPr>
                        <a:t> </a:t>
                      </a:r>
                      <a:endParaRPr lang="it-IT" sz="110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hMerge="1">
                  <a:txBody>
                    <a:bodyPr/>
                    <a:lstStyle/>
                    <a:p>
                      <a:endParaRPr lang="en-GB"/>
                    </a:p>
                  </a:txBody>
                  <a:tcPr/>
                </a:tc>
                <a:extLst>
                  <a:ext uri="{0D108BD9-81ED-4DB2-BD59-A6C34878D82A}">
                    <a16:rowId xmlns:a16="http://schemas.microsoft.com/office/drawing/2014/main" val="3937575922"/>
                  </a:ext>
                </a:extLst>
              </a:tr>
              <a:tr h="288000">
                <a:tc>
                  <a:txBody>
                    <a:bodyPr/>
                    <a:lstStyle/>
                    <a:p>
                      <a:pPr marL="132715" algn="l">
                        <a:lnSpc>
                          <a:spcPct val="107000"/>
                        </a:lnSpc>
                        <a:spcAft>
                          <a:spcPts val="800"/>
                        </a:spcAft>
                      </a:pPr>
                      <a:r>
                        <a:rPr lang="en-US"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Hypertension </a:t>
                      </a:r>
                      <a:endParaRPr lang="it-IT"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dirty="0">
                          <a:effectLst/>
                          <a:latin typeface="Tahoma" panose="020B0604030504040204" pitchFamily="34" charset="0"/>
                          <a:ea typeface="Tahoma" panose="020B0604030504040204" pitchFamily="34" charset="0"/>
                          <a:cs typeface="Tahoma" panose="020B0604030504040204" pitchFamily="34" charset="0"/>
                        </a:rPr>
                        <a:t>638 (69.9)</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a:effectLst/>
                          <a:latin typeface="Tahoma" panose="020B0604030504040204" pitchFamily="34" charset="0"/>
                          <a:ea typeface="Tahoma" panose="020B0604030504040204" pitchFamily="34" charset="0"/>
                          <a:cs typeface="Tahoma" panose="020B0604030504040204" pitchFamily="34" charset="0"/>
                        </a:rPr>
                        <a:t>614 (67.5)</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extLst>
                  <a:ext uri="{0D108BD9-81ED-4DB2-BD59-A6C34878D82A}">
                    <a16:rowId xmlns:a16="http://schemas.microsoft.com/office/drawing/2014/main" val="3754070805"/>
                  </a:ext>
                </a:extLst>
              </a:tr>
              <a:tr h="288000">
                <a:tc>
                  <a:txBody>
                    <a:bodyPr/>
                    <a:lstStyle/>
                    <a:p>
                      <a:pPr marL="132715" algn="l">
                        <a:lnSpc>
                          <a:spcPct val="107000"/>
                        </a:lnSpc>
                        <a:spcAft>
                          <a:spcPts val="800"/>
                        </a:spcAft>
                      </a:pPr>
                      <a:r>
                        <a:rPr lang="en-US"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Diabetes </a:t>
                      </a:r>
                      <a:endParaRPr lang="it-IT"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dirty="0">
                          <a:effectLst/>
                          <a:latin typeface="Tahoma" panose="020B0604030504040204" pitchFamily="34" charset="0"/>
                          <a:ea typeface="Tahoma" panose="020B0604030504040204" pitchFamily="34" charset="0"/>
                          <a:cs typeface="Tahoma" panose="020B0604030504040204" pitchFamily="34" charset="0"/>
                        </a:rPr>
                        <a:t>195 (21.4)</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a:effectLst/>
                          <a:latin typeface="Tahoma" panose="020B0604030504040204" pitchFamily="34" charset="0"/>
                          <a:ea typeface="Tahoma" panose="020B0604030504040204" pitchFamily="34" charset="0"/>
                          <a:cs typeface="Tahoma" panose="020B0604030504040204" pitchFamily="34" charset="0"/>
                        </a:rPr>
                        <a:t>205 (22.5)</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extLst>
                  <a:ext uri="{0D108BD9-81ED-4DB2-BD59-A6C34878D82A}">
                    <a16:rowId xmlns:a16="http://schemas.microsoft.com/office/drawing/2014/main" val="3162166508"/>
                  </a:ext>
                </a:extLst>
              </a:tr>
              <a:tr h="288000">
                <a:tc>
                  <a:txBody>
                    <a:bodyPr/>
                    <a:lstStyle/>
                    <a:p>
                      <a:pPr marL="132715" algn="l">
                        <a:lnSpc>
                          <a:spcPct val="107000"/>
                        </a:lnSpc>
                        <a:spcAft>
                          <a:spcPts val="800"/>
                        </a:spcAft>
                      </a:pPr>
                      <a:r>
                        <a:rPr lang="it-IT"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Current </a:t>
                      </a:r>
                      <a:r>
                        <a:rPr lang="it-IT" sz="1100" b="0"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smoker</a:t>
                      </a:r>
                      <a:endParaRPr lang="it-IT"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it-IT" sz="1100" b="0" dirty="0">
                          <a:effectLst/>
                          <a:latin typeface="Tahoma" panose="020B0604030504040204" pitchFamily="34" charset="0"/>
                          <a:ea typeface="Tahoma" panose="020B0604030504040204" pitchFamily="34" charset="0"/>
                          <a:cs typeface="Tahoma" panose="020B0604030504040204" pitchFamily="34" charset="0"/>
                        </a:rPr>
                        <a:t>292 (32.0)</a:t>
                      </a:r>
                    </a:p>
                  </a:txBody>
                  <a:tcPr marL="27200" marR="27200" marT="0" marB="0" anchor="ctr"/>
                </a:tc>
                <a:tc>
                  <a:txBody>
                    <a:bodyPr/>
                    <a:lstStyle/>
                    <a:p>
                      <a:pPr algn="ctr">
                        <a:lnSpc>
                          <a:spcPct val="107000"/>
                        </a:lnSpc>
                        <a:spcAft>
                          <a:spcPts val="800"/>
                        </a:spcAft>
                      </a:pPr>
                      <a:r>
                        <a:rPr lang="it-IT" sz="1100" b="0" dirty="0">
                          <a:effectLst/>
                          <a:latin typeface="Tahoma" panose="020B0604030504040204" pitchFamily="34" charset="0"/>
                          <a:ea typeface="Tahoma" panose="020B0604030504040204" pitchFamily="34" charset="0"/>
                          <a:cs typeface="Tahoma" panose="020B0604030504040204" pitchFamily="34" charset="0"/>
                        </a:rPr>
                        <a:t>278 (30.5)</a:t>
                      </a:r>
                    </a:p>
                  </a:txBody>
                  <a:tcPr marL="27200" marR="27200" marT="0" marB="0" anchor="ctr"/>
                </a:tc>
                <a:extLst>
                  <a:ext uri="{0D108BD9-81ED-4DB2-BD59-A6C34878D82A}">
                    <a16:rowId xmlns:a16="http://schemas.microsoft.com/office/drawing/2014/main" val="294172422"/>
                  </a:ext>
                </a:extLst>
              </a:tr>
              <a:tr h="288000">
                <a:tc>
                  <a:txBody>
                    <a:bodyPr/>
                    <a:lstStyle/>
                    <a:p>
                      <a:pPr marL="132715" algn="l">
                        <a:lnSpc>
                          <a:spcPct val="107000"/>
                        </a:lnSpc>
                        <a:spcAft>
                          <a:spcPts val="800"/>
                        </a:spcAft>
                      </a:pPr>
                      <a:r>
                        <a:rPr lang="en-US"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Prior MI</a:t>
                      </a:r>
                      <a:endParaRPr lang="it-IT"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dirty="0">
                          <a:effectLst/>
                          <a:latin typeface="Tahoma" panose="020B0604030504040204" pitchFamily="34" charset="0"/>
                          <a:ea typeface="Tahoma" panose="020B0604030504040204" pitchFamily="34" charset="0"/>
                          <a:cs typeface="Tahoma" panose="020B0604030504040204" pitchFamily="34" charset="0"/>
                        </a:rPr>
                        <a:t>87 (9.5)</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a:effectLst/>
                          <a:latin typeface="Tahoma" panose="020B0604030504040204" pitchFamily="34" charset="0"/>
                          <a:ea typeface="Tahoma" panose="020B0604030504040204" pitchFamily="34" charset="0"/>
                          <a:cs typeface="Tahoma" panose="020B0604030504040204" pitchFamily="34" charset="0"/>
                        </a:rPr>
                        <a:t>98 (10.8)</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extLst>
                  <a:ext uri="{0D108BD9-81ED-4DB2-BD59-A6C34878D82A}">
                    <a16:rowId xmlns:a16="http://schemas.microsoft.com/office/drawing/2014/main" val="3590419828"/>
                  </a:ext>
                </a:extLst>
              </a:tr>
              <a:tr h="288000">
                <a:tc>
                  <a:txBody>
                    <a:bodyPr/>
                    <a:lstStyle/>
                    <a:p>
                      <a:pPr marL="132715" algn="l">
                        <a:lnSpc>
                          <a:spcPct val="107000"/>
                        </a:lnSpc>
                        <a:spcAft>
                          <a:spcPts val="800"/>
                        </a:spcAft>
                      </a:pPr>
                      <a:r>
                        <a:rPr lang="en-US"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eGFR &lt;60 ml/min </a:t>
                      </a:r>
                      <a:endParaRPr lang="it-IT"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dirty="0">
                          <a:effectLst/>
                          <a:latin typeface="Tahoma" panose="020B0604030504040204" pitchFamily="34" charset="0"/>
                          <a:ea typeface="Tahoma" panose="020B0604030504040204" pitchFamily="34" charset="0"/>
                          <a:cs typeface="Tahoma" panose="020B0604030504040204" pitchFamily="34" charset="0"/>
                        </a:rPr>
                        <a:t>116 (12.7)</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a:effectLst/>
                          <a:latin typeface="Tahoma" panose="020B0604030504040204" pitchFamily="34" charset="0"/>
                          <a:ea typeface="Tahoma" panose="020B0604030504040204" pitchFamily="34" charset="0"/>
                          <a:cs typeface="Tahoma" panose="020B0604030504040204" pitchFamily="34" charset="0"/>
                        </a:rPr>
                        <a:t>127 (14.0)</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extLst>
                  <a:ext uri="{0D108BD9-81ED-4DB2-BD59-A6C34878D82A}">
                    <a16:rowId xmlns:a16="http://schemas.microsoft.com/office/drawing/2014/main" val="2376201146"/>
                  </a:ext>
                </a:extLst>
              </a:tr>
              <a:tr h="288000">
                <a:tc>
                  <a:txBody>
                    <a:bodyPr/>
                    <a:lstStyle/>
                    <a:p>
                      <a:pPr marL="132715" algn="l">
                        <a:lnSpc>
                          <a:spcPct val="107000"/>
                        </a:lnSpc>
                        <a:spcAft>
                          <a:spcPts val="800"/>
                        </a:spcAft>
                      </a:pPr>
                      <a:r>
                        <a:rPr lang="en-US"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PAD </a:t>
                      </a:r>
                      <a:endParaRPr lang="it-IT"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dirty="0">
                          <a:effectLst/>
                          <a:latin typeface="Tahoma" panose="020B0604030504040204" pitchFamily="34" charset="0"/>
                          <a:ea typeface="Tahoma" panose="020B0604030504040204" pitchFamily="34" charset="0"/>
                          <a:cs typeface="Tahoma" panose="020B0604030504040204" pitchFamily="34" charset="0"/>
                        </a:rPr>
                        <a:t>100 (11.0)</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dirty="0">
                          <a:effectLst/>
                          <a:latin typeface="Tahoma" panose="020B0604030504040204" pitchFamily="34" charset="0"/>
                          <a:ea typeface="Tahoma" panose="020B0604030504040204" pitchFamily="34" charset="0"/>
                          <a:cs typeface="Tahoma" panose="020B0604030504040204" pitchFamily="34" charset="0"/>
                        </a:rPr>
                        <a:t>106 (11.6)</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extLst>
                  <a:ext uri="{0D108BD9-81ED-4DB2-BD59-A6C34878D82A}">
                    <a16:rowId xmlns:a16="http://schemas.microsoft.com/office/drawing/2014/main" val="2533182823"/>
                  </a:ext>
                </a:extLst>
              </a:tr>
              <a:tr h="288000">
                <a:tc gridSpan="3">
                  <a:txBody>
                    <a:bodyPr/>
                    <a:lstStyle/>
                    <a:p>
                      <a:pPr algn="l">
                        <a:lnSpc>
                          <a:spcPct val="107000"/>
                        </a:lnSpc>
                        <a:spcAft>
                          <a:spcPts val="800"/>
                        </a:spcAft>
                      </a:pPr>
                      <a:r>
                        <a:rPr lang="en-US" sz="1100" dirty="0">
                          <a:solidFill>
                            <a:schemeClr val="tx1"/>
                          </a:solidFill>
                          <a:effectLst/>
                          <a:latin typeface="Tahoma" panose="020B0604030504040204" pitchFamily="34" charset="0"/>
                          <a:ea typeface="Tahoma" panose="020B0604030504040204" pitchFamily="34" charset="0"/>
                          <a:cs typeface="Tahoma" panose="020B0604030504040204" pitchFamily="34" charset="0"/>
                        </a:rPr>
                        <a:t>Clinical presentation</a:t>
                      </a:r>
                      <a:endParaRPr lang="it-IT" sz="11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hMerge="1">
                  <a:txBody>
                    <a:bodyPr/>
                    <a:lstStyle/>
                    <a:p>
                      <a:pPr algn="ctr">
                        <a:lnSpc>
                          <a:spcPct val="107000"/>
                        </a:lnSpc>
                      </a:pPr>
                      <a:endParaRPr lang="it-IT" sz="110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hMerge="1">
                  <a:txBody>
                    <a:bodyPr/>
                    <a:lstStyle/>
                    <a:p>
                      <a:endParaRPr lang="en-GB"/>
                    </a:p>
                  </a:txBody>
                  <a:tcPr/>
                </a:tc>
                <a:extLst>
                  <a:ext uri="{0D108BD9-81ED-4DB2-BD59-A6C34878D82A}">
                    <a16:rowId xmlns:a16="http://schemas.microsoft.com/office/drawing/2014/main" val="3316927162"/>
                  </a:ext>
                </a:extLst>
              </a:tr>
              <a:tr h="288000">
                <a:tc>
                  <a:txBody>
                    <a:bodyPr/>
                    <a:lstStyle/>
                    <a:p>
                      <a:pPr marL="132715" algn="l">
                        <a:lnSpc>
                          <a:spcPct val="107000"/>
                        </a:lnSpc>
                        <a:spcAft>
                          <a:spcPts val="800"/>
                        </a:spcAft>
                      </a:pPr>
                      <a:r>
                        <a:rPr lang="en-US"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Cardiac arrest </a:t>
                      </a:r>
                      <a:endParaRPr lang="it-IT"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dirty="0">
                          <a:effectLst/>
                          <a:latin typeface="Tahoma" panose="020B0604030504040204" pitchFamily="34" charset="0"/>
                          <a:ea typeface="Tahoma" panose="020B0604030504040204" pitchFamily="34" charset="0"/>
                          <a:cs typeface="Tahoma" panose="020B0604030504040204" pitchFamily="34" charset="0"/>
                        </a:rPr>
                        <a:t>34 (3.7)</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a:effectLst/>
                          <a:latin typeface="Tahoma" panose="020B0604030504040204" pitchFamily="34" charset="0"/>
                          <a:ea typeface="Tahoma" panose="020B0604030504040204" pitchFamily="34" charset="0"/>
                          <a:cs typeface="Tahoma" panose="020B0604030504040204" pitchFamily="34" charset="0"/>
                        </a:rPr>
                        <a:t>32 (3.5)</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extLst>
                  <a:ext uri="{0D108BD9-81ED-4DB2-BD59-A6C34878D82A}">
                    <a16:rowId xmlns:a16="http://schemas.microsoft.com/office/drawing/2014/main" val="43395511"/>
                  </a:ext>
                </a:extLst>
              </a:tr>
              <a:tr h="288000">
                <a:tc>
                  <a:txBody>
                    <a:bodyPr/>
                    <a:lstStyle/>
                    <a:p>
                      <a:pPr marL="132715" algn="l">
                        <a:lnSpc>
                          <a:spcPct val="107000"/>
                        </a:lnSpc>
                        <a:spcAft>
                          <a:spcPts val="800"/>
                        </a:spcAft>
                      </a:pPr>
                      <a:r>
                        <a:rPr lang="en-US"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Killip ≥2</a:t>
                      </a:r>
                      <a:endParaRPr lang="it-IT"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dirty="0">
                          <a:effectLst/>
                          <a:latin typeface="Tahoma" panose="020B0604030504040204" pitchFamily="34" charset="0"/>
                          <a:ea typeface="Tahoma" panose="020B0604030504040204" pitchFamily="34" charset="0"/>
                          <a:cs typeface="Tahoma" panose="020B0604030504040204" pitchFamily="34" charset="0"/>
                        </a:rPr>
                        <a:t>192 (21.0)</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dirty="0">
                          <a:effectLst/>
                          <a:latin typeface="Tahoma" panose="020B0604030504040204" pitchFamily="34" charset="0"/>
                          <a:ea typeface="Tahoma" panose="020B0604030504040204" pitchFamily="34" charset="0"/>
                          <a:cs typeface="Tahoma" panose="020B0604030504040204" pitchFamily="34" charset="0"/>
                        </a:rPr>
                        <a:t>171 (18.8)</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extLst>
                  <a:ext uri="{0D108BD9-81ED-4DB2-BD59-A6C34878D82A}">
                    <a16:rowId xmlns:a16="http://schemas.microsoft.com/office/drawing/2014/main" val="2981223142"/>
                  </a:ext>
                </a:extLst>
              </a:tr>
            </a:tbl>
          </a:graphicData>
        </a:graphic>
      </p:graphicFrame>
      <p:sp>
        <p:nvSpPr>
          <p:cNvPr id="10" name="CasellaDiTesto 9">
            <a:extLst>
              <a:ext uri="{FF2B5EF4-FFF2-40B4-BE49-F238E27FC236}">
                <a16:creationId xmlns:a16="http://schemas.microsoft.com/office/drawing/2014/main" id="{F8E2FDBA-C718-65FE-697C-6C0EFD6D21C3}"/>
              </a:ext>
            </a:extLst>
          </p:cNvPr>
          <p:cNvSpPr txBox="1"/>
          <p:nvPr/>
        </p:nvSpPr>
        <p:spPr>
          <a:xfrm>
            <a:off x="4290589" y="551110"/>
            <a:ext cx="4756504" cy="371577"/>
          </a:xfrm>
          <a:prstGeom prst="rect">
            <a:avLst/>
          </a:prstGeom>
          <a:noFill/>
        </p:spPr>
        <p:txBody>
          <a:bodyPr wrap="square" rtlCol="0">
            <a:spAutoFit/>
          </a:bodyPr>
          <a:lstStyle/>
          <a:p>
            <a:pPr marL="51599" algn="ctr" defTabSz="479988">
              <a:lnSpc>
                <a:spcPct val="150000"/>
              </a:lnSpc>
              <a:spcBef>
                <a:spcPct val="20000"/>
              </a:spcBef>
              <a:buClr>
                <a:srgbClr val="C00000"/>
              </a:buClr>
            </a:pPr>
            <a:r>
              <a:rPr lang="en-GB" sz="1400" b="1" dirty="0">
                <a:solidFill>
                  <a:srgbClr val="000000"/>
                </a:solidFill>
                <a:latin typeface="Tahoma" panose="020B0604030504040204" pitchFamily="34" charset="0"/>
                <a:ea typeface="Tahoma" panose="020B0604030504040204" pitchFamily="34" charset="0"/>
                <a:cs typeface="Tahoma" panose="020B0604030504040204" pitchFamily="34" charset="0"/>
              </a:rPr>
              <a:t>Culprit vessel</a:t>
            </a:r>
          </a:p>
        </p:txBody>
      </p:sp>
      <p:sp>
        <p:nvSpPr>
          <p:cNvPr id="14" name="CasellaDiTesto 13">
            <a:extLst>
              <a:ext uri="{FF2B5EF4-FFF2-40B4-BE49-F238E27FC236}">
                <a16:creationId xmlns:a16="http://schemas.microsoft.com/office/drawing/2014/main" id="{564EC8D1-0720-8E34-D8D9-9B46A5C0BC4D}"/>
              </a:ext>
            </a:extLst>
          </p:cNvPr>
          <p:cNvSpPr txBox="1"/>
          <p:nvPr/>
        </p:nvSpPr>
        <p:spPr>
          <a:xfrm>
            <a:off x="4283968" y="2723570"/>
            <a:ext cx="4756504" cy="371577"/>
          </a:xfrm>
          <a:prstGeom prst="rect">
            <a:avLst/>
          </a:prstGeom>
          <a:noFill/>
        </p:spPr>
        <p:txBody>
          <a:bodyPr wrap="square" rtlCol="0">
            <a:spAutoFit/>
          </a:bodyPr>
          <a:lstStyle/>
          <a:p>
            <a:pPr marL="51599" algn="ctr" defTabSz="479988">
              <a:lnSpc>
                <a:spcPct val="150000"/>
              </a:lnSpc>
              <a:spcBef>
                <a:spcPct val="20000"/>
              </a:spcBef>
              <a:buClr>
                <a:srgbClr val="C00000"/>
              </a:buClr>
            </a:pPr>
            <a:r>
              <a:rPr lang="en-GB" sz="1400" b="1" dirty="0">
                <a:solidFill>
                  <a:srgbClr val="000000"/>
                </a:solidFill>
                <a:latin typeface="Tahoma" panose="020B0604030504040204" pitchFamily="34" charset="0"/>
                <a:ea typeface="Tahoma" panose="020B0604030504040204" pitchFamily="34" charset="0"/>
                <a:cs typeface="Tahoma" panose="020B0604030504040204" pitchFamily="34" charset="0"/>
              </a:rPr>
              <a:t>Antithrombotic therapy</a:t>
            </a:r>
          </a:p>
        </p:txBody>
      </p:sp>
      <p:sp>
        <p:nvSpPr>
          <p:cNvPr id="3" name="CasellaDiTesto 2">
            <a:extLst>
              <a:ext uri="{FF2B5EF4-FFF2-40B4-BE49-F238E27FC236}">
                <a16:creationId xmlns:a16="http://schemas.microsoft.com/office/drawing/2014/main" id="{A75AD135-0566-3AAF-351F-F5FB41382C51}"/>
              </a:ext>
            </a:extLst>
          </p:cNvPr>
          <p:cNvSpPr txBox="1"/>
          <p:nvPr/>
        </p:nvSpPr>
        <p:spPr>
          <a:xfrm>
            <a:off x="1547664" y="4897279"/>
            <a:ext cx="6552480" cy="246221"/>
          </a:xfrm>
          <a:prstGeom prst="rect">
            <a:avLst/>
          </a:prstGeom>
          <a:noFill/>
        </p:spPr>
        <p:txBody>
          <a:bodyPr wrap="square" rtlCol="0">
            <a:spAutoFit/>
          </a:bodyPr>
          <a:lstStyle/>
          <a:p>
            <a:pPr marL="38700" algn="ctr" defTabSz="360000" rtl="0" eaLnBrk="1" latinLnBrk="0" hangingPunct="1">
              <a:spcBef>
                <a:spcPct val="20000"/>
              </a:spcBef>
              <a:buClr>
                <a:srgbClr val="C00000"/>
              </a:buClr>
            </a:pPr>
            <a:r>
              <a:rPr lang="it-IT" sz="1000" i="0" kern="1200" dirty="0">
                <a:solidFill>
                  <a:srgbClr val="7AC4E0"/>
                </a:solidFill>
                <a:latin typeface="Tahoma" panose="020B0604030504040204" pitchFamily="34" charset="0"/>
                <a:ea typeface="Tahoma" panose="020B0604030504040204" pitchFamily="34" charset="0"/>
                <a:cs typeface="Tahoma" panose="020B0604030504040204" pitchFamily="34" charset="0"/>
              </a:rPr>
              <a:t>* </a:t>
            </a:r>
            <a:r>
              <a:rPr lang="en-US" sz="1000" dirty="0">
                <a:solidFill>
                  <a:srgbClr val="959595"/>
                </a:solidFill>
                <a:latin typeface="Tahoma" panose="020B0604030504040204" pitchFamily="34" charset="0"/>
                <a:ea typeface="Tahoma" panose="020B0604030504040204" pitchFamily="34" charset="0"/>
                <a:cs typeface="Tahoma" panose="020B0604030504040204" pitchFamily="34" charset="0"/>
              </a:rPr>
              <a:t>Total number of patients included n=1823</a:t>
            </a:r>
            <a:endParaRPr lang="it-IT" sz="1000" i="0" kern="1200" dirty="0">
              <a:solidFill>
                <a:srgbClr val="959595"/>
              </a:solidFill>
              <a:latin typeface="Tahoma" panose="020B0604030504040204" pitchFamily="34" charset="0"/>
              <a:ea typeface="Tahoma" panose="020B0604030504040204" pitchFamily="34" charset="0"/>
              <a:cs typeface="Tahoma" panose="020B0604030504040204" pitchFamily="34" charset="0"/>
            </a:endParaRPr>
          </a:p>
        </p:txBody>
      </p:sp>
      <p:pic>
        <p:nvPicPr>
          <p:cNvPr id="12" name="Immagine 11">
            <a:extLst>
              <a:ext uri="{FF2B5EF4-FFF2-40B4-BE49-F238E27FC236}">
                <a16:creationId xmlns:a16="http://schemas.microsoft.com/office/drawing/2014/main" id="{20B2E2F3-76BC-6F82-1A80-5F04905D0844}"/>
              </a:ext>
            </a:extLst>
          </p:cNvPr>
          <p:cNvPicPr>
            <a:picLocks noChangeAspect="1"/>
          </p:cNvPicPr>
          <p:nvPr/>
        </p:nvPicPr>
        <p:blipFill>
          <a:blip r:embed="rId5"/>
          <a:stretch>
            <a:fillRect/>
          </a:stretch>
        </p:blipFill>
        <p:spPr>
          <a:xfrm>
            <a:off x="4282975" y="3064889"/>
            <a:ext cx="4658209" cy="1669142"/>
          </a:xfrm>
          <a:prstGeom prst="rect">
            <a:avLst/>
          </a:prstGeom>
        </p:spPr>
      </p:pic>
    </p:spTree>
    <p:extLst>
      <p:ext uri="{BB962C8B-B14F-4D97-AF65-F5344CB8AC3E}">
        <p14:creationId xmlns:p14="http://schemas.microsoft.com/office/powerpoint/2010/main" val="3084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F2A56-6789-2E17-33CC-3F5FDA2F01F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72B981F-A52C-87CE-24DC-303E010215AA}"/>
              </a:ext>
            </a:extLst>
          </p:cNvPr>
          <p:cNvSpPr>
            <a:spLocks noGrp="1"/>
          </p:cNvSpPr>
          <p:nvPr>
            <p:ph type="body" sz="quarter" idx="10"/>
          </p:nvPr>
        </p:nvSpPr>
        <p:spPr>
          <a:xfrm>
            <a:off x="251520" y="195486"/>
            <a:ext cx="7631757" cy="432048"/>
          </a:xfrm>
        </p:spPr>
        <p:txBody>
          <a:bodyPr/>
          <a:lstStyle/>
          <a:p>
            <a:r>
              <a:rPr lang="en-US" sz="3200"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Procedural Data</a:t>
            </a:r>
            <a:r>
              <a:rPr lang="en-US" sz="3200" baseline="30000" dirty="0">
                <a:solidFill>
                  <a:srgbClr val="7AC4E0"/>
                </a:solidFill>
                <a:latin typeface="Tahoma" panose="020B0604030504040204" pitchFamily="34" charset="0"/>
                <a:ea typeface="Tahoma" panose="020B0604030504040204" pitchFamily="34" charset="0"/>
                <a:cs typeface="Tahoma" panose="020B0604030504040204" pitchFamily="34" charset="0"/>
              </a:rPr>
              <a:t>*</a:t>
            </a:r>
            <a:endParaRPr lang="en-US" sz="3200"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5" name="Tabella 4">
            <a:extLst>
              <a:ext uri="{FF2B5EF4-FFF2-40B4-BE49-F238E27FC236}">
                <a16:creationId xmlns:a16="http://schemas.microsoft.com/office/drawing/2014/main" id="{93D766DF-9695-9221-4DED-ECE75C164620}"/>
              </a:ext>
            </a:extLst>
          </p:cNvPr>
          <p:cNvGraphicFramePr>
            <a:graphicFrameLocks noGrp="1"/>
          </p:cNvGraphicFramePr>
          <p:nvPr>
            <p:extLst>
              <p:ext uri="{D42A27DB-BD31-4B8C-83A1-F6EECF244321}">
                <p14:modId xmlns:p14="http://schemas.microsoft.com/office/powerpoint/2010/main" val="2876450473"/>
              </p:ext>
            </p:extLst>
          </p:nvPr>
        </p:nvGraphicFramePr>
        <p:xfrm>
          <a:off x="107504" y="779502"/>
          <a:ext cx="3995936" cy="3791280"/>
        </p:xfrm>
        <a:graphic>
          <a:graphicData uri="http://schemas.openxmlformats.org/drawingml/2006/table">
            <a:tbl>
              <a:tblPr firstRow="1" firstCol="1" bandRow="1">
                <a:tableStyleId>{ED083AE6-46FA-4A59-8FB0-9F97EB10719F}</a:tableStyleId>
              </a:tblPr>
              <a:tblGrid>
                <a:gridCol w="1467695">
                  <a:extLst>
                    <a:ext uri="{9D8B030D-6E8A-4147-A177-3AD203B41FA5}">
                      <a16:colId xmlns:a16="http://schemas.microsoft.com/office/drawing/2014/main" val="3001843185"/>
                    </a:ext>
                  </a:extLst>
                </a:gridCol>
                <a:gridCol w="1207198">
                  <a:extLst>
                    <a:ext uri="{9D8B030D-6E8A-4147-A177-3AD203B41FA5}">
                      <a16:colId xmlns:a16="http://schemas.microsoft.com/office/drawing/2014/main" val="2798026383"/>
                    </a:ext>
                  </a:extLst>
                </a:gridCol>
                <a:gridCol w="1321043">
                  <a:extLst>
                    <a:ext uri="{9D8B030D-6E8A-4147-A177-3AD203B41FA5}">
                      <a16:colId xmlns:a16="http://schemas.microsoft.com/office/drawing/2014/main" val="3592048814"/>
                    </a:ext>
                  </a:extLst>
                </a:gridCol>
              </a:tblGrid>
              <a:tr h="288000">
                <a:tc>
                  <a:txBody>
                    <a:bodyPr/>
                    <a:lstStyle/>
                    <a:p>
                      <a:pPr algn="l">
                        <a:lnSpc>
                          <a:spcPct val="107000"/>
                        </a:lnSpc>
                        <a:spcAft>
                          <a:spcPts val="800"/>
                        </a:spcAft>
                      </a:pPr>
                      <a:r>
                        <a:rPr lang="en-US" sz="11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Characteristic</a:t>
                      </a:r>
                      <a:endParaRPr lang="it-IT" sz="11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0000"/>
                        </a:lnSpc>
                        <a:spcAft>
                          <a:spcPts val="0"/>
                        </a:spcAft>
                      </a:pPr>
                      <a:r>
                        <a:rPr lang="en-US" sz="11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Physiology</a:t>
                      </a:r>
                    </a:p>
                    <a:p>
                      <a:pPr algn="ctr">
                        <a:lnSpc>
                          <a:spcPct val="100000"/>
                        </a:lnSpc>
                        <a:spcAft>
                          <a:spcPts val="0"/>
                        </a:spcAft>
                      </a:pPr>
                      <a:r>
                        <a:rPr lang="en-US" sz="11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(N=913)</a:t>
                      </a:r>
                      <a:endParaRPr lang="it-IT" sz="11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0000"/>
                        </a:lnSpc>
                        <a:spcAft>
                          <a:spcPts val="0"/>
                        </a:spcAft>
                      </a:pPr>
                      <a:r>
                        <a:rPr lang="en-US" sz="110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Angiography </a:t>
                      </a:r>
                      <a:endParaRPr lang="it-IT" sz="110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algn="ctr">
                        <a:lnSpc>
                          <a:spcPct val="100000"/>
                        </a:lnSpc>
                        <a:spcAft>
                          <a:spcPts val="0"/>
                        </a:spcAft>
                      </a:pPr>
                      <a:r>
                        <a:rPr lang="en-US" sz="110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(N=910)</a:t>
                      </a:r>
                      <a:endParaRPr lang="it-IT" sz="11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extLst>
                  <a:ext uri="{0D108BD9-81ED-4DB2-BD59-A6C34878D82A}">
                    <a16:rowId xmlns:a16="http://schemas.microsoft.com/office/drawing/2014/main" val="2044824383"/>
                  </a:ext>
                </a:extLst>
              </a:tr>
              <a:tr h="288000">
                <a:tc>
                  <a:txBody>
                    <a:bodyPr/>
                    <a:lstStyle/>
                    <a:p>
                      <a:pPr algn="l">
                        <a:lnSpc>
                          <a:spcPct val="107000"/>
                        </a:lnSpc>
                        <a:spcAft>
                          <a:spcPts val="800"/>
                        </a:spcAft>
                      </a:pPr>
                      <a:r>
                        <a:rPr lang="en-US" sz="1100" dirty="0">
                          <a:solidFill>
                            <a:schemeClr val="tx1"/>
                          </a:solidFill>
                          <a:effectLst/>
                          <a:latin typeface="Tahoma" panose="020B0604030504040204" pitchFamily="34" charset="0"/>
                          <a:ea typeface="Tahoma" panose="020B0604030504040204" pitchFamily="34" charset="0"/>
                          <a:cs typeface="Tahoma" panose="020B0604030504040204" pitchFamily="34" charset="0"/>
                        </a:rPr>
                        <a:t>Index procedures</a:t>
                      </a:r>
                      <a:endParaRPr lang="it-IT" sz="11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it-IT" sz="1100" dirty="0">
                          <a:effectLst/>
                          <a:latin typeface="Tahoma" panose="020B0604030504040204" pitchFamily="34" charset="0"/>
                          <a:ea typeface="Tahoma" panose="020B0604030504040204" pitchFamily="34" charset="0"/>
                          <a:cs typeface="Tahoma" panose="020B0604030504040204" pitchFamily="34" charset="0"/>
                        </a:rPr>
                        <a:t>913</a:t>
                      </a:r>
                    </a:p>
                  </a:txBody>
                  <a:tcPr marL="27200" marR="27200" marT="0" marB="0" anchor="ctr"/>
                </a:tc>
                <a:tc>
                  <a:txBody>
                    <a:bodyPr/>
                    <a:lstStyle/>
                    <a:p>
                      <a:pPr algn="ctr">
                        <a:lnSpc>
                          <a:spcPct val="107000"/>
                        </a:lnSpc>
                        <a:spcAft>
                          <a:spcPts val="800"/>
                        </a:spcAft>
                      </a:pPr>
                      <a:r>
                        <a:rPr lang="it-IT" sz="1100" dirty="0">
                          <a:effectLst/>
                          <a:latin typeface="Tahoma" panose="020B0604030504040204" pitchFamily="34" charset="0"/>
                          <a:ea typeface="Tahoma" panose="020B0604030504040204" pitchFamily="34" charset="0"/>
                          <a:cs typeface="Tahoma" panose="020B0604030504040204" pitchFamily="34" charset="0"/>
                        </a:rPr>
                        <a:t>910</a:t>
                      </a:r>
                    </a:p>
                  </a:txBody>
                  <a:tcPr marL="27200" marR="27200" marT="0" marB="0" anchor="ctr"/>
                </a:tc>
                <a:extLst>
                  <a:ext uri="{0D108BD9-81ED-4DB2-BD59-A6C34878D82A}">
                    <a16:rowId xmlns:a16="http://schemas.microsoft.com/office/drawing/2014/main" val="1283597314"/>
                  </a:ext>
                </a:extLst>
              </a:tr>
              <a:tr h="288000">
                <a:tc>
                  <a:txBody>
                    <a:bodyPr/>
                    <a:lstStyle/>
                    <a:p>
                      <a:pPr algn="l">
                        <a:lnSpc>
                          <a:spcPct val="107000"/>
                        </a:lnSpc>
                        <a:spcAft>
                          <a:spcPts val="800"/>
                        </a:spcAft>
                      </a:pPr>
                      <a:r>
                        <a:rPr lang="en-US" sz="1100" dirty="0">
                          <a:solidFill>
                            <a:schemeClr val="tx1"/>
                          </a:solidFill>
                          <a:effectLst/>
                          <a:latin typeface="Tahoma" panose="020B0604030504040204" pitchFamily="34" charset="0"/>
                          <a:ea typeface="Tahoma" panose="020B0604030504040204" pitchFamily="34" charset="0"/>
                          <a:cs typeface="Tahoma" panose="020B0604030504040204" pitchFamily="34" charset="0"/>
                        </a:rPr>
                        <a:t>Staged procedures</a:t>
                      </a:r>
                      <a:endParaRPr lang="it-IT" sz="11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it-IT" sz="1100" dirty="0">
                          <a:effectLst/>
                          <a:latin typeface="Tahoma" panose="020B0604030504040204" pitchFamily="34" charset="0"/>
                          <a:ea typeface="Tahoma" panose="020B0604030504040204" pitchFamily="34" charset="0"/>
                          <a:cs typeface="Tahoma" panose="020B0604030504040204" pitchFamily="34" charset="0"/>
                        </a:rPr>
                        <a:t>419</a:t>
                      </a:r>
                    </a:p>
                  </a:txBody>
                  <a:tcPr marL="27200" marR="27200" marT="0" marB="0" anchor="ctr"/>
                </a:tc>
                <a:tc>
                  <a:txBody>
                    <a:bodyPr/>
                    <a:lstStyle/>
                    <a:p>
                      <a:pPr algn="ctr">
                        <a:lnSpc>
                          <a:spcPct val="107000"/>
                        </a:lnSpc>
                        <a:spcAft>
                          <a:spcPts val="800"/>
                        </a:spcAft>
                      </a:pPr>
                      <a:r>
                        <a:rPr lang="it-IT" sz="1100" dirty="0">
                          <a:effectLst/>
                          <a:latin typeface="Tahoma" panose="020B0604030504040204" pitchFamily="34" charset="0"/>
                          <a:ea typeface="Tahoma" panose="020B0604030504040204" pitchFamily="34" charset="0"/>
                          <a:cs typeface="Tahoma" panose="020B0604030504040204" pitchFamily="34" charset="0"/>
                        </a:rPr>
                        <a:t>680</a:t>
                      </a:r>
                    </a:p>
                  </a:txBody>
                  <a:tcPr marL="27200" marR="27200" marT="0" marB="0" anchor="ctr"/>
                </a:tc>
                <a:extLst>
                  <a:ext uri="{0D108BD9-81ED-4DB2-BD59-A6C34878D82A}">
                    <a16:rowId xmlns:a16="http://schemas.microsoft.com/office/drawing/2014/main" val="341637239"/>
                  </a:ext>
                </a:extLst>
              </a:tr>
              <a:tr h="288000">
                <a:tc gridSpan="3">
                  <a:txBody>
                    <a:bodyPr/>
                    <a:lstStyle/>
                    <a:p>
                      <a:pPr algn="l">
                        <a:lnSpc>
                          <a:spcPct val="107000"/>
                        </a:lnSpc>
                        <a:spcAft>
                          <a:spcPts val="800"/>
                        </a:spcAft>
                      </a:pPr>
                      <a:r>
                        <a:rPr lang="en-US" sz="1100"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Nonculprit</a:t>
                      </a:r>
                      <a:r>
                        <a:rPr lang="en-US" sz="1100" dirty="0">
                          <a:solidFill>
                            <a:schemeClr val="tx1"/>
                          </a:solidFill>
                          <a:effectLst/>
                          <a:latin typeface="Tahoma" panose="020B0604030504040204" pitchFamily="34" charset="0"/>
                          <a:ea typeface="Tahoma" panose="020B0604030504040204" pitchFamily="34" charset="0"/>
                          <a:cs typeface="Tahoma" panose="020B0604030504040204" pitchFamily="34" charset="0"/>
                        </a:rPr>
                        <a:t> vessel</a:t>
                      </a:r>
                      <a:endParaRPr lang="it-IT" sz="110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hMerge="1">
                  <a:txBody>
                    <a:bodyPr/>
                    <a:lstStyle/>
                    <a:p>
                      <a:pPr algn="ctr">
                        <a:lnSpc>
                          <a:spcPct val="107000"/>
                        </a:lnSpc>
                        <a:spcAft>
                          <a:spcPts val="800"/>
                        </a:spcAft>
                      </a:pPr>
                      <a:r>
                        <a:rPr lang="en-US" sz="1100">
                          <a:effectLst/>
                          <a:latin typeface="Tahoma" panose="020B0604030504040204" pitchFamily="34" charset="0"/>
                          <a:ea typeface="Tahoma" panose="020B0604030504040204" pitchFamily="34" charset="0"/>
                          <a:cs typeface="Tahoma" panose="020B0604030504040204" pitchFamily="34" charset="0"/>
                        </a:rPr>
                        <a:t> </a:t>
                      </a:r>
                      <a:endParaRPr lang="it-IT" sz="110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hMerge="1">
                  <a:txBody>
                    <a:bodyPr/>
                    <a:lstStyle/>
                    <a:p>
                      <a:endParaRPr lang="en-GB"/>
                    </a:p>
                  </a:txBody>
                  <a:tcPr/>
                </a:tc>
                <a:extLst>
                  <a:ext uri="{0D108BD9-81ED-4DB2-BD59-A6C34878D82A}">
                    <a16:rowId xmlns:a16="http://schemas.microsoft.com/office/drawing/2014/main" val="3937575922"/>
                  </a:ext>
                </a:extLst>
              </a:tr>
              <a:tr h="288000">
                <a:tc>
                  <a:txBody>
                    <a:bodyPr/>
                    <a:lstStyle/>
                    <a:p>
                      <a:pPr marL="132715" algn="l">
                        <a:lnSpc>
                          <a:spcPct val="107000"/>
                        </a:lnSpc>
                        <a:spcAft>
                          <a:spcPts val="800"/>
                        </a:spcAft>
                      </a:pPr>
                      <a:r>
                        <a:rPr lang="en-US"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Total number</a:t>
                      </a:r>
                      <a:endParaRPr lang="it-IT"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dirty="0">
                          <a:effectLst/>
                          <a:latin typeface="Tahoma" panose="020B0604030504040204" pitchFamily="34" charset="0"/>
                          <a:ea typeface="Tahoma" panose="020B0604030504040204" pitchFamily="34" charset="0"/>
                          <a:cs typeface="Tahoma" panose="020B0604030504040204" pitchFamily="34" charset="0"/>
                        </a:rPr>
                        <a:t>1147</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dirty="0">
                          <a:effectLst/>
                          <a:latin typeface="Tahoma" panose="020B0604030504040204" pitchFamily="34" charset="0"/>
                          <a:ea typeface="Tahoma" panose="020B0604030504040204" pitchFamily="34" charset="0"/>
                          <a:cs typeface="Tahoma" panose="020B0604030504040204" pitchFamily="34" charset="0"/>
                        </a:rPr>
                        <a:t>1128</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extLst>
                  <a:ext uri="{0D108BD9-81ED-4DB2-BD59-A6C34878D82A}">
                    <a16:rowId xmlns:a16="http://schemas.microsoft.com/office/drawing/2014/main" val="3754070805"/>
                  </a:ext>
                </a:extLst>
              </a:tr>
              <a:tr h="288000">
                <a:tc>
                  <a:txBody>
                    <a:bodyPr/>
                    <a:lstStyle/>
                    <a:p>
                      <a:pPr marL="132715" algn="l">
                        <a:lnSpc>
                          <a:spcPct val="107000"/>
                        </a:lnSpc>
                        <a:spcAft>
                          <a:spcPts val="800"/>
                        </a:spcAft>
                      </a:pPr>
                      <a:r>
                        <a:rPr lang="en-US"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LAD</a:t>
                      </a:r>
                      <a:endParaRPr lang="it-IT"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dirty="0">
                          <a:effectLst/>
                          <a:latin typeface="Tahoma" panose="020B0604030504040204" pitchFamily="34" charset="0"/>
                          <a:ea typeface="Tahoma" panose="020B0604030504040204" pitchFamily="34" charset="0"/>
                          <a:cs typeface="Tahoma" panose="020B0604030504040204" pitchFamily="34" charset="0"/>
                        </a:rPr>
                        <a:t>479 (41.7)</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dirty="0">
                          <a:effectLst/>
                          <a:latin typeface="Tahoma" panose="020B0604030504040204" pitchFamily="34" charset="0"/>
                          <a:ea typeface="Tahoma" panose="020B0604030504040204" pitchFamily="34" charset="0"/>
                          <a:cs typeface="Tahoma" panose="020B0604030504040204" pitchFamily="34" charset="0"/>
                        </a:rPr>
                        <a:t>473 (41.9)</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extLst>
                  <a:ext uri="{0D108BD9-81ED-4DB2-BD59-A6C34878D82A}">
                    <a16:rowId xmlns:a16="http://schemas.microsoft.com/office/drawing/2014/main" val="3162166508"/>
                  </a:ext>
                </a:extLst>
              </a:tr>
              <a:tr h="288000">
                <a:tc>
                  <a:txBody>
                    <a:bodyPr/>
                    <a:lstStyle/>
                    <a:p>
                      <a:pPr marL="132715" algn="l">
                        <a:lnSpc>
                          <a:spcPct val="107000"/>
                        </a:lnSpc>
                        <a:spcAft>
                          <a:spcPts val="800"/>
                        </a:spcAft>
                      </a:pPr>
                      <a:r>
                        <a:rPr lang="it-IT" sz="1100" b="0"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Circumflex</a:t>
                      </a:r>
                      <a:endParaRPr lang="it-IT"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it-IT" sz="1100" b="0" dirty="0">
                          <a:effectLst/>
                          <a:latin typeface="Tahoma" panose="020B0604030504040204" pitchFamily="34" charset="0"/>
                          <a:ea typeface="Tahoma" panose="020B0604030504040204" pitchFamily="34" charset="0"/>
                          <a:cs typeface="Tahoma" panose="020B0604030504040204" pitchFamily="34" charset="0"/>
                        </a:rPr>
                        <a:t>352 (30.6)</a:t>
                      </a:r>
                    </a:p>
                  </a:txBody>
                  <a:tcPr marL="27200" marR="27200" marT="0" marB="0" anchor="ctr"/>
                </a:tc>
                <a:tc>
                  <a:txBody>
                    <a:bodyPr/>
                    <a:lstStyle/>
                    <a:p>
                      <a:pPr algn="ctr">
                        <a:lnSpc>
                          <a:spcPct val="107000"/>
                        </a:lnSpc>
                        <a:spcAft>
                          <a:spcPts val="800"/>
                        </a:spcAft>
                      </a:pPr>
                      <a:r>
                        <a:rPr lang="it-IT" sz="1100" b="0" dirty="0">
                          <a:effectLst/>
                          <a:latin typeface="Tahoma" panose="020B0604030504040204" pitchFamily="34" charset="0"/>
                          <a:ea typeface="Tahoma" panose="020B0604030504040204" pitchFamily="34" charset="0"/>
                          <a:cs typeface="Tahoma" panose="020B0604030504040204" pitchFamily="34" charset="0"/>
                        </a:rPr>
                        <a:t>342 (30.3)</a:t>
                      </a:r>
                    </a:p>
                  </a:txBody>
                  <a:tcPr marL="27200" marR="27200" marT="0" marB="0" anchor="ctr"/>
                </a:tc>
                <a:extLst>
                  <a:ext uri="{0D108BD9-81ED-4DB2-BD59-A6C34878D82A}">
                    <a16:rowId xmlns:a16="http://schemas.microsoft.com/office/drawing/2014/main" val="294172422"/>
                  </a:ext>
                </a:extLst>
              </a:tr>
              <a:tr h="288000">
                <a:tc>
                  <a:txBody>
                    <a:bodyPr/>
                    <a:lstStyle/>
                    <a:p>
                      <a:pPr marL="132715" algn="l">
                        <a:lnSpc>
                          <a:spcPct val="107000"/>
                        </a:lnSpc>
                        <a:spcAft>
                          <a:spcPts val="800"/>
                        </a:spcAft>
                      </a:pPr>
                      <a:r>
                        <a:rPr lang="en-US"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RCA</a:t>
                      </a:r>
                      <a:endParaRPr lang="it-IT"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dirty="0">
                          <a:effectLst/>
                          <a:latin typeface="Tahoma" panose="020B0604030504040204" pitchFamily="34" charset="0"/>
                          <a:ea typeface="Tahoma" panose="020B0604030504040204" pitchFamily="34" charset="0"/>
                          <a:cs typeface="Tahoma" panose="020B0604030504040204" pitchFamily="34" charset="0"/>
                        </a:rPr>
                        <a:t>316 (27.5)</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dirty="0">
                          <a:effectLst/>
                          <a:latin typeface="Tahoma" panose="020B0604030504040204" pitchFamily="34" charset="0"/>
                          <a:ea typeface="Tahoma" panose="020B0604030504040204" pitchFamily="34" charset="0"/>
                          <a:cs typeface="Tahoma" panose="020B0604030504040204" pitchFamily="34" charset="0"/>
                        </a:rPr>
                        <a:t>313 (27.7)</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extLst>
                  <a:ext uri="{0D108BD9-81ED-4DB2-BD59-A6C34878D82A}">
                    <a16:rowId xmlns:a16="http://schemas.microsoft.com/office/drawing/2014/main" val="3590419828"/>
                  </a:ext>
                </a:extLst>
              </a:tr>
              <a:tr h="288000">
                <a:tc>
                  <a:txBody>
                    <a:bodyPr/>
                    <a:lstStyle/>
                    <a:p>
                      <a:pPr marL="132715" algn="l">
                        <a:lnSpc>
                          <a:spcPct val="107000"/>
                        </a:lnSpc>
                        <a:spcAft>
                          <a:spcPts val="800"/>
                        </a:spcAft>
                      </a:pPr>
                      <a:r>
                        <a:rPr lang="en-US"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RVD (mm)</a:t>
                      </a:r>
                      <a:endParaRPr lang="it-IT"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dirty="0">
                          <a:effectLst/>
                          <a:latin typeface="Tahoma" panose="020B0604030504040204" pitchFamily="34" charset="0"/>
                          <a:ea typeface="Tahoma" panose="020B0604030504040204" pitchFamily="34" charset="0"/>
                          <a:cs typeface="Tahoma" panose="020B0604030504040204" pitchFamily="34" charset="0"/>
                        </a:rPr>
                        <a:t>3.0 (2.7-3.3)</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dirty="0">
                          <a:effectLst/>
                          <a:latin typeface="Tahoma" panose="020B0604030504040204" pitchFamily="34" charset="0"/>
                          <a:ea typeface="Tahoma" panose="020B0604030504040204" pitchFamily="34" charset="0"/>
                          <a:cs typeface="Tahoma" panose="020B0604030504040204" pitchFamily="34" charset="0"/>
                        </a:rPr>
                        <a:t>127 (2.7-3.3)</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extLst>
                  <a:ext uri="{0D108BD9-81ED-4DB2-BD59-A6C34878D82A}">
                    <a16:rowId xmlns:a16="http://schemas.microsoft.com/office/drawing/2014/main" val="2376201146"/>
                  </a:ext>
                </a:extLst>
              </a:tr>
              <a:tr h="288000">
                <a:tc>
                  <a:txBody>
                    <a:bodyPr/>
                    <a:lstStyle/>
                    <a:p>
                      <a:pPr marL="132715" algn="l">
                        <a:lnSpc>
                          <a:spcPct val="107000"/>
                        </a:lnSpc>
                        <a:spcAft>
                          <a:spcPts val="800"/>
                        </a:spcAft>
                      </a:pPr>
                      <a:r>
                        <a:rPr lang="en-US"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%DS </a:t>
                      </a:r>
                      <a:endParaRPr lang="it-IT"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dirty="0">
                          <a:effectLst/>
                          <a:latin typeface="Tahoma" panose="020B0604030504040204" pitchFamily="34" charset="0"/>
                          <a:ea typeface="Tahoma" panose="020B0604030504040204" pitchFamily="34" charset="0"/>
                          <a:cs typeface="Tahoma" panose="020B0604030504040204" pitchFamily="34" charset="0"/>
                        </a:rPr>
                        <a:t>80 (72-87)</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dirty="0">
                          <a:effectLst/>
                          <a:latin typeface="Tahoma" panose="020B0604030504040204" pitchFamily="34" charset="0"/>
                          <a:ea typeface="Tahoma" panose="020B0604030504040204" pitchFamily="34" charset="0"/>
                          <a:cs typeface="Tahoma" panose="020B0604030504040204" pitchFamily="34" charset="0"/>
                        </a:rPr>
                        <a:t>79 (72-86)</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extLst>
                  <a:ext uri="{0D108BD9-81ED-4DB2-BD59-A6C34878D82A}">
                    <a16:rowId xmlns:a16="http://schemas.microsoft.com/office/drawing/2014/main" val="2533182823"/>
                  </a:ext>
                </a:extLst>
              </a:tr>
              <a:tr h="288000">
                <a:tc gridSpan="3">
                  <a:txBody>
                    <a:bodyPr/>
                    <a:lstStyle/>
                    <a:p>
                      <a:pPr algn="l">
                        <a:lnSpc>
                          <a:spcPct val="107000"/>
                        </a:lnSpc>
                        <a:spcAft>
                          <a:spcPts val="800"/>
                        </a:spcAft>
                      </a:pPr>
                      <a:r>
                        <a:rPr lang="en-US" sz="1100" dirty="0">
                          <a:solidFill>
                            <a:schemeClr val="tx1"/>
                          </a:solidFill>
                          <a:effectLst/>
                          <a:latin typeface="Tahoma" panose="020B0604030504040204" pitchFamily="34" charset="0"/>
                          <a:ea typeface="Tahoma" panose="020B0604030504040204" pitchFamily="34" charset="0"/>
                          <a:cs typeface="Tahoma" panose="020B0604030504040204" pitchFamily="34" charset="0"/>
                        </a:rPr>
                        <a:t>Functional evaluation</a:t>
                      </a:r>
                      <a:endParaRPr lang="it-IT" sz="11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hMerge="1">
                  <a:txBody>
                    <a:bodyPr/>
                    <a:lstStyle/>
                    <a:p>
                      <a:pPr algn="ctr">
                        <a:lnSpc>
                          <a:spcPct val="107000"/>
                        </a:lnSpc>
                      </a:pPr>
                      <a:endParaRPr lang="it-IT" sz="110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hMerge="1">
                  <a:txBody>
                    <a:bodyPr/>
                    <a:lstStyle/>
                    <a:p>
                      <a:endParaRPr lang="en-GB"/>
                    </a:p>
                  </a:txBody>
                  <a:tcPr/>
                </a:tc>
                <a:extLst>
                  <a:ext uri="{0D108BD9-81ED-4DB2-BD59-A6C34878D82A}">
                    <a16:rowId xmlns:a16="http://schemas.microsoft.com/office/drawing/2014/main" val="3316927162"/>
                  </a:ext>
                </a:extLst>
              </a:tr>
              <a:tr h="288000">
                <a:tc>
                  <a:txBody>
                    <a:bodyPr/>
                    <a:lstStyle/>
                    <a:p>
                      <a:pPr marL="132715" algn="l">
                        <a:lnSpc>
                          <a:spcPct val="107000"/>
                        </a:lnSpc>
                        <a:spcAft>
                          <a:spcPts val="800"/>
                        </a:spcAft>
                      </a:pPr>
                      <a:r>
                        <a:rPr lang="en-US"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Angio-derived FFR</a:t>
                      </a:r>
                      <a:endParaRPr lang="it-IT"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dirty="0">
                          <a:effectLst/>
                          <a:latin typeface="Tahoma" panose="020B0604030504040204" pitchFamily="34" charset="0"/>
                          <a:ea typeface="Tahoma" panose="020B0604030504040204" pitchFamily="34" charset="0"/>
                          <a:cs typeface="Tahoma" panose="020B0604030504040204" pitchFamily="34" charset="0"/>
                        </a:rPr>
                        <a:t>1132 (98.7)</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dirty="0">
                          <a:effectLst/>
                          <a:latin typeface="Tahoma" panose="020B0604030504040204" pitchFamily="34" charset="0"/>
                          <a:ea typeface="Tahoma" panose="020B0604030504040204" pitchFamily="34" charset="0"/>
                          <a:cs typeface="Tahoma" panose="020B0604030504040204" pitchFamily="34" charset="0"/>
                        </a:rPr>
                        <a:t>---</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extLst>
                  <a:ext uri="{0D108BD9-81ED-4DB2-BD59-A6C34878D82A}">
                    <a16:rowId xmlns:a16="http://schemas.microsoft.com/office/drawing/2014/main" val="43395511"/>
                  </a:ext>
                </a:extLst>
              </a:tr>
              <a:tr h="288000">
                <a:tc>
                  <a:txBody>
                    <a:bodyPr/>
                    <a:lstStyle/>
                    <a:p>
                      <a:pPr marL="132715" algn="l">
                        <a:lnSpc>
                          <a:spcPct val="107000"/>
                        </a:lnSpc>
                        <a:spcAft>
                          <a:spcPts val="800"/>
                        </a:spcAft>
                      </a:pPr>
                      <a:r>
                        <a:rPr lang="en-US" sz="1100" b="0">
                          <a:solidFill>
                            <a:schemeClr val="tx1"/>
                          </a:solidFill>
                          <a:effectLst/>
                          <a:latin typeface="Tahoma" panose="020B0604030504040204" pitchFamily="34" charset="0"/>
                          <a:ea typeface="Tahoma" panose="020B0604030504040204" pitchFamily="34" charset="0"/>
                          <a:cs typeface="Tahoma" panose="020B0604030504040204" pitchFamily="34" charset="0"/>
                        </a:rPr>
                        <a:t>Wire-based </a:t>
                      </a:r>
                      <a:r>
                        <a:rPr lang="en-US"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FFR</a:t>
                      </a:r>
                      <a:endParaRPr lang="it-IT"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dirty="0">
                          <a:effectLst/>
                          <a:latin typeface="Tahoma" panose="020B0604030504040204" pitchFamily="34" charset="0"/>
                          <a:ea typeface="Tahoma" panose="020B0604030504040204" pitchFamily="34" charset="0"/>
                          <a:cs typeface="Tahoma" panose="020B0604030504040204" pitchFamily="34" charset="0"/>
                        </a:rPr>
                        <a:t>15 (1.3)</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tc>
                  <a:txBody>
                    <a:bodyPr/>
                    <a:lstStyle/>
                    <a:p>
                      <a:pPr algn="ctr">
                        <a:lnSpc>
                          <a:spcPct val="107000"/>
                        </a:lnSpc>
                        <a:spcAft>
                          <a:spcPts val="800"/>
                        </a:spcAft>
                      </a:pPr>
                      <a:r>
                        <a:rPr lang="en-US" sz="1100" b="0" dirty="0">
                          <a:effectLst/>
                          <a:latin typeface="Tahoma" panose="020B0604030504040204" pitchFamily="34" charset="0"/>
                          <a:ea typeface="Tahoma" panose="020B0604030504040204" pitchFamily="34" charset="0"/>
                          <a:cs typeface="Tahoma" panose="020B0604030504040204" pitchFamily="34" charset="0"/>
                        </a:rPr>
                        <a:t>---</a:t>
                      </a:r>
                      <a:endParaRPr lang="it-IT" sz="1100" b="0" dirty="0">
                        <a:effectLst/>
                        <a:latin typeface="Tahoma" panose="020B0604030504040204" pitchFamily="34" charset="0"/>
                        <a:ea typeface="Tahoma" panose="020B0604030504040204" pitchFamily="34" charset="0"/>
                        <a:cs typeface="Tahoma" panose="020B0604030504040204" pitchFamily="34" charset="0"/>
                      </a:endParaRPr>
                    </a:p>
                  </a:txBody>
                  <a:tcPr marL="27200" marR="27200" marT="0" marB="0" anchor="ctr"/>
                </a:tc>
                <a:extLst>
                  <a:ext uri="{0D108BD9-81ED-4DB2-BD59-A6C34878D82A}">
                    <a16:rowId xmlns:a16="http://schemas.microsoft.com/office/drawing/2014/main" val="2981223142"/>
                  </a:ext>
                </a:extLst>
              </a:tr>
            </a:tbl>
          </a:graphicData>
        </a:graphic>
      </p:graphicFrame>
      <p:sp>
        <p:nvSpPr>
          <p:cNvPr id="6" name="CasellaDiTesto 5">
            <a:extLst>
              <a:ext uri="{FF2B5EF4-FFF2-40B4-BE49-F238E27FC236}">
                <a16:creationId xmlns:a16="http://schemas.microsoft.com/office/drawing/2014/main" id="{DCDEB00F-303A-8C26-03E3-D9AA3CA5141A}"/>
              </a:ext>
            </a:extLst>
          </p:cNvPr>
          <p:cNvSpPr txBox="1"/>
          <p:nvPr/>
        </p:nvSpPr>
        <p:spPr>
          <a:xfrm>
            <a:off x="1547664" y="4897279"/>
            <a:ext cx="6552480" cy="246221"/>
          </a:xfrm>
          <a:prstGeom prst="rect">
            <a:avLst/>
          </a:prstGeom>
          <a:noFill/>
        </p:spPr>
        <p:txBody>
          <a:bodyPr wrap="square" rtlCol="0">
            <a:spAutoFit/>
          </a:bodyPr>
          <a:lstStyle/>
          <a:p>
            <a:pPr marL="38700" defTabSz="360000" rtl="0" eaLnBrk="1" latinLnBrk="0" hangingPunct="1">
              <a:spcBef>
                <a:spcPct val="20000"/>
              </a:spcBef>
              <a:buClr>
                <a:srgbClr val="C00000"/>
              </a:buClr>
            </a:pPr>
            <a:r>
              <a:rPr lang="it-IT" sz="1000" i="0" kern="1200" dirty="0">
                <a:solidFill>
                  <a:srgbClr val="7AC4E0"/>
                </a:solidFill>
                <a:latin typeface="Tahoma" panose="020B0604030504040204" pitchFamily="34" charset="0"/>
                <a:ea typeface="Tahoma" panose="020B0604030504040204" pitchFamily="34" charset="0"/>
                <a:cs typeface="Tahoma" panose="020B0604030504040204" pitchFamily="34" charset="0"/>
              </a:rPr>
              <a:t>* </a:t>
            </a:r>
            <a:r>
              <a:rPr lang="en-US" sz="1000" dirty="0">
                <a:solidFill>
                  <a:srgbClr val="959595"/>
                </a:solidFill>
                <a:latin typeface="Tahoma" panose="020B0604030504040204" pitchFamily="34" charset="0"/>
                <a:ea typeface="Tahoma" panose="020B0604030504040204" pitchFamily="34" charset="0"/>
                <a:cs typeface="Tahoma" panose="020B0604030504040204" pitchFamily="34" charset="0"/>
              </a:rPr>
              <a:t>Total number of vessels included (</a:t>
            </a:r>
            <a:r>
              <a:rPr lang="en-US" sz="1000" dirty="0" err="1">
                <a:solidFill>
                  <a:srgbClr val="959595"/>
                </a:solidFill>
                <a:latin typeface="Tahoma" panose="020B0604030504040204" pitchFamily="34" charset="0"/>
                <a:ea typeface="Tahoma" panose="020B0604030504040204" pitchFamily="34" charset="0"/>
                <a:cs typeface="Tahoma" panose="020B0604030504040204" pitchFamily="34" charset="0"/>
              </a:rPr>
              <a:t>culprit+non</a:t>
            </a:r>
            <a:r>
              <a:rPr lang="en-US" sz="1000" dirty="0">
                <a:solidFill>
                  <a:srgbClr val="959595"/>
                </a:solidFill>
                <a:latin typeface="Tahoma" panose="020B0604030504040204" pitchFamily="34" charset="0"/>
                <a:ea typeface="Tahoma" panose="020B0604030504040204" pitchFamily="34" charset="0"/>
                <a:cs typeface="Tahoma" panose="020B0604030504040204" pitchFamily="34" charset="0"/>
              </a:rPr>
              <a:t> culprit) n=4098</a:t>
            </a:r>
            <a:endParaRPr lang="it-IT" sz="1000" i="0" kern="1200" dirty="0">
              <a:solidFill>
                <a:srgbClr val="959595"/>
              </a:solidFill>
              <a:latin typeface="Tahoma" panose="020B0604030504040204" pitchFamily="34" charset="0"/>
              <a:ea typeface="Tahoma" panose="020B0604030504040204" pitchFamily="34" charset="0"/>
              <a:cs typeface="Tahoma" panose="020B0604030504040204" pitchFamily="34" charset="0"/>
            </a:endParaRPr>
          </a:p>
        </p:txBody>
      </p:sp>
      <p:sp>
        <p:nvSpPr>
          <p:cNvPr id="23" name="CasellaDiTesto 22">
            <a:extLst>
              <a:ext uri="{FF2B5EF4-FFF2-40B4-BE49-F238E27FC236}">
                <a16:creationId xmlns:a16="http://schemas.microsoft.com/office/drawing/2014/main" id="{5A5C28E1-2FD5-5BF6-F493-87A6911E8A7B}"/>
              </a:ext>
            </a:extLst>
          </p:cNvPr>
          <p:cNvSpPr txBox="1"/>
          <p:nvPr/>
        </p:nvSpPr>
        <p:spPr>
          <a:xfrm>
            <a:off x="4651298" y="2635510"/>
            <a:ext cx="2685992" cy="1864100"/>
          </a:xfrm>
          <a:prstGeom prst="rect">
            <a:avLst/>
          </a:prstGeom>
          <a:noFill/>
        </p:spPr>
        <p:txBody>
          <a:bodyPr wrap="none" rtlCol="0">
            <a:spAutoFit/>
          </a:bodyPr>
          <a:lstStyle/>
          <a:p>
            <a:pPr marL="324450" indent="-285750" algn="l" defTabSz="360000" rtl="0" eaLnBrk="1" latinLnBrk="0" hangingPunct="1">
              <a:lnSpc>
                <a:spcPct val="150000"/>
              </a:lnSpc>
              <a:spcBef>
                <a:spcPct val="20000"/>
              </a:spcBef>
              <a:buClr>
                <a:srgbClr val="7AC4E0"/>
              </a:buClr>
              <a:buFont typeface="Arial" panose="020B0604020202020204" pitchFamily="34" charset="0"/>
              <a:buChar char="•"/>
            </a:pPr>
            <a:r>
              <a:rPr lang="en-US" b="1" dirty="0">
                <a:latin typeface="Tahoma" panose="020B0604030504040204" pitchFamily="34" charset="0"/>
                <a:ea typeface="Tahoma" panose="020B0604030504040204" pitchFamily="34" charset="0"/>
                <a:cs typeface="Tahoma" panose="020B0604030504040204" pitchFamily="34" charset="0"/>
              </a:rPr>
              <a:t>S</a:t>
            </a:r>
            <a:r>
              <a:rPr lang="en-US" b="1" i="0" kern="1200" dirty="0">
                <a:solidFill>
                  <a:schemeClr val="tx1"/>
                </a:solidFill>
                <a:latin typeface="Tahoma" panose="020B0604030504040204" pitchFamily="34" charset="0"/>
                <a:ea typeface="Tahoma" panose="020B0604030504040204" pitchFamily="34" charset="0"/>
                <a:cs typeface="Tahoma" panose="020B0604030504040204" pitchFamily="34" charset="0"/>
              </a:rPr>
              <a:t>taged procedures</a:t>
            </a:r>
            <a:endParaRPr lang="en-US" b="1" i="0" kern="1200" dirty="0">
              <a:solidFill>
                <a:schemeClr val="accent4"/>
              </a:solidFill>
              <a:latin typeface="Tahoma" panose="020B0604030504040204" pitchFamily="34" charset="0"/>
              <a:ea typeface="Tahoma" panose="020B0604030504040204" pitchFamily="34" charset="0"/>
              <a:cs typeface="Tahoma" panose="020B0604030504040204" pitchFamily="34" charset="0"/>
            </a:endParaRPr>
          </a:p>
          <a:p>
            <a:pPr marL="324450" indent="-285750" algn="l" defTabSz="360000" rtl="0" eaLnBrk="1" latinLnBrk="0" hangingPunct="1">
              <a:lnSpc>
                <a:spcPct val="150000"/>
              </a:lnSpc>
              <a:spcBef>
                <a:spcPct val="20000"/>
              </a:spcBef>
              <a:buClr>
                <a:srgbClr val="7AC4E0"/>
              </a:buClr>
              <a:buFont typeface="Arial" panose="020B0604020202020204" pitchFamily="34" charset="0"/>
              <a:buChar char="•"/>
            </a:pPr>
            <a:r>
              <a:rPr lang="en-US" b="1" dirty="0">
                <a:latin typeface="Tahoma" panose="020B0604030504040204" pitchFamily="34" charset="0"/>
                <a:ea typeface="Tahoma" panose="020B0604030504040204" pitchFamily="34" charset="0"/>
                <a:cs typeface="Tahoma" panose="020B0604030504040204" pitchFamily="34" charset="0"/>
              </a:rPr>
              <a:t>Contrast use</a:t>
            </a:r>
            <a:endParaRPr lang="en-US" b="1" dirty="0">
              <a:solidFill>
                <a:schemeClr val="accent4"/>
              </a:solidFill>
              <a:latin typeface="Tahoma" panose="020B0604030504040204" pitchFamily="34" charset="0"/>
              <a:ea typeface="Tahoma" panose="020B0604030504040204" pitchFamily="34" charset="0"/>
              <a:cs typeface="Tahoma" panose="020B0604030504040204" pitchFamily="34" charset="0"/>
            </a:endParaRPr>
          </a:p>
          <a:p>
            <a:pPr marL="324450" indent="-285750" algn="l" defTabSz="360000" rtl="0" eaLnBrk="1" latinLnBrk="0" hangingPunct="1">
              <a:lnSpc>
                <a:spcPct val="150000"/>
              </a:lnSpc>
              <a:spcBef>
                <a:spcPct val="20000"/>
              </a:spcBef>
              <a:buClr>
                <a:srgbClr val="7AC4E0"/>
              </a:buClr>
              <a:buFont typeface="Arial" panose="020B0604020202020204" pitchFamily="34" charset="0"/>
              <a:buChar char="•"/>
            </a:pPr>
            <a:r>
              <a:rPr lang="en-US" b="1" dirty="0">
                <a:latin typeface="Tahoma" panose="020B0604030504040204" pitchFamily="34" charset="0"/>
                <a:ea typeface="Tahoma" panose="020B0604030504040204" pitchFamily="34" charset="0"/>
                <a:cs typeface="Tahoma" panose="020B0604030504040204" pitchFamily="34" charset="0"/>
              </a:rPr>
              <a:t>NCVs treated</a:t>
            </a:r>
            <a:endParaRPr lang="en-US" b="1" dirty="0">
              <a:solidFill>
                <a:schemeClr val="accent4"/>
              </a:solidFill>
              <a:latin typeface="Tahoma" panose="020B0604030504040204" pitchFamily="34" charset="0"/>
              <a:ea typeface="Tahoma" panose="020B0604030504040204" pitchFamily="34" charset="0"/>
              <a:cs typeface="Tahoma" panose="020B0604030504040204" pitchFamily="34" charset="0"/>
            </a:endParaRPr>
          </a:p>
          <a:p>
            <a:pPr marL="324450" indent="-285750" algn="l" defTabSz="360000" rtl="0" eaLnBrk="1" latinLnBrk="0" hangingPunct="1">
              <a:lnSpc>
                <a:spcPct val="150000"/>
              </a:lnSpc>
              <a:spcBef>
                <a:spcPct val="20000"/>
              </a:spcBef>
              <a:buClr>
                <a:srgbClr val="7AC4E0"/>
              </a:buClr>
              <a:buFont typeface="Arial" panose="020B0604020202020204" pitchFamily="34" charset="0"/>
              <a:buChar char="•"/>
            </a:pPr>
            <a:r>
              <a:rPr lang="en-US" b="1" i="0" kern="1200" dirty="0">
                <a:solidFill>
                  <a:schemeClr val="tx1"/>
                </a:solidFill>
                <a:latin typeface="Tahoma" panose="020B0604030504040204" pitchFamily="34" charset="0"/>
                <a:ea typeface="Tahoma" panose="020B0604030504040204" pitchFamily="34" charset="0"/>
                <a:cs typeface="Tahoma" panose="020B0604030504040204" pitchFamily="34" charset="0"/>
              </a:rPr>
              <a:t>T</a:t>
            </a:r>
            <a:r>
              <a:rPr lang="en-US" b="1" dirty="0">
                <a:latin typeface="Tahoma" panose="020B0604030504040204" pitchFamily="34" charset="0"/>
                <a:ea typeface="Tahoma" panose="020B0604030504040204" pitchFamily="34" charset="0"/>
                <a:cs typeface="Tahoma" panose="020B0604030504040204" pitchFamily="34" charset="0"/>
              </a:rPr>
              <a:t>otal stent length</a:t>
            </a:r>
            <a:endParaRPr lang="en-US" b="1" i="0" kern="1200" dirty="0">
              <a:solidFill>
                <a:schemeClr val="accent4"/>
              </a:solidFill>
              <a:latin typeface="Tahoma" panose="020B0604030504040204" pitchFamily="34" charset="0"/>
              <a:ea typeface="Tahoma" panose="020B0604030504040204" pitchFamily="34" charset="0"/>
              <a:cs typeface="Tahoma" panose="020B0604030504040204" pitchFamily="34" charset="0"/>
            </a:endParaRPr>
          </a:p>
        </p:txBody>
      </p:sp>
      <p:sp>
        <p:nvSpPr>
          <p:cNvPr id="28" name="CasellaDiTesto 27">
            <a:extLst>
              <a:ext uri="{FF2B5EF4-FFF2-40B4-BE49-F238E27FC236}">
                <a16:creationId xmlns:a16="http://schemas.microsoft.com/office/drawing/2014/main" id="{A738D7B3-AC31-BBE4-2FBF-09901349F649}"/>
              </a:ext>
            </a:extLst>
          </p:cNvPr>
          <p:cNvSpPr txBox="1"/>
          <p:nvPr/>
        </p:nvSpPr>
        <p:spPr>
          <a:xfrm>
            <a:off x="7668344" y="2659902"/>
            <a:ext cx="1115049" cy="1864100"/>
          </a:xfrm>
          <a:prstGeom prst="rect">
            <a:avLst/>
          </a:prstGeom>
          <a:noFill/>
        </p:spPr>
        <p:txBody>
          <a:bodyPr wrap="none" rtlCol="0">
            <a:spAutoFit/>
          </a:bodyPr>
          <a:lstStyle/>
          <a:p>
            <a:pPr marL="38700" algn="l" defTabSz="360000" rtl="0" eaLnBrk="1" latinLnBrk="0" hangingPunct="1">
              <a:lnSpc>
                <a:spcPct val="150000"/>
              </a:lnSpc>
              <a:spcBef>
                <a:spcPct val="20000"/>
              </a:spcBef>
              <a:buClr>
                <a:srgbClr val="7AC4E0"/>
              </a:buClr>
            </a:pPr>
            <a:r>
              <a:rPr lang="en-US" b="1" i="0" kern="1200" dirty="0">
                <a:solidFill>
                  <a:schemeClr val="accent4"/>
                </a:solidFill>
                <a:latin typeface="Tahoma" panose="020B0604030504040204" pitchFamily="34" charset="0"/>
                <a:ea typeface="Tahoma" panose="020B0604030504040204" pitchFamily="34" charset="0"/>
                <a:cs typeface="Tahoma" panose="020B0604030504040204" pitchFamily="34" charset="0"/>
              </a:rPr>
              <a:t>-38.4%</a:t>
            </a:r>
          </a:p>
          <a:p>
            <a:pPr marL="38700" algn="l" defTabSz="360000" rtl="0" eaLnBrk="1" latinLnBrk="0" hangingPunct="1">
              <a:lnSpc>
                <a:spcPct val="150000"/>
              </a:lnSpc>
              <a:spcBef>
                <a:spcPct val="20000"/>
              </a:spcBef>
              <a:buClr>
                <a:srgbClr val="7AC4E0"/>
              </a:buClr>
            </a:pPr>
            <a:r>
              <a:rPr lang="en-US" b="1" dirty="0">
                <a:solidFill>
                  <a:schemeClr val="accent4"/>
                </a:solidFill>
                <a:latin typeface="Tahoma" panose="020B0604030504040204" pitchFamily="34" charset="0"/>
                <a:ea typeface="Tahoma" panose="020B0604030504040204" pitchFamily="34" charset="0"/>
                <a:cs typeface="Tahoma" panose="020B0604030504040204" pitchFamily="34" charset="0"/>
              </a:rPr>
              <a:t>-19.3%</a:t>
            </a:r>
          </a:p>
          <a:p>
            <a:pPr marL="38700" algn="l" defTabSz="360000" rtl="0" eaLnBrk="1" latinLnBrk="0" hangingPunct="1">
              <a:lnSpc>
                <a:spcPct val="150000"/>
              </a:lnSpc>
              <a:spcBef>
                <a:spcPct val="20000"/>
              </a:spcBef>
              <a:buClr>
                <a:srgbClr val="7AC4E0"/>
              </a:buClr>
            </a:pPr>
            <a:r>
              <a:rPr lang="en-US" b="1" dirty="0">
                <a:solidFill>
                  <a:schemeClr val="accent4"/>
                </a:solidFill>
                <a:latin typeface="Tahoma" panose="020B0604030504040204" pitchFamily="34" charset="0"/>
                <a:ea typeface="Tahoma" panose="020B0604030504040204" pitchFamily="34" charset="0"/>
                <a:cs typeface="Tahoma" panose="020B0604030504040204" pitchFamily="34" charset="0"/>
              </a:rPr>
              <a:t>-45.3%</a:t>
            </a:r>
          </a:p>
          <a:p>
            <a:pPr marL="38700" algn="l" defTabSz="360000" rtl="0" eaLnBrk="1" latinLnBrk="0" hangingPunct="1">
              <a:lnSpc>
                <a:spcPct val="150000"/>
              </a:lnSpc>
              <a:spcBef>
                <a:spcPct val="20000"/>
              </a:spcBef>
              <a:buClr>
                <a:srgbClr val="7AC4E0"/>
              </a:buClr>
            </a:pPr>
            <a:r>
              <a:rPr lang="en-US" b="1" dirty="0">
                <a:solidFill>
                  <a:schemeClr val="accent4"/>
                </a:solidFill>
                <a:latin typeface="Tahoma" panose="020B0604030504040204" pitchFamily="34" charset="0"/>
                <a:ea typeface="Tahoma" panose="020B0604030504040204" pitchFamily="34" charset="0"/>
                <a:cs typeface="Tahoma" panose="020B0604030504040204" pitchFamily="34" charset="0"/>
              </a:rPr>
              <a:t>-31.2%</a:t>
            </a:r>
            <a:endParaRPr lang="en-US" b="1" i="0" kern="1200" dirty="0">
              <a:solidFill>
                <a:schemeClr val="accent4"/>
              </a:solidFill>
              <a:latin typeface="Tahoma" panose="020B0604030504040204" pitchFamily="34" charset="0"/>
              <a:ea typeface="Tahoma" panose="020B0604030504040204" pitchFamily="34" charset="0"/>
              <a:cs typeface="Tahoma" panose="020B0604030504040204" pitchFamily="34" charset="0"/>
            </a:endParaRPr>
          </a:p>
        </p:txBody>
      </p:sp>
      <p:grpSp>
        <p:nvGrpSpPr>
          <p:cNvPr id="33" name="Gruppo 32">
            <a:extLst>
              <a:ext uri="{FF2B5EF4-FFF2-40B4-BE49-F238E27FC236}">
                <a16:creationId xmlns:a16="http://schemas.microsoft.com/office/drawing/2014/main" id="{FDBAA885-A1EB-F496-D722-0F24E6AA0C89}"/>
              </a:ext>
            </a:extLst>
          </p:cNvPr>
          <p:cNvGrpSpPr/>
          <p:nvPr/>
        </p:nvGrpSpPr>
        <p:grpSpPr>
          <a:xfrm>
            <a:off x="4834859" y="313866"/>
            <a:ext cx="3769589" cy="2282416"/>
            <a:chOff x="4834859" y="2334164"/>
            <a:chExt cx="3769589" cy="2282416"/>
          </a:xfrm>
        </p:grpSpPr>
        <p:pic>
          <p:nvPicPr>
            <p:cNvPr id="10" name="Immagine 9">
              <a:extLst>
                <a:ext uri="{FF2B5EF4-FFF2-40B4-BE49-F238E27FC236}">
                  <a16:creationId xmlns:a16="http://schemas.microsoft.com/office/drawing/2014/main" id="{D4E9BF9E-BC5A-4CA3-A67F-C3685668D6B7}"/>
                </a:ext>
              </a:extLst>
            </p:cNvPr>
            <p:cNvPicPr>
              <a:picLocks noChangeAspect="1"/>
            </p:cNvPicPr>
            <p:nvPr/>
          </p:nvPicPr>
          <p:blipFill>
            <a:blip r:embed="rId3"/>
            <a:srcRect l="22497" t="29873" r="7183" b="9368"/>
            <a:stretch>
              <a:fillRect/>
            </a:stretch>
          </p:blipFill>
          <p:spPr>
            <a:xfrm>
              <a:off x="7092280" y="3890198"/>
              <a:ext cx="1440160" cy="699946"/>
            </a:xfrm>
            <a:prstGeom prst="rect">
              <a:avLst/>
            </a:prstGeom>
          </p:spPr>
        </p:pic>
        <p:pic>
          <p:nvPicPr>
            <p:cNvPr id="13" name="Immagine 12">
              <a:extLst>
                <a:ext uri="{FF2B5EF4-FFF2-40B4-BE49-F238E27FC236}">
                  <a16:creationId xmlns:a16="http://schemas.microsoft.com/office/drawing/2014/main" id="{674F9F69-BCD7-532E-10AA-9268DEEC051E}"/>
                </a:ext>
              </a:extLst>
            </p:cNvPr>
            <p:cNvPicPr>
              <a:picLocks noChangeAspect="1"/>
            </p:cNvPicPr>
            <p:nvPr/>
          </p:nvPicPr>
          <p:blipFill>
            <a:blip r:embed="rId4"/>
            <a:srcRect l="21902" t="29873" r="5068" b="7074"/>
            <a:stretch>
              <a:fillRect/>
            </a:stretch>
          </p:blipFill>
          <p:spPr>
            <a:xfrm>
              <a:off x="4948574" y="3890198"/>
              <a:ext cx="1495634" cy="726382"/>
            </a:xfrm>
            <a:prstGeom prst="rect">
              <a:avLst/>
            </a:prstGeom>
          </p:spPr>
        </p:pic>
        <p:pic>
          <p:nvPicPr>
            <p:cNvPr id="16" name="Immagine 15">
              <a:extLst>
                <a:ext uri="{FF2B5EF4-FFF2-40B4-BE49-F238E27FC236}">
                  <a16:creationId xmlns:a16="http://schemas.microsoft.com/office/drawing/2014/main" id="{740D31B3-BA5A-5D0B-FB65-CF2FC958C144}"/>
                </a:ext>
              </a:extLst>
            </p:cNvPr>
            <p:cNvPicPr>
              <a:picLocks noChangeAspect="1"/>
            </p:cNvPicPr>
            <p:nvPr/>
          </p:nvPicPr>
          <p:blipFill>
            <a:blip r:embed="rId5"/>
            <a:srcRect l="22497" t="33299" r="3666" b="5943"/>
            <a:stretch>
              <a:fillRect/>
            </a:stretch>
          </p:blipFill>
          <p:spPr>
            <a:xfrm>
              <a:off x="7092280" y="2704733"/>
              <a:ext cx="1512168" cy="699946"/>
            </a:xfrm>
            <a:prstGeom prst="rect">
              <a:avLst/>
            </a:prstGeom>
          </p:spPr>
        </p:pic>
        <p:pic>
          <p:nvPicPr>
            <p:cNvPr id="19" name="Immagine 18">
              <a:extLst>
                <a:ext uri="{FF2B5EF4-FFF2-40B4-BE49-F238E27FC236}">
                  <a16:creationId xmlns:a16="http://schemas.microsoft.com/office/drawing/2014/main" id="{6BD2B832-E85A-72F7-2F54-F6D738D1EA60}"/>
                </a:ext>
              </a:extLst>
            </p:cNvPr>
            <p:cNvPicPr>
              <a:picLocks noChangeAspect="1"/>
            </p:cNvPicPr>
            <p:nvPr/>
          </p:nvPicPr>
          <p:blipFill>
            <a:blip r:embed="rId6"/>
            <a:srcRect l="21096" t="33068" r="5067" b="12150"/>
            <a:stretch>
              <a:fillRect/>
            </a:stretch>
          </p:blipFill>
          <p:spPr>
            <a:xfrm>
              <a:off x="4932040" y="2715766"/>
              <a:ext cx="1512168" cy="631086"/>
            </a:xfrm>
            <a:prstGeom prst="rect">
              <a:avLst/>
            </a:prstGeom>
          </p:spPr>
        </p:pic>
        <p:sp>
          <p:nvSpPr>
            <p:cNvPr id="29" name="CasellaDiTesto 28">
              <a:extLst>
                <a:ext uri="{FF2B5EF4-FFF2-40B4-BE49-F238E27FC236}">
                  <a16:creationId xmlns:a16="http://schemas.microsoft.com/office/drawing/2014/main" id="{DBFAC83E-3201-D70C-C69E-71FD3A2B5277}"/>
                </a:ext>
              </a:extLst>
            </p:cNvPr>
            <p:cNvSpPr txBox="1"/>
            <p:nvPr/>
          </p:nvSpPr>
          <p:spPr>
            <a:xfrm>
              <a:off x="4834859" y="2334164"/>
              <a:ext cx="1668085" cy="276999"/>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200" b="1" i="0" kern="1200" dirty="0">
                  <a:solidFill>
                    <a:schemeClr val="tx1"/>
                  </a:solidFill>
                  <a:latin typeface="Tahoma" panose="020B0604030504040204" pitchFamily="34" charset="0"/>
                  <a:ea typeface="Tahoma" panose="020B0604030504040204" pitchFamily="34" charset="0"/>
                  <a:cs typeface="Tahoma" panose="020B0604030504040204" pitchFamily="34" charset="0"/>
                </a:rPr>
                <a:t>Staged procedures</a:t>
              </a:r>
            </a:p>
          </p:txBody>
        </p:sp>
        <p:sp>
          <p:nvSpPr>
            <p:cNvPr id="30" name="CasellaDiTesto 29">
              <a:extLst>
                <a:ext uri="{FF2B5EF4-FFF2-40B4-BE49-F238E27FC236}">
                  <a16:creationId xmlns:a16="http://schemas.microsoft.com/office/drawing/2014/main" id="{3419BF36-A8A5-B068-72EA-5FC7EC8F3414}"/>
                </a:ext>
              </a:extLst>
            </p:cNvPr>
            <p:cNvSpPr txBox="1"/>
            <p:nvPr/>
          </p:nvSpPr>
          <p:spPr>
            <a:xfrm>
              <a:off x="6787439" y="2334165"/>
              <a:ext cx="1196802" cy="276999"/>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200" b="1" i="0" kern="1200" dirty="0">
                  <a:solidFill>
                    <a:schemeClr val="tx1"/>
                  </a:solidFill>
                  <a:latin typeface="Tahoma" panose="020B0604030504040204" pitchFamily="34" charset="0"/>
                  <a:ea typeface="Tahoma" panose="020B0604030504040204" pitchFamily="34" charset="0"/>
                  <a:cs typeface="Tahoma" panose="020B0604030504040204" pitchFamily="34" charset="0"/>
                </a:rPr>
                <a:t>Contrast use</a:t>
              </a:r>
            </a:p>
          </p:txBody>
        </p:sp>
        <p:sp>
          <p:nvSpPr>
            <p:cNvPr id="31" name="CasellaDiTesto 30">
              <a:extLst>
                <a:ext uri="{FF2B5EF4-FFF2-40B4-BE49-F238E27FC236}">
                  <a16:creationId xmlns:a16="http://schemas.microsoft.com/office/drawing/2014/main" id="{10ED02C5-0F73-B1E0-5330-BDD0C21EE386}"/>
                </a:ext>
              </a:extLst>
            </p:cNvPr>
            <p:cNvSpPr txBox="1"/>
            <p:nvPr/>
          </p:nvSpPr>
          <p:spPr>
            <a:xfrm>
              <a:off x="4932040" y="3447945"/>
              <a:ext cx="1159933" cy="276999"/>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200" b="1" i="0" kern="1200" dirty="0">
                  <a:solidFill>
                    <a:schemeClr val="tx1"/>
                  </a:solidFill>
                  <a:latin typeface="Tahoma" panose="020B0604030504040204" pitchFamily="34" charset="0"/>
                  <a:ea typeface="Tahoma" panose="020B0604030504040204" pitchFamily="34" charset="0"/>
                  <a:cs typeface="Tahoma" panose="020B0604030504040204" pitchFamily="34" charset="0"/>
                </a:rPr>
                <a:t>NCV treated</a:t>
              </a:r>
            </a:p>
          </p:txBody>
        </p:sp>
        <p:sp>
          <p:nvSpPr>
            <p:cNvPr id="32" name="CasellaDiTesto 31">
              <a:extLst>
                <a:ext uri="{FF2B5EF4-FFF2-40B4-BE49-F238E27FC236}">
                  <a16:creationId xmlns:a16="http://schemas.microsoft.com/office/drawing/2014/main" id="{1135A81D-3206-ADC5-4AF1-5C4D66E647B8}"/>
                </a:ext>
              </a:extLst>
            </p:cNvPr>
            <p:cNvSpPr txBox="1"/>
            <p:nvPr/>
          </p:nvSpPr>
          <p:spPr>
            <a:xfrm>
              <a:off x="6803191" y="3447945"/>
              <a:ext cx="1177566" cy="276999"/>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200" b="1" i="0" kern="1200" dirty="0">
                  <a:solidFill>
                    <a:schemeClr val="tx1"/>
                  </a:solidFill>
                  <a:latin typeface="Tahoma" panose="020B0604030504040204" pitchFamily="34" charset="0"/>
                  <a:ea typeface="Tahoma" panose="020B0604030504040204" pitchFamily="34" charset="0"/>
                  <a:cs typeface="Tahoma" panose="020B0604030504040204" pitchFamily="34" charset="0"/>
                </a:rPr>
                <a:t>Stent length</a:t>
              </a:r>
            </a:p>
          </p:txBody>
        </p:sp>
      </p:grpSp>
      <p:sp>
        <p:nvSpPr>
          <p:cNvPr id="34" name="CasellaDiTesto 33">
            <a:extLst>
              <a:ext uri="{FF2B5EF4-FFF2-40B4-BE49-F238E27FC236}">
                <a16:creationId xmlns:a16="http://schemas.microsoft.com/office/drawing/2014/main" id="{5B87F5BE-48C8-019D-2D09-B2A30CDAA244}"/>
              </a:ext>
            </a:extLst>
          </p:cNvPr>
          <p:cNvSpPr txBox="1"/>
          <p:nvPr/>
        </p:nvSpPr>
        <p:spPr>
          <a:xfrm>
            <a:off x="4334857" y="675010"/>
            <a:ext cx="646972" cy="246221"/>
          </a:xfrm>
          <a:prstGeom prst="rect">
            <a:avLst/>
          </a:prstGeom>
          <a:noFill/>
        </p:spPr>
        <p:txBody>
          <a:bodyPr wrap="none" rtlCol="0">
            <a:spAutoFit/>
          </a:bodyPr>
          <a:lstStyle/>
          <a:p>
            <a:pPr marL="38700" indent="0" algn="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Tahoma" panose="020B0604030504040204" pitchFamily="34" charset="0"/>
                <a:ea typeface="Tahoma" panose="020B0604030504040204" pitchFamily="34" charset="0"/>
                <a:cs typeface="Tahoma" panose="020B0604030504040204" pitchFamily="34" charset="0"/>
              </a:rPr>
              <a:t>Physio</a:t>
            </a:r>
          </a:p>
        </p:txBody>
      </p:sp>
      <p:sp>
        <p:nvSpPr>
          <p:cNvPr id="35" name="CasellaDiTesto 34">
            <a:extLst>
              <a:ext uri="{FF2B5EF4-FFF2-40B4-BE49-F238E27FC236}">
                <a16:creationId xmlns:a16="http://schemas.microsoft.com/office/drawing/2014/main" id="{05078E6C-75C2-9B55-44BE-165CE2208C24}"/>
              </a:ext>
            </a:extLst>
          </p:cNvPr>
          <p:cNvSpPr txBox="1"/>
          <p:nvPr/>
        </p:nvSpPr>
        <p:spPr>
          <a:xfrm>
            <a:off x="4378233" y="917362"/>
            <a:ext cx="590866" cy="246221"/>
          </a:xfrm>
          <a:prstGeom prst="rect">
            <a:avLst/>
          </a:prstGeom>
          <a:noFill/>
        </p:spPr>
        <p:txBody>
          <a:bodyPr wrap="none" rtlCol="0">
            <a:spAutoFit/>
          </a:bodyPr>
          <a:lstStyle/>
          <a:p>
            <a:pPr marL="38700" indent="0" algn="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Tahoma" panose="020B0604030504040204" pitchFamily="34" charset="0"/>
                <a:ea typeface="Tahoma" panose="020B0604030504040204" pitchFamily="34" charset="0"/>
                <a:cs typeface="Tahoma" panose="020B0604030504040204" pitchFamily="34" charset="0"/>
              </a:rPr>
              <a:t>Angio</a:t>
            </a:r>
          </a:p>
        </p:txBody>
      </p:sp>
      <p:sp>
        <p:nvSpPr>
          <p:cNvPr id="38" name="CasellaDiTesto 37">
            <a:extLst>
              <a:ext uri="{FF2B5EF4-FFF2-40B4-BE49-F238E27FC236}">
                <a16:creationId xmlns:a16="http://schemas.microsoft.com/office/drawing/2014/main" id="{8E04E13B-8EA2-C646-BE9F-618F8C9A8DB9}"/>
              </a:ext>
            </a:extLst>
          </p:cNvPr>
          <p:cNvSpPr txBox="1"/>
          <p:nvPr/>
        </p:nvSpPr>
        <p:spPr>
          <a:xfrm>
            <a:off x="4347587" y="1892509"/>
            <a:ext cx="646972" cy="246221"/>
          </a:xfrm>
          <a:prstGeom prst="rect">
            <a:avLst/>
          </a:prstGeom>
          <a:noFill/>
        </p:spPr>
        <p:txBody>
          <a:bodyPr wrap="none" rtlCol="0">
            <a:spAutoFit/>
          </a:bodyPr>
          <a:lstStyle/>
          <a:p>
            <a:pPr marL="38700" indent="0" algn="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Tahoma" panose="020B0604030504040204" pitchFamily="34" charset="0"/>
                <a:ea typeface="Tahoma" panose="020B0604030504040204" pitchFamily="34" charset="0"/>
                <a:cs typeface="Tahoma" panose="020B0604030504040204" pitchFamily="34" charset="0"/>
              </a:rPr>
              <a:t>Physio</a:t>
            </a:r>
          </a:p>
        </p:txBody>
      </p:sp>
      <p:sp>
        <p:nvSpPr>
          <p:cNvPr id="39" name="CasellaDiTesto 38">
            <a:extLst>
              <a:ext uri="{FF2B5EF4-FFF2-40B4-BE49-F238E27FC236}">
                <a16:creationId xmlns:a16="http://schemas.microsoft.com/office/drawing/2014/main" id="{238DCA6F-844D-15E4-41E5-D0FAA0A477C4}"/>
              </a:ext>
            </a:extLst>
          </p:cNvPr>
          <p:cNvSpPr txBox="1"/>
          <p:nvPr/>
        </p:nvSpPr>
        <p:spPr>
          <a:xfrm>
            <a:off x="4390963" y="2134861"/>
            <a:ext cx="590866" cy="246221"/>
          </a:xfrm>
          <a:prstGeom prst="rect">
            <a:avLst/>
          </a:prstGeom>
          <a:noFill/>
        </p:spPr>
        <p:txBody>
          <a:bodyPr wrap="none" rtlCol="0">
            <a:spAutoFit/>
          </a:bodyPr>
          <a:lstStyle/>
          <a:p>
            <a:pPr marL="38700" indent="0" algn="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Tahoma" panose="020B0604030504040204" pitchFamily="34" charset="0"/>
                <a:ea typeface="Tahoma" panose="020B0604030504040204" pitchFamily="34" charset="0"/>
                <a:cs typeface="Tahoma" panose="020B0604030504040204" pitchFamily="34" charset="0"/>
              </a:rPr>
              <a:t>Angio</a:t>
            </a:r>
          </a:p>
        </p:txBody>
      </p:sp>
    </p:spTree>
    <p:extLst>
      <p:ext uri="{BB962C8B-B14F-4D97-AF65-F5344CB8AC3E}">
        <p14:creationId xmlns:p14="http://schemas.microsoft.com/office/powerpoint/2010/main" val="3608275917"/>
      </p:ext>
    </p:extLst>
  </p:cSld>
  <p:clrMapOvr>
    <a:masterClrMapping/>
  </p:clrMapOvr>
</p:sld>
</file>

<file path=ppt/theme/theme1.xml><?xml version="1.0" encoding="utf-8"?>
<a:theme xmlns:a="http://schemas.openxmlformats.org/drawingml/2006/main" name="ESC_PPT_Light_220817-16-9">
  <a:themeElements>
    <a:clrScheme name="Custom 31">
      <a:dk1>
        <a:srgbClr val="000000"/>
      </a:dk1>
      <a:lt1>
        <a:srgbClr val="FFFFFF"/>
      </a:lt1>
      <a:dk2>
        <a:srgbClr val="595959"/>
      </a:dk2>
      <a:lt2>
        <a:srgbClr val="F2F2F2"/>
      </a:lt2>
      <a:accent1>
        <a:srgbClr val="AE1022"/>
      </a:accent1>
      <a:accent2>
        <a:srgbClr val="552682"/>
      </a:accent2>
      <a:accent3>
        <a:srgbClr val="00ABAA"/>
      </a:accent3>
      <a:accent4>
        <a:srgbClr val="005694"/>
      </a:accent4>
      <a:accent5>
        <a:srgbClr val="FBB800"/>
      </a:accent5>
      <a:accent6>
        <a:srgbClr val="EF7918"/>
      </a:accent6>
      <a:hlink>
        <a:srgbClr val="005694"/>
      </a:hlink>
      <a:folHlink>
        <a:srgbClr val="005694"/>
      </a:folHlink>
    </a:clrScheme>
    <a:fontScheme name="Custom 1">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accent1"/>
        </a:lnRef>
        <a:fillRef idx="1">
          <a:schemeClr val="lt1"/>
        </a:fillRef>
        <a:effectRef idx="0">
          <a:schemeClr val="accent1"/>
        </a:effectRef>
        <a:fontRef idx="minor">
          <a:schemeClr val="dk1"/>
        </a:fontRef>
      </a:style>
    </a:spDef>
    <a:txDef>
      <a:spPr>
        <a:noFill/>
      </a:spPr>
      <a:bodyPr wrap="square" rtlCol="0">
        <a:spAutoFit/>
      </a:bodyPr>
      <a:lstStyle>
        <a:defPPr marL="38700" indent="0" algn="l" defTabSz="360000" rtl="0" eaLnBrk="1" latinLnBrk="0" hangingPunct="1">
          <a:spcBef>
            <a:spcPct val="20000"/>
          </a:spcBef>
          <a:buClr>
            <a:srgbClr val="C00000"/>
          </a:buClr>
          <a:buFont typeface="Arial" panose="020B0604020202020204" pitchFamily="34" charset="0"/>
          <a:buNone/>
          <a:defRPr sz="1600" b="1" i="0" kern="1200" dirty="0" smtClean="0">
            <a:solidFill>
              <a:schemeClr val="tx1"/>
            </a:solidFill>
            <a:latin typeface="+mn-lt"/>
            <a:ea typeface="+mn-ea"/>
          </a:defRPr>
        </a:defPPr>
      </a:lstStyle>
    </a:txDef>
  </a:objectDefaults>
  <a:extraClrSchemeLst/>
  <a:extLst>
    <a:ext uri="{05A4C25C-085E-4340-85A3-A5531E510DB2}">
      <thm15:themeFamily xmlns:thm15="http://schemas.microsoft.com/office/thememl/2012/main" name="ESC_PPT_GENERIC_12012021  -  Read-Only" id="{8CB5A6F9-0108-4F1C-927D-5872DF40D793}" vid="{717AFAD0-94CD-4965-A011-B2544BC082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2400</Words>
  <Application>Microsoft Office PowerPoint</Application>
  <PresentationFormat>On-screen Show (16:9)</PresentationFormat>
  <Paragraphs>329</Paragraphs>
  <Slides>16</Slides>
  <Notes>16</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Tahoma</vt:lpstr>
      <vt:lpstr>Wingdings</vt:lpstr>
      <vt:lpstr>ESC_PPT_Light_220817-16-9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Roland COLLIN</dc:creator>
  <cp:lastModifiedBy>Sampson, Rachel M (BIDMC - HOSP2 Surg Ed)</cp:lastModifiedBy>
  <cp:revision>68</cp:revision>
  <dcterms:created xsi:type="dcterms:W3CDTF">2021-07-16T09:19:14Z</dcterms:created>
  <dcterms:modified xsi:type="dcterms:W3CDTF">2026-08-28T15:50:40Z</dcterms:modified>
</cp:coreProperties>
</file>