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1"/>
  </p:notesMasterIdLst>
  <p:handoutMasterIdLst>
    <p:handoutMasterId r:id="rId32"/>
  </p:handoutMasterIdLst>
  <p:sldIdLst>
    <p:sldId id="258" r:id="rId2"/>
    <p:sldId id="259" r:id="rId3"/>
    <p:sldId id="260" r:id="rId4"/>
    <p:sldId id="276" r:id="rId5"/>
    <p:sldId id="263" r:id="rId6"/>
    <p:sldId id="261" r:id="rId7"/>
    <p:sldId id="262" r:id="rId8"/>
    <p:sldId id="264" r:id="rId9"/>
    <p:sldId id="266" r:id="rId10"/>
    <p:sldId id="267" r:id="rId11"/>
    <p:sldId id="280" r:id="rId12"/>
    <p:sldId id="277" r:id="rId13"/>
    <p:sldId id="278" r:id="rId14"/>
    <p:sldId id="279" r:id="rId15"/>
    <p:sldId id="281" r:id="rId16"/>
    <p:sldId id="268" r:id="rId17"/>
    <p:sldId id="269" r:id="rId18"/>
    <p:sldId id="270" r:id="rId19"/>
    <p:sldId id="271" r:id="rId20"/>
    <p:sldId id="282" r:id="rId21"/>
    <p:sldId id="272" r:id="rId22"/>
    <p:sldId id="274" r:id="rId23"/>
    <p:sldId id="283" r:id="rId24"/>
    <p:sldId id="284" r:id="rId25"/>
    <p:sldId id="286" r:id="rId26"/>
    <p:sldId id="287" r:id="rId27"/>
    <p:sldId id="288" r:id="rId28"/>
    <p:sldId id="289" r:id="rId29"/>
    <p:sldId id="290" r:id="rId3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pos="5524">
          <p15:clr>
            <a:srgbClr val="A4A3A4"/>
          </p15:clr>
        </p15:guide>
        <p15:guide id="4" pos="269">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lly COLLINGRIDGE" initials="SC" lastIdx="12" clrIdx="0">
    <p:extLst>
      <p:ext uri="{19B8F6BF-5375-455C-9EA6-DF929625EA0E}">
        <p15:presenceInfo xmlns:p15="http://schemas.microsoft.com/office/powerpoint/2012/main" userId="S::sally_collingridge@escardio.net::bbed4dc1-00b7-474a-8549-18dc7b873d66" providerId="AD"/>
      </p:ext>
    </p:extLst>
  </p:cmAuthor>
  <p:cmAuthor id="2" name="Laure-Emmanuelle PEYRET" initials="LP" lastIdx="7" clrIdx="1">
    <p:extLst>
      <p:ext uri="{19B8F6BF-5375-455C-9EA6-DF929625EA0E}">
        <p15:presenceInfo xmlns:p15="http://schemas.microsoft.com/office/powerpoint/2012/main" userId="S::laure-emmanuelle_peyret@escardio.net::96dd4d06-5b74-42e8-b054-0c0a8419bf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1022"/>
    <a:srgbClr val="878787"/>
    <a:srgbClr val="D0D0D0"/>
    <a:srgbClr val="D3D3D3"/>
    <a:srgbClr val="E0E0E0"/>
    <a:srgbClr val="F28C26"/>
    <a:srgbClr val="FFBF08"/>
    <a:srgbClr val="B62A79"/>
    <a:srgbClr val="F3BC00"/>
    <a:srgbClr val="D000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18" autoAdjust="0"/>
    <p:restoredTop sz="83075" autoAdjust="0"/>
  </p:normalViewPr>
  <p:slideViewPr>
    <p:cSldViewPr showGuides="1">
      <p:cViewPr varScale="1">
        <p:scale>
          <a:sx n="135" d="100"/>
          <a:sy n="135" d="100"/>
        </p:scale>
        <p:origin x="144" y="156"/>
      </p:cViewPr>
      <p:guideLst>
        <p:guide orient="horz" pos="1620"/>
        <p:guide pos="2880"/>
        <p:guide pos="5524"/>
        <p:guide pos="269"/>
      </p:guideLst>
    </p:cSldViewPr>
  </p:slideViewPr>
  <p:outlineViewPr>
    <p:cViewPr>
      <p:scale>
        <a:sx n="33" d="100"/>
        <a:sy n="33" d="100"/>
      </p:scale>
      <p:origin x="0" y="0"/>
    </p:cViewPr>
  </p:outlineViewPr>
  <p:notesTextViewPr>
    <p:cViewPr>
      <p:scale>
        <a:sx n="3" d="2"/>
        <a:sy n="3" d="2"/>
      </p:scale>
      <p:origin x="-6" y="-18"/>
    </p:cViewPr>
  </p:notesTextViewPr>
  <p:notesViewPr>
    <p:cSldViewPr>
      <p:cViewPr varScale="1">
        <p:scale>
          <a:sx n="123" d="100"/>
          <a:sy n="123" d="100"/>
        </p:scale>
        <p:origin x="412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64CCA8C-2727-A54D-B40F-70CF9669C616}" type="datetimeFigureOut">
              <a:rPr lang="fr-FR"/>
              <a:pPr/>
              <a:t>28/08/2026</a:t>
            </a:fld>
            <a:endParaRPr lang="fr-F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8CEFCA3-4FB0-F648-923A-3843471D4321}" type="slidenum">
              <a:rPr/>
              <a:pPr/>
              <a:t>‹#›</a:t>
            </a:fld>
            <a:endParaRPr lang="fr-FR"/>
          </a:p>
        </p:txBody>
      </p:sp>
    </p:spTree>
    <p:extLst>
      <p:ext uri="{BB962C8B-B14F-4D97-AF65-F5344CB8AC3E}">
        <p14:creationId xmlns:p14="http://schemas.microsoft.com/office/powerpoint/2010/main" val="220420675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47D4E0-ADF2-4269-A368-F8657ABA7EB7}" type="datetimeFigureOut">
              <a:rPr lang="en-US" smtClean="0"/>
              <a:pPr/>
              <a:t>8/28/2026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8DCFB2-2FC4-4A48-85D8-914292BD17B8}" type="slidenum">
              <a:rPr lang="en-GB" smtClean="0"/>
              <a:pPr/>
              <a:t>‹#›</a:t>
            </a:fld>
            <a:endParaRPr lang="en-GB"/>
          </a:p>
        </p:txBody>
      </p:sp>
    </p:spTree>
    <p:extLst>
      <p:ext uri="{BB962C8B-B14F-4D97-AF65-F5344CB8AC3E}">
        <p14:creationId xmlns:p14="http://schemas.microsoft.com/office/powerpoint/2010/main" val="225851543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 The primary results from the trial as initially designed were reported last year at this conference. The trial randomized approximately 131000 individuals and found that among adults 60 years of age or older in Denmark, </a:t>
            </a:r>
            <a:r>
              <a:rPr lang="en-US" sz="1200" dirty="0" err="1"/>
              <a:t>RSVpreF</a:t>
            </a:r>
            <a:r>
              <a:rPr lang="en-US" sz="1200" dirty="0"/>
              <a:t> vaccination significantly reduced the incidence of RSV-related respiratory tract disease hospitalization as compared to no vaccine, corresponding to a vaccine effectiveness of 83.3%.</a:t>
            </a:r>
            <a:r>
              <a:rPr lang="en-US" sz="1200" baseline="30000" dirty="0"/>
              <a:t>14</a:t>
            </a:r>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4</a:t>
            </a:fld>
            <a:endParaRPr lang="en-GB"/>
          </a:p>
        </p:txBody>
      </p:sp>
    </p:spTree>
    <p:extLst>
      <p:ext uri="{BB962C8B-B14F-4D97-AF65-F5344CB8AC3E}">
        <p14:creationId xmlns:p14="http://schemas.microsoft.com/office/powerpoint/2010/main" val="33976934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Reserved for sim pubs</a:t>
            </a:r>
          </a:p>
        </p:txBody>
      </p:sp>
      <p:sp>
        <p:nvSpPr>
          <p:cNvPr id="4" name="Slide Number Placeholder 3"/>
          <p:cNvSpPr>
            <a:spLocks noGrp="1"/>
          </p:cNvSpPr>
          <p:nvPr>
            <p:ph type="sldNum" sz="quarter" idx="5"/>
          </p:nvPr>
        </p:nvSpPr>
        <p:spPr/>
        <p:txBody>
          <a:bodyPr/>
          <a:lstStyle/>
          <a:p>
            <a:fld id="{BA8DCFB2-2FC4-4A48-85D8-914292BD17B8}" type="slidenum">
              <a:rPr lang="en-GB" smtClean="0"/>
              <a:pPr/>
              <a:t>24</a:t>
            </a:fld>
            <a:endParaRPr lang="en-GB"/>
          </a:p>
        </p:txBody>
      </p:sp>
    </p:spTree>
    <p:extLst>
      <p:ext uri="{BB962C8B-B14F-4D97-AF65-F5344CB8AC3E}">
        <p14:creationId xmlns:p14="http://schemas.microsoft.com/office/powerpoint/2010/main" val="14830111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C2EF1-2A24-EEA5-8864-3032FFB2B6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BB77EE-0EE0-B042-9D6A-B71CF6A536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4CEC80-E8A9-0C0F-4A8E-5FC57FE1EC47}"/>
              </a:ext>
            </a:extLst>
          </p:cNvPr>
          <p:cNvSpPr>
            <a:spLocks noGrp="1"/>
          </p:cNvSpPr>
          <p:nvPr>
            <p:ph type="body" idx="1"/>
          </p:nvPr>
        </p:nvSpPr>
        <p:spPr/>
        <p:txBody>
          <a:bodyPr/>
          <a:lstStyle/>
          <a:p>
            <a:r>
              <a:rPr lang="en-US" dirty="0"/>
              <a:t>Reserved for sim pubs</a:t>
            </a:r>
          </a:p>
        </p:txBody>
      </p:sp>
      <p:sp>
        <p:nvSpPr>
          <p:cNvPr id="4" name="Slide Number Placeholder 3">
            <a:extLst>
              <a:ext uri="{FF2B5EF4-FFF2-40B4-BE49-F238E27FC236}">
                <a16:creationId xmlns:a16="http://schemas.microsoft.com/office/drawing/2014/main" id="{7D393C56-04BB-43A7-521A-9F735E60C26B}"/>
              </a:ext>
            </a:extLst>
          </p:cNvPr>
          <p:cNvSpPr>
            <a:spLocks noGrp="1"/>
          </p:cNvSpPr>
          <p:nvPr>
            <p:ph type="sldNum" sz="quarter" idx="5"/>
          </p:nvPr>
        </p:nvSpPr>
        <p:spPr/>
        <p:txBody>
          <a:bodyPr/>
          <a:lstStyle/>
          <a:p>
            <a:fld id="{BA8DCFB2-2FC4-4A48-85D8-914292BD17B8}" type="slidenum">
              <a:rPr lang="en-GB" smtClean="0"/>
              <a:pPr/>
              <a:t>25</a:t>
            </a:fld>
            <a:endParaRPr lang="en-GB"/>
          </a:p>
        </p:txBody>
      </p:sp>
    </p:spTree>
    <p:extLst>
      <p:ext uri="{BB962C8B-B14F-4D97-AF65-F5344CB8AC3E}">
        <p14:creationId xmlns:p14="http://schemas.microsoft.com/office/powerpoint/2010/main" val="6369662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26</a:t>
            </a:fld>
            <a:endParaRPr lang="en-GB"/>
          </a:p>
        </p:txBody>
      </p:sp>
    </p:spTree>
    <p:extLst>
      <p:ext uri="{BB962C8B-B14F-4D97-AF65-F5344CB8AC3E}">
        <p14:creationId xmlns:p14="http://schemas.microsoft.com/office/powerpoint/2010/main" val="11914483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27</a:t>
            </a:fld>
            <a:endParaRPr lang="en-GB"/>
          </a:p>
        </p:txBody>
      </p:sp>
    </p:spTree>
    <p:extLst>
      <p:ext uri="{BB962C8B-B14F-4D97-AF65-F5344CB8AC3E}">
        <p14:creationId xmlns:p14="http://schemas.microsoft.com/office/powerpoint/2010/main" val="3771025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A prespecified core objective of the DAN-RSV trial, was to estimate </a:t>
            </a:r>
            <a:r>
              <a:rPr lang="en-US" sz="1200" b="0" i="0" u="none" strike="noStrike" kern="1200" baseline="0" dirty="0" err="1">
                <a:solidFill>
                  <a:schemeClr val="tx1"/>
                </a:solidFill>
                <a:latin typeface="+mn-lt"/>
                <a:ea typeface="+mn-ea"/>
                <a:cs typeface="+mn-cs"/>
              </a:rPr>
              <a:t>RSVpreF</a:t>
            </a:r>
            <a:r>
              <a:rPr lang="en-US" sz="1200" b="0" i="0" u="none" strike="noStrike" kern="1200" baseline="0" dirty="0">
                <a:solidFill>
                  <a:schemeClr val="tx1"/>
                </a:solidFill>
                <a:latin typeface="+mn-lt"/>
                <a:ea typeface="+mn-ea"/>
                <a:cs typeface="+mn-cs"/>
              </a:rPr>
              <a:t> vaccine effectiveness against RSV-related hospitalization outcomes during a second RSV season after vaccination. These results will be presented here.</a:t>
            </a:r>
          </a:p>
          <a:p>
            <a:r>
              <a:rPr lang="en-US" sz="1200" b="0" i="0" u="none" strike="noStrike" kern="1200" baseline="0" dirty="0">
                <a:solidFill>
                  <a:schemeClr val="tx1"/>
                </a:solidFill>
                <a:latin typeface="+mn-lt"/>
                <a:ea typeface="+mn-ea"/>
                <a:cs typeface="+mn-cs"/>
              </a:rPr>
              <a:t>- Furthermore, </a:t>
            </a:r>
            <a:r>
              <a:rPr lang="en-US" sz="1200" dirty="0"/>
              <a:t>due to fewer RSV-related endpoint events occurring during the first season and the EU extension of the indication of the vaccine for individuals 18 year and above, enrolment was expanded to include individuals 18 years and older and to include individuals from Galicia Spain as well.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prstClr val="black"/>
                </a:solidFill>
                <a:latin typeface="Verdana"/>
              </a:rPr>
              <a:t>- 1st season vaccine effectiveness estimates for </a:t>
            </a:r>
            <a:r>
              <a:rPr lang="en-US" sz="1200" dirty="0">
                <a:solidFill>
                  <a:prstClr val="black"/>
                </a:solidFill>
                <a:latin typeface="Verdana"/>
              </a:rPr>
              <a:t>expanded age eligibility and expanded geographic enrollment</a:t>
            </a:r>
            <a:r>
              <a:rPr lang="en-GB" sz="1200" dirty="0">
                <a:solidFill>
                  <a:prstClr val="black"/>
                </a:solidFill>
                <a:latin typeface="Verdana"/>
              </a:rPr>
              <a:t> will also be presented here.</a:t>
            </a:r>
          </a:p>
          <a:p>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5</a:t>
            </a:fld>
            <a:endParaRPr lang="en-GB"/>
          </a:p>
        </p:txBody>
      </p:sp>
    </p:spTree>
    <p:extLst>
      <p:ext uri="{BB962C8B-B14F-4D97-AF65-F5344CB8AC3E}">
        <p14:creationId xmlns:p14="http://schemas.microsoft.com/office/powerpoint/2010/main" val="11029991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NÅR FÆRDIG:</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Galicia, Spain written informed consent was obtained in person at the trial visit, and participants were randomly assigned immediately thereafter. </a:t>
            </a:r>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8</a:t>
            </a:fld>
            <a:endParaRPr lang="en-GB"/>
          </a:p>
        </p:txBody>
      </p:sp>
    </p:spTree>
    <p:extLst>
      <p:ext uri="{BB962C8B-B14F-4D97-AF65-F5344CB8AC3E}">
        <p14:creationId xmlns:p14="http://schemas.microsoft.com/office/powerpoint/2010/main" val="207786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C7BC5-AE40-929D-7398-D387ABE154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5E35AA-388F-3F20-10EC-10F66D4590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3BE5C9-3722-B988-D063-ED0AA7BACAE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51E1A6-B49C-6A86-F79C-6B1F5F7560C4}"/>
              </a:ext>
            </a:extLst>
          </p:cNvPr>
          <p:cNvSpPr>
            <a:spLocks noGrp="1"/>
          </p:cNvSpPr>
          <p:nvPr>
            <p:ph type="sldNum" sz="quarter" idx="5"/>
          </p:nvPr>
        </p:nvSpPr>
        <p:spPr/>
        <p:txBody>
          <a:bodyPr/>
          <a:lstStyle/>
          <a:p>
            <a:fld id="{BA8DCFB2-2FC4-4A48-85D8-914292BD17B8}" type="slidenum">
              <a:rPr lang="en-GB" smtClean="0"/>
              <a:pPr/>
              <a:t>11</a:t>
            </a:fld>
            <a:endParaRPr lang="en-GB"/>
          </a:p>
        </p:txBody>
      </p:sp>
    </p:spTree>
    <p:extLst>
      <p:ext uri="{BB962C8B-B14F-4D97-AF65-F5344CB8AC3E}">
        <p14:creationId xmlns:p14="http://schemas.microsoft.com/office/powerpoint/2010/main" val="2088820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VE estimates were attenuated for all endpoints assessed during the second season as compared to the first season especially for the all-cause outcomes. </a:t>
            </a:r>
          </a:p>
          <a:p>
            <a:r>
              <a:rPr lang="en-US" sz="1200" b="0" i="0" u="none" strike="noStrike" kern="1200" baseline="0" dirty="0">
                <a:solidFill>
                  <a:schemeClr val="tx1"/>
                </a:solidFill>
                <a:latin typeface="+mn-lt"/>
                <a:ea typeface="+mn-ea"/>
                <a:cs typeface="+mn-cs"/>
              </a:rPr>
              <a:t>- Across both seasons combined, estimated vaccine effectiveness against the RSV specific outcomes were attenuated but the </a:t>
            </a:r>
            <a:r>
              <a:rPr lang="en-US" sz="1200" b="0" i="0" u="none" strike="noStrike" kern="1200" baseline="0" dirty="0" err="1">
                <a:solidFill>
                  <a:schemeClr val="tx1"/>
                </a:solidFill>
                <a:latin typeface="+mn-lt"/>
                <a:ea typeface="+mn-ea"/>
                <a:cs typeface="+mn-cs"/>
              </a:rPr>
              <a:t>RSVPreF</a:t>
            </a:r>
            <a:r>
              <a:rPr lang="en-US" sz="1200" b="0" i="0" u="none" strike="noStrike" kern="1200" baseline="0" dirty="0">
                <a:solidFill>
                  <a:schemeClr val="tx1"/>
                </a:solidFill>
                <a:latin typeface="+mn-lt"/>
                <a:ea typeface="+mn-ea"/>
                <a:cs typeface="+mn-cs"/>
              </a:rPr>
              <a:t> vaccine was associated with lower incidence of most of the RSV specific endpoints but not associated with lower incidences for the all-cause endpoints across two seasons.  </a:t>
            </a:r>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14</a:t>
            </a:fld>
            <a:endParaRPr lang="en-GB"/>
          </a:p>
        </p:txBody>
      </p:sp>
    </p:spTree>
    <p:extLst>
      <p:ext uri="{BB962C8B-B14F-4D97-AF65-F5344CB8AC3E}">
        <p14:creationId xmlns:p14="http://schemas.microsoft.com/office/powerpoint/2010/main" val="4191893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3BBAF-9CF0-8E85-EE13-AAD2549F3C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FA26DF-6EED-C619-201F-3EF5A9265E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268524-CF90-B3E1-B306-DF6D86E7A4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72D28F-4A5D-82E3-F257-529F809F8252}"/>
              </a:ext>
            </a:extLst>
          </p:cNvPr>
          <p:cNvSpPr>
            <a:spLocks noGrp="1"/>
          </p:cNvSpPr>
          <p:nvPr>
            <p:ph type="sldNum" sz="quarter" idx="5"/>
          </p:nvPr>
        </p:nvSpPr>
        <p:spPr/>
        <p:txBody>
          <a:bodyPr/>
          <a:lstStyle/>
          <a:p>
            <a:fld id="{BA8DCFB2-2FC4-4A48-85D8-914292BD17B8}" type="slidenum">
              <a:rPr lang="en-GB" smtClean="0"/>
              <a:pPr/>
              <a:t>15</a:t>
            </a:fld>
            <a:endParaRPr lang="en-GB"/>
          </a:p>
        </p:txBody>
      </p:sp>
    </p:spTree>
    <p:extLst>
      <p:ext uri="{BB962C8B-B14F-4D97-AF65-F5344CB8AC3E}">
        <p14:creationId xmlns:p14="http://schemas.microsoft.com/office/powerpoint/2010/main" val="980503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err="1">
                <a:solidFill>
                  <a:schemeClr val="tx1"/>
                </a:solidFill>
                <a:latin typeface="+mn-lt"/>
                <a:ea typeface="+mn-ea"/>
                <a:cs typeface="+mn-cs"/>
              </a:rPr>
              <a:t>RSVpreF</a:t>
            </a:r>
            <a:r>
              <a:rPr lang="en-US" sz="1200" b="0" i="0" u="none" strike="noStrike" kern="1200" baseline="0" dirty="0">
                <a:solidFill>
                  <a:schemeClr val="tx1"/>
                </a:solidFill>
                <a:latin typeface="+mn-lt"/>
                <a:ea typeface="+mn-ea"/>
                <a:cs typeface="+mn-cs"/>
              </a:rPr>
              <a:t> vaccination was associated with a lower incidence of all RSV- related endpoint events, as well as all-cause lower respiratory tract disease and cardiorespiratory hospitalizations as compared to no vaccination. </a:t>
            </a:r>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19</a:t>
            </a:fld>
            <a:endParaRPr lang="en-GB"/>
          </a:p>
        </p:txBody>
      </p:sp>
    </p:spTree>
    <p:extLst>
      <p:ext uri="{BB962C8B-B14F-4D97-AF65-F5344CB8AC3E}">
        <p14:creationId xmlns:p14="http://schemas.microsoft.com/office/powerpoint/2010/main" val="3354526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20</a:t>
            </a:fld>
            <a:endParaRPr lang="en-GB"/>
          </a:p>
        </p:txBody>
      </p:sp>
    </p:spTree>
    <p:extLst>
      <p:ext uri="{BB962C8B-B14F-4D97-AF65-F5344CB8AC3E}">
        <p14:creationId xmlns:p14="http://schemas.microsoft.com/office/powerpoint/2010/main" val="624463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rate of serious adverse events was low and similar in both groups. </a:t>
            </a:r>
          </a:p>
          <a:p>
            <a:r>
              <a:rPr lang="en-US" sz="1200" b="0" i="0" u="none" strike="noStrike" kern="1200" baseline="0" dirty="0">
                <a:solidFill>
                  <a:schemeClr val="tx1"/>
                </a:solidFill>
                <a:latin typeface="+mn-lt"/>
                <a:ea typeface="+mn-ea"/>
                <a:cs typeface="+mn-cs"/>
              </a:rPr>
              <a:t>-GBS occurred amongst 5 in the vaccine group which is of consisted magnitude as other safety surveillance data.</a:t>
            </a:r>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21</a:t>
            </a:fld>
            <a:endParaRPr lang="en-GB"/>
          </a:p>
        </p:txBody>
      </p:sp>
    </p:spTree>
    <p:extLst>
      <p:ext uri="{BB962C8B-B14F-4D97-AF65-F5344CB8AC3E}">
        <p14:creationId xmlns:p14="http://schemas.microsoft.com/office/powerpoint/2010/main" val="36193097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xtra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du texte 5">
            <a:extLst>
              <a:ext uri="{FF2B5EF4-FFF2-40B4-BE49-F238E27FC236}">
                <a16:creationId xmlns:a16="http://schemas.microsoft.com/office/drawing/2014/main" id="{EC9FD404-747D-47CF-8BD6-85DE35A09CA4}"/>
              </a:ext>
            </a:extLst>
          </p:cNvPr>
          <p:cNvSpPr>
            <a:spLocks noGrp="1"/>
          </p:cNvSpPr>
          <p:nvPr>
            <p:ph type="body" sz="quarter" idx="10" hasCustomPrompt="1"/>
          </p:nvPr>
        </p:nvSpPr>
        <p:spPr>
          <a:xfrm>
            <a:off x="324618" y="339502"/>
            <a:ext cx="7631757" cy="432048"/>
          </a:xfrm>
          <a:prstGeom prst="rect">
            <a:avLst/>
          </a:prstGeom>
        </p:spPr>
        <p:txBody>
          <a:bodyPr>
            <a:noAutofit/>
          </a:bodyPr>
          <a:lstStyle>
            <a:lvl1pPr marL="0" indent="0">
              <a:lnSpc>
                <a:spcPts val="2500"/>
              </a:lnSpc>
              <a:spcBef>
                <a:spcPts val="0"/>
              </a:spcBef>
              <a:buNone/>
              <a:defRPr sz="2400" b="1">
                <a:solidFill>
                  <a:schemeClr val="accent1"/>
                </a:solidFill>
                <a:latin typeface="+mj-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First line of the headline</a:t>
            </a:r>
          </a:p>
        </p:txBody>
      </p:sp>
      <p:sp>
        <p:nvSpPr>
          <p:cNvPr id="6" name="Content Placeholder 4">
            <a:extLst>
              <a:ext uri="{FF2B5EF4-FFF2-40B4-BE49-F238E27FC236}">
                <a16:creationId xmlns:a16="http://schemas.microsoft.com/office/drawing/2014/main" id="{448225EB-A123-4416-BF74-09996F924290}"/>
              </a:ext>
            </a:extLst>
          </p:cNvPr>
          <p:cNvSpPr>
            <a:spLocks noGrp="1"/>
          </p:cNvSpPr>
          <p:nvPr>
            <p:ph sz="quarter" idx="11"/>
          </p:nvPr>
        </p:nvSpPr>
        <p:spPr>
          <a:xfrm>
            <a:off x="323850" y="915566"/>
            <a:ext cx="7632700" cy="3890434"/>
          </a:xfrm>
          <a:prstGeom prst="rect">
            <a:avLst/>
          </a:prstGeom>
        </p:spPr>
        <p:txBody>
          <a:bodyPr>
            <a:normAutofit/>
          </a:bodyPr>
          <a:lstStyle>
            <a:lvl1pPr marL="180975" indent="-180975" defTabSz="360000">
              <a:buFont typeface="Arial" panose="020B0604020202020204" pitchFamily="34" charset="0"/>
              <a:buChar char="•"/>
              <a:defRPr sz="1100" b="0">
                <a:solidFill>
                  <a:schemeClr val="tx1"/>
                </a:solidFill>
                <a:latin typeface="+mn-lt"/>
              </a:defRPr>
            </a:lvl1pPr>
            <a:lvl2pPr marL="447675" indent="-179388" defTabSz="358775">
              <a:buClr>
                <a:srgbClr val="AE1022"/>
              </a:buClr>
              <a:buFont typeface="Arial" panose="020B0604020202020204" pitchFamily="34" charset="0"/>
              <a:buChar char="•"/>
              <a:defRPr sz="1100" b="0">
                <a:solidFill>
                  <a:schemeClr val="tx1"/>
                </a:solidFill>
                <a:latin typeface="+mn-lt"/>
              </a:defRPr>
            </a:lvl2pPr>
            <a:lvl3pPr marL="628650" indent="-179388">
              <a:buClr>
                <a:srgbClr val="AE1022"/>
              </a:buClr>
              <a:buFont typeface="Arial" panose="020B0604020202020204" pitchFamily="34" charset="0"/>
              <a:buChar char="•"/>
              <a:defRPr sz="1100" b="0">
                <a:solidFill>
                  <a:schemeClr val="tx1"/>
                </a:solidFill>
                <a:latin typeface="+mn-lt"/>
              </a:defRPr>
            </a:lvl3pPr>
            <a:lvl4pPr marL="804863" indent="-179388">
              <a:buClr>
                <a:srgbClr val="AE1022"/>
              </a:buClr>
              <a:buFont typeface="Arial" panose="020B0604020202020204" pitchFamily="34" charset="0"/>
              <a:buChar char="•"/>
              <a:tabLst>
                <a:tab pos="804863" algn="l"/>
              </a:tabLst>
              <a:defRPr sz="1100" b="0">
                <a:solidFill>
                  <a:schemeClr val="tx1"/>
                </a:solidFill>
                <a:latin typeface="+mn-lt"/>
              </a:defRPr>
            </a:lvl4pPr>
            <a:lvl5pPr marL="985838" indent="-179388">
              <a:buClr>
                <a:srgbClr val="AE1022"/>
              </a:buClr>
              <a:buFont typeface="Arial" panose="020B0604020202020204" pitchFamily="34" charset="0"/>
              <a:buChar char="•"/>
              <a:defRPr sz="1100" b="0">
                <a:solidFill>
                  <a:schemeClr val="tx1"/>
                </a:solidFill>
                <a:latin typeface="+mn-lt"/>
              </a:defRPr>
            </a:lvl5pPr>
            <a:lvl6pPr marL="1166813" indent="-179388">
              <a:buClr>
                <a:srgbClr val="AE1022"/>
              </a:buClr>
              <a:buFont typeface="Arial" panose="020B0604020202020204" pitchFamily="34" charset="0"/>
              <a:buChar char="•"/>
              <a:tabLst>
                <a:tab pos="1076325" algn="l"/>
              </a:tabLst>
              <a:defRPr sz="1800"/>
            </a:lvl6pPr>
            <a:lvl7pPr marL="1346400" indent="-179388">
              <a:buClr>
                <a:srgbClr val="C00000"/>
              </a:buClr>
              <a:defRPr sz="1800"/>
            </a:lvl7pPr>
            <a:lvl8pPr marL="1530000" indent="-179388">
              <a:buClr>
                <a:srgbClr val="C00000"/>
              </a:buClr>
              <a:defRPr sz="1800"/>
            </a:lvl8pPr>
            <a:lvl9pPr marL="2424113" indent="-228600">
              <a:buClr>
                <a:srgbClr val="C00000"/>
              </a:buClr>
              <a:buNone/>
              <a:defRPr sz="14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39209463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ing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Espace réservé du texte 5">
            <a:extLst>
              <a:ext uri="{FF2B5EF4-FFF2-40B4-BE49-F238E27FC236}">
                <a16:creationId xmlns:a16="http://schemas.microsoft.com/office/drawing/2014/main" id="{75713D93-C919-4892-838C-B532C4D773A2}"/>
              </a:ext>
            </a:extLst>
          </p:cNvPr>
          <p:cNvSpPr>
            <a:spLocks noGrp="1"/>
          </p:cNvSpPr>
          <p:nvPr>
            <p:ph type="body" sz="quarter" idx="10" hasCustomPrompt="1"/>
          </p:nvPr>
        </p:nvSpPr>
        <p:spPr>
          <a:xfrm>
            <a:off x="324618" y="339502"/>
            <a:ext cx="7631757" cy="432048"/>
          </a:xfrm>
          <a:prstGeom prst="rect">
            <a:avLst/>
          </a:prstGeom>
        </p:spPr>
        <p:txBody>
          <a:bodyPr>
            <a:noAutofit/>
          </a:bodyPr>
          <a:lstStyle>
            <a:lvl1pPr marL="0" indent="0">
              <a:lnSpc>
                <a:spcPts val="2500"/>
              </a:lnSpc>
              <a:spcBef>
                <a:spcPts val="0"/>
              </a:spcBef>
              <a:buNone/>
              <a:defRPr sz="2000" b="1" baseline="0">
                <a:solidFill>
                  <a:schemeClr val="accent1"/>
                </a:solidFill>
                <a:latin typeface="+mj-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Want to use just a headline? =&gt; type here</a:t>
            </a:r>
          </a:p>
        </p:txBody>
      </p:sp>
    </p:spTree>
    <p:extLst>
      <p:ext uri="{BB962C8B-B14F-4D97-AF65-F5344CB8AC3E}">
        <p14:creationId xmlns:p14="http://schemas.microsoft.com/office/powerpoint/2010/main" val="1972944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3_Sub-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du texte 5">
            <a:extLst>
              <a:ext uri="{FF2B5EF4-FFF2-40B4-BE49-F238E27FC236}">
                <a16:creationId xmlns:a16="http://schemas.microsoft.com/office/drawing/2014/main" id="{8A1CE93C-D99C-4EDD-BA67-BCAAD80495D2}"/>
              </a:ext>
            </a:extLst>
          </p:cNvPr>
          <p:cNvSpPr>
            <a:spLocks noGrp="1"/>
          </p:cNvSpPr>
          <p:nvPr>
            <p:ph type="body" sz="quarter" idx="10" hasCustomPrompt="1"/>
          </p:nvPr>
        </p:nvSpPr>
        <p:spPr>
          <a:xfrm>
            <a:off x="358175" y="1364165"/>
            <a:ext cx="6825854" cy="1152592"/>
          </a:xfrm>
          <a:prstGeom prst="rect">
            <a:avLst/>
          </a:prstGeom>
        </p:spPr>
        <p:txBody>
          <a:bodyPr>
            <a:normAutofit/>
          </a:bodyPr>
          <a:lstStyle>
            <a:lvl1pPr marL="0" indent="0">
              <a:lnSpc>
                <a:spcPct val="100000"/>
              </a:lnSpc>
              <a:spcBef>
                <a:spcPts val="450"/>
              </a:spcBef>
              <a:buNone/>
              <a:defRPr sz="2000" b="1">
                <a:solidFill>
                  <a:schemeClr val="accent1"/>
                </a:solidFill>
                <a:latin typeface="+mj-lt"/>
              </a:defRPr>
            </a:lvl1pPr>
            <a:lvl2pPr marL="266693" indent="0">
              <a:buNone/>
              <a:defRPr/>
            </a:lvl2pPr>
            <a:lvl3pPr marL="531799" indent="0">
              <a:buNone/>
              <a:defRPr/>
            </a:lvl3pPr>
            <a:lvl4pPr marL="809605" indent="0">
              <a:buNone/>
              <a:defRPr/>
            </a:lvl4pPr>
            <a:lvl5pPr marL="1076298" indent="0">
              <a:buNone/>
              <a:defRPr/>
            </a:lvl5pPr>
          </a:lstStyle>
          <a:p>
            <a:pPr lvl="0"/>
            <a:r>
              <a:rPr lang="en-GB" dirty="0"/>
              <a:t>S</a:t>
            </a:r>
            <a:r>
              <a:rPr lang="en-US" dirty="0" err="1"/>
              <a:t>ub</a:t>
            </a:r>
            <a:r>
              <a:rPr lang="en-US" dirty="0"/>
              <a:t>-Title</a:t>
            </a:r>
          </a:p>
        </p:txBody>
      </p:sp>
      <p:sp>
        <p:nvSpPr>
          <p:cNvPr id="5" name="Text Placeholder 4">
            <a:extLst>
              <a:ext uri="{FF2B5EF4-FFF2-40B4-BE49-F238E27FC236}">
                <a16:creationId xmlns:a16="http://schemas.microsoft.com/office/drawing/2014/main" id="{6C2DF46A-1BA8-44CA-B779-2ACC2C31960D}"/>
              </a:ext>
            </a:extLst>
          </p:cNvPr>
          <p:cNvSpPr>
            <a:spLocks noGrp="1"/>
          </p:cNvSpPr>
          <p:nvPr>
            <p:ph type="body" sz="quarter" idx="11"/>
          </p:nvPr>
        </p:nvSpPr>
        <p:spPr>
          <a:xfrm>
            <a:off x="358176" y="2571750"/>
            <a:ext cx="6825853" cy="1643063"/>
          </a:xfrm>
          <a:prstGeom prst="rect">
            <a:avLst/>
          </a:prstGeom>
        </p:spPr>
        <p:txBody>
          <a:bodyPr>
            <a:normAutofit/>
          </a:bodyPr>
          <a:lstStyle>
            <a:lvl1pPr>
              <a:buFontTx/>
              <a:buNone/>
              <a:defRPr sz="1100" b="0">
                <a:latin typeface="+mn-lt"/>
              </a:defRPr>
            </a:lvl1pPr>
            <a:lvl2pPr indent="-266400">
              <a:buClr>
                <a:srgbClr val="AE1022"/>
              </a:buClr>
              <a:buFont typeface="Arial" panose="020B0604020202020204" pitchFamily="34" charset="0"/>
              <a:buChar char="•"/>
              <a:defRPr sz="1100" b="0">
                <a:latin typeface="+mn-lt"/>
              </a:defRPr>
            </a:lvl2pPr>
            <a:lvl3pPr indent="-266400">
              <a:buClr>
                <a:srgbClr val="AE1022"/>
              </a:buClr>
              <a:buFont typeface="Arial" panose="020B0604020202020204" pitchFamily="34" charset="0"/>
              <a:buChar char="•"/>
              <a:defRPr sz="1100" b="0">
                <a:latin typeface="+mn-lt"/>
              </a:defRPr>
            </a:lvl3pPr>
            <a:lvl4pPr indent="-266400">
              <a:buClr>
                <a:srgbClr val="AE1022"/>
              </a:buClr>
              <a:buFont typeface="Arial" panose="020B0604020202020204" pitchFamily="34" charset="0"/>
              <a:buChar char="•"/>
              <a:defRPr sz="1100" b="0">
                <a:latin typeface="+mn-lt"/>
              </a:defRPr>
            </a:lvl4pPr>
            <a:lvl5pPr indent="-266400">
              <a:buClr>
                <a:srgbClr val="AE1022"/>
              </a:buClr>
              <a:buFont typeface="Arial" panose="020B0604020202020204" pitchFamily="34" charset="0"/>
              <a:buChar char="•"/>
              <a:defRPr sz="1100" b="0">
                <a:latin typeface="+mn-lt"/>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1936887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9B651-7DB7-7165-BDDE-C5A170C521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24DC44-1B1D-BBE9-D1B5-265672BE4EE2}"/>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FC137EA-8E01-8707-DEAC-E4E9DED1E4FD}"/>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CE7BB6E-45A1-061A-9549-587480068AC4}"/>
              </a:ext>
            </a:extLst>
          </p:cNvPr>
          <p:cNvSpPr>
            <a:spLocks noGrp="1"/>
          </p:cNvSpPr>
          <p:nvPr>
            <p:ph type="dt" sz="half" idx="10"/>
          </p:nvPr>
        </p:nvSpPr>
        <p:spPr/>
        <p:txBody>
          <a:bodyPr/>
          <a:lstStyle/>
          <a:p>
            <a:fld id="{F210C904-B581-471D-83C2-E8DE7778A27F}" type="datetimeFigureOut">
              <a:rPr lang="en-US" smtClean="0"/>
              <a:t>8/28/2026</a:t>
            </a:fld>
            <a:endParaRPr lang="en-US"/>
          </a:p>
        </p:txBody>
      </p:sp>
      <p:sp>
        <p:nvSpPr>
          <p:cNvPr id="6" name="Footer Placeholder 5">
            <a:extLst>
              <a:ext uri="{FF2B5EF4-FFF2-40B4-BE49-F238E27FC236}">
                <a16:creationId xmlns:a16="http://schemas.microsoft.com/office/drawing/2014/main" id="{BBD1AD3D-7B01-9512-19BD-5C332E1CEE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554184-DA43-5CB7-8EE9-527B9DFC63A8}"/>
              </a:ext>
            </a:extLst>
          </p:cNvPr>
          <p:cNvSpPr>
            <a:spLocks noGrp="1"/>
          </p:cNvSpPr>
          <p:nvPr>
            <p:ph type="sldNum" sz="quarter" idx="12"/>
          </p:nvPr>
        </p:nvSpPr>
        <p:spPr/>
        <p:txBody>
          <a:bodyPr/>
          <a:lstStyle/>
          <a:p>
            <a:fld id="{C8A41440-31F6-45ED-8DF4-FE783FB15981}" type="slidenum">
              <a:rPr lang="en-US" smtClean="0"/>
              <a:t>‹#›</a:t>
            </a:fld>
            <a:endParaRPr lang="en-US"/>
          </a:p>
        </p:txBody>
      </p:sp>
    </p:spTree>
    <p:extLst>
      <p:ext uri="{BB962C8B-B14F-4D97-AF65-F5344CB8AC3E}">
        <p14:creationId xmlns:p14="http://schemas.microsoft.com/office/powerpoint/2010/main" val="5478731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3" name="Title Placeholder 2">
            <a:extLst>
              <a:ext uri="{FF2B5EF4-FFF2-40B4-BE49-F238E27FC236}">
                <a16:creationId xmlns:a16="http://schemas.microsoft.com/office/drawing/2014/main" id="{89271022-20A5-4D9A-84BD-CFB63810A5C6}"/>
              </a:ext>
            </a:extLst>
          </p:cNvPr>
          <p:cNvSpPr>
            <a:spLocks noGrp="1"/>
          </p:cNvSpPr>
          <p:nvPr>
            <p:ph type="title"/>
          </p:nvPr>
        </p:nvSpPr>
        <p:spPr>
          <a:xfrm>
            <a:off x="324000" y="338401"/>
            <a:ext cx="7886700" cy="409592"/>
          </a:xfrm>
          <a:prstGeom prst="rect">
            <a:avLst/>
          </a:prstGeom>
        </p:spPr>
        <p:txBody>
          <a:bodyPr vert="horz" lIns="91440" tIns="45720" rIns="91440" bIns="45720" rtlCol="0">
            <a:noAutofit/>
          </a:bodyPr>
          <a:lstStyle/>
          <a:p>
            <a:pPr marL="0" lvl="0" indent="0">
              <a:lnSpc>
                <a:spcPts val="2500"/>
              </a:lnSpc>
              <a:spcBef>
                <a:spcPts val="0"/>
              </a:spcBef>
              <a:buClr>
                <a:srgbClr val="D00040"/>
              </a:buClr>
              <a:buFont typeface="Arial" pitchFamily="34" charset="0"/>
            </a:pPr>
            <a:r>
              <a:rPr lang="fr-FR" dirty="0"/>
              <a:t>Modifiez le style du titre</a:t>
            </a:r>
            <a:endParaRPr lang="en-US" dirty="0"/>
          </a:p>
        </p:txBody>
      </p:sp>
      <p:sp>
        <p:nvSpPr>
          <p:cNvPr id="6" name="Text Placeholder 5">
            <a:extLst>
              <a:ext uri="{FF2B5EF4-FFF2-40B4-BE49-F238E27FC236}">
                <a16:creationId xmlns:a16="http://schemas.microsoft.com/office/drawing/2014/main" id="{B374904E-396E-4218-8F2B-633F1212695D}"/>
              </a:ext>
            </a:extLst>
          </p:cNvPr>
          <p:cNvSpPr>
            <a:spLocks noGrp="1"/>
          </p:cNvSpPr>
          <p:nvPr>
            <p:ph type="body" idx="1"/>
          </p:nvPr>
        </p:nvSpPr>
        <p:spPr>
          <a:xfrm>
            <a:off x="324000" y="914400"/>
            <a:ext cx="7886700" cy="3913200"/>
          </a:xfrm>
          <a:prstGeom prst="rect">
            <a:avLst/>
          </a:prstGeom>
        </p:spPr>
        <p:txBody>
          <a:bodyPr vert="horz" lIns="91440" tIns="45720" rIns="91440" bIns="45720" rtlCol="0">
            <a:normAutofit/>
          </a:bodyPr>
          <a:lstStyle/>
          <a:p>
            <a:pPr marL="266700" lvl="0" indent="-266700"/>
            <a:r>
              <a:rPr lang="fr-FR" dirty="0"/>
              <a:t>Cliquez pour modifier les styles du texte du masque</a:t>
            </a:r>
          </a:p>
          <a:p>
            <a:pPr marL="266700" lvl="1" indent="-266700"/>
            <a:r>
              <a:rPr lang="fr-FR" dirty="0"/>
              <a:t>Deuxième niveau</a:t>
            </a:r>
          </a:p>
          <a:p>
            <a:pPr marL="266700" lvl="2" indent="-266700"/>
            <a:r>
              <a:rPr lang="fr-FR" dirty="0"/>
              <a:t>Troisième niveau</a:t>
            </a:r>
          </a:p>
          <a:p>
            <a:pPr marL="266700" lvl="3" indent="-266700"/>
            <a:r>
              <a:rPr lang="fr-FR" dirty="0"/>
              <a:t>Quatrième niveau</a:t>
            </a:r>
          </a:p>
          <a:p>
            <a:pPr marL="266700" lvl="4" indent="-266700"/>
            <a:r>
              <a:rPr lang="fr-FR" dirty="0"/>
              <a:t>Cinquième niveau</a:t>
            </a:r>
            <a:endParaRPr lang="en-US" dirty="0"/>
          </a:p>
        </p:txBody>
      </p:sp>
    </p:spTree>
  </p:cSld>
  <p:clrMap bg1="lt1" tx1="dk1" bg2="lt2" tx2="dk2" accent1="accent1" accent2="accent2" accent3="accent3" accent4="accent4" accent5="accent5" accent6="accent6" hlink="hlink" folHlink="folHlink"/>
  <p:sldLayoutIdLst>
    <p:sldLayoutId id="2147483668" r:id="rId1"/>
    <p:sldLayoutId id="2147483665" r:id="rId2"/>
    <p:sldLayoutId id="2147483669" r:id="rId3"/>
    <p:sldLayoutId id="2147483670" r:id="rId4"/>
  </p:sldLayoutIdLst>
  <p:hf hdr="0" ftr="0" dt="0"/>
  <p:txStyles>
    <p:titleStyle>
      <a:lvl1pPr algn="l" defTabSz="914400" rtl="0" eaLnBrk="1" latinLnBrk="0" hangingPunct="1">
        <a:spcBef>
          <a:spcPct val="0"/>
        </a:spcBef>
        <a:buNone/>
        <a:defRPr lang="en-US" sz="2000" b="1" i="0" kern="1200" smtClean="0">
          <a:solidFill>
            <a:schemeClr val="accent1"/>
          </a:solidFill>
          <a:latin typeface="+mj-lt"/>
          <a:ea typeface="+mn-ea"/>
          <a:cs typeface="Verdana"/>
        </a:defRPr>
      </a:lvl1pPr>
    </p:titleStyle>
    <p:bodyStyle>
      <a:lvl1pPr marL="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ailto:tor.biering@gmail.com"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jpg"/></Relationships>
</file>

<file path=ppt/slides/_rels/slide2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2.jpeg"/><Relationship Id="rId5" Type="http://schemas.openxmlformats.org/officeDocument/2006/relationships/image" Target="../media/image26.jp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2.jpeg"/><Relationship Id="rId5" Type="http://schemas.openxmlformats.org/officeDocument/2006/relationships/image" Target="../media/image28.png"/><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9.png"/><Relationship Id="rId1" Type="http://schemas.openxmlformats.org/officeDocument/2006/relationships/slideLayout" Target="../slideLayouts/slideLayout4.xml"/><Relationship Id="rId5" Type="http://schemas.openxmlformats.org/officeDocument/2006/relationships/image" Target="../media/image31.png"/><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2.jpg"/><Relationship Id="rId7" Type="http://schemas.openxmlformats.org/officeDocument/2006/relationships/image" Target="../media/image25.png"/><Relationship Id="rId2" Type="http://schemas.openxmlformats.org/officeDocument/2006/relationships/image" Target="../media/image20.jpg"/><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7.jpeg"/><Relationship Id="rId4" Type="http://schemas.openxmlformats.org/officeDocument/2006/relationships/image" Target="../media/image2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2E3A9A4-76F8-6C47-B859-3D618D5064C2}"/>
              </a:ext>
            </a:extLst>
          </p:cNvPr>
          <p:cNvSpPr>
            <a:spLocks noGrp="1"/>
          </p:cNvSpPr>
          <p:nvPr>
            <p:ph type="body" sz="quarter" idx="10"/>
          </p:nvPr>
        </p:nvSpPr>
        <p:spPr>
          <a:xfrm>
            <a:off x="683568" y="555526"/>
            <a:ext cx="7631757" cy="432048"/>
          </a:xfrm>
        </p:spPr>
        <p:txBody>
          <a:bodyPr/>
          <a:lstStyle/>
          <a:p>
            <a:pPr algn="ctr"/>
            <a:r>
              <a:rPr lang="en-US" sz="2800" dirty="0" err="1"/>
              <a:t>RSVpreF</a:t>
            </a:r>
            <a:r>
              <a:rPr lang="en-US" sz="2800" dirty="0"/>
              <a:t> vaccine for preventing </a:t>
            </a:r>
          </a:p>
          <a:p>
            <a:pPr algn="ctr"/>
            <a:endParaRPr lang="en-US" sz="2800" dirty="0"/>
          </a:p>
          <a:p>
            <a:pPr algn="ctr"/>
            <a:r>
              <a:rPr lang="en-US" sz="2800" dirty="0"/>
              <a:t>cardiorespiratory </a:t>
            </a:r>
            <a:r>
              <a:rPr lang="en-US" sz="2800" dirty="0" err="1"/>
              <a:t>hospitalisations</a:t>
            </a:r>
            <a:r>
              <a:rPr lang="en-US" sz="2800" dirty="0"/>
              <a:t> in Adults</a:t>
            </a:r>
            <a:endParaRPr lang="fr-FR" sz="2800" dirty="0">
              <a:latin typeface="+mn-lt"/>
            </a:endParaRPr>
          </a:p>
        </p:txBody>
      </p:sp>
      <p:sp>
        <p:nvSpPr>
          <p:cNvPr id="3" name="Espace réservé du contenu 2">
            <a:extLst>
              <a:ext uri="{FF2B5EF4-FFF2-40B4-BE49-F238E27FC236}">
                <a16:creationId xmlns:a16="http://schemas.microsoft.com/office/drawing/2014/main" id="{F6CD2CAC-B4A4-F34A-968A-832FBD91A239}"/>
              </a:ext>
            </a:extLst>
          </p:cNvPr>
          <p:cNvSpPr>
            <a:spLocks noGrp="1"/>
          </p:cNvSpPr>
          <p:nvPr>
            <p:ph sz="quarter" idx="11"/>
          </p:nvPr>
        </p:nvSpPr>
        <p:spPr>
          <a:xfrm>
            <a:off x="467705" y="3291830"/>
            <a:ext cx="8496622" cy="1370154"/>
          </a:xfrm>
        </p:spPr>
        <p:txBody>
          <a:bodyPr>
            <a:normAutofit fontScale="92500" lnSpcReduction="10000"/>
          </a:bodyPr>
          <a:lstStyle/>
          <a:p>
            <a:pPr marL="0" indent="0">
              <a:buNone/>
            </a:pPr>
            <a:r>
              <a:rPr lang="en-US" u="sng" dirty="0"/>
              <a:t>On behalf of the whole DAN-RSV trial group:</a:t>
            </a:r>
          </a:p>
          <a:p>
            <a:pPr marL="0" indent="0">
              <a:buNone/>
            </a:pPr>
            <a:r>
              <a:rPr lang="en-US" dirty="0"/>
              <a:t>Mats C. Højbjerg Lassen; Sine H. Christensen; Marat </a:t>
            </a:r>
            <a:r>
              <a:rPr lang="en-US" dirty="0" err="1"/>
              <a:t>Yafasov</a:t>
            </a:r>
            <a:r>
              <a:rPr lang="en-US" dirty="0"/>
              <a:t>; Manan Pareek; Niklas Dyrby Johansen; Abby E. Rudolph; Carmen Rodriguez-Tenreiro-Sánchez,; Kristoffer Grundtvig Skaarup; Daniel Modin; Brian L. Claggett; Carsten S. Larsen; Lykke Larsen; Lothar Wiese; Michael Dalager-Pedersen; Matias G. Lindholm; Anne Marie R. Jensen; Maria Dons; Katrine F. Bernholm; Filip S. Davidovski; Lisa Steen Duus; Camilla I. Ottosen; Anne B. Nielsen; Julie H. Borchsenius; Caroline Espersen; </a:t>
            </a:r>
            <a:r>
              <a:rPr lang="en-US" dirty="0" err="1"/>
              <a:t>Guldas</a:t>
            </a:r>
            <a:r>
              <a:rPr lang="en-US" dirty="0"/>
              <a:t> Köse; Frederik H. Fussing; Ingrid T. Lenz; Jacob Christensen; Jakob Ø. Simonsen; Majid Afzal; Katja V. Bartholdy;  Adam C. F. Langhoff; Lars Køber; Scott D. Solomon; Jens Ulrik Stæhr Jensen; Cyril Jean-Marie Martel; Iago </a:t>
            </a:r>
            <a:r>
              <a:rPr lang="en-US" dirty="0" err="1"/>
              <a:t>Giné</a:t>
            </a:r>
            <a:r>
              <a:rPr lang="en-US" dirty="0"/>
              <a:t>-Vázquez; Carmen Duran-</a:t>
            </a:r>
            <a:r>
              <a:rPr lang="en-US" dirty="0" err="1"/>
              <a:t>Parrondo</a:t>
            </a:r>
            <a:r>
              <a:rPr lang="en-US" dirty="0"/>
              <a:t>; Marta Piñeiro-Sotelo; Martín Cribeiro-González; Mónica Conde-</a:t>
            </a:r>
            <a:r>
              <a:rPr lang="en-US" dirty="0" err="1"/>
              <a:t>Pájaro</a:t>
            </a:r>
            <a:r>
              <a:rPr lang="en-US" dirty="0"/>
              <a:t>; Susana </a:t>
            </a:r>
            <a:r>
              <a:rPr lang="en-US" dirty="0" err="1"/>
              <a:t>Mirás-Carballal</a:t>
            </a:r>
            <a:r>
              <a:rPr lang="en-US" dirty="0"/>
              <a:t>; Juan-Manuel González-Pérez; Bradford D. Gessner; Negar Aliabadi; Claudia Schwarz; Mette Skovdal; Lawrence H. Moulton; Pingping Zhang; Vanessa López-Gómez; Sabrina Welsh, MPH; Laura </a:t>
            </a:r>
            <a:r>
              <a:rPr lang="en-US" dirty="0" err="1"/>
              <a:t>Anatale</a:t>
            </a:r>
            <a:r>
              <a:rPr lang="en-US" dirty="0"/>
              <a:t>-Tardiff; Alejandro Cane; Kyla Hayford; Federico </a:t>
            </a:r>
            <a:r>
              <a:rPr lang="en-US" dirty="0" err="1"/>
              <a:t>Martinón</a:t>
            </a:r>
            <a:r>
              <a:rPr lang="en-US" dirty="0"/>
              <a:t>-Torres; Elizabeth </a:t>
            </a:r>
            <a:r>
              <a:rPr lang="en-US" dirty="0" err="1"/>
              <a:t>Begier</a:t>
            </a:r>
            <a:r>
              <a:rPr lang="en-US" dirty="0"/>
              <a:t>; Tor Biering-Sørensen</a:t>
            </a:r>
          </a:p>
          <a:p>
            <a:pPr marL="0" indent="0">
              <a:buNone/>
            </a:pPr>
            <a:endParaRPr lang="fr-FR" dirty="0"/>
          </a:p>
        </p:txBody>
      </p:sp>
      <p:pic>
        <p:nvPicPr>
          <p:cNvPr id="9" name="Picture 2">
            <a:extLst>
              <a:ext uri="{FF2B5EF4-FFF2-40B4-BE49-F238E27FC236}">
                <a16:creationId xmlns:a16="http://schemas.microsoft.com/office/drawing/2014/main" id="{7E2055AC-4EFC-AE7B-17E0-49C1D955A759}"/>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59832" y="1606697"/>
            <a:ext cx="2448272" cy="1248618"/>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3">
            <a:extLst>
              <a:ext uri="{FF2B5EF4-FFF2-40B4-BE49-F238E27FC236}">
                <a16:creationId xmlns:a16="http://schemas.microsoft.com/office/drawing/2014/main" id="{184ED460-0DBF-28DF-8A73-A391D4153AF8}"/>
              </a:ext>
            </a:extLst>
          </p:cNvPr>
          <p:cNvSpPr txBox="1">
            <a:spLocks/>
          </p:cNvSpPr>
          <p:nvPr/>
        </p:nvSpPr>
        <p:spPr>
          <a:xfrm>
            <a:off x="2195736" y="2931790"/>
            <a:ext cx="4896544" cy="207089"/>
          </a:xfrm>
          <a:prstGeom prst="rect">
            <a:avLst/>
          </a:prstGeom>
        </p:spPr>
        <p:txBody>
          <a:bodyPr vert="horz" lIns="91440" tIns="45720" rIns="91440" bIns="45720" rtlCol="0">
            <a:noAutofit/>
          </a:bodyPr>
          <a:lstStyle>
            <a:lvl1pPr marL="0" indent="0" algn="l" defTabSz="360000" rtl="0" eaLnBrk="1" latinLnBrk="0" hangingPunct="1">
              <a:spcBef>
                <a:spcPct val="20000"/>
              </a:spcBef>
              <a:buClr>
                <a:srgbClr val="C00000"/>
              </a:buClr>
              <a:buFont typeface="Arial" panose="020B0604020202020204" pitchFamily="34" charset="0"/>
              <a:buNone/>
              <a:defRPr lang="en-US" sz="1600" b="0" i="0" kern="1200">
                <a:solidFill>
                  <a:schemeClr val="tx1"/>
                </a:solidFill>
                <a:latin typeface="+mn-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Professor Tor Biering-Sørensen, MD, MSc, MPH, PhD </a:t>
            </a:r>
          </a:p>
          <a:p>
            <a:endParaRPr lang="en-US" dirty="0"/>
          </a:p>
        </p:txBody>
      </p:sp>
      <p:grpSp>
        <p:nvGrpSpPr>
          <p:cNvPr id="14" name="Group 19">
            <a:extLst>
              <a:ext uri="{FF2B5EF4-FFF2-40B4-BE49-F238E27FC236}">
                <a16:creationId xmlns:a16="http://schemas.microsoft.com/office/drawing/2014/main" id="{24982603-7FF2-5F75-A777-774946DE68E8}"/>
              </a:ext>
            </a:extLst>
          </p:cNvPr>
          <p:cNvGrpSpPr>
            <a:grpSpLocks noChangeAspect="1"/>
          </p:cNvGrpSpPr>
          <p:nvPr/>
        </p:nvGrpSpPr>
        <p:grpSpPr>
          <a:xfrm>
            <a:off x="7536966" y="87452"/>
            <a:ext cx="707442" cy="706234"/>
            <a:chOff x="-3782411" y="3962231"/>
            <a:chExt cx="3828111" cy="3821575"/>
          </a:xfrm>
        </p:grpSpPr>
        <p:sp>
          <p:nvSpPr>
            <p:cNvPr id="15" name="Oval 17">
              <a:extLst>
                <a:ext uri="{FF2B5EF4-FFF2-40B4-BE49-F238E27FC236}">
                  <a16:creationId xmlns:a16="http://schemas.microsoft.com/office/drawing/2014/main" id="{00CC8779-CAE6-415B-5CB0-F12E11C0337B}"/>
                </a:ext>
              </a:extLst>
            </p:cNvPr>
            <p:cNvSpPr/>
            <p:nvPr/>
          </p:nvSpPr>
          <p:spPr>
            <a:xfrm>
              <a:off x="-3782411" y="3962231"/>
              <a:ext cx="3810000" cy="381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6">
              <a:extLst>
                <a:ext uri="{FF2B5EF4-FFF2-40B4-BE49-F238E27FC236}">
                  <a16:creationId xmlns:a16="http://schemas.microsoft.com/office/drawing/2014/main" id="{73388B5D-FCEF-DC19-A484-7A7BC8AF9E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4300" y="3973806"/>
              <a:ext cx="3810000" cy="3810000"/>
            </a:xfrm>
            <a:prstGeom prst="rect">
              <a:avLst/>
            </a:prstGeom>
            <a:noFill/>
            <a:extLst>
              <a:ext uri="{909E8E84-426E-40DD-AFC4-6F175D3DCCD1}">
                <a14:hiddenFill xmlns:a14="http://schemas.microsoft.com/office/drawing/2010/main">
                  <a:solidFill>
                    <a:srgbClr val="FFFFFF"/>
                  </a:solidFill>
                </a14:hiddenFill>
              </a:ext>
            </a:extLst>
          </p:spPr>
        </p:pic>
      </p:grpSp>
      <p:pic>
        <p:nvPicPr>
          <p:cNvPr id="17" name="Picture 2">
            <a:extLst>
              <a:ext uri="{FF2B5EF4-FFF2-40B4-BE49-F238E27FC236}">
                <a16:creationId xmlns:a16="http://schemas.microsoft.com/office/drawing/2014/main" id="{18B8D54F-C7D5-4116-94B5-770617B2387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68830"/>
          <a:stretch/>
        </p:blipFill>
        <p:spPr bwMode="auto">
          <a:xfrm>
            <a:off x="8361082" y="87452"/>
            <a:ext cx="666515" cy="648281"/>
          </a:xfrm>
          <a:prstGeom prst="rect">
            <a:avLst/>
          </a:prstGeom>
          <a:noFill/>
          <a:extLst>
            <a:ext uri="{909E8E84-426E-40DD-AFC4-6F175D3DCCD1}">
              <a14:hiddenFill xmlns:a14="http://schemas.microsoft.com/office/drawing/2010/main">
                <a:solidFill>
                  <a:srgbClr val="FFFFFF"/>
                </a:solidFill>
              </a14:hiddenFill>
            </a:ext>
          </a:extLst>
        </p:spPr>
      </p:pic>
      <p:pic>
        <p:nvPicPr>
          <p:cNvPr id="18" name="Billede 13">
            <a:extLst>
              <a:ext uri="{FF2B5EF4-FFF2-40B4-BE49-F238E27FC236}">
                <a16:creationId xmlns:a16="http://schemas.microsoft.com/office/drawing/2014/main" id="{F956D8DA-E74B-F2F5-45F4-D747A928C873}"/>
              </a:ext>
            </a:extLst>
          </p:cNvPr>
          <p:cNvPicPr>
            <a:picLocks noChangeAspect="1"/>
          </p:cNvPicPr>
          <p:nvPr/>
        </p:nvPicPr>
        <p:blipFill>
          <a:blip r:embed="rId5"/>
          <a:stretch/>
        </p:blipFill>
        <p:spPr>
          <a:xfrm>
            <a:off x="-6249" y="-66551"/>
            <a:ext cx="1700972" cy="956288"/>
          </a:xfrm>
          <a:prstGeom prst="rect">
            <a:avLst/>
          </a:prstGeom>
        </p:spPr>
      </p:pic>
    </p:spTree>
    <p:extLst>
      <p:ext uri="{BB962C8B-B14F-4D97-AF65-F5344CB8AC3E}">
        <p14:creationId xmlns:p14="http://schemas.microsoft.com/office/powerpoint/2010/main" val="2707366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1">
            <a:extLst>
              <a:ext uri="{FF2B5EF4-FFF2-40B4-BE49-F238E27FC236}">
                <a16:creationId xmlns:a16="http://schemas.microsoft.com/office/drawing/2014/main" id="{A51593D5-B32F-5BEF-FB75-E8AF150E51F4}"/>
              </a:ext>
            </a:extLst>
          </p:cNvPr>
          <p:cNvSpPr>
            <a:spLocks noGrp="1"/>
          </p:cNvSpPr>
          <p:nvPr>
            <p:ph type="body" sz="quarter" idx="10"/>
          </p:nvPr>
        </p:nvSpPr>
        <p:spPr>
          <a:xfrm>
            <a:off x="324618" y="339502"/>
            <a:ext cx="7631757" cy="432048"/>
          </a:xfrm>
        </p:spPr>
        <p:txBody>
          <a:bodyPr/>
          <a:lstStyle/>
          <a:p>
            <a:r>
              <a:rPr lang="da-DK" sz="2400" dirty="0"/>
              <a:t>Statistical </a:t>
            </a:r>
            <a:r>
              <a:rPr lang="da-DK" sz="2400" dirty="0" err="1"/>
              <a:t>analysis</a:t>
            </a:r>
            <a:endParaRPr lang="da-DK" sz="2400" dirty="0"/>
          </a:p>
        </p:txBody>
      </p:sp>
      <p:sp>
        <p:nvSpPr>
          <p:cNvPr id="4" name="Pladsholder til indhold 2">
            <a:extLst>
              <a:ext uri="{FF2B5EF4-FFF2-40B4-BE49-F238E27FC236}">
                <a16:creationId xmlns:a16="http://schemas.microsoft.com/office/drawing/2014/main" id="{FF133252-332E-7EE9-DA06-A9B0C9448C2C}"/>
              </a:ext>
            </a:extLst>
          </p:cNvPr>
          <p:cNvSpPr txBox="1">
            <a:spLocks/>
          </p:cNvSpPr>
          <p:nvPr/>
        </p:nvSpPr>
        <p:spPr>
          <a:xfrm>
            <a:off x="323850" y="915566"/>
            <a:ext cx="7632700" cy="3890434"/>
          </a:xfrm>
          <a:prstGeom prst="rect">
            <a:avLst/>
          </a:prstGeom>
        </p:spPr>
        <p:txBody>
          <a:bodyPr>
            <a:normAutofit/>
          </a:bodyPr>
          <a:lstStyle>
            <a:lvl1pPr marL="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a-DK" sz="1500" dirty="0"/>
              <a:t>Vaccine </a:t>
            </a:r>
            <a:r>
              <a:rPr lang="da-DK" sz="1500" dirty="0" err="1"/>
              <a:t>effectiveness</a:t>
            </a:r>
            <a:r>
              <a:rPr lang="da-DK" sz="1500" dirty="0"/>
              <a:t> (VE) for </a:t>
            </a:r>
            <a:r>
              <a:rPr lang="da-DK" sz="1500" dirty="0" err="1"/>
              <a:t>each</a:t>
            </a:r>
            <a:r>
              <a:rPr lang="da-DK" sz="1500" dirty="0"/>
              <a:t> </a:t>
            </a:r>
            <a:r>
              <a:rPr lang="da-DK" sz="1500" dirty="0" err="1"/>
              <a:t>endpoint</a:t>
            </a:r>
            <a:r>
              <a:rPr lang="da-DK" sz="1500" dirty="0"/>
              <a:t> </a:t>
            </a:r>
            <a:r>
              <a:rPr lang="da-DK" sz="1500" dirty="0" err="1"/>
              <a:t>was</a:t>
            </a:r>
            <a:r>
              <a:rPr lang="da-DK" sz="1500" dirty="0"/>
              <a:t> </a:t>
            </a:r>
            <a:r>
              <a:rPr lang="da-DK" sz="1500" dirty="0" err="1"/>
              <a:t>calculated</a:t>
            </a:r>
            <a:r>
              <a:rPr lang="da-DK" sz="1500" dirty="0"/>
              <a:t> as 1 minus the </a:t>
            </a:r>
            <a:r>
              <a:rPr lang="da-DK" sz="1500" dirty="0" err="1"/>
              <a:t>incidence</a:t>
            </a:r>
            <a:r>
              <a:rPr lang="da-DK" sz="1500" dirty="0"/>
              <a:t> rate ratio of the </a:t>
            </a:r>
            <a:r>
              <a:rPr lang="da-DK" sz="1500" dirty="0" err="1"/>
              <a:t>outcome</a:t>
            </a:r>
            <a:r>
              <a:rPr lang="da-DK" sz="1500" dirty="0"/>
              <a:t> </a:t>
            </a:r>
            <a:r>
              <a:rPr lang="da-DK" sz="1500" dirty="0" err="1"/>
              <a:t>between</a:t>
            </a:r>
            <a:r>
              <a:rPr lang="da-DK" sz="1500" dirty="0"/>
              <a:t> the </a:t>
            </a:r>
            <a:r>
              <a:rPr lang="da-DK" sz="1500" dirty="0" err="1"/>
              <a:t>RSVpreF</a:t>
            </a:r>
            <a:r>
              <a:rPr lang="da-DK" sz="1500" dirty="0"/>
              <a:t> </a:t>
            </a:r>
            <a:r>
              <a:rPr lang="da-DK" sz="1500" dirty="0" err="1"/>
              <a:t>group</a:t>
            </a:r>
            <a:r>
              <a:rPr lang="da-DK" sz="1500" dirty="0"/>
              <a:t> and the </a:t>
            </a:r>
            <a:r>
              <a:rPr lang="da-DK" sz="1500" dirty="0" err="1"/>
              <a:t>control</a:t>
            </a:r>
            <a:r>
              <a:rPr lang="da-DK" sz="1500" dirty="0"/>
              <a:t> </a:t>
            </a:r>
            <a:r>
              <a:rPr lang="da-DK" sz="1500" dirty="0" err="1"/>
              <a:t>group</a:t>
            </a:r>
            <a:r>
              <a:rPr lang="da-DK" sz="1500" dirty="0"/>
              <a:t>, </a:t>
            </a:r>
            <a:r>
              <a:rPr lang="da-DK" sz="1500" dirty="0" err="1"/>
              <a:t>expressed</a:t>
            </a:r>
            <a:r>
              <a:rPr lang="da-DK" sz="1500" dirty="0"/>
              <a:t> as a </a:t>
            </a:r>
            <a:r>
              <a:rPr lang="da-DK" sz="1500" dirty="0" err="1"/>
              <a:t>percentage</a:t>
            </a:r>
            <a:r>
              <a:rPr lang="da-DK" sz="1500" dirty="0"/>
              <a:t> </a:t>
            </a:r>
          </a:p>
          <a:p>
            <a:endParaRPr lang="da-DK" sz="1500" dirty="0"/>
          </a:p>
          <a:p>
            <a:r>
              <a:rPr lang="da-DK" sz="1500" dirty="0"/>
              <a:t>VE </a:t>
            </a:r>
            <a:r>
              <a:rPr lang="da-DK" sz="1600" dirty="0"/>
              <a:t>= relative </a:t>
            </a:r>
            <a:r>
              <a:rPr lang="da-DK" sz="1600" dirty="0" err="1"/>
              <a:t>risk</a:t>
            </a:r>
            <a:r>
              <a:rPr lang="da-DK" sz="1600" dirty="0"/>
              <a:t> </a:t>
            </a:r>
            <a:r>
              <a:rPr lang="da-DK" sz="1600" dirty="0" err="1"/>
              <a:t>reduction</a:t>
            </a:r>
            <a:endParaRPr lang="da-DK" sz="1500" dirty="0"/>
          </a:p>
          <a:p>
            <a:endParaRPr lang="da-DK" sz="1500" dirty="0"/>
          </a:p>
          <a:p>
            <a:r>
              <a:rPr lang="da-DK" sz="1500" dirty="0"/>
              <a:t>A VE of 100% </a:t>
            </a:r>
            <a:r>
              <a:rPr lang="da-DK" sz="1500" dirty="0" err="1"/>
              <a:t>indicates</a:t>
            </a:r>
            <a:r>
              <a:rPr lang="da-DK" sz="1500" dirty="0"/>
              <a:t> </a:t>
            </a:r>
            <a:r>
              <a:rPr lang="da-DK" sz="1500" dirty="0" err="1"/>
              <a:t>complete</a:t>
            </a:r>
            <a:r>
              <a:rPr lang="da-DK" sz="1500" dirty="0"/>
              <a:t> </a:t>
            </a:r>
            <a:r>
              <a:rPr lang="da-DK" sz="1500" dirty="0" err="1"/>
              <a:t>protection</a:t>
            </a:r>
            <a:r>
              <a:rPr lang="da-DK" sz="1500" dirty="0"/>
              <a:t> and 0% </a:t>
            </a:r>
            <a:r>
              <a:rPr lang="da-DK" sz="1500" dirty="0" err="1"/>
              <a:t>indicates</a:t>
            </a:r>
            <a:r>
              <a:rPr lang="da-DK" sz="1500" dirty="0"/>
              <a:t> no </a:t>
            </a:r>
            <a:r>
              <a:rPr lang="da-DK" sz="1500" dirty="0" err="1"/>
              <a:t>effect</a:t>
            </a:r>
            <a:r>
              <a:rPr lang="da-DK" sz="1500" dirty="0"/>
              <a:t> of the vaccine</a:t>
            </a:r>
          </a:p>
          <a:p>
            <a:endParaRPr lang="da-DK" sz="1500" dirty="0"/>
          </a:p>
          <a:p>
            <a:r>
              <a:rPr lang="da-DK" sz="1500" dirty="0"/>
              <a:t>All analyses </a:t>
            </a:r>
            <a:r>
              <a:rPr lang="da-DK" sz="1500" dirty="0" err="1"/>
              <a:t>are</a:t>
            </a:r>
            <a:r>
              <a:rPr lang="da-DK" sz="1500" dirty="0"/>
              <a:t> </a:t>
            </a:r>
            <a:r>
              <a:rPr lang="da-DK" sz="1500" dirty="0" err="1"/>
              <a:t>based</a:t>
            </a:r>
            <a:r>
              <a:rPr lang="da-DK" sz="1500" dirty="0"/>
              <a:t> on the intention-to-</a:t>
            </a:r>
            <a:r>
              <a:rPr lang="da-DK" sz="1500" dirty="0" err="1"/>
              <a:t>treat</a:t>
            </a:r>
            <a:r>
              <a:rPr lang="da-DK" sz="1500" dirty="0"/>
              <a:t> </a:t>
            </a:r>
            <a:r>
              <a:rPr lang="da-DK" sz="1500" dirty="0" err="1"/>
              <a:t>principle</a:t>
            </a:r>
            <a:endParaRPr lang="da-DK" sz="1500" dirty="0"/>
          </a:p>
          <a:p>
            <a:endParaRPr lang="da-DK" sz="1500" dirty="0"/>
          </a:p>
          <a:p>
            <a:r>
              <a:rPr lang="en-US" sz="1500" dirty="0"/>
              <a:t>Because no statistical adjustment was made for the repeated analysis of participants included in the original report, the present analyses should be considered descriptive</a:t>
            </a:r>
            <a:endParaRPr lang="da-DK" sz="1500" dirty="0"/>
          </a:p>
        </p:txBody>
      </p:sp>
    </p:spTree>
    <p:extLst>
      <p:ext uri="{BB962C8B-B14F-4D97-AF65-F5344CB8AC3E}">
        <p14:creationId xmlns:p14="http://schemas.microsoft.com/office/powerpoint/2010/main" val="1967268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37057-9C09-36F5-2BA7-F8E5E99111E6}"/>
            </a:ext>
          </a:extLst>
        </p:cNvPr>
        <p:cNvGrpSpPr/>
        <p:nvPr/>
      </p:nvGrpSpPr>
      <p:grpSpPr>
        <a:xfrm>
          <a:off x="0" y="0"/>
          <a:ext cx="0" cy="0"/>
          <a:chOff x="0" y="0"/>
          <a:chExt cx="0" cy="0"/>
        </a:xfrm>
      </p:grpSpPr>
      <p:grpSp>
        <p:nvGrpSpPr>
          <p:cNvPr id="6" name="Gruppe 1">
            <a:extLst>
              <a:ext uri="{FF2B5EF4-FFF2-40B4-BE49-F238E27FC236}">
                <a16:creationId xmlns:a16="http://schemas.microsoft.com/office/drawing/2014/main" id="{A7D9B346-2B3F-857F-4264-3249A4A6D862}"/>
              </a:ext>
            </a:extLst>
          </p:cNvPr>
          <p:cNvGrpSpPr/>
          <p:nvPr/>
        </p:nvGrpSpPr>
        <p:grpSpPr>
          <a:xfrm>
            <a:off x="5963800" y="2091135"/>
            <a:ext cx="2119049" cy="2049623"/>
            <a:chOff x="9257599" y="2896639"/>
            <a:chExt cx="1959057" cy="1898014"/>
          </a:xfrm>
          <a:solidFill>
            <a:schemeClr val="accent6"/>
          </a:solidFill>
        </p:grpSpPr>
        <p:sp>
          <p:nvSpPr>
            <p:cNvPr id="7" name="Graphique 9">
              <a:extLst>
                <a:ext uri="{FF2B5EF4-FFF2-40B4-BE49-F238E27FC236}">
                  <a16:creationId xmlns:a16="http://schemas.microsoft.com/office/drawing/2014/main" id="{2343B9EC-BC51-A73A-F1D7-5222A3D6ADF0}"/>
                </a:ext>
              </a:extLst>
            </p:cNvPr>
            <p:cNvSpPr/>
            <p:nvPr/>
          </p:nvSpPr>
          <p:spPr>
            <a:xfrm>
              <a:off x="9257599" y="2896639"/>
              <a:ext cx="1959057" cy="1898014"/>
            </a:xfrm>
            <a:custGeom>
              <a:avLst/>
              <a:gdLst>
                <a:gd name="connsiteX0" fmla="*/ 767709 w 1535418"/>
                <a:gd name="connsiteY0" fmla="*/ 1515503 h 1515502"/>
                <a:gd name="connsiteX1" fmla="*/ 0 w 1535418"/>
                <a:gd name="connsiteY1" fmla="*/ 757778 h 1515502"/>
                <a:gd name="connsiteX2" fmla="*/ 767709 w 1535418"/>
                <a:gd name="connsiteY2" fmla="*/ 0 h 1515502"/>
                <a:gd name="connsiteX3" fmla="*/ 1535419 w 1535418"/>
                <a:gd name="connsiteY3" fmla="*/ 757778 h 1515502"/>
                <a:gd name="connsiteX4" fmla="*/ 767709 w 1535418"/>
                <a:gd name="connsiteY4" fmla="*/ 1515503 h 1515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5418" h="1515502">
                  <a:moveTo>
                    <a:pt x="767709" y="1515503"/>
                  </a:moveTo>
                  <a:cubicBezTo>
                    <a:pt x="289133" y="1515503"/>
                    <a:pt x="0" y="1236302"/>
                    <a:pt x="0" y="757778"/>
                  </a:cubicBezTo>
                  <a:cubicBezTo>
                    <a:pt x="0" y="279201"/>
                    <a:pt x="289133" y="0"/>
                    <a:pt x="767709" y="0"/>
                  </a:cubicBezTo>
                  <a:cubicBezTo>
                    <a:pt x="1246234" y="0"/>
                    <a:pt x="1535419" y="279201"/>
                    <a:pt x="1535419" y="757778"/>
                  </a:cubicBezTo>
                  <a:cubicBezTo>
                    <a:pt x="1535419" y="1236355"/>
                    <a:pt x="1246286" y="1515503"/>
                    <a:pt x="767709" y="1515503"/>
                  </a:cubicBezTo>
                  <a:close/>
                </a:path>
              </a:pathLst>
            </a:custGeom>
            <a:grpFill/>
            <a:ln w="5252" cap="flat">
              <a:solidFill>
                <a:schemeClr val="accent6"/>
              </a:solidFill>
              <a:prstDash val="solid"/>
              <a:miter/>
            </a:ln>
          </p:spPr>
          <p:txBody>
            <a:bodyPr rtlCol="0" anchor="ct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Verdana"/>
                <a:ea typeface="+mn-ea"/>
                <a:cs typeface="+mn-cs"/>
              </a:endParaRPr>
            </a:p>
          </p:txBody>
        </p:sp>
        <p:sp>
          <p:nvSpPr>
            <p:cNvPr id="8" name="TextBox 1107">
              <a:extLst>
                <a:ext uri="{FF2B5EF4-FFF2-40B4-BE49-F238E27FC236}">
                  <a16:creationId xmlns:a16="http://schemas.microsoft.com/office/drawing/2014/main" id="{3B334583-AA3C-C7A9-D684-F39533FC6512}"/>
                </a:ext>
              </a:extLst>
            </p:cNvPr>
            <p:cNvSpPr txBox="1"/>
            <p:nvPr/>
          </p:nvSpPr>
          <p:spPr>
            <a:xfrm>
              <a:off x="9532834" y="3527540"/>
              <a:ext cx="1437650" cy="584775"/>
            </a:xfrm>
            <a:prstGeom prst="rect">
              <a:avLst/>
            </a:prstGeom>
            <a:no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Verdana"/>
                </a:rPr>
                <a:t>513</a:t>
              </a:r>
              <a:r>
                <a:rPr kumimoji="0" lang="en-US" sz="3200" b="1" i="0" u="none" strike="noStrike" kern="1200" cap="none" spc="0" normalizeH="0" baseline="0" noProof="0" dirty="0">
                  <a:ln>
                    <a:noFill/>
                  </a:ln>
                  <a:solidFill>
                    <a:prstClr val="white"/>
                  </a:solidFill>
                  <a:effectLst/>
                  <a:uLnTx/>
                  <a:uFillTx/>
                  <a:latin typeface="Verdana"/>
                  <a:ea typeface="+mn-ea"/>
                  <a:cs typeface="+mn-cs"/>
                </a:rPr>
                <a:t>K</a:t>
              </a:r>
            </a:p>
          </p:txBody>
        </p:sp>
      </p:grpSp>
      <p:grpSp>
        <p:nvGrpSpPr>
          <p:cNvPr id="9" name="Gruppe 13">
            <a:extLst>
              <a:ext uri="{FF2B5EF4-FFF2-40B4-BE49-F238E27FC236}">
                <a16:creationId xmlns:a16="http://schemas.microsoft.com/office/drawing/2014/main" id="{4E1980E9-A9ED-A6AE-E16B-8B3FAAC85230}"/>
              </a:ext>
            </a:extLst>
          </p:cNvPr>
          <p:cNvGrpSpPr/>
          <p:nvPr/>
        </p:nvGrpSpPr>
        <p:grpSpPr>
          <a:xfrm>
            <a:off x="1009457" y="1624359"/>
            <a:ext cx="1108435" cy="1141138"/>
            <a:chOff x="4658803" y="2240789"/>
            <a:chExt cx="1496422" cy="1496422"/>
          </a:xfrm>
        </p:grpSpPr>
        <p:sp>
          <p:nvSpPr>
            <p:cNvPr id="10" name="Oval 159">
              <a:extLst>
                <a:ext uri="{FF2B5EF4-FFF2-40B4-BE49-F238E27FC236}">
                  <a16:creationId xmlns:a16="http://schemas.microsoft.com/office/drawing/2014/main" id="{13C024E1-6E6E-31A8-2BF1-62005204CBFC}"/>
                </a:ext>
              </a:extLst>
            </p:cNvPr>
            <p:cNvSpPr/>
            <p:nvPr/>
          </p:nvSpPr>
          <p:spPr>
            <a:xfrm>
              <a:off x="4658803" y="2240789"/>
              <a:ext cx="1496422" cy="1496422"/>
            </a:xfrm>
            <a:prstGeom prst="ellipse">
              <a:avLst/>
            </a:prstGeom>
            <a:solidFill>
              <a:srgbClr val="C9142C"/>
            </a:solidFill>
            <a:ln>
              <a:solidFill>
                <a:srgbClr val="C914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8933" rtl="0" eaLnBrk="1" fontAlgn="auto" latinLnBrk="0" hangingPunct="1">
                <a:lnSpc>
                  <a:spcPct val="100000"/>
                </a:lnSpc>
                <a:spcBef>
                  <a:spcPts val="0"/>
                </a:spcBef>
                <a:spcAft>
                  <a:spcPts val="0"/>
                </a:spcAft>
                <a:buClrTx/>
                <a:buSzTx/>
                <a:buFontTx/>
                <a:buNone/>
                <a:tabLst/>
                <a:defRPr/>
              </a:pPr>
              <a:endParaRPr kumimoji="0" lang="en-IN" sz="1711" b="0" i="0" u="none" strike="noStrike" kern="1200" cap="none" spc="0" normalizeH="0" baseline="0" noProof="0">
                <a:ln>
                  <a:noFill/>
                </a:ln>
                <a:solidFill>
                  <a:prstClr val="white"/>
                </a:solidFill>
                <a:effectLst/>
                <a:uLnTx/>
                <a:uFillTx/>
                <a:latin typeface="Verdana"/>
                <a:ea typeface="+mn-ea"/>
                <a:cs typeface="+mn-cs"/>
              </a:endParaRPr>
            </a:p>
          </p:txBody>
        </p:sp>
        <p:sp>
          <p:nvSpPr>
            <p:cNvPr id="11" name="TextBox 1107">
              <a:extLst>
                <a:ext uri="{FF2B5EF4-FFF2-40B4-BE49-F238E27FC236}">
                  <a16:creationId xmlns:a16="http://schemas.microsoft.com/office/drawing/2014/main" id="{DE022627-B252-CCCF-DBC0-8A6697F5633A}"/>
                </a:ext>
              </a:extLst>
            </p:cNvPr>
            <p:cNvSpPr txBox="1"/>
            <p:nvPr/>
          </p:nvSpPr>
          <p:spPr>
            <a:xfrm>
              <a:off x="4874437" y="2773591"/>
              <a:ext cx="1065154" cy="430820"/>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Verdana"/>
                  <a:ea typeface="+mn-ea"/>
                  <a:cs typeface="+mn-cs"/>
                </a:rPr>
                <a:t>131K</a:t>
              </a:r>
            </a:p>
          </p:txBody>
        </p:sp>
      </p:grpSp>
      <p:sp>
        <p:nvSpPr>
          <p:cNvPr id="12" name="Graphic 19">
            <a:extLst>
              <a:ext uri="{FF2B5EF4-FFF2-40B4-BE49-F238E27FC236}">
                <a16:creationId xmlns:a16="http://schemas.microsoft.com/office/drawing/2014/main" id="{B8075D21-E00C-2812-3186-6CFC9C2274DF}"/>
              </a:ext>
            </a:extLst>
          </p:cNvPr>
          <p:cNvSpPr/>
          <p:nvPr/>
        </p:nvSpPr>
        <p:spPr>
          <a:xfrm>
            <a:off x="2267744" y="2211710"/>
            <a:ext cx="396000" cy="396000"/>
          </a:xfrm>
          <a:custGeom>
            <a:avLst/>
            <a:gdLst>
              <a:gd name="connsiteX0" fmla="*/ 303552 w 607104"/>
              <a:gd name="connsiteY0" fmla="*/ 0 h 607105"/>
              <a:gd name="connsiteX1" fmla="*/ 607104 w 607104"/>
              <a:gd name="connsiteY1" fmla="*/ 303553 h 607105"/>
              <a:gd name="connsiteX2" fmla="*/ 303552 w 607104"/>
              <a:gd name="connsiteY2" fmla="*/ 607105 h 607105"/>
              <a:gd name="connsiteX3" fmla="*/ 0 w 607104"/>
              <a:gd name="connsiteY3" fmla="*/ 303553 h 607105"/>
              <a:gd name="connsiteX4" fmla="*/ 303552 w 607104"/>
              <a:gd name="connsiteY4" fmla="*/ 0 h 607105"/>
              <a:gd name="connsiteX5" fmla="*/ 271031 w 607104"/>
              <a:gd name="connsiteY5" fmla="*/ 433639 h 607105"/>
              <a:gd name="connsiteX6" fmla="*/ 271031 w 607104"/>
              <a:gd name="connsiteY6" fmla="*/ 336074 h 607105"/>
              <a:gd name="connsiteX7" fmla="*/ 173467 w 607104"/>
              <a:gd name="connsiteY7" fmla="*/ 336074 h 607105"/>
              <a:gd name="connsiteX8" fmla="*/ 140945 w 607104"/>
              <a:gd name="connsiteY8" fmla="*/ 303553 h 607105"/>
              <a:gd name="connsiteX9" fmla="*/ 173467 w 607104"/>
              <a:gd name="connsiteY9" fmla="*/ 271031 h 607105"/>
              <a:gd name="connsiteX10" fmla="*/ 271031 w 607104"/>
              <a:gd name="connsiteY10" fmla="*/ 271031 h 607105"/>
              <a:gd name="connsiteX11" fmla="*/ 271031 w 607104"/>
              <a:gd name="connsiteY11" fmla="*/ 173467 h 607105"/>
              <a:gd name="connsiteX12" fmla="*/ 303552 w 607104"/>
              <a:gd name="connsiteY12" fmla="*/ 140945 h 607105"/>
              <a:gd name="connsiteX13" fmla="*/ 336074 w 607104"/>
              <a:gd name="connsiteY13" fmla="*/ 173467 h 607105"/>
              <a:gd name="connsiteX14" fmla="*/ 336074 w 607104"/>
              <a:gd name="connsiteY14" fmla="*/ 271031 h 607105"/>
              <a:gd name="connsiteX15" fmla="*/ 433638 w 607104"/>
              <a:gd name="connsiteY15" fmla="*/ 271031 h 607105"/>
              <a:gd name="connsiteX16" fmla="*/ 466159 w 607104"/>
              <a:gd name="connsiteY16" fmla="*/ 303553 h 607105"/>
              <a:gd name="connsiteX17" fmla="*/ 433638 w 607104"/>
              <a:gd name="connsiteY17" fmla="*/ 336074 h 607105"/>
              <a:gd name="connsiteX18" fmla="*/ 336074 w 607104"/>
              <a:gd name="connsiteY18" fmla="*/ 336074 h 607105"/>
              <a:gd name="connsiteX19" fmla="*/ 336074 w 607104"/>
              <a:gd name="connsiteY19" fmla="*/ 433639 h 607105"/>
              <a:gd name="connsiteX20" fmla="*/ 303552 w 607104"/>
              <a:gd name="connsiteY20" fmla="*/ 466160 h 607105"/>
              <a:gd name="connsiteX21" fmla="*/ 271031 w 607104"/>
              <a:gd name="connsiteY21" fmla="*/ 433639 h 607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07104" h="607105">
                <a:moveTo>
                  <a:pt x="303552" y="0"/>
                </a:moveTo>
                <a:cubicBezTo>
                  <a:pt x="471158" y="0"/>
                  <a:pt x="607104" y="135947"/>
                  <a:pt x="607104" y="303553"/>
                </a:cubicBezTo>
                <a:cubicBezTo>
                  <a:pt x="607104" y="471159"/>
                  <a:pt x="471158" y="607105"/>
                  <a:pt x="303552" y="607105"/>
                </a:cubicBezTo>
                <a:cubicBezTo>
                  <a:pt x="135946" y="607105"/>
                  <a:pt x="0" y="471159"/>
                  <a:pt x="0" y="303553"/>
                </a:cubicBezTo>
                <a:cubicBezTo>
                  <a:pt x="0" y="135947"/>
                  <a:pt x="135946" y="0"/>
                  <a:pt x="303552" y="0"/>
                </a:cubicBezTo>
                <a:close/>
                <a:moveTo>
                  <a:pt x="271031" y="433639"/>
                </a:moveTo>
                <a:lnTo>
                  <a:pt x="271031" y="336074"/>
                </a:lnTo>
                <a:lnTo>
                  <a:pt x="173467" y="336074"/>
                </a:lnTo>
                <a:cubicBezTo>
                  <a:pt x="155597" y="336074"/>
                  <a:pt x="140945" y="321480"/>
                  <a:pt x="140945" y="303553"/>
                </a:cubicBezTo>
                <a:cubicBezTo>
                  <a:pt x="140945" y="285626"/>
                  <a:pt x="155540" y="271031"/>
                  <a:pt x="173467" y="271031"/>
                </a:cubicBezTo>
                <a:lnTo>
                  <a:pt x="271031" y="271031"/>
                </a:lnTo>
                <a:lnTo>
                  <a:pt x="271031" y="173467"/>
                </a:lnTo>
                <a:cubicBezTo>
                  <a:pt x="271031" y="155540"/>
                  <a:pt x="285625" y="140945"/>
                  <a:pt x="303552" y="140945"/>
                </a:cubicBezTo>
                <a:cubicBezTo>
                  <a:pt x="321479" y="140945"/>
                  <a:pt x="336074" y="155597"/>
                  <a:pt x="336074" y="173467"/>
                </a:cubicBezTo>
                <a:lnTo>
                  <a:pt x="336074" y="271031"/>
                </a:lnTo>
                <a:lnTo>
                  <a:pt x="433638" y="271031"/>
                </a:lnTo>
                <a:cubicBezTo>
                  <a:pt x="451565" y="271031"/>
                  <a:pt x="466159" y="285626"/>
                  <a:pt x="466159" y="303553"/>
                </a:cubicBezTo>
                <a:cubicBezTo>
                  <a:pt x="466159" y="321480"/>
                  <a:pt x="451507" y="336074"/>
                  <a:pt x="433638" y="336074"/>
                </a:cubicBezTo>
                <a:lnTo>
                  <a:pt x="336074" y="336074"/>
                </a:lnTo>
                <a:lnTo>
                  <a:pt x="336074" y="433639"/>
                </a:lnTo>
                <a:cubicBezTo>
                  <a:pt x="336074" y="451508"/>
                  <a:pt x="321479" y="466160"/>
                  <a:pt x="303552" y="466160"/>
                </a:cubicBezTo>
                <a:cubicBezTo>
                  <a:pt x="285625" y="466160"/>
                  <a:pt x="271031" y="451566"/>
                  <a:pt x="271031" y="433639"/>
                </a:cubicBezTo>
                <a:close/>
              </a:path>
            </a:pathLst>
          </a:custGeom>
          <a:solidFill>
            <a:schemeClr val="bg1">
              <a:lumMod val="85000"/>
            </a:schemeClr>
          </a:solidFill>
          <a:ln w="5661" cap="flat">
            <a:noFill/>
            <a:prstDash val="solid"/>
            <a:miter/>
          </a:ln>
        </p:spPr>
        <p:txBody>
          <a:bodyPr rtlCol="0" anchor="ctr"/>
          <a:lstStyle/>
          <a:p>
            <a:endParaRPr lang="da-DK"/>
          </a:p>
        </p:txBody>
      </p:sp>
      <p:sp>
        <p:nvSpPr>
          <p:cNvPr id="14" name="Subtitle 2">
            <a:extLst>
              <a:ext uri="{FF2B5EF4-FFF2-40B4-BE49-F238E27FC236}">
                <a16:creationId xmlns:a16="http://schemas.microsoft.com/office/drawing/2014/main" id="{E92510D6-48B3-90B4-A460-374B42D42767}"/>
              </a:ext>
            </a:extLst>
          </p:cNvPr>
          <p:cNvSpPr txBox="1">
            <a:spLocks/>
          </p:cNvSpPr>
          <p:nvPr/>
        </p:nvSpPr>
        <p:spPr>
          <a:xfrm>
            <a:off x="734061" y="2808625"/>
            <a:ext cx="1713139" cy="1166474"/>
          </a:xfrm>
          <a:prstGeom prst="rect">
            <a:avLst/>
          </a:prstGeom>
        </p:spPr>
        <p:txBody>
          <a:bodyPr vert="horz" lIns="0" tIns="0" rIns="0" bIns="0" rtlCol="0" anchor="t">
            <a:normAutofit/>
          </a:bodyPr>
          <a:lstStyle>
            <a:lvl1pPr marL="0" indent="0" algn="l" defTabSz="914400" rtl="0" eaLnBrk="1" latinLnBrk="0" hangingPunct="1">
              <a:lnSpc>
                <a:spcPct val="97000"/>
              </a:lnSpc>
              <a:spcBef>
                <a:spcPts val="0"/>
              </a:spcBef>
              <a:buFont typeface="+mj-lt"/>
              <a:buNone/>
              <a:defRPr sz="2400" b="0" kern="1200">
                <a:solidFill>
                  <a:schemeClr val="tx1"/>
                </a:solidFill>
                <a:latin typeface="+mn-lt"/>
                <a:ea typeface="+mn-ea"/>
                <a:cs typeface="+mn-cs"/>
              </a:defRPr>
            </a:lvl1pPr>
            <a:lvl2pPr marL="457200" indent="0" algn="ctr" defTabSz="914400" rtl="0" eaLnBrk="1" latinLnBrk="0" hangingPunct="1">
              <a:lnSpc>
                <a:spcPct val="98000"/>
              </a:lnSpc>
              <a:spcBef>
                <a:spcPts val="0"/>
              </a:spcBef>
              <a:buFont typeface="Aptos" panose="020B00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8000"/>
              </a:lnSpc>
              <a:spcBef>
                <a:spcPts val="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8000"/>
              </a:lnSpc>
              <a:spcBef>
                <a:spcPts val="0"/>
              </a:spcBef>
              <a:buFont typeface="+mj-lt"/>
              <a:buNone/>
              <a:defRPr sz="1600" kern="1200">
                <a:solidFill>
                  <a:schemeClr val="tx1"/>
                </a:solidFill>
                <a:latin typeface="+mn-lt"/>
                <a:ea typeface="+mn-ea"/>
                <a:cs typeface="+mn-cs"/>
              </a:defRPr>
            </a:lvl4pPr>
            <a:lvl5pPr marL="1828800" indent="0" algn="ctr" defTabSz="914400" rtl="0" eaLnBrk="1" latinLnBrk="0" hangingPunct="1">
              <a:lnSpc>
                <a:spcPct val="98000"/>
              </a:lnSpc>
              <a:spcBef>
                <a:spcPts val="0"/>
              </a:spcBef>
              <a:buFont typeface="Aptos" panose="020B00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lnSpc>
                <a:spcPts val="2100"/>
              </a:lnSpc>
            </a:pPr>
            <a:r>
              <a:rPr lang="en-US" sz="1600" b="1" dirty="0"/>
              <a:t>Denmark</a:t>
            </a:r>
          </a:p>
          <a:p>
            <a:pPr algn="ctr">
              <a:lnSpc>
                <a:spcPts val="2100"/>
              </a:lnSpc>
            </a:pPr>
            <a:r>
              <a:rPr lang="en-US" sz="1600" dirty="0"/>
              <a:t>Season: 2024/25</a:t>
            </a:r>
          </a:p>
          <a:p>
            <a:pPr algn="ctr">
              <a:lnSpc>
                <a:spcPts val="2100"/>
              </a:lnSpc>
            </a:pPr>
            <a:r>
              <a:rPr lang="en-US" sz="1600" dirty="0"/>
              <a:t>Age ≥60 years</a:t>
            </a:r>
          </a:p>
          <a:p>
            <a:pPr>
              <a:lnSpc>
                <a:spcPts val="2100"/>
              </a:lnSpc>
            </a:pPr>
            <a:endParaRPr lang="en-US" sz="1600" b="1" dirty="0">
              <a:solidFill>
                <a:schemeClr val="bg2">
                  <a:lumMod val="50000"/>
                </a:schemeClr>
              </a:solidFill>
              <a:latin typeface="+mj-lt"/>
            </a:endParaRPr>
          </a:p>
        </p:txBody>
      </p:sp>
      <p:sp>
        <p:nvSpPr>
          <p:cNvPr id="15" name="Subtitle 2">
            <a:extLst>
              <a:ext uri="{FF2B5EF4-FFF2-40B4-BE49-F238E27FC236}">
                <a16:creationId xmlns:a16="http://schemas.microsoft.com/office/drawing/2014/main" id="{EBCB5561-0B91-3168-C614-145061D28F40}"/>
              </a:ext>
            </a:extLst>
          </p:cNvPr>
          <p:cNvSpPr txBox="1">
            <a:spLocks/>
          </p:cNvSpPr>
          <p:nvPr/>
        </p:nvSpPr>
        <p:spPr>
          <a:xfrm>
            <a:off x="2480307" y="4265612"/>
            <a:ext cx="2484000" cy="864096"/>
          </a:xfrm>
          <a:prstGeom prst="rect">
            <a:avLst/>
          </a:prstGeom>
        </p:spPr>
        <p:txBody>
          <a:bodyPr vert="horz" lIns="0" tIns="0" rIns="0" bIns="0" rtlCol="0" anchor="t">
            <a:normAutofit/>
          </a:bodyPr>
          <a:lstStyle>
            <a:lvl1pPr marL="0" indent="0" algn="l" defTabSz="914400" rtl="0" eaLnBrk="1" latinLnBrk="0" hangingPunct="1">
              <a:lnSpc>
                <a:spcPct val="97000"/>
              </a:lnSpc>
              <a:spcBef>
                <a:spcPts val="0"/>
              </a:spcBef>
              <a:buFont typeface="+mj-lt"/>
              <a:buNone/>
              <a:defRPr sz="2400" b="0" kern="1200">
                <a:solidFill>
                  <a:schemeClr val="tx1"/>
                </a:solidFill>
                <a:latin typeface="+mn-lt"/>
                <a:ea typeface="+mn-ea"/>
                <a:cs typeface="+mn-cs"/>
              </a:defRPr>
            </a:lvl1pPr>
            <a:lvl2pPr marL="457200" indent="0" algn="ctr" defTabSz="914400" rtl="0" eaLnBrk="1" latinLnBrk="0" hangingPunct="1">
              <a:lnSpc>
                <a:spcPct val="98000"/>
              </a:lnSpc>
              <a:spcBef>
                <a:spcPts val="0"/>
              </a:spcBef>
              <a:buFont typeface="Aptos" panose="020B00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8000"/>
              </a:lnSpc>
              <a:spcBef>
                <a:spcPts val="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8000"/>
              </a:lnSpc>
              <a:spcBef>
                <a:spcPts val="0"/>
              </a:spcBef>
              <a:buFont typeface="+mj-lt"/>
              <a:buNone/>
              <a:defRPr sz="1600" kern="1200">
                <a:solidFill>
                  <a:schemeClr val="tx1"/>
                </a:solidFill>
                <a:latin typeface="+mn-lt"/>
                <a:ea typeface="+mn-ea"/>
                <a:cs typeface="+mn-cs"/>
              </a:defRPr>
            </a:lvl4pPr>
            <a:lvl5pPr marL="1828800" indent="0" algn="ctr" defTabSz="914400" rtl="0" eaLnBrk="1" latinLnBrk="0" hangingPunct="1">
              <a:lnSpc>
                <a:spcPct val="98000"/>
              </a:lnSpc>
              <a:spcBef>
                <a:spcPts val="0"/>
              </a:spcBef>
              <a:buFont typeface="Aptos" panose="020B00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lnSpc>
                <a:spcPts val="2100"/>
              </a:lnSpc>
            </a:pPr>
            <a:r>
              <a:rPr lang="en-US" sz="1600" b="1" dirty="0"/>
              <a:t>Denmark + Galicia, Spain</a:t>
            </a:r>
          </a:p>
          <a:p>
            <a:pPr algn="ctr">
              <a:lnSpc>
                <a:spcPts val="2100"/>
              </a:lnSpc>
            </a:pPr>
            <a:r>
              <a:rPr lang="en-US" sz="1600" dirty="0"/>
              <a:t>Season: 2025/26</a:t>
            </a:r>
          </a:p>
          <a:p>
            <a:pPr algn="ctr">
              <a:lnSpc>
                <a:spcPts val="2100"/>
              </a:lnSpc>
            </a:pPr>
            <a:r>
              <a:rPr lang="en-US" sz="1600" dirty="0"/>
              <a:t>Age ≥18 years</a:t>
            </a:r>
          </a:p>
          <a:p>
            <a:pPr>
              <a:lnSpc>
                <a:spcPts val="2100"/>
              </a:lnSpc>
            </a:pPr>
            <a:endParaRPr lang="en-US" sz="1600" b="1" dirty="0">
              <a:solidFill>
                <a:schemeClr val="bg2">
                  <a:lumMod val="50000"/>
                </a:schemeClr>
              </a:solidFill>
            </a:endParaRPr>
          </a:p>
          <a:p>
            <a:pPr>
              <a:lnSpc>
                <a:spcPts val="2100"/>
              </a:lnSpc>
            </a:pPr>
            <a:endParaRPr lang="en-US" sz="1600" b="1" dirty="0">
              <a:solidFill>
                <a:schemeClr val="bg2">
                  <a:lumMod val="50000"/>
                </a:schemeClr>
              </a:solidFill>
              <a:latin typeface="+mj-lt"/>
            </a:endParaRPr>
          </a:p>
        </p:txBody>
      </p:sp>
      <p:pic>
        <p:nvPicPr>
          <p:cNvPr id="17" name="Billede 21">
            <a:extLst>
              <a:ext uri="{FF2B5EF4-FFF2-40B4-BE49-F238E27FC236}">
                <a16:creationId xmlns:a16="http://schemas.microsoft.com/office/drawing/2014/main" id="{DF03AF9E-BBF4-5818-B87D-20F563E4AAF3}"/>
              </a:ext>
            </a:extLst>
          </p:cNvPr>
          <p:cNvPicPr>
            <a:picLocks noChangeAspect="1"/>
          </p:cNvPicPr>
          <p:nvPr/>
        </p:nvPicPr>
        <p:blipFill>
          <a:blip r:embed="rId3"/>
          <a:srcRect l="1237" t="3746"/>
          <a:stretch/>
        </p:blipFill>
        <p:spPr>
          <a:xfrm>
            <a:off x="1089572" y="699542"/>
            <a:ext cx="962148" cy="648000"/>
          </a:xfrm>
          <a:prstGeom prst="rect">
            <a:avLst/>
          </a:prstGeom>
        </p:spPr>
      </p:pic>
      <p:grpSp>
        <p:nvGrpSpPr>
          <p:cNvPr id="19" name="Gruppe 31">
            <a:extLst>
              <a:ext uri="{FF2B5EF4-FFF2-40B4-BE49-F238E27FC236}">
                <a16:creationId xmlns:a16="http://schemas.microsoft.com/office/drawing/2014/main" id="{462C6936-AA1F-A387-07D8-FFDA77E4EA91}"/>
              </a:ext>
            </a:extLst>
          </p:cNvPr>
          <p:cNvGrpSpPr/>
          <p:nvPr/>
        </p:nvGrpSpPr>
        <p:grpSpPr>
          <a:xfrm>
            <a:off x="2688070" y="2194928"/>
            <a:ext cx="2119048" cy="1982861"/>
            <a:chOff x="4617123" y="2354135"/>
            <a:chExt cx="2696195" cy="2441115"/>
          </a:xfrm>
        </p:grpSpPr>
        <p:grpSp>
          <p:nvGrpSpPr>
            <p:cNvPr id="20" name="Gruppe 8">
              <a:extLst>
                <a:ext uri="{FF2B5EF4-FFF2-40B4-BE49-F238E27FC236}">
                  <a16:creationId xmlns:a16="http://schemas.microsoft.com/office/drawing/2014/main" id="{529499AF-1D4F-4BC0-01FF-CF24819ED41C}"/>
                </a:ext>
              </a:extLst>
            </p:cNvPr>
            <p:cNvGrpSpPr/>
            <p:nvPr/>
          </p:nvGrpSpPr>
          <p:grpSpPr>
            <a:xfrm>
              <a:off x="4617123" y="2354135"/>
              <a:ext cx="1935667" cy="1935667"/>
              <a:chOff x="831660" y="1928805"/>
              <a:chExt cx="1935667" cy="1935667"/>
            </a:xfrm>
          </p:grpSpPr>
          <p:sp>
            <p:nvSpPr>
              <p:cNvPr id="24" name="Oval 147">
                <a:extLst>
                  <a:ext uri="{FF2B5EF4-FFF2-40B4-BE49-F238E27FC236}">
                    <a16:creationId xmlns:a16="http://schemas.microsoft.com/office/drawing/2014/main" id="{0D25A71F-2E78-637D-BB99-FACF3BBBB13A}"/>
                  </a:ext>
                </a:extLst>
              </p:cNvPr>
              <p:cNvSpPr/>
              <p:nvPr/>
            </p:nvSpPr>
            <p:spPr>
              <a:xfrm>
                <a:off x="831660" y="1928805"/>
                <a:ext cx="1935667" cy="1935667"/>
              </a:xfrm>
              <a:prstGeom prst="ellipse">
                <a:avLst/>
              </a:prstGeom>
              <a:solidFill>
                <a:srgbClr val="C914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8933" rtl="0" eaLnBrk="1" fontAlgn="auto" latinLnBrk="0" hangingPunct="1">
                  <a:lnSpc>
                    <a:spcPct val="100000"/>
                  </a:lnSpc>
                  <a:spcBef>
                    <a:spcPts val="0"/>
                  </a:spcBef>
                  <a:spcAft>
                    <a:spcPts val="0"/>
                  </a:spcAft>
                  <a:buClrTx/>
                  <a:buSzTx/>
                  <a:buFontTx/>
                  <a:buNone/>
                  <a:tabLst/>
                  <a:defRPr/>
                </a:pPr>
                <a:endParaRPr kumimoji="0" lang="en-IN" sz="1711" b="0" i="0" u="none" strike="noStrike" kern="1200" cap="none" spc="0" normalizeH="0" baseline="0" noProof="0">
                  <a:ln>
                    <a:noFill/>
                  </a:ln>
                  <a:solidFill>
                    <a:prstClr val="white"/>
                  </a:solidFill>
                  <a:effectLst/>
                  <a:uLnTx/>
                  <a:uFillTx/>
                  <a:latin typeface="Verdana"/>
                  <a:ea typeface="+mn-ea"/>
                  <a:cs typeface="+mn-cs"/>
                </a:endParaRPr>
              </a:p>
            </p:txBody>
          </p:sp>
          <p:sp>
            <p:nvSpPr>
              <p:cNvPr id="25" name="TextBox 1107">
                <a:extLst>
                  <a:ext uri="{FF2B5EF4-FFF2-40B4-BE49-F238E27FC236}">
                    <a16:creationId xmlns:a16="http://schemas.microsoft.com/office/drawing/2014/main" id="{261B0546-538F-9482-9BD9-EFF6047FE1CB}"/>
                  </a:ext>
                </a:extLst>
              </p:cNvPr>
              <p:cNvSpPr txBox="1"/>
              <p:nvPr/>
            </p:nvSpPr>
            <p:spPr>
              <a:xfrm>
                <a:off x="1278517" y="2681194"/>
                <a:ext cx="1041952" cy="430886"/>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332K</a:t>
                </a:r>
              </a:p>
            </p:txBody>
          </p:sp>
        </p:grpSp>
        <p:grpSp>
          <p:nvGrpSpPr>
            <p:cNvPr id="21" name="Gruppe 23">
              <a:extLst>
                <a:ext uri="{FF2B5EF4-FFF2-40B4-BE49-F238E27FC236}">
                  <a16:creationId xmlns:a16="http://schemas.microsoft.com/office/drawing/2014/main" id="{D8A29EC0-8703-FEA1-6431-EB4C1E6C84C5}"/>
                </a:ext>
              </a:extLst>
            </p:cNvPr>
            <p:cNvGrpSpPr/>
            <p:nvPr/>
          </p:nvGrpSpPr>
          <p:grpSpPr>
            <a:xfrm>
              <a:off x="6326170" y="3788021"/>
              <a:ext cx="987148" cy="1007229"/>
              <a:chOff x="4658803" y="2398797"/>
              <a:chExt cx="1234850" cy="1338413"/>
            </a:xfrm>
          </p:grpSpPr>
          <p:sp>
            <p:nvSpPr>
              <p:cNvPr id="22" name="Oval 159">
                <a:extLst>
                  <a:ext uri="{FF2B5EF4-FFF2-40B4-BE49-F238E27FC236}">
                    <a16:creationId xmlns:a16="http://schemas.microsoft.com/office/drawing/2014/main" id="{B4FC0B12-0C77-9A58-048C-005924EC5262}"/>
                  </a:ext>
                </a:extLst>
              </p:cNvPr>
              <p:cNvSpPr/>
              <p:nvPr/>
            </p:nvSpPr>
            <p:spPr>
              <a:xfrm>
                <a:off x="4658803" y="2398797"/>
                <a:ext cx="1234850" cy="1338413"/>
              </a:xfrm>
              <a:prstGeom prst="ellipse">
                <a:avLst/>
              </a:prstGeom>
              <a:solidFill>
                <a:srgbClr val="EFD01F"/>
              </a:solidFill>
              <a:ln>
                <a:solidFill>
                  <a:srgbClr val="EFD0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8933" rtl="0" eaLnBrk="1" fontAlgn="auto" latinLnBrk="0" hangingPunct="1">
                  <a:lnSpc>
                    <a:spcPct val="100000"/>
                  </a:lnSpc>
                  <a:spcBef>
                    <a:spcPts val="0"/>
                  </a:spcBef>
                  <a:spcAft>
                    <a:spcPts val="0"/>
                  </a:spcAft>
                  <a:buClrTx/>
                  <a:buSzTx/>
                  <a:buFontTx/>
                  <a:buNone/>
                  <a:tabLst/>
                  <a:defRPr/>
                </a:pPr>
                <a:endParaRPr kumimoji="0" lang="en-IN" sz="1711" b="0" i="0" u="none" strike="noStrike" kern="1200" cap="none" spc="0" normalizeH="0" baseline="0" noProof="0" dirty="0">
                  <a:ln>
                    <a:noFill/>
                  </a:ln>
                  <a:solidFill>
                    <a:prstClr val="white"/>
                  </a:solidFill>
                  <a:effectLst/>
                  <a:uLnTx/>
                  <a:uFillTx/>
                  <a:latin typeface="Verdana"/>
                  <a:ea typeface="+mn-ea"/>
                  <a:cs typeface="+mn-cs"/>
                </a:endParaRPr>
              </a:p>
            </p:txBody>
          </p:sp>
          <p:sp>
            <p:nvSpPr>
              <p:cNvPr id="23" name="TextBox 1107">
                <a:extLst>
                  <a:ext uri="{FF2B5EF4-FFF2-40B4-BE49-F238E27FC236}">
                    <a16:creationId xmlns:a16="http://schemas.microsoft.com/office/drawing/2014/main" id="{5E56A493-0B44-89FF-455E-B841DCADCD41}"/>
                  </a:ext>
                </a:extLst>
              </p:cNvPr>
              <p:cNvSpPr txBox="1"/>
              <p:nvPr/>
            </p:nvSpPr>
            <p:spPr>
              <a:xfrm>
                <a:off x="4960403" y="2881528"/>
                <a:ext cx="631650" cy="368078"/>
              </a:xfrm>
              <a:prstGeom prst="rect">
                <a:avLst/>
              </a:prstGeom>
              <a:noFill/>
              <a:ln>
                <a:noFill/>
              </a:ln>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lang="en-US" b="1" dirty="0">
                    <a:solidFill>
                      <a:prstClr val="white"/>
                    </a:solidFill>
                    <a:latin typeface="Verdana"/>
                  </a:rPr>
                  <a:t>50</a:t>
                </a:r>
                <a:r>
                  <a:rPr kumimoji="0" lang="en-US" b="1" i="0" u="none" strike="noStrike" kern="1200" cap="none" spc="0" normalizeH="0" baseline="0" noProof="0" dirty="0">
                    <a:ln>
                      <a:noFill/>
                    </a:ln>
                    <a:solidFill>
                      <a:prstClr val="white"/>
                    </a:solidFill>
                    <a:effectLst/>
                    <a:uLnTx/>
                    <a:uFillTx/>
                    <a:latin typeface="Verdana"/>
                    <a:ea typeface="+mn-ea"/>
                    <a:cs typeface="+mn-cs"/>
                  </a:rPr>
                  <a:t>K</a:t>
                </a:r>
              </a:p>
            </p:txBody>
          </p:sp>
        </p:grpSp>
      </p:grpSp>
      <p:pic>
        <p:nvPicPr>
          <p:cNvPr id="28" name="Billede 28">
            <a:extLst>
              <a:ext uri="{FF2B5EF4-FFF2-40B4-BE49-F238E27FC236}">
                <a16:creationId xmlns:a16="http://schemas.microsoft.com/office/drawing/2014/main" id="{99BA4F81-B31E-7FD9-65AD-04F07FB8A2FE}"/>
              </a:ext>
            </a:extLst>
          </p:cNvPr>
          <p:cNvPicPr>
            <a:picLocks noChangeAspect="1"/>
          </p:cNvPicPr>
          <p:nvPr/>
        </p:nvPicPr>
        <p:blipFill>
          <a:blip r:embed="rId4"/>
          <a:stretch>
            <a:fillRect/>
          </a:stretch>
        </p:blipFill>
        <p:spPr>
          <a:xfrm>
            <a:off x="3379939" y="699614"/>
            <a:ext cx="976037" cy="648000"/>
          </a:xfrm>
          <a:prstGeom prst="rect">
            <a:avLst/>
          </a:prstGeom>
        </p:spPr>
      </p:pic>
      <p:grpSp>
        <p:nvGrpSpPr>
          <p:cNvPr id="29" name="Gruppe 7">
            <a:extLst>
              <a:ext uri="{FF2B5EF4-FFF2-40B4-BE49-F238E27FC236}">
                <a16:creationId xmlns:a16="http://schemas.microsoft.com/office/drawing/2014/main" id="{40F42DE0-68F0-F7F4-489D-3A8FEA70687B}"/>
              </a:ext>
            </a:extLst>
          </p:cNvPr>
          <p:cNvGrpSpPr/>
          <p:nvPr/>
        </p:nvGrpSpPr>
        <p:grpSpPr>
          <a:xfrm>
            <a:off x="4860032" y="694480"/>
            <a:ext cx="2528898" cy="648000"/>
            <a:chOff x="8620356" y="1649605"/>
            <a:chExt cx="2528898" cy="648000"/>
          </a:xfrm>
        </p:grpSpPr>
        <p:sp>
          <p:nvSpPr>
            <p:cNvPr id="30" name="Subtitle 2">
              <a:extLst>
                <a:ext uri="{FF2B5EF4-FFF2-40B4-BE49-F238E27FC236}">
                  <a16:creationId xmlns:a16="http://schemas.microsoft.com/office/drawing/2014/main" id="{1D842DA5-0FF5-5BAC-6C40-A3451F76F8A8}"/>
                </a:ext>
              </a:extLst>
            </p:cNvPr>
            <p:cNvSpPr txBox="1">
              <a:spLocks/>
            </p:cNvSpPr>
            <p:nvPr/>
          </p:nvSpPr>
          <p:spPr>
            <a:xfrm>
              <a:off x="8620356" y="1787868"/>
              <a:ext cx="1429927" cy="371475"/>
            </a:xfrm>
            <a:prstGeom prst="rect">
              <a:avLst/>
            </a:prstGeom>
          </p:spPr>
          <p:txBody>
            <a:bodyPr vert="horz" lIns="0" tIns="0" rIns="0" bIns="0" rtlCol="0" anchor="t">
              <a:normAutofit/>
            </a:bodyPr>
            <a:lstStyle>
              <a:lvl1pPr marL="0" indent="0" algn="l" defTabSz="914400" rtl="0" eaLnBrk="1" latinLnBrk="0" hangingPunct="1">
                <a:lnSpc>
                  <a:spcPct val="97000"/>
                </a:lnSpc>
                <a:spcBef>
                  <a:spcPts val="0"/>
                </a:spcBef>
                <a:buFont typeface="+mj-lt"/>
                <a:buNone/>
                <a:defRPr sz="2400" b="0" kern="1200">
                  <a:solidFill>
                    <a:schemeClr val="tx1"/>
                  </a:solidFill>
                  <a:latin typeface="+mn-lt"/>
                  <a:ea typeface="+mn-ea"/>
                  <a:cs typeface="+mn-cs"/>
                </a:defRPr>
              </a:lvl1pPr>
              <a:lvl2pPr marL="457200" indent="0" algn="ctr" defTabSz="914400" rtl="0" eaLnBrk="1" latinLnBrk="0" hangingPunct="1">
                <a:lnSpc>
                  <a:spcPct val="98000"/>
                </a:lnSpc>
                <a:spcBef>
                  <a:spcPts val="0"/>
                </a:spcBef>
                <a:buFont typeface="Aptos" panose="020B00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8000"/>
                </a:lnSpc>
                <a:spcBef>
                  <a:spcPts val="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8000"/>
                </a:lnSpc>
                <a:spcBef>
                  <a:spcPts val="0"/>
                </a:spcBef>
                <a:buFont typeface="+mj-lt"/>
                <a:buNone/>
                <a:defRPr sz="1600" kern="1200">
                  <a:solidFill>
                    <a:schemeClr val="tx1"/>
                  </a:solidFill>
                  <a:latin typeface="+mn-lt"/>
                  <a:ea typeface="+mn-ea"/>
                  <a:cs typeface="+mn-cs"/>
                </a:defRPr>
              </a:lvl4pPr>
              <a:lvl5pPr marL="1828800" indent="0" algn="ctr" defTabSz="914400" rtl="0" eaLnBrk="1" latinLnBrk="0" hangingPunct="1">
                <a:lnSpc>
                  <a:spcPct val="98000"/>
                </a:lnSpc>
                <a:spcBef>
                  <a:spcPts val="0"/>
                </a:spcBef>
                <a:buFont typeface="Aptos" panose="020B00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ts val="2100"/>
                </a:lnSpc>
              </a:pPr>
              <a:endParaRPr lang="en-US" sz="1800" b="1" dirty="0">
                <a:solidFill>
                  <a:schemeClr val="bg2">
                    <a:lumMod val="50000"/>
                  </a:schemeClr>
                </a:solidFill>
              </a:endParaRPr>
            </a:p>
          </p:txBody>
        </p:sp>
        <p:pic>
          <p:nvPicPr>
            <p:cNvPr id="31" name="Billede 33">
              <a:extLst>
                <a:ext uri="{FF2B5EF4-FFF2-40B4-BE49-F238E27FC236}">
                  <a16:creationId xmlns:a16="http://schemas.microsoft.com/office/drawing/2014/main" id="{CA736640-2540-3798-2989-12CD050BB680}"/>
                </a:ext>
              </a:extLst>
            </p:cNvPr>
            <p:cNvPicPr>
              <a:picLocks noChangeAspect="1"/>
            </p:cNvPicPr>
            <p:nvPr/>
          </p:nvPicPr>
          <p:blipFill>
            <a:blip r:embed="rId4"/>
            <a:stretch>
              <a:fillRect/>
            </a:stretch>
          </p:blipFill>
          <p:spPr>
            <a:xfrm>
              <a:off x="10173217" y="1649605"/>
              <a:ext cx="976037" cy="648000"/>
            </a:xfrm>
            <a:prstGeom prst="rect">
              <a:avLst/>
            </a:prstGeom>
          </p:spPr>
        </p:pic>
      </p:grpSp>
      <p:sp>
        <p:nvSpPr>
          <p:cNvPr id="32" name="Subtitle 2">
            <a:extLst>
              <a:ext uri="{FF2B5EF4-FFF2-40B4-BE49-F238E27FC236}">
                <a16:creationId xmlns:a16="http://schemas.microsoft.com/office/drawing/2014/main" id="{0E763CE5-F57A-F4A8-14E7-1AF75E95A2B8}"/>
              </a:ext>
            </a:extLst>
          </p:cNvPr>
          <p:cNvSpPr txBox="1">
            <a:spLocks/>
          </p:cNvSpPr>
          <p:nvPr/>
        </p:nvSpPr>
        <p:spPr>
          <a:xfrm>
            <a:off x="5796136" y="4227934"/>
            <a:ext cx="2484000" cy="864096"/>
          </a:xfrm>
          <a:prstGeom prst="rect">
            <a:avLst/>
          </a:prstGeom>
        </p:spPr>
        <p:txBody>
          <a:bodyPr vert="horz" lIns="0" tIns="0" rIns="0" bIns="0" rtlCol="0" anchor="t">
            <a:normAutofit/>
          </a:bodyPr>
          <a:lstStyle>
            <a:lvl1pPr marL="0" indent="0" algn="l" defTabSz="914400" rtl="0" eaLnBrk="1" latinLnBrk="0" hangingPunct="1">
              <a:lnSpc>
                <a:spcPct val="97000"/>
              </a:lnSpc>
              <a:spcBef>
                <a:spcPts val="0"/>
              </a:spcBef>
              <a:buFont typeface="+mj-lt"/>
              <a:buNone/>
              <a:defRPr sz="2400" b="0" kern="1200">
                <a:solidFill>
                  <a:schemeClr val="tx1"/>
                </a:solidFill>
                <a:latin typeface="+mn-lt"/>
                <a:ea typeface="+mn-ea"/>
                <a:cs typeface="+mn-cs"/>
              </a:defRPr>
            </a:lvl1pPr>
            <a:lvl2pPr marL="457200" indent="0" algn="ctr" defTabSz="914400" rtl="0" eaLnBrk="1" latinLnBrk="0" hangingPunct="1">
              <a:lnSpc>
                <a:spcPct val="98000"/>
              </a:lnSpc>
              <a:spcBef>
                <a:spcPts val="0"/>
              </a:spcBef>
              <a:buFont typeface="Aptos" panose="020B00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8000"/>
              </a:lnSpc>
              <a:spcBef>
                <a:spcPts val="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8000"/>
              </a:lnSpc>
              <a:spcBef>
                <a:spcPts val="0"/>
              </a:spcBef>
              <a:buFont typeface="+mj-lt"/>
              <a:buNone/>
              <a:defRPr sz="1600" kern="1200">
                <a:solidFill>
                  <a:schemeClr val="tx1"/>
                </a:solidFill>
                <a:latin typeface="+mn-lt"/>
                <a:ea typeface="+mn-ea"/>
                <a:cs typeface="+mn-cs"/>
              </a:defRPr>
            </a:lvl4pPr>
            <a:lvl5pPr marL="1828800" indent="0" algn="ctr" defTabSz="914400" rtl="0" eaLnBrk="1" latinLnBrk="0" hangingPunct="1">
              <a:lnSpc>
                <a:spcPct val="98000"/>
              </a:lnSpc>
              <a:spcBef>
                <a:spcPts val="0"/>
              </a:spcBef>
              <a:buFont typeface="Aptos" panose="020B00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lnSpc>
                <a:spcPts val="2100"/>
              </a:lnSpc>
            </a:pPr>
            <a:r>
              <a:rPr lang="en-US" sz="1600" b="1" dirty="0"/>
              <a:t>Denmark + Galicia, Spain</a:t>
            </a:r>
          </a:p>
          <a:p>
            <a:pPr algn="ctr">
              <a:lnSpc>
                <a:spcPts val="2100"/>
              </a:lnSpc>
            </a:pPr>
            <a:r>
              <a:rPr lang="en-US" sz="1600" dirty="0"/>
              <a:t>Seasons: 2024/25 + 2025/26</a:t>
            </a:r>
          </a:p>
          <a:p>
            <a:pPr algn="ctr">
              <a:lnSpc>
                <a:spcPts val="2100"/>
              </a:lnSpc>
            </a:pPr>
            <a:r>
              <a:rPr lang="en-US" sz="1600" dirty="0"/>
              <a:t>Age ≥18 years</a:t>
            </a:r>
          </a:p>
          <a:p>
            <a:pPr>
              <a:lnSpc>
                <a:spcPts val="2100"/>
              </a:lnSpc>
            </a:pPr>
            <a:endParaRPr lang="en-US" sz="1600" b="1" dirty="0">
              <a:solidFill>
                <a:schemeClr val="bg2">
                  <a:lumMod val="50000"/>
                </a:schemeClr>
              </a:solidFill>
              <a:latin typeface="+mj-lt"/>
            </a:endParaRPr>
          </a:p>
        </p:txBody>
      </p:sp>
      <p:sp>
        <p:nvSpPr>
          <p:cNvPr id="35" name="TextBox 34">
            <a:extLst>
              <a:ext uri="{FF2B5EF4-FFF2-40B4-BE49-F238E27FC236}">
                <a16:creationId xmlns:a16="http://schemas.microsoft.com/office/drawing/2014/main" id="{8264CFE0-0118-1933-E0B3-5F796C636787}"/>
              </a:ext>
            </a:extLst>
          </p:cNvPr>
          <p:cNvSpPr txBox="1"/>
          <p:nvPr/>
        </p:nvSpPr>
        <p:spPr>
          <a:xfrm>
            <a:off x="4276" y="123478"/>
            <a:ext cx="1111202" cy="261610"/>
          </a:xfrm>
          <a:prstGeom prst="rect">
            <a:avLst/>
          </a:prstGeom>
          <a:noFill/>
        </p:spPr>
        <p:txBody>
          <a:bodyPr wrap="none" rtlCol="0">
            <a:spAutoFit/>
          </a:bodyPr>
          <a:lstStyle/>
          <a:p>
            <a:pPr algn="ctr" defTabSz="914377">
              <a:defRPr/>
            </a:pPr>
            <a:r>
              <a:rPr lang="en-US" sz="1100" dirty="0">
                <a:solidFill>
                  <a:prstClr val="black"/>
                </a:solidFill>
                <a:latin typeface="Verdana"/>
              </a:rPr>
              <a:t>RSV Seasons</a:t>
            </a:r>
            <a:endParaRPr lang="en-GB" sz="1100" dirty="0">
              <a:solidFill>
                <a:prstClr val="black"/>
              </a:solidFill>
              <a:latin typeface="Verdana"/>
            </a:endParaRPr>
          </a:p>
        </p:txBody>
      </p:sp>
      <p:cxnSp>
        <p:nvCxnSpPr>
          <p:cNvPr id="36" name="Straight Connector 35">
            <a:extLst>
              <a:ext uri="{FF2B5EF4-FFF2-40B4-BE49-F238E27FC236}">
                <a16:creationId xmlns:a16="http://schemas.microsoft.com/office/drawing/2014/main" id="{1BF69BE8-27A0-32F7-CE25-6318FC545C7E}"/>
              </a:ext>
            </a:extLst>
          </p:cNvPr>
          <p:cNvCxnSpPr>
            <a:cxnSpLocks/>
            <a:stCxn id="35" idx="3"/>
          </p:cNvCxnSpPr>
          <p:nvPr/>
        </p:nvCxnSpPr>
        <p:spPr>
          <a:xfrm>
            <a:off x="1115478" y="254283"/>
            <a:ext cx="4392626" cy="0"/>
          </a:xfrm>
          <a:prstGeom prst="line">
            <a:avLst/>
          </a:prstGeom>
          <a:ln w="38100">
            <a:prstDash val="solid"/>
            <a:tailEnd type="triangle"/>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9D9C8DDC-9BA3-EA9A-32F9-EAE9E8FBCA6D}"/>
              </a:ext>
            </a:extLst>
          </p:cNvPr>
          <p:cNvSpPr/>
          <p:nvPr/>
        </p:nvSpPr>
        <p:spPr>
          <a:xfrm>
            <a:off x="1317512" y="204935"/>
            <a:ext cx="88491" cy="11922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sz="1600">
              <a:solidFill>
                <a:prstClr val="white"/>
              </a:solidFill>
              <a:latin typeface="Verdana"/>
            </a:endParaRPr>
          </a:p>
        </p:txBody>
      </p:sp>
      <p:sp>
        <p:nvSpPr>
          <p:cNvPr id="39" name="Oval 38">
            <a:extLst>
              <a:ext uri="{FF2B5EF4-FFF2-40B4-BE49-F238E27FC236}">
                <a16:creationId xmlns:a16="http://schemas.microsoft.com/office/drawing/2014/main" id="{57E74F79-3484-D4E9-F063-3C5DAF0C32EF}"/>
              </a:ext>
            </a:extLst>
          </p:cNvPr>
          <p:cNvSpPr/>
          <p:nvPr/>
        </p:nvSpPr>
        <p:spPr>
          <a:xfrm>
            <a:off x="2757250" y="202056"/>
            <a:ext cx="88491" cy="11922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sz="1600">
              <a:solidFill>
                <a:prstClr val="white"/>
              </a:solidFill>
              <a:latin typeface="Verdana"/>
            </a:endParaRPr>
          </a:p>
        </p:txBody>
      </p:sp>
      <p:sp>
        <p:nvSpPr>
          <p:cNvPr id="41" name="Oval 40">
            <a:extLst>
              <a:ext uri="{FF2B5EF4-FFF2-40B4-BE49-F238E27FC236}">
                <a16:creationId xmlns:a16="http://schemas.microsoft.com/office/drawing/2014/main" id="{7C55CD9A-C840-8156-A8C5-C3269C9D5636}"/>
              </a:ext>
            </a:extLst>
          </p:cNvPr>
          <p:cNvSpPr/>
          <p:nvPr/>
        </p:nvSpPr>
        <p:spPr>
          <a:xfrm>
            <a:off x="4242470" y="213389"/>
            <a:ext cx="88491" cy="11922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sz="1600">
              <a:solidFill>
                <a:prstClr val="white"/>
              </a:solidFill>
              <a:latin typeface="Verdana"/>
            </a:endParaRPr>
          </a:p>
        </p:txBody>
      </p:sp>
      <p:sp>
        <p:nvSpPr>
          <p:cNvPr id="43" name="TextBox 42">
            <a:extLst>
              <a:ext uri="{FF2B5EF4-FFF2-40B4-BE49-F238E27FC236}">
                <a16:creationId xmlns:a16="http://schemas.microsoft.com/office/drawing/2014/main" id="{13B1E4AC-AA97-22FA-2301-29F0F21BA8F3}"/>
              </a:ext>
            </a:extLst>
          </p:cNvPr>
          <p:cNvSpPr txBox="1"/>
          <p:nvPr/>
        </p:nvSpPr>
        <p:spPr>
          <a:xfrm>
            <a:off x="1102859" y="370913"/>
            <a:ext cx="575799" cy="276999"/>
          </a:xfrm>
          <a:prstGeom prst="rect">
            <a:avLst/>
          </a:prstGeom>
          <a:noFill/>
        </p:spPr>
        <p:txBody>
          <a:bodyPr wrap="square" rtlCol="0">
            <a:spAutoFit/>
          </a:bodyPr>
          <a:lstStyle/>
          <a:p>
            <a:pPr defTabSz="914377">
              <a:defRPr/>
            </a:pPr>
            <a:r>
              <a:rPr lang="en-US" sz="1200" dirty="0">
                <a:solidFill>
                  <a:prstClr val="black"/>
                </a:solidFill>
                <a:latin typeface="Verdana"/>
              </a:rPr>
              <a:t>2024</a:t>
            </a:r>
            <a:endParaRPr lang="en-GB" sz="1200" dirty="0">
              <a:solidFill>
                <a:prstClr val="black"/>
              </a:solidFill>
              <a:latin typeface="Verdana"/>
            </a:endParaRPr>
          </a:p>
        </p:txBody>
      </p:sp>
      <p:sp>
        <p:nvSpPr>
          <p:cNvPr id="45" name="TextBox 44">
            <a:extLst>
              <a:ext uri="{FF2B5EF4-FFF2-40B4-BE49-F238E27FC236}">
                <a16:creationId xmlns:a16="http://schemas.microsoft.com/office/drawing/2014/main" id="{F3291DD1-26CC-4EB2-EE86-8BD0B8DCFB8A}"/>
              </a:ext>
            </a:extLst>
          </p:cNvPr>
          <p:cNvSpPr txBox="1"/>
          <p:nvPr/>
        </p:nvSpPr>
        <p:spPr>
          <a:xfrm>
            <a:off x="2483768" y="389023"/>
            <a:ext cx="575799" cy="276999"/>
          </a:xfrm>
          <a:prstGeom prst="rect">
            <a:avLst/>
          </a:prstGeom>
          <a:noFill/>
        </p:spPr>
        <p:txBody>
          <a:bodyPr wrap="square" rtlCol="0">
            <a:spAutoFit/>
          </a:bodyPr>
          <a:lstStyle/>
          <a:p>
            <a:pPr defTabSz="914377">
              <a:defRPr/>
            </a:pPr>
            <a:r>
              <a:rPr lang="en-US" sz="1200" dirty="0">
                <a:solidFill>
                  <a:prstClr val="black"/>
                </a:solidFill>
                <a:latin typeface="Verdana"/>
              </a:rPr>
              <a:t>2025</a:t>
            </a:r>
            <a:endParaRPr lang="en-GB" sz="1200" dirty="0">
              <a:solidFill>
                <a:prstClr val="black"/>
              </a:solidFill>
              <a:latin typeface="Verdana"/>
            </a:endParaRPr>
          </a:p>
        </p:txBody>
      </p:sp>
      <p:sp>
        <p:nvSpPr>
          <p:cNvPr id="47" name="TextBox 46">
            <a:extLst>
              <a:ext uri="{FF2B5EF4-FFF2-40B4-BE49-F238E27FC236}">
                <a16:creationId xmlns:a16="http://schemas.microsoft.com/office/drawing/2014/main" id="{356A2D89-AF13-E9D1-C517-9B1EB2C160D0}"/>
              </a:ext>
            </a:extLst>
          </p:cNvPr>
          <p:cNvSpPr txBox="1"/>
          <p:nvPr/>
        </p:nvSpPr>
        <p:spPr>
          <a:xfrm>
            <a:off x="3995936" y="388220"/>
            <a:ext cx="575799" cy="276999"/>
          </a:xfrm>
          <a:prstGeom prst="rect">
            <a:avLst/>
          </a:prstGeom>
          <a:noFill/>
        </p:spPr>
        <p:txBody>
          <a:bodyPr wrap="square" rtlCol="0">
            <a:spAutoFit/>
          </a:bodyPr>
          <a:lstStyle/>
          <a:p>
            <a:pPr defTabSz="914377">
              <a:defRPr/>
            </a:pPr>
            <a:r>
              <a:rPr lang="en-US" sz="1200" dirty="0">
                <a:solidFill>
                  <a:prstClr val="black"/>
                </a:solidFill>
                <a:latin typeface="Verdana"/>
              </a:rPr>
              <a:t>2026</a:t>
            </a:r>
            <a:endParaRPr lang="en-GB" sz="1200" dirty="0">
              <a:solidFill>
                <a:prstClr val="black"/>
              </a:solidFill>
              <a:latin typeface="Verdana"/>
            </a:endParaRPr>
          </a:p>
        </p:txBody>
      </p:sp>
      <p:sp>
        <p:nvSpPr>
          <p:cNvPr id="51" name="TextBox 50">
            <a:extLst>
              <a:ext uri="{FF2B5EF4-FFF2-40B4-BE49-F238E27FC236}">
                <a16:creationId xmlns:a16="http://schemas.microsoft.com/office/drawing/2014/main" id="{4F24490D-AFE7-B475-E507-EA1C0B900278}"/>
              </a:ext>
            </a:extLst>
          </p:cNvPr>
          <p:cNvSpPr txBox="1"/>
          <p:nvPr/>
        </p:nvSpPr>
        <p:spPr>
          <a:xfrm>
            <a:off x="1457293" y="1397302"/>
            <a:ext cx="3906795" cy="230832"/>
          </a:xfrm>
          <a:prstGeom prst="rect">
            <a:avLst/>
          </a:prstGeom>
          <a:noFill/>
        </p:spPr>
        <p:txBody>
          <a:bodyPr wrap="square">
            <a:spAutoFit/>
          </a:bodyPr>
          <a:lstStyle/>
          <a:p>
            <a:pPr defTabSz="914377">
              <a:defRPr/>
            </a:pPr>
            <a:r>
              <a:rPr lang="en-GB" sz="900" dirty="0">
                <a:solidFill>
                  <a:prstClr val="black"/>
                </a:solidFill>
                <a:latin typeface="Verdana"/>
              </a:rPr>
              <a:t>2 season vaccine effectiveness estimates: NH 24/25 and 25/26</a:t>
            </a:r>
          </a:p>
        </p:txBody>
      </p:sp>
      <p:sp>
        <p:nvSpPr>
          <p:cNvPr id="53" name="Arrow: Right 52">
            <a:extLst>
              <a:ext uri="{FF2B5EF4-FFF2-40B4-BE49-F238E27FC236}">
                <a16:creationId xmlns:a16="http://schemas.microsoft.com/office/drawing/2014/main" id="{99559365-9937-BC16-84D9-B72C9D289935}"/>
              </a:ext>
            </a:extLst>
          </p:cNvPr>
          <p:cNvSpPr/>
          <p:nvPr/>
        </p:nvSpPr>
        <p:spPr>
          <a:xfrm>
            <a:off x="5364804" y="2834123"/>
            <a:ext cx="512727" cy="485739"/>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prstClr val="white"/>
              </a:solidFill>
              <a:latin typeface="Verdana"/>
            </a:endParaRPr>
          </a:p>
        </p:txBody>
      </p:sp>
      <p:sp>
        <p:nvSpPr>
          <p:cNvPr id="54" name="Right Brace 53">
            <a:extLst>
              <a:ext uri="{FF2B5EF4-FFF2-40B4-BE49-F238E27FC236}">
                <a16:creationId xmlns:a16="http://schemas.microsoft.com/office/drawing/2014/main" id="{E725422F-9989-3070-DBF1-120DD44E722A}"/>
              </a:ext>
            </a:extLst>
          </p:cNvPr>
          <p:cNvSpPr/>
          <p:nvPr/>
        </p:nvSpPr>
        <p:spPr>
          <a:xfrm>
            <a:off x="5123217" y="1635646"/>
            <a:ext cx="465385" cy="2916555"/>
          </a:xfrm>
          <a:prstGeom prst="rightBrace">
            <a:avLst/>
          </a:prstGeom>
          <a:ln>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77">
              <a:defRPr/>
            </a:pPr>
            <a:endParaRPr lang="en-GB" sz="1600">
              <a:ln>
                <a:solidFill>
                  <a:srgbClr val="23004C"/>
                </a:solidFill>
              </a:ln>
              <a:solidFill>
                <a:prstClr val="black"/>
              </a:solidFill>
              <a:latin typeface="Verdana"/>
            </a:endParaRPr>
          </a:p>
        </p:txBody>
      </p:sp>
      <p:cxnSp>
        <p:nvCxnSpPr>
          <p:cNvPr id="57" name="Straight Arrow Connector 56">
            <a:extLst>
              <a:ext uri="{FF2B5EF4-FFF2-40B4-BE49-F238E27FC236}">
                <a16:creationId xmlns:a16="http://schemas.microsoft.com/office/drawing/2014/main" id="{3128ED7F-34E7-093B-BC67-90BBA593EC10}"/>
              </a:ext>
            </a:extLst>
          </p:cNvPr>
          <p:cNvCxnSpPr>
            <a:cxnSpLocks/>
          </p:cNvCxnSpPr>
          <p:nvPr/>
        </p:nvCxnSpPr>
        <p:spPr>
          <a:xfrm>
            <a:off x="1897565" y="1635771"/>
            <a:ext cx="3120412" cy="11564"/>
          </a:xfrm>
          <a:prstGeom prst="straightConnector1">
            <a:avLst/>
          </a:prstGeom>
          <a:ln w="19050">
            <a:solidFill>
              <a:srgbClr val="0070C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0A904289-ED6C-F7F3-9262-D0C76D283181}"/>
              </a:ext>
            </a:extLst>
          </p:cNvPr>
          <p:cNvSpPr txBox="1"/>
          <p:nvPr/>
        </p:nvSpPr>
        <p:spPr>
          <a:xfrm>
            <a:off x="6144682" y="1511339"/>
            <a:ext cx="2990216" cy="507831"/>
          </a:xfrm>
          <a:prstGeom prst="rect">
            <a:avLst/>
          </a:prstGeom>
          <a:noFill/>
        </p:spPr>
        <p:txBody>
          <a:bodyPr wrap="square">
            <a:spAutoFit/>
          </a:bodyPr>
          <a:lstStyle/>
          <a:p>
            <a:pPr algn="ctr" defTabSz="914377">
              <a:defRPr/>
            </a:pPr>
            <a:r>
              <a:rPr lang="en-GB" sz="900" dirty="0">
                <a:solidFill>
                  <a:prstClr val="black"/>
                </a:solidFill>
                <a:latin typeface="Verdana"/>
              </a:rPr>
              <a:t>1st season vaccine effectiveness estimates for </a:t>
            </a:r>
            <a:r>
              <a:rPr lang="en-US" sz="900" dirty="0">
                <a:solidFill>
                  <a:prstClr val="black"/>
                </a:solidFill>
                <a:latin typeface="Verdana"/>
              </a:rPr>
              <a:t>expanded age eligibility and expanded geographic enrollment</a:t>
            </a:r>
            <a:r>
              <a:rPr lang="en-GB" sz="900" dirty="0">
                <a:solidFill>
                  <a:prstClr val="black"/>
                </a:solidFill>
                <a:latin typeface="Verdana"/>
              </a:rPr>
              <a:t> </a:t>
            </a:r>
          </a:p>
        </p:txBody>
      </p:sp>
      <p:cxnSp>
        <p:nvCxnSpPr>
          <p:cNvPr id="61" name="Straight Arrow Connector 60">
            <a:extLst>
              <a:ext uri="{FF2B5EF4-FFF2-40B4-BE49-F238E27FC236}">
                <a16:creationId xmlns:a16="http://schemas.microsoft.com/office/drawing/2014/main" id="{4F0C8555-373E-F7ED-9C32-573F04BC1916}"/>
              </a:ext>
            </a:extLst>
          </p:cNvPr>
          <p:cNvCxnSpPr>
            <a:cxnSpLocks/>
          </p:cNvCxnSpPr>
          <p:nvPr/>
        </p:nvCxnSpPr>
        <p:spPr>
          <a:xfrm>
            <a:off x="6412893" y="2030662"/>
            <a:ext cx="2534209" cy="0"/>
          </a:xfrm>
          <a:prstGeom prst="straightConnector1">
            <a:avLst/>
          </a:prstGeom>
          <a:ln w="19050">
            <a:solidFill>
              <a:srgbClr val="0070C0"/>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2192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28"/>
                                        </p:tgtEl>
                                        <p:attrNameLst>
                                          <p:attrName>style.opacity</p:attrName>
                                        </p:attrNameLst>
                                      </p:cBhvr>
                                      <p:to>
                                        <p:strVal val="0.1"/>
                                      </p:to>
                                    </p:set>
                                    <p:animEffect filter="image" prLst="opacity: 0.1">
                                      <p:cBhvr rctx="IE">
                                        <p:cTn id="7" dur="indefinite"/>
                                        <p:tgtEl>
                                          <p:spTgt spid="28"/>
                                        </p:tgtEl>
                                      </p:cBhvr>
                                    </p:animEffect>
                                  </p:childTnLst>
                                </p:cTn>
                              </p:par>
                              <p:par>
                                <p:cTn id="8" presetID="9" presetClass="emph" presetSubtype="0" nodeType="withEffect">
                                  <p:stCondLst>
                                    <p:cond delay="0"/>
                                  </p:stCondLst>
                                  <p:childTnLst>
                                    <p:set>
                                      <p:cBhvr>
                                        <p:cTn id="9" dur="indefinite"/>
                                        <p:tgtEl>
                                          <p:spTgt spid="29"/>
                                        </p:tgtEl>
                                        <p:attrNameLst>
                                          <p:attrName>style.opacity</p:attrName>
                                        </p:attrNameLst>
                                      </p:cBhvr>
                                      <p:to>
                                        <p:strVal val="0.1"/>
                                      </p:to>
                                    </p:set>
                                    <p:animEffect filter="image" prLst="opacity: 0.1">
                                      <p:cBhvr rctx="IE">
                                        <p:cTn id="10" dur="indefinite"/>
                                        <p:tgtEl>
                                          <p:spTgt spid="29"/>
                                        </p:tgtEl>
                                      </p:cBhvr>
                                    </p:animEffect>
                                  </p:childTnLst>
                                </p:cTn>
                              </p:par>
                              <p:par>
                                <p:cTn id="11" presetID="9" presetClass="emph" presetSubtype="0" nodeType="withEffect">
                                  <p:stCondLst>
                                    <p:cond delay="0"/>
                                  </p:stCondLst>
                                  <p:childTnLst>
                                    <p:set>
                                      <p:cBhvr>
                                        <p:cTn id="12" dur="indefinite"/>
                                        <p:tgtEl>
                                          <p:spTgt spid="19"/>
                                        </p:tgtEl>
                                        <p:attrNameLst>
                                          <p:attrName>style.opacity</p:attrName>
                                        </p:attrNameLst>
                                      </p:cBhvr>
                                      <p:to>
                                        <p:strVal val="0.1"/>
                                      </p:to>
                                    </p:set>
                                    <p:animEffect filter="image" prLst="opacity: 0.1">
                                      <p:cBhvr rctx="IE">
                                        <p:cTn id="13" dur="indefinite"/>
                                        <p:tgtEl>
                                          <p:spTgt spid="19"/>
                                        </p:tgtEl>
                                      </p:cBhvr>
                                    </p:animEffect>
                                  </p:childTnLst>
                                </p:cTn>
                              </p:par>
                              <p:par>
                                <p:cTn id="14" presetID="9" presetClass="emph" presetSubtype="0" grpId="0" nodeType="withEffect">
                                  <p:stCondLst>
                                    <p:cond delay="0"/>
                                  </p:stCondLst>
                                  <p:childTnLst>
                                    <p:set>
                                      <p:cBhvr>
                                        <p:cTn id="15" dur="indefinite"/>
                                        <p:tgtEl>
                                          <p:spTgt spid="12"/>
                                        </p:tgtEl>
                                        <p:attrNameLst>
                                          <p:attrName>style.opacity</p:attrName>
                                        </p:attrNameLst>
                                      </p:cBhvr>
                                      <p:to>
                                        <p:strVal val="0.1"/>
                                      </p:to>
                                    </p:set>
                                    <p:animEffect filter="image" prLst="opacity: 0.1">
                                      <p:cBhvr rctx="IE">
                                        <p:cTn id="16" dur="indefinite"/>
                                        <p:tgtEl>
                                          <p:spTgt spid="12"/>
                                        </p:tgtEl>
                                      </p:cBhvr>
                                    </p:animEffect>
                                  </p:childTnLst>
                                </p:cTn>
                              </p:par>
                              <p:par>
                                <p:cTn id="17" presetID="9" presetClass="emph" presetSubtype="0" grpId="0" nodeType="withEffect">
                                  <p:stCondLst>
                                    <p:cond delay="0"/>
                                  </p:stCondLst>
                                  <p:childTnLst>
                                    <p:set>
                                      <p:cBhvr>
                                        <p:cTn id="18" dur="indefinite"/>
                                        <p:tgtEl>
                                          <p:spTgt spid="15"/>
                                        </p:tgtEl>
                                        <p:attrNameLst>
                                          <p:attrName>style.opacity</p:attrName>
                                        </p:attrNameLst>
                                      </p:cBhvr>
                                      <p:to>
                                        <p:strVal val="0.1"/>
                                      </p:to>
                                    </p:set>
                                    <p:animEffect filter="image" prLst="opacity: 0.1">
                                      <p:cBhvr rctx="IE">
                                        <p:cTn id="19" dur="indefinite"/>
                                        <p:tgtEl>
                                          <p:spTgt spid="15"/>
                                        </p:tgtEl>
                                      </p:cBhvr>
                                    </p:animEffect>
                                  </p:childTnLst>
                                </p:cTn>
                              </p:par>
                              <p:par>
                                <p:cTn id="20" presetID="9" presetClass="emph" presetSubtype="0" nodeType="withEffect">
                                  <p:stCondLst>
                                    <p:cond delay="0"/>
                                  </p:stCondLst>
                                  <p:childTnLst>
                                    <p:set>
                                      <p:cBhvr>
                                        <p:cTn id="21" dur="indefinite"/>
                                        <p:tgtEl>
                                          <p:spTgt spid="6"/>
                                        </p:tgtEl>
                                        <p:attrNameLst>
                                          <p:attrName>style.opacity</p:attrName>
                                        </p:attrNameLst>
                                      </p:cBhvr>
                                      <p:to>
                                        <p:strVal val="0.1"/>
                                      </p:to>
                                    </p:set>
                                    <p:animEffect filter="image" prLst="opacity: 0.1">
                                      <p:cBhvr rctx="IE">
                                        <p:cTn id="22" dur="indefinite"/>
                                        <p:tgtEl>
                                          <p:spTgt spid="6"/>
                                        </p:tgtEl>
                                      </p:cBhvr>
                                    </p:animEffect>
                                  </p:childTnLst>
                                </p:cTn>
                              </p:par>
                              <p:par>
                                <p:cTn id="23" presetID="9" presetClass="emph" presetSubtype="0" grpId="0" nodeType="withEffect">
                                  <p:stCondLst>
                                    <p:cond delay="0"/>
                                  </p:stCondLst>
                                  <p:childTnLst>
                                    <p:set>
                                      <p:cBhvr>
                                        <p:cTn id="24" dur="indefinite"/>
                                        <p:tgtEl>
                                          <p:spTgt spid="32"/>
                                        </p:tgtEl>
                                        <p:attrNameLst>
                                          <p:attrName>style.opacity</p:attrName>
                                        </p:attrNameLst>
                                      </p:cBhvr>
                                      <p:to>
                                        <p:strVal val="0.1"/>
                                      </p:to>
                                    </p:set>
                                    <p:animEffect filter="image" prLst="opacity: 0.1">
                                      <p:cBhvr rctx="IE">
                                        <p:cTn id="25" dur="indefinite"/>
                                        <p:tgtEl>
                                          <p:spTgt spid="32"/>
                                        </p:tgtEl>
                                      </p:cBhvr>
                                    </p:animEffect>
                                  </p:childTnLst>
                                </p:cTn>
                              </p:par>
                              <p:par>
                                <p:cTn id="26" presetID="9" presetClass="emph" presetSubtype="0" nodeType="withEffect">
                                  <p:stCondLst>
                                    <p:cond delay="0"/>
                                  </p:stCondLst>
                                  <p:childTnLst>
                                    <p:set>
                                      <p:cBhvr>
                                        <p:cTn id="27" dur="indefinite"/>
                                        <p:tgtEl>
                                          <p:spTgt spid="61"/>
                                        </p:tgtEl>
                                        <p:attrNameLst>
                                          <p:attrName>style.opacity</p:attrName>
                                        </p:attrNameLst>
                                      </p:cBhvr>
                                      <p:to>
                                        <p:strVal val="0.1"/>
                                      </p:to>
                                    </p:set>
                                    <p:animEffect filter="image" prLst="opacity: 0.1">
                                      <p:cBhvr rctx="IE">
                                        <p:cTn id="28" dur="indefinite"/>
                                        <p:tgtEl>
                                          <p:spTgt spid="61"/>
                                        </p:tgtEl>
                                      </p:cBhvr>
                                    </p:animEffect>
                                  </p:childTnLst>
                                </p:cTn>
                              </p:par>
                              <p:par>
                                <p:cTn id="29" presetID="9" presetClass="emph" presetSubtype="0" grpId="0" nodeType="withEffect">
                                  <p:stCondLst>
                                    <p:cond delay="0"/>
                                  </p:stCondLst>
                                  <p:childTnLst>
                                    <p:set>
                                      <p:cBhvr>
                                        <p:cTn id="30" dur="indefinite"/>
                                        <p:tgtEl>
                                          <p:spTgt spid="60"/>
                                        </p:tgtEl>
                                        <p:attrNameLst>
                                          <p:attrName>style.opacity</p:attrName>
                                        </p:attrNameLst>
                                      </p:cBhvr>
                                      <p:to>
                                        <p:strVal val="0.1"/>
                                      </p:to>
                                    </p:set>
                                    <p:animEffect filter="image" prLst="opacity: 0.1">
                                      <p:cBhvr rctx="IE">
                                        <p:cTn id="31" dur="indefinite"/>
                                        <p:tgtEl>
                                          <p:spTgt spid="60"/>
                                        </p:tgtEl>
                                      </p:cBhvr>
                                    </p:animEffect>
                                  </p:childTnLst>
                                </p:cTn>
                              </p:par>
                              <p:par>
                                <p:cTn id="32" presetID="9" presetClass="emph" presetSubtype="0" grpId="0" nodeType="withEffect">
                                  <p:stCondLst>
                                    <p:cond delay="0"/>
                                  </p:stCondLst>
                                  <p:childTnLst>
                                    <p:set>
                                      <p:cBhvr>
                                        <p:cTn id="33" dur="indefinite"/>
                                        <p:tgtEl>
                                          <p:spTgt spid="53"/>
                                        </p:tgtEl>
                                        <p:attrNameLst>
                                          <p:attrName>style.opacity</p:attrName>
                                        </p:attrNameLst>
                                      </p:cBhvr>
                                      <p:to>
                                        <p:strVal val="0.1"/>
                                      </p:to>
                                    </p:set>
                                    <p:animEffect filter="image" prLst="opacity: 0.1">
                                      <p:cBhvr rctx="IE">
                                        <p:cTn id="34" dur="indefinite"/>
                                        <p:tgtEl>
                                          <p:spTgt spid="53"/>
                                        </p:tgtEl>
                                      </p:cBhvr>
                                    </p:animEffect>
                                  </p:childTnLst>
                                </p:cTn>
                              </p:par>
                              <p:par>
                                <p:cTn id="35" presetID="9" presetClass="emph" presetSubtype="0" grpId="0" nodeType="withEffect">
                                  <p:stCondLst>
                                    <p:cond delay="0"/>
                                  </p:stCondLst>
                                  <p:childTnLst>
                                    <p:set>
                                      <p:cBhvr>
                                        <p:cTn id="36" dur="indefinite"/>
                                        <p:tgtEl>
                                          <p:spTgt spid="54"/>
                                        </p:tgtEl>
                                        <p:attrNameLst>
                                          <p:attrName>style.opacity</p:attrName>
                                        </p:attrNameLst>
                                      </p:cBhvr>
                                      <p:to>
                                        <p:strVal val="0.1"/>
                                      </p:to>
                                    </p:set>
                                    <p:animEffect filter="image" prLst="opacity: 0.1">
                                      <p:cBhvr rctx="IE">
                                        <p:cTn id="37" dur="indefinite"/>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p:bldP spid="32" grpId="0"/>
      <p:bldP spid="53" grpId="0" animBg="1"/>
      <p:bldP spid="54" grpId="0" animBg="1"/>
      <p:bldP spid="6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C36FF-A9AE-4F6E-6871-294126BE81CF}"/>
            </a:ext>
          </a:extLst>
        </p:cNvPr>
        <p:cNvGrpSpPr/>
        <p:nvPr/>
      </p:nvGrpSpPr>
      <p:grpSpPr>
        <a:xfrm>
          <a:off x="0" y="0"/>
          <a:ext cx="0" cy="0"/>
          <a:chOff x="0" y="0"/>
          <a:chExt cx="0" cy="0"/>
        </a:xfrm>
      </p:grpSpPr>
      <p:sp>
        <p:nvSpPr>
          <p:cNvPr id="3" name="Pladsholder til tekst 1">
            <a:extLst>
              <a:ext uri="{FF2B5EF4-FFF2-40B4-BE49-F238E27FC236}">
                <a16:creationId xmlns:a16="http://schemas.microsoft.com/office/drawing/2014/main" id="{BE4123E5-83D6-8CB3-945C-B309A9599317}"/>
              </a:ext>
            </a:extLst>
          </p:cNvPr>
          <p:cNvSpPr>
            <a:spLocks noGrp="1"/>
          </p:cNvSpPr>
          <p:nvPr>
            <p:ph type="body" sz="quarter" idx="10"/>
          </p:nvPr>
        </p:nvSpPr>
        <p:spPr>
          <a:xfrm>
            <a:off x="324618" y="339502"/>
            <a:ext cx="7631757" cy="432048"/>
          </a:xfrm>
        </p:spPr>
        <p:txBody>
          <a:bodyPr/>
          <a:lstStyle/>
          <a:p>
            <a:r>
              <a:rPr lang="da-DK" sz="2400" dirty="0" err="1"/>
              <a:t>Study</a:t>
            </a:r>
            <a:r>
              <a:rPr lang="da-DK" sz="2400" dirty="0"/>
              <a:t> flow</a:t>
            </a:r>
          </a:p>
        </p:txBody>
      </p:sp>
      <p:sp>
        <p:nvSpPr>
          <p:cNvPr id="4" name="Pladsholder til indhold 2">
            <a:extLst>
              <a:ext uri="{FF2B5EF4-FFF2-40B4-BE49-F238E27FC236}">
                <a16:creationId xmlns:a16="http://schemas.microsoft.com/office/drawing/2014/main" id="{BFF5F899-3FCB-8D8F-DDC0-C9E40632E7C9}"/>
              </a:ext>
            </a:extLst>
          </p:cNvPr>
          <p:cNvSpPr txBox="1">
            <a:spLocks/>
          </p:cNvSpPr>
          <p:nvPr/>
        </p:nvSpPr>
        <p:spPr>
          <a:xfrm>
            <a:off x="323850" y="915566"/>
            <a:ext cx="3816102" cy="3890434"/>
          </a:xfrm>
          <a:prstGeom prst="rect">
            <a:avLst/>
          </a:prstGeom>
        </p:spPr>
        <p:txBody>
          <a:bodyPr>
            <a:normAutofit fontScale="92500"/>
          </a:bodyPr>
          <a:lstStyle>
            <a:lvl1pPr marL="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a-DK" sz="1500" dirty="0" err="1"/>
              <a:t>Concordance</a:t>
            </a:r>
            <a:r>
              <a:rPr lang="da-DK" sz="1500" dirty="0"/>
              <a:t> </a:t>
            </a:r>
            <a:r>
              <a:rPr lang="da-DK" sz="1500" dirty="0" err="1"/>
              <a:t>between</a:t>
            </a:r>
            <a:r>
              <a:rPr lang="da-DK" sz="1500" dirty="0"/>
              <a:t> the </a:t>
            </a:r>
            <a:r>
              <a:rPr lang="da-DK" sz="1500" dirty="0" err="1"/>
              <a:t>assigned</a:t>
            </a:r>
            <a:r>
              <a:rPr lang="da-DK" sz="1500" dirty="0"/>
              <a:t> </a:t>
            </a:r>
            <a:r>
              <a:rPr lang="da-DK" sz="1500" dirty="0" err="1"/>
              <a:t>trial</a:t>
            </a:r>
            <a:r>
              <a:rPr lang="da-DK" sz="1500" dirty="0"/>
              <a:t> </a:t>
            </a:r>
            <a:r>
              <a:rPr lang="da-DK" sz="1500" dirty="0" err="1"/>
              <a:t>group</a:t>
            </a:r>
            <a:r>
              <a:rPr lang="da-DK" sz="1500" dirty="0"/>
              <a:t> and the intervention </a:t>
            </a:r>
            <a:r>
              <a:rPr lang="da-DK" sz="1500" dirty="0" err="1"/>
              <a:t>received</a:t>
            </a:r>
            <a:r>
              <a:rPr lang="da-DK" sz="1500" dirty="0"/>
              <a:t> </a:t>
            </a:r>
            <a:r>
              <a:rPr lang="da-DK" sz="1500" dirty="0" err="1"/>
              <a:t>was</a:t>
            </a:r>
            <a:r>
              <a:rPr lang="da-DK" sz="1500" dirty="0"/>
              <a:t> 95.9% in the </a:t>
            </a:r>
            <a:r>
              <a:rPr lang="da-DK" sz="1500" dirty="0" err="1"/>
              <a:t>RSVpreF</a:t>
            </a:r>
            <a:r>
              <a:rPr lang="da-DK" sz="1500" dirty="0"/>
              <a:t> </a:t>
            </a:r>
            <a:r>
              <a:rPr lang="da-DK" sz="1500" dirty="0" err="1"/>
              <a:t>group</a:t>
            </a:r>
            <a:r>
              <a:rPr lang="da-DK" sz="1500" dirty="0"/>
              <a:t> (2673 never </a:t>
            </a:r>
            <a:r>
              <a:rPr lang="da-DK" sz="1500" dirty="0" err="1"/>
              <a:t>showed</a:t>
            </a:r>
            <a:r>
              <a:rPr lang="da-DK" sz="1500" dirty="0"/>
              <a:t> up to </a:t>
            </a:r>
            <a:r>
              <a:rPr lang="da-DK" sz="1500" dirty="0" err="1"/>
              <a:t>get</a:t>
            </a:r>
            <a:r>
              <a:rPr lang="da-DK" sz="1500" dirty="0"/>
              <a:t> the vaccine) and &gt;99.9% in the </a:t>
            </a:r>
            <a:r>
              <a:rPr lang="da-DK" sz="1500" dirty="0" err="1"/>
              <a:t>control</a:t>
            </a:r>
            <a:r>
              <a:rPr lang="da-DK" sz="1500" dirty="0"/>
              <a:t> </a:t>
            </a:r>
            <a:r>
              <a:rPr lang="da-DK" sz="1500" dirty="0" err="1"/>
              <a:t>group</a:t>
            </a:r>
            <a:r>
              <a:rPr lang="da-DK" sz="1500" dirty="0"/>
              <a:t> (30 </a:t>
            </a:r>
            <a:r>
              <a:rPr lang="da-DK" sz="1500" dirty="0" err="1"/>
              <a:t>controls</a:t>
            </a:r>
            <a:r>
              <a:rPr lang="da-DK" sz="1500" dirty="0"/>
              <a:t> </a:t>
            </a:r>
            <a:r>
              <a:rPr lang="da-DK" sz="1500" dirty="0" err="1"/>
              <a:t>received</a:t>
            </a:r>
            <a:r>
              <a:rPr lang="da-DK" sz="1500" dirty="0"/>
              <a:t> an </a:t>
            </a:r>
            <a:r>
              <a:rPr lang="da-DK" sz="1500" dirty="0" err="1"/>
              <a:t>RSVpreF</a:t>
            </a:r>
            <a:r>
              <a:rPr lang="da-DK" sz="1500" dirty="0"/>
              <a:t> at </a:t>
            </a:r>
            <a:r>
              <a:rPr lang="da-DK" sz="1500" dirty="0" err="1"/>
              <a:t>trial</a:t>
            </a:r>
            <a:r>
              <a:rPr lang="da-DK" sz="1500" dirty="0"/>
              <a:t> visit in </a:t>
            </a:r>
            <a:r>
              <a:rPr lang="da-DK" sz="1500" dirty="0" err="1"/>
              <a:t>error</a:t>
            </a:r>
            <a:r>
              <a:rPr lang="da-DK" sz="1500" dirty="0"/>
              <a:t>) </a:t>
            </a:r>
          </a:p>
          <a:p>
            <a:endParaRPr lang="da-DK" sz="1500" dirty="0"/>
          </a:p>
          <a:p>
            <a:r>
              <a:rPr lang="en-US" sz="1500" dirty="0"/>
              <a:t>266 participants died and 19 emigrated during the 2024-2025 RSV season. The remaining 130,991 participants (65,488 in the </a:t>
            </a:r>
            <a:r>
              <a:rPr lang="en-US" sz="1500" dirty="0" err="1"/>
              <a:t>RSVpreF</a:t>
            </a:r>
            <a:r>
              <a:rPr lang="en-US" sz="1500" dirty="0"/>
              <a:t> group and 65,503 in the control group) contributed follow-up during the second RSV season (2025-2026) </a:t>
            </a:r>
            <a:endParaRPr lang="da-DK" sz="1500" dirty="0"/>
          </a:p>
          <a:p>
            <a:endParaRPr lang="da-DK" sz="1500" dirty="0"/>
          </a:p>
          <a:p>
            <a:r>
              <a:rPr lang="da-DK" sz="1500" dirty="0"/>
              <a:t>786 (1.2%) </a:t>
            </a:r>
            <a:r>
              <a:rPr lang="da-DK" sz="1500" dirty="0" err="1"/>
              <a:t>controls</a:t>
            </a:r>
            <a:r>
              <a:rPr lang="da-DK" sz="1500" dirty="0"/>
              <a:t> </a:t>
            </a:r>
            <a:r>
              <a:rPr lang="da-DK" sz="1500" dirty="0" err="1"/>
              <a:t>bought</a:t>
            </a:r>
            <a:r>
              <a:rPr lang="da-DK" sz="1500" dirty="0"/>
              <a:t> an RSV vaccine </a:t>
            </a:r>
            <a:r>
              <a:rPr lang="da-DK" sz="1500" dirty="0" err="1"/>
              <a:t>outside</a:t>
            </a:r>
            <a:r>
              <a:rPr lang="da-DK" sz="1500" dirty="0"/>
              <a:t> the </a:t>
            </a:r>
            <a:r>
              <a:rPr lang="da-DK" sz="1500" dirty="0" err="1"/>
              <a:t>trial</a:t>
            </a:r>
            <a:r>
              <a:rPr lang="da-DK" sz="1500" dirty="0"/>
              <a:t> </a:t>
            </a:r>
            <a:r>
              <a:rPr lang="da-DK" sz="1500" dirty="0" err="1"/>
              <a:t>during</a:t>
            </a:r>
            <a:r>
              <a:rPr lang="da-DK" sz="1500" dirty="0"/>
              <a:t> </a:t>
            </a:r>
            <a:r>
              <a:rPr lang="en-US" sz="1500" dirty="0"/>
              <a:t>during the first follow-up season and an additional 841 (1.3%) during the second season. </a:t>
            </a:r>
            <a:endParaRPr lang="da-DK" sz="1500" dirty="0"/>
          </a:p>
          <a:p>
            <a:endParaRPr lang="da-DK" sz="1500" dirty="0"/>
          </a:p>
        </p:txBody>
      </p:sp>
      <p:pic>
        <p:nvPicPr>
          <p:cNvPr id="2" name="Billede 1">
            <a:extLst>
              <a:ext uri="{FF2B5EF4-FFF2-40B4-BE49-F238E27FC236}">
                <a16:creationId xmlns:a16="http://schemas.microsoft.com/office/drawing/2014/main" id="{8232A359-DEEE-66A6-1F4E-690E1543A600}"/>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283968" y="337500"/>
            <a:ext cx="4736440" cy="4104456"/>
          </a:xfrm>
          <a:prstGeom prst="rect">
            <a:avLst/>
          </a:prstGeom>
        </p:spPr>
      </p:pic>
    </p:spTree>
    <p:extLst>
      <p:ext uri="{BB962C8B-B14F-4D97-AF65-F5344CB8AC3E}">
        <p14:creationId xmlns:p14="http://schemas.microsoft.com/office/powerpoint/2010/main" val="1127336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C33F6-D401-3693-D4C2-A9A1155E7945}"/>
            </a:ext>
          </a:extLst>
        </p:cNvPr>
        <p:cNvGrpSpPr/>
        <p:nvPr/>
      </p:nvGrpSpPr>
      <p:grpSpPr>
        <a:xfrm>
          <a:off x="0" y="0"/>
          <a:ext cx="0" cy="0"/>
          <a:chOff x="0" y="0"/>
          <a:chExt cx="0" cy="0"/>
        </a:xfrm>
      </p:grpSpPr>
      <p:sp>
        <p:nvSpPr>
          <p:cNvPr id="5" name="Pladsholder til tekst 1">
            <a:extLst>
              <a:ext uri="{FF2B5EF4-FFF2-40B4-BE49-F238E27FC236}">
                <a16:creationId xmlns:a16="http://schemas.microsoft.com/office/drawing/2014/main" id="{E39C0B46-C652-0220-D624-9E753FBD324E}"/>
              </a:ext>
            </a:extLst>
          </p:cNvPr>
          <p:cNvSpPr>
            <a:spLocks noGrp="1"/>
          </p:cNvSpPr>
          <p:nvPr>
            <p:ph type="body" sz="quarter" idx="10"/>
          </p:nvPr>
        </p:nvSpPr>
        <p:spPr>
          <a:xfrm>
            <a:off x="324618" y="339502"/>
            <a:ext cx="7631757" cy="432048"/>
          </a:xfrm>
        </p:spPr>
        <p:txBody>
          <a:bodyPr/>
          <a:lstStyle/>
          <a:p>
            <a:r>
              <a:rPr lang="da-DK" sz="2400" dirty="0"/>
              <a:t>Baseline </a:t>
            </a:r>
            <a:r>
              <a:rPr lang="da-DK" sz="2400" dirty="0" err="1"/>
              <a:t>characteristics</a:t>
            </a:r>
            <a:endParaRPr lang="da-DK" sz="2400" dirty="0"/>
          </a:p>
        </p:txBody>
      </p:sp>
      <p:graphicFrame>
        <p:nvGraphicFramePr>
          <p:cNvPr id="2" name="Tabel 3">
            <a:extLst>
              <a:ext uri="{FF2B5EF4-FFF2-40B4-BE49-F238E27FC236}">
                <a16:creationId xmlns:a16="http://schemas.microsoft.com/office/drawing/2014/main" id="{202F4EF8-DF58-D703-DAC2-6D60770F802D}"/>
              </a:ext>
            </a:extLst>
          </p:cNvPr>
          <p:cNvGraphicFramePr>
            <a:graphicFrameLocks noGrp="1"/>
          </p:cNvGraphicFramePr>
          <p:nvPr>
            <p:extLst>
              <p:ext uri="{D42A27DB-BD31-4B8C-83A1-F6EECF244321}">
                <p14:modId xmlns:p14="http://schemas.microsoft.com/office/powerpoint/2010/main" val="2338477789"/>
              </p:ext>
            </p:extLst>
          </p:nvPr>
        </p:nvGraphicFramePr>
        <p:xfrm>
          <a:off x="432085" y="915566"/>
          <a:ext cx="8279830" cy="3327969"/>
        </p:xfrm>
        <a:graphic>
          <a:graphicData uri="http://schemas.openxmlformats.org/drawingml/2006/table">
            <a:tbl>
              <a:tblPr firstRow="1" firstCol="1" bandRow="1">
                <a:tableStyleId>{69012ECD-51FC-41F1-AA8D-1B2483CD663E}</a:tableStyleId>
              </a:tblPr>
              <a:tblGrid>
                <a:gridCol w="3671318">
                  <a:extLst>
                    <a:ext uri="{9D8B030D-6E8A-4147-A177-3AD203B41FA5}">
                      <a16:colId xmlns:a16="http://schemas.microsoft.com/office/drawing/2014/main" val="4166803369"/>
                    </a:ext>
                  </a:extLst>
                </a:gridCol>
                <a:gridCol w="2304256">
                  <a:extLst>
                    <a:ext uri="{9D8B030D-6E8A-4147-A177-3AD203B41FA5}">
                      <a16:colId xmlns:a16="http://schemas.microsoft.com/office/drawing/2014/main" val="2106483767"/>
                    </a:ext>
                  </a:extLst>
                </a:gridCol>
                <a:gridCol w="2304256">
                  <a:extLst>
                    <a:ext uri="{9D8B030D-6E8A-4147-A177-3AD203B41FA5}">
                      <a16:colId xmlns:a16="http://schemas.microsoft.com/office/drawing/2014/main" val="3834131380"/>
                    </a:ext>
                  </a:extLst>
                </a:gridCol>
              </a:tblGrid>
              <a:tr h="317091">
                <a:tc>
                  <a:txBody>
                    <a:bodyPr/>
                    <a:lstStyle/>
                    <a:p>
                      <a:pPr>
                        <a:lnSpc>
                          <a:spcPct val="100000"/>
                        </a:lnSpc>
                      </a:pPr>
                      <a:r>
                        <a:rPr lang="en-GB" sz="1350" dirty="0">
                          <a:effectLst/>
                        </a:rPr>
                        <a:t>Characteristic</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b"/>
                </a:tc>
                <a:tc>
                  <a:txBody>
                    <a:bodyPr/>
                    <a:lstStyle/>
                    <a:p>
                      <a:pPr algn="ctr">
                        <a:lnSpc>
                          <a:spcPct val="100000"/>
                        </a:lnSpc>
                      </a:pPr>
                      <a:r>
                        <a:rPr lang="da-DK" sz="1350" dirty="0" err="1">
                          <a:effectLst/>
                        </a:rPr>
                        <a:t>RSVpreF</a:t>
                      </a:r>
                      <a:r>
                        <a:rPr lang="da-DK" sz="1350" dirty="0">
                          <a:effectLst/>
                        </a:rPr>
                        <a:t> vaccine </a:t>
                      </a:r>
                      <a:r>
                        <a:rPr lang="da-DK" sz="1350" dirty="0" err="1">
                          <a:effectLst/>
                        </a:rPr>
                        <a:t>group</a:t>
                      </a:r>
                      <a:endParaRPr lang="da-DK" sz="1350" dirty="0">
                        <a:effectLst/>
                      </a:endParaRPr>
                    </a:p>
                    <a:p>
                      <a:pPr algn="ctr">
                        <a:lnSpc>
                          <a:spcPct val="100000"/>
                        </a:lnSpc>
                      </a:pPr>
                      <a:r>
                        <a:rPr lang="en-GB" sz="1350" dirty="0">
                          <a:effectLst/>
                        </a:rPr>
                        <a:t>n = 65,488</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No vaccine (control) group</a:t>
                      </a:r>
                      <a:endParaRPr lang="da-DK" sz="1350" dirty="0">
                        <a:effectLst/>
                      </a:endParaRPr>
                    </a:p>
                    <a:p>
                      <a:pPr algn="ctr">
                        <a:lnSpc>
                          <a:spcPct val="100000"/>
                        </a:lnSpc>
                      </a:pPr>
                      <a:r>
                        <a:rPr lang="en-GB" sz="1350" dirty="0">
                          <a:effectLst/>
                        </a:rPr>
                        <a:t>n = 65,503</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extLst>
                  <a:ext uri="{0D108BD9-81ED-4DB2-BD59-A6C34878D82A}">
                    <a16:rowId xmlns:a16="http://schemas.microsoft.com/office/drawing/2014/main" val="1117407207"/>
                  </a:ext>
                </a:extLst>
              </a:tr>
              <a:tr h="169757">
                <a:tc>
                  <a:txBody>
                    <a:bodyPr/>
                    <a:lstStyle/>
                    <a:p>
                      <a:pPr>
                        <a:lnSpc>
                          <a:spcPct val="100000"/>
                        </a:lnSpc>
                      </a:pPr>
                      <a:r>
                        <a:rPr lang="en-GB" sz="1350" dirty="0">
                          <a:effectLst/>
                        </a:rPr>
                        <a:t>Age, mean (SD)</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69.4 (6.5)</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69.4 (6.5)</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extLst>
                  <a:ext uri="{0D108BD9-81ED-4DB2-BD59-A6C34878D82A}">
                    <a16:rowId xmlns:a16="http://schemas.microsoft.com/office/drawing/2014/main" val="554440563"/>
                  </a:ext>
                </a:extLst>
              </a:tr>
              <a:tr h="148455">
                <a:tc>
                  <a:txBody>
                    <a:bodyPr/>
                    <a:lstStyle/>
                    <a:p>
                      <a:pPr>
                        <a:lnSpc>
                          <a:spcPct val="100000"/>
                        </a:lnSpc>
                      </a:pPr>
                      <a:r>
                        <a:rPr lang="en-GB" sz="1350" dirty="0">
                          <a:effectLst/>
                        </a:rPr>
                        <a:t>Male sex, n (%)</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32,819 (50.1%)</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32,992 (50.4%)</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extLst>
                  <a:ext uri="{0D108BD9-81ED-4DB2-BD59-A6C34878D82A}">
                    <a16:rowId xmlns:a16="http://schemas.microsoft.com/office/drawing/2014/main" val="1443380823"/>
                  </a:ext>
                </a:extLst>
              </a:tr>
              <a:tr h="148455">
                <a:tc>
                  <a:txBody>
                    <a:bodyPr/>
                    <a:lstStyle/>
                    <a:p>
                      <a:pPr>
                        <a:lnSpc>
                          <a:spcPct val="100000"/>
                        </a:lnSpc>
                      </a:pPr>
                      <a:r>
                        <a:rPr lang="en-GB" sz="1350" dirty="0">
                          <a:effectLst/>
                        </a:rPr>
                        <a:t>Chronic cardiovascular disease, n (%)</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14,302 (21.8%)</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14,237 (21.7%)</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extLst>
                  <a:ext uri="{0D108BD9-81ED-4DB2-BD59-A6C34878D82A}">
                    <a16:rowId xmlns:a16="http://schemas.microsoft.com/office/drawing/2014/main" val="2975773260"/>
                  </a:ext>
                </a:extLst>
              </a:tr>
              <a:tr h="148455">
                <a:tc>
                  <a:txBody>
                    <a:bodyPr/>
                    <a:lstStyle/>
                    <a:p>
                      <a:pPr>
                        <a:lnSpc>
                          <a:spcPct val="100000"/>
                        </a:lnSpc>
                      </a:pPr>
                      <a:r>
                        <a:rPr lang="en-GB" sz="1350" dirty="0">
                          <a:effectLst/>
                        </a:rPr>
                        <a:t>Ischemic heart disease, n (%)</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4873 (7.4%)</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4836 (7.4%)</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extLst>
                  <a:ext uri="{0D108BD9-81ED-4DB2-BD59-A6C34878D82A}">
                    <a16:rowId xmlns:a16="http://schemas.microsoft.com/office/drawing/2014/main" val="1426822106"/>
                  </a:ext>
                </a:extLst>
              </a:tr>
              <a:tr h="148455">
                <a:tc>
                  <a:txBody>
                    <a:bodyPr/>
                    <a:lstStyle/>
                    <a:p>
                      <a:pPr>
                        <a:lnSpc>
                          <a:spcPct val="100000"/>
                        </a:lnSpc>
                      </a:pPr>
                      <a:r>
                        <a:rPr lang="en-GB" sz="1350">
                          <a:effectLst/>
                        </a:rPr>
                        <a:t>Heart failure, n (%)</a:t>
                      </a:r>
                      <a:endParaRPr lang="da-DK" sz="13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1498 (2.3%)</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1445 (2.2%)</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extLst>
                  <a:ext uri="{0D108BD9-81ED-4DB2-BD59-A6C34878D82A}">
                    <a16:rowId xmlns:a16="http://schemas.microsoft.com/office/drawing/2014/main" val="1764635749"/>
                  </a:ext>
                </a:extLst>
              </a:tr>
              <a:tr h="148455">
                <a:tc>
                  <a:txBody>
                    <a:bodyPr/>
                    <a:lstStyle/>
                    <a:p>
                      <a:pPr>
                        <a:lnSpc>
                          <a:spcPct val="100000"/>
                        </a:lnSpc>
                      </a:pPr>
                      <a:r>
                        <a:rPr lang="en-GB" sz="1350" dirty="0">
                          <a:effectLst/>
                        </a:rPr>
                        <a:t>Atrial fibrillation, n (%)</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5111 (7.9%)</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4957 (7.6%)</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extLst>
                  <a:ext uri="{0D108BD9-81ED-4DB2-BD59-A6C34878D82A}">
                    <a16:rowId xmlns:a16="http://schemas.microsoft.com/office/drawing/2014/main" val="3986013300"/>
                  </a:ext>
                </a:extLst>
              </a:tr>
              <a:tr h="148455">
                <a:tc>
                  <a:txBody>
                    <a:bodyPr/>
                    <a:lstStyle/>
                    <a:p>
                      <a:pPr>
                        <a:lnSpc>
                          <a:spcPct val="100000"/>
                        </a:lnSpc>
                      </a:pPr>
                      <a:r>
                        <a:rPr lang="en-GB" sz="1350">
                          <a:effectLst/>
                        </a:rPr>
                        <a:t>Cerebrovascular disease, n (%)</a:t>
                      </a:r>
                      <a:endParaRPr lang="da-DK" sz="13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2276 (3.5%)</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2375 (3.6%)</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extLst>
                  <a:ext uri="{0D108BD9-81ED-4DB2-BD59-A6C34878D82A}">
                    <a16:rowId xmlns:a16="http://schemas.microsoft.com/office/drawing/2014/main" val="2379624765"/>
                  </a:ext>
                </a:extLst>
              </a:tr>
              <a:tr h="148455">
                <a:tc>
                  <a:txBody>
                    <a:bodyPr/>
                    <a:lstStyle/>
                    <a:p>
                      <a:pPr>
                        <a:lnSpc>
                          <a:spcPct val="100000"/>
                        </a:lnSpc>
                      </a:pPr>
                      <a:r>
                        <a:rPr lang="en-GB" sz="1350" dirty="0">
                          <a:effectLst/>
                        </a:rPr>
                        <a:t>Hypertension, n (%)</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9770 (14.9%)</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9874 (15.1%)</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extLst>
                  <a:ext uri="{0D108BD9-81ED-4DB2-BD59-A6C34878D82A}">
                    <a16:rowId xmlns:a16="http://schemas.microsoft.com/office/drawing/2014/main" val="2744692592"/>
                  </a:ext>
                </a:extLst>
              </a:tr>
              <a:tr h="148455">
                <a:tc>
                  <a:txBody>
                    <a:bodyPr/>
                    <a:lstStyle/>
                    <a:p>
                      <a:pPr>
                        <a:lnSpc>
                          <a:spcPct val="100000"/>
                        </a:lnSpc>
                      </a:pPr>
                      <a:r>
                        <a:rPr lang="en-GB" sz="1350" dirty="0">
                          <a:effectLst/>
                        </a:rPr>
                        <a:t>Diabetes, n (%)</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7150 (10.9%)</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7221 (11.0%)</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extLst>
                  <a:ext uri="{0D108BD9-81ED-4DB2-BD59-A6C34878D82A}">
                    <a16:rowId xmlns:a16="http://schemas.microsoft.com/office/drawing/2014/main" val="3933253293"/>
                  </a:ext>
                </a:extLst>
              </a:tr>
              <a:tr h="148455">
                <a:tc>
                  <a:txBody>
                    <a:bodyPr/>
                    <a:lstStyle/>
                    <a:p>
                      <a:pPr>
                        <a:lnSpc>
                          <a:spcPct val="100000"/>
                        </a:lnSpc>
                      </a:pPr>
                      <a:r>
                        <a:rPr lang="en-GB" sz="1350" dirty="0">
                          <a:effectLst/>
                        </a:rPr>
                        <a:t>Chronic lung disease, n (%)</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4776 (7.3%)</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4775 (7.3%)</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extLst>
                  <a:ext uri="{0D108BD9-81ED-4DB2-BD59-A6C34878D82A}">
                    <a16:rowId xmlns:a16="http://schemas.microsoft.com/office/drawing/2014/main" val="2690290182"/>
                  </a:ext>
                </a:extLst>
              </a:tr>
              <a:tr h="241175">
                <a:tc>
                  <a:txBody>
                    <a:bodyPr/>
                    <a:lstStyle/>
                    <a:p>
                      <a:pPr>
                        <a:lnSpc>
                          <a:spcPct val="100000"/>
                        </a:lnSpc>
                      </a:pPr>
                      <a:r>
                        <a:rPr lang="en-GB" sz="1350" dirty="0">
                          <a:effectLst/>
                        </a:rPr>
                        <a:t>Chronic obstructive pulmonary disease, n (%)</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1686 (2.6%)</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1658 (2.5%)</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extLst>
                  <a:ext uri="{0D108BD9-81ED-4DB2-BD59-A6C34878D82A}">
                    <a16:rowId xmlns:a16="http://schemas.microsoft.com/office/drawing/2014/main" val="3632376097"/>
                  </a:ext>
                </a:extLst>
              </a:tr>
              <a:tr h="206434">
                <a:tc>
                  <a:txBody>
                    <a:bodyPr/>
                    <a:lstStyle/>
                    <a:p>
                      <a:pPr>
                        <a:lnSpc>
                          <a:spcPct val="100000"/>
                        </a:lnSpc>
                      </a:pPr>
                      <a:r>
                        <a:rPr lang="da-DK" sz="1350" dirty="0" err="1">
                          <a:effectLst/>
                          <a:latin typeface="Calibri" panose="020F0502020204030204" pitchFamily="34" charset="0"/>
                          <a:ea typeface="Times New Roman" panose="02020603050405020304" pitchFamily="18" charset="0"/>
                          <a:cs typeface="Calibri" panose="020F0502020204030204" pitchFamily="34" charset="0"/>
                        </a:rPr>
                        <a:t>Chronic</a:t>
                      </a:r>
                      <a:r>
                        <a:rPr lang="da-DK" sz="1350" dirty="0">
                          <a:effectLst/>
                          <a:latin typeface="Calibri" panose="020F0502020204030204" pitchFamily="34" charset="0"/>
                          <a:ea typeface="Times New Roman" panose="02020603050405020304" pitchFamily="18" charset="0"/>
                          <a:cs typeface="Calibri" panose="020F0502020204030204" pitchFamily="34" charset="0"/>
                        </a:rPr>
                        <a:t> </a:t>
                      </a:r>
                      <a:r>
                        <a:rPr lang="da-DK" sz="1350" dirty="0" err="1">
                          <a:effectLst/>
                          <a:latin typeface="Calibri" panose="020F0502020204030204" pitchFamily="34" charset="0"/>
                          <a:ea typeface="Times New Roman" panose="02020603050405020304" pitchFamily="18" charset="0"/>
                          <a:cs typeface="Calibri" panose="020F0502020204030204" pitchFamily="34" charset="0"/>
                        </a:rPr>
                        <a:t>kidney</a:t>
                      </a:r>
                      <a:r>
                        <a:rPr lang="da-DK" sz="1350" dirty="0">
                          <a:effectLst/>
                          <a:latin typeface="Calibri" panose="020F0502020204030204" pitchFamily="34" charset="0"/>
                          <a:ea typeface="Times New Roman" panose="02020603050405020304" pitchFamily="18" charset="0"/>
                          <a:cs typeface="Calibri" panose="020F0502020204030204" pitchFamily="34" charset="0"/>
                        </a:rPr>
                        <a:t> </a:t>
                      </a:r>
                      <a:r>
                        <a:rPr lang="da-DK" sz="1350" dirty="0" err="1">
                          <a:effectLst/>
                          <a:latin typeface="Calibri" panose="020F0502020204030204" pitchFamily="34" charset="0"/>
                          <a:ea typeface="Times New Roman" panose="02020603050405020304" pitchFamily="18" charset="0"/>
                          <a:cs typeface="Calibri" panose="020F0502020204030204" pitchFamily="34" charset="0"/>
                        </a:rPr>
                        <a:t>disease</a:t>
                      </a:r>
                      <a:r>
                        <a:rPr lang="da-DK" sz="1350" dirty="0">
                          <a:effectLst/>
                          <a:latin typeface="Calibri" panose="020F0502020204030204" pitchFamily="34" charset="0"/>
                          <a:ea typeface="Times New Roman" panose="02020603050405020304" pitchFamily="18" charset="0"/>
                          <a:cs typeface="Calibri" panose="020F0502020204030204" pitchFamily="34" charset="0"/>
                        </a:rPr>
                        <a:t>, n (%)</a:t>
                      </a:r>
                    </a:p>
                  </a:txBody>
                  <a:tcPr marL="42159" marR="42159" marT="0" marB="0" anchor="ctr">
                    <a:solidFill>
                      <a:schemeClr val="accent6">
                        <a:lumMod val="20000"/>
                        <a:lumOff val="80000"/>
                      </a:schemeClr>
                    </a:solidFill>
                  </a:tcPr>
                </a:tc>
                <a:tc>
                  <a:txBody>
                    <a:bodyPr/>
                    <a:lstStyle/>
                    <a:p>
                      <a:pPr algn="ctr">
                        <a:lnSpc>
                          <a:spcPct val="100000"/>
                        </a:lnSpc>
                      </a:pPr>
                      <a:r>
                        <a:rPr lang="da-DK" sz="1350" dirty="0">
                          <a:effectLst/>
                          <a:latin typeface="Calibri" panose="020F0502020204030204" pitchFamily="34" charset="0"/>
                          <a:ea typeface="Times New Roman" panose="02020603050405020304" pitchFamily="18" charset="0"/>
                          <a:cs typeface="Calibri" panose="020F0502020204030204" pitchFamily="34" charset="0"/>
                        </a:rPr>
                        <a:t>6605 (10.1%)</a:t>
                      </a:r>
                    </a:p>
                  </a:txBody>
                  <a:tcPr marL="42159" marR="42159" marT="0" marB="0" anchor="ctr">
                    <a:solidFill>
                      <a:schemeClr val="accent6">
                        <a:lumMod val="20000"/>
                        <a:lumOff val="80000"/>
                      </a:schemeClr>
                    </a:solidFill>
                  </a:tcPr>
                </a:tc>
                <a:tc>
                  <a:txBody>
                    <a:bodyPr/>
                    <a:lstStyle/>
                    <a:p>
                      <a:pPr algn="ctr">
                        <a:lnSpc>
                          <a:spcPct val="100000"/>
                        </a:lnSpc>
                      </a:pPr>
                      <a:r>
                        <a:rPr lang="da-DK" sz="1350" dirty="0">
                          <a:effectLst/>
                          <a:latin typeface="Calibri" panose="020F0502020204030204" pitchFamily="34" charset="0"/>
                          <a:ea typeface="Times New Roman" panose="02020603050405020304" pitchFamily="18" charset="0"/>
                          <a:cs typeface="Calibri" panose="020F0502020204030204" pitchFamily="34" charset="0"/>
                        </a:rPr>
                        <a:t>6673 (10.2%)</a:t>
                      </a:r>
                    </a:p>
                  </a:txBody>
                  <a:tcPr marL="42159" marR="42159" marT="0" marB="0" anchor="ctr">
                    <a:solidFill>
                      <a:schemeClr val="accent6">
                        <a:lumMod val="20000"/>
                        <a:lumOff val="80000"/>
                      </a:schemeClr>
                    </a:solidFill>
                  </a:tcPr>
                </a:tc>
                <a:extLst>
                  <a:ext uri="{0D108BD9-81ED-4DB2-BD59-A6C34878D82A}">
                    <a16:rowId xmlns:a16="http://schemas.microsoft.com/office/drawing/2014/main" val="1342211457"/>
                  </a:ext>
                </a:extLst>
              </a:tr>
              <a:tr h="148455">
                <a:tc>
                  <a:txBody>
                    <a:bodyPr/>
                    <a:lstStyle/>
                    <a:p>
                      <a:pPr>
                        <a:lnSpc>
                          <a:spcPct val="100000"/>
                        </a:lnSpc>
                      </a:pPr>
                      <a:r>
                        <a:rPr lang="en-GB" sz="1350" dirty="0">
                          <a:effectLst/>
                        </a:rPr>
                        <a:t>Cancer, n (%)</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7498 (11.4%)</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7502 (11.5%)</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extLst>
                  <a:ext uri="{0D108BD9-81ED-4DB2-BD59-A6C34878D82A}">
                    <a16:rowId xmlns:a16="http://schemas.microsoft.com/office/drawing/2014/main" val="4038703115"/>
                  </a:ext>
                </a:extLst>
              </a:tr>
              <a:tr h="148455">
                <a:tc>
                  <a:txBody>
                    <a:bodyPr/>
                    <a:lstStyle/>
                    <a:p>
                      <a:pPr>
                        <a:lnSpc>
                          <a:spcPct val="100000"/>
                        </a:lnSpc>
                      </a:pPr>
                      <a:r>
                        <a:rPr lang="en-GB" sz="1350" dirty="0">
                          <a:effectLst/>
                        </a:rPr>
                        <a:t>Immunodeficiency, n (%)</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2582 (3.9%)</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2548 (3.9%)</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extLst>
                  <a:ext uri="{0D108BD9-81ED-4DB2-BD59-A6C34878D82A}">
                    <a16:rowId xmlns:a16="http://schemas.microsoft.com/office/drawing/2014/main" val="272785906"/>
                  </a:ext>
                </a:extLst>
              </a:tr>
            </a:tbl>
          </a:graphicData>
        </a:graphic>
      </p:graphicFrame>
    </p:spTree>
    <p:extLst>
      <p:ext uri="{BB962C8B-B14F-4D97-AF65-F5344CB8AC3E}">
        <p14:creationId xmlns:p14="http://schemas.microsoft.com/office/powerpoint/2010/main" val="888702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87685-3B2B-0B3B-B51C-57B139AE23AB}"/>
            </a:ext>
          </a:extLst>
        </p:cNvPr>
        <p:cNvGrpSpPr/>
        <p:nvPr/>
      </p:nvGrpSpPr>
      <p:grpSpPr>
        <a:xfrm>
          <a:off x="0" y="0"/>
          <a:ext cx="0" cy="0"/>
          <a:chOff x="0" y="0"/>
          <a:chExt cx="0" cy="0"/>
        </a:xfrm>
      </p:grpSpPr>
      <p:sp>
        <p:nvSpPr>
          <p:cNvPr id="3" name="Pladsholder til tekst 1">
            <a:extLst>
              <a:ext uri="{FF2B5EF4-FFF2-40B4-BE49-F238E27FC236}">
                <a16:creationId xmlns:a16="http://schemas.microsoft.com/office/drawing/2014/main" id="{E6F9C47E-37A8-1731-5D08-0E9DE8FA5EB3}"/>
              </a:ext>
            </a:extLst>
          </p:cNvPr>
          <p:cNvSpPr>
            <a:spLocks noGrp="1"/>
          </p:cNvSpPr>
          <p:nvPr>
            <p:ph type="body" sz="quarter" idx="10"/>
          </p:nvPr>
        </p:nvSpPr>
        <p:spPr>
          <a:xfrm>
            <a:off x="324618" y="51470"/>
            <a:ext cx="7631757" cy="432048"/>
          </a:xfrm>
        </p:spPr>
        <p:txBody>
          <a:bodyPr/>
          <a:lstStyle/>
          <a:p>
            <a:r>
              <a:rPr lang="da-DK" sz="2400" dirty="0" err="1"/>
              <a:t>Primary</a:t>
            </a:r>
            <a:r>
              <a:rPr lang="da-DK" sz="2400" dirty="0"/>
              <a:t> and </a:t>
            </a:r>
            <a:r>
              <a:rPr lang="da-DK" sz="2400" dirty="0" err="1"/>
              <a:t>secondary</a:t>
            </a:r>
            <a:r>
              <a:rPr lang="da-DK" sz="2400" dirty="0"/>
              <a:t> </a:t>
            </a:r>
            <a:r>
              <a:rPr lang="da-DK" sz="2400" dirty="0" err="1"/>
              <a:t>endpoints</a:t>
            </a:r>
            <a:endParaRPr lang="da-DK" sz="2400" dirty="0"/>
          </a:p>
        </p:txBody>
      </p:sp>
      <p:graphicFrame>
        <p:nvGraphicFramePr>
          <p:cNvPr id="2" name="Tabel 3">
            <a:extLst>
              <a:ext uri="{FF2B5EF4-FFF2-40B4-BE49-F238E27FC236}">
                <a16:creationId xmlns:a16="http://schemas.microsoft.com/office/drawing/2014/main" id="{B7DA6FB7-D7C7-E769-4431-0813314719B6}"/>
              </a:ext>
            </a:extLst>
          </p:cNvPr>
          <p:cNvGraphicFramePr>
            <a:graphicFrameLocks noGrp="1"/>
          </p:cNvGraphicFramePr>
          <p:nvPr>
            <p:extLst>
              <p:ext uri="{D42A27DB-BD31-4B8C-83A1-F6EECF244321}">
                <p14:modId xmlns:p14="http://schemas.microsoft.com/office/powerpoint/2010/main" val="25909577"/>
              </p:ext>
            </p:extLst>
          </p:nvPr>
        </p:nvGraphicFramePr>
        <p:xfrm>
          <a:off x="143508" y="627534"/>
          <a:ext cx="8856984" cy="3942656"/>
        </p:xfrm>
        <a:graphic>
          <a:graphicData uri="http://schemas.openxmlformats.org/drawingml/2006/table">
            <a:tbl>
              <a:tblPr firstRow="1" firstCol="1" bandRow="1">
                <a:tableStyleId>{69012ECD-51FC-41F1-AA8D-1B2483CD663E}</a:tableStyleId>
              </a:tblPr>
              <a:tblGrid>
                <a:gridCol w="2520280">
                  <a:extLst>
                    <a:ext uri="{9D8B030D-6E8A-4147-A177-3AD203B41FA5}">
                      <a16:colId xmlns:a16="http://schemas.microsoft.com/office/drawing/2014/main" val="4224625971"/>
                    </a:ext>
                  </a:extLst>
                </a:gridCol>
                <a:gridCol w="792088">
                  <a:extLst>
                    <a:ext uri="{9D8B030D-6E8A-4147-A177-3AD203B41FA5}">
                      <a16:colId xmlns:a16="http://schemas.microsoft.com/office/drawing/2014/main" val="1601991689"/>
                    </a:ext>
                  </a:extLst>
                </a:gridCol>
                <a:gridCol w="792088">
                  <a:extLst>
                    <a:ext uri="{9D8B030D-6E8A-4147-A177-3AD203B41FA5}">
                      <a16:colId xmlns:a16="http://schemas.microsoft.com/office/drawing/2014/main" val="724090334"/>
                    </a:ext>
                  </a:extLst>
                </a:gridCol>
                <a:gridCol w="1548172">
                  <a:extLst>
                    <a:ext uri="{9D8B030D-6E8A-4147-A177-3AD203B41FA5}">
                      <a16:colId xmlns:a16="http://schemas.microsoft.com/office/drawing/2014/main" val="4131446917"/>
                    </a:ext>
                  </a:extLst>
                </a:gridCol>
                <a:gridCol w="756084">
                  <a:extLst>
                    <a:ext uri="{9D8B030D-6E8A-4147-A177-3AD203B41FA5}">
                      <a16:colId xmlns:a16="http://schemas.microsoft.com/office/drawing/2014/main" val="2579774739"/>
                    </a:ext>
                  </a:extLst>
                </a:gridCol>
                <a:gridCol w="864096">
                  <a:extLst>
                    <a:ext uri="{9D8B030D-6E8A-4147-A177-3AD203B41FA5}">
                      <a16:colId xmlns:a16="http://schemas.microsoft.com/office/drawing/2014/main" val="2423694319"/>
                    </a:ext>
                  </a:extLst>
                </a:gridCol>
                <a:gridCol w="1584176">
                  <a:extLst>
                    <a:ext uri="{9D8B030D-6E8A-4147-A177-3AD203B41FA5}">
                      <a16:colId xmlns:a16="http://schemas.microsoft.com/office/drawing/2014/main" val="3119586773"/>
                    </a:ext>
                  </a:extLst>
                </a:gridCol>
              </a:tblGrid>
              <a:tr h="0">
                <a:tc>
                  <a:txBody>
                    <a:bodyPr/>
                    <a:lstStyle/>
                    <a:p>
                      <a:pPr algn="ctr">
                        <a:lnSpc>
                          <a:spcPct val="100000"/>
                        </a:lnSpc>
                      </a:pPr>
                      <a:endParaRPr lang="da-DK" sz="12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R w="12700" cap="flat" cmpd="sng" algn="ctr">
                      <a:solidFill>
                        <a:schemeClr val="tx1"/>
                      </a:solidFill>
                      <a:prstDash val="solid"/>
                      <a:round/>
                      <a:headEnd type="none" w="med" len="med"/>
                      <a:tailEnd type="none" w="med" len="med"/>
                    </a:lnR>
                    <a:solidFill>
                      <a:schemeClr val="accent1"/>
                    </a:solidFill>
                  </a:tcPr>
                </a:tc>
                <a:tc gridSpan="3">
                  <a:txBody>
                    <a:bodyPr/>
                    <a:lstStyle/>
                    <a:p>
                      <a:pPr algn="ctr">
                        <a:lnSpc>
                          <a:spcPct val="100000"/>
                        </a:lnSpc>
                      </a:pPr>
                      <a:r>
                        <a:rPr lang="en-US" sz="1400" b="1" kern="1200" dirty="0">
                          <a:solidFill>
                            <a:schemeClr val="bg1"/>
                          </a:solidFill>
                          <a:effectLst/>
                          <a:latin typeface="+mn-lt"/>
                          <a:ea typeface="+mn-ea"/>
                          <a:cs typeface="+mn-cs"/>
                        </a:rPr>
                        <a:t>Second season</a:t>
                      </a:r>
                      <a:endParaRPr lang="da-DK" sz="105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c hMerge="1">
                  <a:txBody>
                    <a:bodyPr/>
                    <a:lstStyle/>
                    <a:p>
                      <a:pPr algn="ctr">
                        <a:lnSpc>
                          <a:spcPct val="100000"/>
                        </a:lnSpc>
                      </a:pPr>
                      <a:endParaRPr lang="da-DK" sz="12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1"/>
                    </a:solidFill>
                  </a:tcPr>
                </a:tc>
                <a:tc hMerge="1">
                  <a:txBody>
                    <a:bodyPr/>
                    <a:lstStyle/>
                    <a:p>
                      <a:pPr algn="ctr">
                        <a:lnSpc>
                          <a:spcPct val="100000"/>
                        </a:lnSpc>
                      </a:pPr>
                      <a:endParaRPr lang="da-DK" sz="12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1"/>
                    </a:solidFill>
                  </a:tcPr>
                </a:tc>
                <a:tc gridSpan="3">
                  <a:txBody>
                    <a:bodyPr/>
                    <a:lstStyle/>
                    <a:p>
                      <a:pPr algn="ctr">
                        <a:lnSpc>
                          <a:spcPct val="100000"/>
                        </a:lnSpc>
                      </a:pPr>
                      <a:r>
                        <a:rPr lang="en-US" sz="1400" b="1" kern="1200" dirty="0">
                          <a:solidFill>
                            <a:schemeClr val="bg1"/>
                          </a:solidFill>
                          <a:effectLst/>
                          <a:latin typeface="+mn-lt"/>
                          <a:ea typeface="+mn-ea"/>
                          <a:cs typeface="+mn-cs"/>
                        </a:rPr>
                        <a:t>Across first and second season (combined)</a:t>
                      </a:r>
                      <a:endParaRPr lang="da-DK" sz="105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solidFill>
                      <a:schemeClr val="accent1"/>
                    </a:solidFill>
                  </a:tcPr>
                </a:tc>
                <a:tc hMerge="1">
                  <a:txBody>
                    <a:bodyPr/>
                    <a:lstStyle/>
                    <a:p>
                      <a:endParaRPr lang="en-US"/>
                    </a:p>
                  </a:txBody>
                  <a:tcPr/>
                </a:tc>
                <a:tc hMerge="1">
                  <a:txBody>
                    <a:bodyPr/>
                    <a:lstStyle/>
                    <a:p>
                      <a:pPr algn="ctr">
                        <a:lnSpc>
                          <a:spcPct val="100000"/>
                        </a:lnSpc>
                      </a:pPr>
                      <a:endParaRPr lang="da-DK" sz="12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1"/>
                    </a:solidFill>
                  </a:tcPr>
                </a:tc>
                <a:extLst>
                  <a:ext uri="{0D108BD9-81ED-4DB2-BD59-A6C34878D82A}">
                    <a16:rowId xmlns:a16="http://schemas.microsoft.com/office/drawing/2014/main" val="3211764031"/>
                  </a:ext>
                </a:extLst>
              </a:tr>
              <a:tr h="0">
                <a:tc>
                  <a:txBody>
                    <a:bodyPr/>
                    <a:lstStyle/>
                    <a:p>
                      <a:pPr algn="ctr">
                        <a:lnSpc>
                          <a:spcPct val="100000"/>
                        </a:lnSpc>
                      </a:pPr>
                      <a:r>
                        <a:rPr lang="en-GB" sz="1050" dirty="0">
                          <a:solidFill>
                            <a:schemeClr val="bg1"/>
                          </a:solidFill>
                          <a:effectLst/>
                          <a:latin typeface="Calibri" panose="020F0502020204030204" pitchFamily="34" charset="0"/>
                          <a:cs typeface="Calibri" panose="020F0502020204030204" pitchFamily="34" charset="0"/>
                        </a:rPr>
                        <a:t> </a:t>
                      </a:r>
                      <a:endParaRPr lang="da-DK" sz="105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R w="12700" cap="flat" cmpd="sng" algn="ctr">
                      <a:solidFill>
                        <a:schemeClr val="tx1"/>
                      </a:solidFill>
                      <a:prstDash val="solid"/>
                      <a:round/>
                      <a:headEnd type="none" w="med" len="med"/>
                      <a:tailEnd type="none" w="med" len="med"/>
                    </a:lnR>
                    <a:solidFill>
                      <a:schemeClr val="accent1"/>
                    </a:solidFill>
                  </a:tcPr>
                </a:tc>
                <a:tc>
                  <a:txBody>
                    <a:bodyPr/>
                    <a:lstStyle/>
                    <a:p>
                      <a:pPr algn="ctr">
                        <a:lnSpc>
                          <a:spcPct val="100000"/>
                        </a:lnSpc>
                      </a:pPr>
                      <a:r>
                        <a:rPr lang="da-DK" sz="1050" dirty="0" err="1">
                          <a:solidFill>
                            <a:schemeClr val="bg1"/>
                          </a:solidFill>
                          <a:effectLst/>
                          <a:latin typeface="Calibri" panose="020F0502020204030204" pitchFamily="34" charset="0"/>
                          <a:cs typeface="Calibri" panose="020F0502020204030204" pitchFamily="34" charset="0"/>
                        </a:rPr>
                        <a:t>RSVpreF</a:t>
                      </a:r>
                      <a:r>
                        <a:rPr lang="da-DK" sz="1050" dirty="0">
                          <a:solidFill>
                            <a:schemeClr val="bg1"/>
                          </a:solidFill>
                          <a:effectLst/>
                          <a:latin typeface="Calibri" panose="020F0502020204030204" pitchFamily="34" charset="0"/>
                          <a:cs typeface="Calibri" panose="020F0502020204030204" pitchFamily="34" charset="0"/>
                        </a:rPr>
                        <a:t> </a:t>
                      </a:r>
                      <a:r>
                        <a:rPr lang="da-DK" sz="1050" dirty="0" err="1">
                          <a:solidFill>
                            <a:schemeClr val="bg1"/>
                          </a:solidFill>
                          <a:effectLst/>
                          <a:latin typeface="Calibri" panose="020F0502020204030204" pitchFamily="34" charset="0"/>
                          <a:cs typeface="Calibri" panose="020F0502020204030204" pitchFamily="34" charset="0"/>
                        </a:rPr>
                        <a:t>group</a:t>
                      </a:r>
                      <a:endParaRPr lang="da-DK" sz="1050" dirty="0">
                        <a:solidFill>
                          <a:schemeClr val="bg1"/>
                        </a:solidFill>
                        <a:effectLst/>
                        <a:latin typeface="Calibri" panose="020F0502020204030204" pitchFamily="34" charset="0"/>
                        <a:cs typeface="Calibri" panose="020F0502020204030204" pitchFamily="34" charset="0"/>
                      </a:endParaRPr>
                    </a:p>
                    <a:p>
                      <a:pPr algn="ctr">
                        <a:lnSpc>
                          <a:spcPct val="100000"/>
                        </a:lnSpc>
                      </a:pPr>
                      <a:r>
                        <a:rPr lang="en-GB" sz="1050" dirty="0">
                          <a:solidFill>
                            <a:schemeClr val="bg1"/>
                          </a:solidFill>
                          <a:effectLst/>
                          <a:latin typeface="Calibri" panose="020F0502020204030204" pitchFamily="34" charset="0"/>
                          <a:cs typeface="Calibri" panose="020F0502020204030204" pitchFamily="34" charset="0"/>
                        </a:rPr>
                        <a:t>n = 65,642</a:t>
                      </a:r>
                      <a:endParaRPr lang="da-DK" sz="105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solidFill>
                      <a:schemeClr val="accent1"/>
                    </a:solidFill>
                  </a:tcPr>
                </a:tc>
                <a:tc>
                  <a:txBody>
                    <a:bodyPr/>
                    <a:lstStyle/>
                    <a:p>
                      <a:pPr algn="ctr">
                        <a:lnSpc>
                          <a:spcPct val="100000"/>
                        </a:lnSpc>
                      </a:pPr>
                      <a:r>
                        <a:rPr lang="da-DK" sz="1050" dirty="0">
                          <a:solidFill>
                            <a:schemeClr val="bg1"/>
                          </a:solidFill>
                          <a:effectLst/>
                          <a:latin typeface="Calibri" panose="020F0502020204030204" pitchFamily="34" charset="0"/>
                          <a:cs typeface="Calibri" panose="020F0502020204030204" pitchFamily="34" charset="0"/>
                        </a:rPr>
                        <a:t>Control </a:t>
                      </a:r>
                      <a:r>
                        <a:rPr lang="da-DK" sz="1050" dirty="0" err="1">
                          <a:solidFill>
                            <a:schemeClr val="bg1"/>
                          </a:solidFill>
                          <a:effectLst/>
                          <a:latin typeface="Calibri" panose="020F0502020204030204" pitchFamily="34" charset="0"/>
                          <a:cs typeface="Calibri" panose="020F0502020204030204" pitchFamily="34" charset="0"/>
                        </a:rPr>
                        <a:t>group</a:t>
                      </a:r>
                      <a:endParaRPr lang="da-DK" sz="1050" dirty="0">
                        <a:solidFill>
                          <a:schemeClr val="bg1"/>
                        </a:solidFill>
                        <a:effectLst/>
                        <a:latin typeface="Calibri" panose="020F0502020204030204" pitchFamily="34" charset="0"/>
                        <a:cs typeface="Calibri" panose="020F0502020204030204" pitchFamily="34" charset="0"/>
                      </a:endParaRPr>
                    </a:p>
                    <a:p>
                      <a:pPr algn="ctr">
                        <a:lnSpc>
                          <a:spcPct val="100000"/>
                        </a:lnSpc>
                      </a:pPr>
                      <a:r>
                        <a:rPr lang="en-GB" sz="1050" dirty="0">
                          <a:solidFill>
                            <a:schemeClr val="bg1"/>
                          </a:solidFill>
                          <a:effectLst/>
                          <a:latin typeface="Calibri" panose="020F0502020204030204" pitchFamily="34" charset="0"/>
                          <a:cs typeface="Calibri" panose="020F0502020204030204" pitchFamily="34" charset="0"/>
                        </a:rPr>
                        <a:t>n = 65,634</a:t>
                      </a:r>
                      <a:endParaRPr lang="da-DK" sz="105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1"/>
                    </a:solidFill>
                  </a:tcPr>
                </a:tc>
                <a:tc>
                  <a:txBody>
                    <a:bodyPr/>
                    <a:lstStyle/>
                    <a:p>
                      <a:pPr algn="ctr">
                        <a:lnSpc>
                          <a:spcPct val="100000"/>
                        </a:lnSpc>
                      </a:pPr>
                      <a:r>
                        <a:rPr lang="en-GB" sz="1050" dirty="0">
                          <a:solidFill>
                            <a:schemeClr val="bg1"/>
                          </a:solidFill>
                          <a:effectLst/>
                          <a:latin typeface="Calibri" panose="020F0502020204030204" pitchFamily="34" charset="0"/>
                          <a:cs typeface="Calibri" panose="020F0502020204030204" pitchFamily="34" charset="0"/>
                        </a:rPr>
                        <a:t>Vaccine effectiveness </a:t>
                      </a:r>
                    </a:p>
                    <a:p>
                      <a:pPr algn="ctr">
                        <a:lnSpc>
                          <a:spcPct val="100000"/>
                        </a:lnSpc>
                      </a:pPr>
                      <a:r>
                        <a:rPr lang="en-GB" sz="1050" dirty="0">
                          <a:solidFill>
                            <a:schemeClr val="bg1"/>
                          </a:solidFill>
                          <a:effectLst/>
                          <a:latin typeface="Calibri" panose="020F0502020204030204" pitchFamily="34" charset="0"/>
                          <a:cs typeface="Calibri" panose="020F0502020204030204" pitchFamily="34" charset="0"/>
                        </a:rPr>
                        <a:t>(95% CI)</a:t>
                      </a:r>
                      <a:endParaRPr lang="da-DK" sz="105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R w="12700" cap="flat" cmpd="sng" algn="ctr">
                      <a:solidFill>
                        <a:schemeClr val="tx1"/>
                      </a:solidFill>
                      <a:prstDash val="solid"/>
                      <a:round/>
                      <a:headEnd type="none" w="med" len="med"/>
                      <a:tailEnd type="none" w="med" len="med"/>
                    </a:lnR>
                    <a:solidFill>
                      <a:schemeClr val="accent1"/>
                    </a:solidFill>
                  </a:tcPr>
                </a:tc>
                <a:tc>
                  <a:txBody>
                    <a:bodyPr/>
                    <a:lstStyle/>
                    <a:p>
                      <a:pPr algn="ctr">
                        <a:lnSpc>
                          <a:spcPct val="100000"/>
                        </a:lnSpc>
                      </a:pPr>
                      <a:r>
                        <a:rPr lang="da-DK" sz="1050" dirty="0" err="1">
                          <a:solidFill>
                            <a:schemeClr val="bg1"/>
                          </a:solidFill>
                          <a:effectLst/>
                          <a:latin typeface="Calibri" panose="020F0502020204030204" pitchFamily="34" charset="0"/>
                          <a:cs typeface="Calibri" panose="020F0502020204030204" pitchFamily="34" charset="0"/>
                        </a:rPr>
                        <a:t>RSVpreF</a:t>
                      </a:r>
                      <a:r>
                        <a:rPr lang="da-DK" sz="1050" dirty="0">
                          <a:solidFill>
                            <a:schemeClr val="bg1"/>
                          </a:solidFill>
                          <a:effectLst/>
                          <a:latin typeface="Calibri" panose="020F0502020204030204" pitchFamily="34" charset="0"/>
                          <a:cs typeface="Calibri" panose="020F0502020204030204" pitchFamily="34" charset="0"/>
                        </a:rPr>
                        <a:t> </a:t>
                      </a:r>
                      <a:r>
                        <a:rPr lang="da-DK" sz="1050" dirty="0" err="1">
                          <a:solidFill>
                            <a:schemeClr val="bg1"/>
                          </a:solidFill>
                          <a:effectLst/>
                          <a:latin typeface="Calibri" panose="020F0502020204030204" pitchFamily="34" charset="0"/>
                          <a:cs typeface="Calibri" panose="020F0502020204030204" pitchFamily="34" charset="0"/>
                        </a:rPr>
                        <a:t>group</a:t>
                      </a:r>
                      <a:endParaRPr lang="da-DK" sz="1050" dirty="0">
                        <a:solidFill>
                          <a:schemeClr val="bg1"/>
                        </a:solidFill>
                        <a:effectLst/>
                        <a:latin typeface="Calibri" panose="020F0502020204030204" pitchFamily="34" charset="0"/>
                        <a:cs typeface="Calibri" panose="020F0502020204030204" pitchFamily="34" charset="0"/>
                      </a:endParaRPr>
                    </a:p>
                    <a:p>
                      <a:pPr algn="ctr">
                        <a:lnSpc>
                          <a:spcPct val="100000"/>
                        </a:lnSpc>
                      </a:pPr>
                      <a:r>
                        <a:rPr lang="en-GB" sz="1050" dirty="0">
                          <a:solidFill>
                            <a:schemeClr val="bg1"/>
                          </a:solidFill>
                          <a:effectLst/>
                          <a:latin typeface="Calibri" panose="020F0502020204030204" pitchFamily="34" charset="0"/>
                          <a:cs typeface="Calibri" panose="020F0502020204030204" pitchFamily="34" charset="0"/>
                        </a:rPr>
                        <a:t>n = 65,642</a:t>
                      </a:r>
                      <a:endParaRPr lang="da-DK" sz="105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solidFill>
                      <a:schemeClr val="accent1"/>
                    </a:solidFill>
                  </a:tcPr>
                </a:tc>
                <a:tc>
                  <a:txBody>
                    <a:bodyPr/>
                    <a:lstStyle/>
                    <a:p>
                      <a:pPr algn="ctr">
                        <a:lnSpc>
                          <a:spcPct val="100000"/>
                        </a:lnSpc>
                      </a:pPr>
                      <a:r>
                        <a:rPr lang="da-DK" sz="1050" dirty="0">
                          <a:solidFill>
                            <a:schemeClr val="bg1"/>
                          </a:solidFill>
                          <a:effectLst/>
                          <a:latin typeface="Calibri" panose="020F0502020204030204" pitchFamily="34" charset="0"/>
                          <a:cs typeface="Calibri" panose="020F0502020204030204" pitchFamily="34" charset="0"/>
                        </a:rPr>
                        <a:t>Control </a:t>
                      </a:r>
                      <a:r>
                        <a:rPr lang="da-DK" sz="1050" dirty="0" err="1">
                          <a:solidFill>
                            <a:schemeClr val="bg1"/>
                          </a:solidFill>
                          <a:effectLst/>
                          <a:latin typeface="Calibri" panose="020F0502020204030204" pitchFamily="34" charset="0"/>
                          <a:cs typeface="Calibri" panose="020F0502020204030204" pitchFamily="34" charset="0"/>
                        </a:rPr>
                        <a:t>group</a:t>
                      </a:r>
                      <a:endParaRPr lang="da-DK" sz="1050" dirty="0">
                        <a:solidFill>
                          <a:schemeClr val="bg1"/>
                        </a:solidFill>
                        <a:effectLst/>
                        <a:latin typeface="Calibri" panose="020F0502020204030204" pitchFamily="34" charset="0"/>
                        <a:cs typeface="Calibri" panose="020F0502020204030204" pitchFamily="34" charset="0"/>
                      </a:endParaRPr>
                    </a:p>
                    <a:p>
                      <a:pPr algn="ctr">
                        <a:lnSpc>
                          <a:spcPct val="100000"/>
                        </a:lnSpc>
                      </a:pPr>
                      <a:r>
                        <a:rPr lang="en-GB" sz="1050" dirty="0">
                          <a:solidFill>
                            <a:schemeClr val="bg1"/>
                          </a:solidFill>
                          <a:effectLst/>
                          <a:latin typeface="Calibri" panose="020F0502020204030204" pitchFamily="34" charset="0"/>
                          <a:cs typeface="Calibri" panose="020F0502020204030204" pitchFamily="34" charset="0"/>
                        </a:rPr>
                        <a:t>n = 65,634</a:t>
                      </a:r>
                      <a:endParaRPr lang="da-DK" sz="105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1"/>
                    </a:solidFill>
                  </a:tcPr>
                </a:tc>
                <a:tc>
                  <a:txBody>
                    <a:bodyPr/>
                    <a:lstStyle/>
                    <a:p>
                      <a:pPr algn="ctr">
                        <a:lnSpc>
                          <a:spcPct val="100000"/>
                        </a:lnSpc>
                      </a:pPr>
                      <a:r>
                        <a:rPr lang="en-GB" sz="1050" dirty="0">
                          <a:solidFill>
                            <a:schemeClr val="bg1"/>
                          </a:solidFill>
                          <a:effectLst/>
                          <a:latin typeface="Calibri" panose="020F0502020204030204" pitchFamily="34" charset="0"/>
                          <a:cs typeface="Calibri" panose="020F0502020204030204" pitchFamily="34" charset="0"/>
                        </a:rPr>
                        <a:t>Vaccine effectiveness </a:t>
                      </a:r>
                    </a:p>
                    <a:p>
                      <a:pPr algn="ctr">
                        <a:lnSpc>
                          <a:spcPct val="100000"/>
                        </a:lnSpc>
                      </a:pPr>
                      <a:r>
                        <a:rPr lang="en-GB" sz="1050" dirty="0">
                          <a:solidFill>
                            <a:schemeClr val="bg1"/>
                          </a:solidFill>
                          <a:effectLst/>
                          <a:latin typeface="Calibri" panose="020F0502020204030204" pitchFamily="34" charset="0"/>
                          <a:cs typeface="Calibri" panose="020F0502020204030204" pitchFamily="34" charset="0"/>
                        </a:rPr>
                        <a:t>(95% CI)</a:t>
                      </a:r>
                      <a:endParaRPr lang="da-DK" sz="105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1"/>
                    </a:solidFill>
                  </a:tcPr>
                </a:tc>
                <a:extLst>
                  <a:ext uri="{0D108BD9-81ED-4DB2-BD59-A6C34878D82A}">
                    <a16:rowId xmlns:a16="http://schemas.microsoft.com/office/drawing/2014/main" val="470289309"/>
                  </a:ext>
                </a:extLst>
              </a:tr>
              <a:tr h="0">
                <a:tc>
                  <a:txBody>
                    <a:bodyPr/>
                    <a:lstStyle/>
                    <a:p>
                      <a:pPr>
                        <a:lnSpc>
                          <a:spcPct val="100000"/>
                        </a:lnSpc>
                      </a:pPr>
                      <a:r>
                        <a:rPr lang="en-GB" sz="1050" dirty="0">
                          <a:solidFill>
                            <a:schemeClr val="bg1"/>
                          </a:solidFill>
                          <a:effectLst/>
                          <a:latin typeface="Calibri" panose="020F0502020204030204" pitchFamily="34" charset="0"/>
                          <a:cs typeface="Calibri" panose="020F0502020204030204" pitchFamily="34" charset="0"/>
                        </a:rPr>
                        <a:t>Endpoint</a:t>
                      </a:r>
                      <a:endParaRPr lang="da-DK" sz="105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b">
                    <a:lnR w="12700" cap="flat" cmpd="sng" algn="ctr">
                      <a:solidFill>
                        <a:schemeClr val="tx1"/>
                      </a:solidFill>
                      <a:prstDash val="solid"/>
                      <a:round/>
                      <a:headEnd type="none" w="med" len="med"/>
                      <a:tailEnd type="none" w="med" len="med"/>
                    </a:lnR>
                    <a:solidFill>
                      <a:schemeClr val="accent1"/>
                    </a:solidFill>
                  </a:tcPr>
                </a:tc>
                <a:tc gridSpan="2">
                  <a:txBody>
                    <a:bodyPr/>
                    <a:lstStyle/>
                    <a:p>
                      <a:pPr algn="ctr">
                        <a:lnSpc>
                          <a:spcPct val="100000"/>
                        </a:lnSpc>
                      </a:pPr>
                      <a:r>
                        <a:rPr lang="en-GB" sz="1050" b="1" dirty="0">
                          <a:solidFill>
                            <a:schemeClr val="bg1"/>
                          </a:solidFill>
                          <a:effectLst/>
                          <a:latin typeface="Calibri" panose="020F0502020204030204" pitchFamily="34" charset="0"/>
                          <a:cs typeface="Calibri" panose="020F0502020204030204" pitchFamily="34" charset="0"/>
                        </a:rPr>
                        <a:t>No. of events</a:t>
                      </a:r>
                      <a:endParaRPr lang="da-DK" sz="105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solidFill>
                      <a:schemeClr val="accent1"/>
                    </a:solidFill>
                  </a:tcPr>
                </a:tc>
                <a:tc hMerge="1">
                  <a:txBody>
                    <a:bodyPr/>
                    <a:lstStyle/>
                    <a:p>
                      <a:endParaRPr lang="en-US"/>
                    </a:p>
                  </a:txBody>
                  <a:tcPr/>
                </a:tc>
                <a:tc>
                  <a:txBody>
                    <a:bodyPr/>
                    <a:lstStyle/>
                    <a:p>
                      <a:pPr algn="ctr">
                        <a:lnSpc>
                          <a:spcPct val="100000"/>
                        </a:lnSpc>
                      </a:pPr>
                      <a:endParaRPr lang="da-DK" sz="105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R w="12700" cap="flat" cmpd="sng" algn="ctr">
                      <a:solidFill>
                        <a:schemeClr val="tx1"/>
                      </a:solidFill>
                      <a:prstDash val="solid"/>
                      <a:round/>
                      <a:headEnd type="none" w="med" len="med"/>
                      <a:tailEnd type="none" w="med" len="med"/>
                    </a:lnR>
                    <a:solidFill>
                      <a:schemeClr val="accent1"/>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1" dirty="0">
                          <a:solidFill>
                            <a:schemeClr val="bg1"/>
                          </a:solidFill>
                          <a:effectLst/>
                          <a:latin typeface="Calibri" panose="020F0502020204030204" pitchFamily="34" charset="0"/>
                          <a:cs typeface="Calibri" panose="020F0502020204030204" pitchFamily="34" charset="0"/>
                        </a:rPr>
                        <a:t>No. of events</a:t>
                      </a:r>
                      <a:endParaRPr lang="da-DK" sz="105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solidFill>
                      <a:schemeClr val="accent1"/>
                    </a:solidFill>
                  </a:tcPr>
                </a:tc>
                <a:tc hMerge="1">
                  <a:txBody>
                    <a:bodyPr/>
                    <a:lstStyle/>
                    <a:p>
                      <a:endParaRPr lang="en-US"/>
                    </a:p>
                  </a:txBody>
                  <a:tcPr/>
                </a:tc>
                <a:tc>
                  <a:txBody>
                    <a:bodyPr/>
                    <a:lstStyle/>
                    <a:p>
                      <a:pPr algn="ctr">
                        <a:lnSpc>
                          <a:spcPct val="100000"/>
                        </a:lnSpc>
                      </a:pPr>
                      <a:endParaRPr lang="da-DK" sz="105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solidFill>
                      <a:schemeClr val="accent1"/>
                    </a:solidFill>
                  </a:tcPr>
                </a:tc>
                <a:extLst>
                  <a:ext uri="{0D108BD9-81ED-4DB2-BD59-A6C34878D82A}">
                    <a16:rowId xmlns:a16="http://schemas.microsoft.com/office/drawing/2014/main" val="116894552"/>
                  </a:ext>
                </a:extLst>
              </a:tr>
              <a:tr h="0">
                <a:tc>
                  <a:txBody>
                    <a:bodyPr/>
                    <a:lstStyle/>
                    <a:p>
                      <a:pPr algn="ctr">
                        <a:lnSpc>
                          <a:spcPct val="100000"/>
                        </a:lnSpc>
                      </a:pPr>
                      <a:r>
                        <a:rPr lang="en-GB" sz="1050" b="1" i="1" dirty="0">
                          <a:effectLst/>
                          <a:latin typeface="Calibri" panose="020F0502020204030204" pitchFamily="34" charset="0"/>
                          <a:ea typeface="Times New Roman" panose="02020603050405020304" pitchFamily="18" charset="0"/>
                          <a:cs typeface="Calibri" panose="020F0502020204030204" pitchFamily="34" charset="0"/>
                        </a:rPr>
                        <a:t>Primary endpoint</a:t>
                      </a:r>
                      <a:endParaRPr lang="da-DK" sz="1050" b="1" i="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0000"/>
                        </a:lnSpc>
                      </a:pPr>
                      <a:endParaRPr lang="da-DK" sz="105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0000"/>
                        </a:lnSpc>
                      </a:pPr>
                      <a:endParaRPr lang="da-DK" sz="105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endParaRPr lang="da-DK" sz="105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0000"/>
                        </a:lnSpc>
                      </a:pPr>
                      <a:endParaRPr lang="da-DK" sz="105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0000"/>
                        </a:lnSpc>
                      </a:pPr>
                      <a:endParaRPr lang="da-DK" sz="105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endParaRPr lang="da-DK" sz="105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extLst>
                  <a:ext uri="{0D108BD9-81ED-4DB2-BD59-A6C34878D82A}">
                    <a16:rowId xmlns:a16="http://schemas.microsoft.com/office/drawing/2014/main" val="3636041947"/>
                  </a:ext>
                </a:extLst>
              </a:tr>
              <a:tr h="0">
                <a:tc>
                  <a:txBody>
                    <a:bodyPr/>
                    <a:lstStyle/>
                    <a:p>
                      <a:pPr>
                        <a:lnSpc>
                          <a:spcPct val="100000"/>
                        </a:lnSpc>
                      </a:pPr>
                      <a:r>
                        <a:rPr lang="en-GB" sz="1050" b="0" dirty="0">
                          <a:effectLst/>
                          <a:latin typeface="Calibri" panose="020F0502020204030204" pitchFamily="34" charset="0"/>
                          <a:cs typeface="Calibri" panose="020F0502020204030204" pitchFamily="34" charset="0"/>
                        </a:rPr>
                        <a:t>Hospitalization for RSV-related respiratory tract disease</a:t>
                      </a:r>
                      <a:endParaRPr lang="da-DK" sz="105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R w="12700" cap="flat" cmpd="sng" algn="ctr">
                      <a:solidFill>
                        <a:schemeClr val="tx1"/>
                      </a:solidFill>
                      <a:prstDash val="solid"/>
                      <a:round/>
                      <a:headEnd type="none" w="med" len="med"/>
                      <a:tailEnd type="none" w="med" len="med"/>
                    </a:lnR>
                    <a:solidFill>
                      <a:schemeClr val="accent6">
                        <a:lumMod val="20000"/>
                        <a:lumOff val="80000"/>
                      </a:schemeClr>
                    </a:solidFill>
                  </a:tcPr>
                </a:tc>
                <a:tc>
                  <a:txBody>
                    <a:bodyPr/>
                    <a:lstStyle/>
                    <a:p>
                      <a:pPr algn="ctr">
                        <a:lnSpc>
                          <a:spcPct val="100000"/>
                        </a:lnSpc>
                      </a:pPr>
                      <a:r>
                        <a:rPr lang="en-GB" sz="1050" dirty="0">
                          <a:effectLst/>
                          <a:latin typeface="Calibri" panose="020F0502020204030204" pitchFamily="34" charset="0"/>
                          <a:ea typeface="Times New Roman" panose="02020603050405020304" pitchFamily="18" charset="0"/>
                          <a:cs typeface="Calibri" panose="020F0502020204030204" pitchFamily="34" charset="0"/>
                        </a:rPr>
                        <a:t>7</a:t>
                      </a:r>
                      <a:endParaRPr lang="da-DK" sz="105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ctr">
                        <a:lnSpc>
                          <a:spcPct val="100000"/>
                        </a:lnSpc>
                      </a:pPr>
                      <a:r>
                        <a:rPr lang="da-DK" sz="1050" dirty="0">
                          <a:effectLst/>
                          <a:latin typeface="Calibri" panose="020F0502020204030204" pitchFamily="34" charset="0"/>
                          <a:ea typeface="Times New Roman" panose="02020603050405020304" pitchFamily="18" charset="0"/>
                          <a:cs typeface="Calibri" panose="020F0502020204030204" pitchFamily="34" charset="0"/>
                        </a:rPr>
                        <a:t>16</a:t>
                      </a:r>
                    </a:p>
                  </a:txBody>
                  <a:tcPr marL="68580" marR="68580" marT="0" marB="0" anchor="ctr">
                    <a:solidFill>
                      <a:schemeClr val="accent6">
                        <a:lumMod val="20000"/>
                        <a:lumOff val="80000"/>
                      </a:schemeClr>
                    </a:solidFill>
                  </a:tcPr>
                </a:tc>
                <a:tc>
                  <a:txBody>
                    <a:bodyPr/>
                    <a:lstStyle/>
                    <a:p>
                      <a:pPr algn="ctr">
                        <a:lnSpc>
                          <a:spcPct val="100000"/>
                        </a:lnSpc>
                      </a:pPr>
                      <a:r>
                        <a:rPr lang="da-DK" sz="1050" dirty="0">
                          <a:effectLst/>
                          <a:latin typeface="Calibri" panose="020F0502020204030204" pitchFamily="34" charset="0"/>
                          <a:ea typeface="Times New Roman" panose="02020603050405020304" pitchFamily="18" charset="0"/>
                          <a:cs typeface="Calibri" panose="020F0502020204030204" pitchFamily="34" charset="0"/>
                        </a:rPr>
                        <a:t>56.2% (-12.4% to 84.8%)</a:t>
                      </a:r>
                    </a:p>
                  </a:txBody>
                  <a:tcPr marL="68580" marR="68580" marT="0" marB="0" anchor="ctr">
                    <a:lnR w="12700" cap="flat" cmpd="sng" algn="ctr">
                      <a:solidFill>
                        <a:schemeClr val="tx1"/>
                      </a:solidFill>
                      <a:prstDash val="solid"/>
                      <a:round/>
                      <a:headEnd type="none" w="med" len="med"/>
                      <a:tailEnd type="none" w="med" len="med"/>
                    </a:lnR>
                    <a:solidFill>
                      <a:schemeClr val="accent6">
                        <a:lumMod val="20000"/>
                        <a:lumOff val="80000"/>
                      </a:schemeClr>
                    </a:solidFill>
                  </a:tcP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10</a:t>
                      </a:r>
                    </a:p>
                  </a:txBody>
                  <a:tcPr marL="68580" marR="68580" marT="0" marB="0" anchor="ct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34</a:t>
                      </a:r>
                    </a:p>
                  </a:txBody>
                  <a:tcPr marL="68580" marR="68580" marT="0" marB="0" anchor="ctr">
                    <a:solidFill>
                      <a:schemeClr val="accent6">
                        <a:lumMod val="20000"/>
                        <a:lumOff val="80000"/>
                      </a:schemeClr>
                    </a:solidFill>
                  </a:tcP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70.6% (39.1% to 87.0%)</a:t>
                      </a:r>
                    </a:p>
                  </a:txBody>
                  <a:tcPr marL="68580" marR="68580" marT="0" marB="0" anchor="ctr">
                    <a:solidFill>
                      <a:schemeClr val="accent6">
                        <a:lumMod val="20000"/>
                        <a:lumOff val="80000"/>
                      </a:schemeClr>
                    </a:solidFill>
                  </a:tcPr>
                </a:tc>
                <a:extLst>
                  <a:ext uri="{0D108BD9-81ED-4DB2-BD59-A6C34878D82A}">
                    <a16:rowId xmlns:a16="http://schemas.microsoft.com/office/drawing/2014/main" val="1388089854"/>
                  </a:ext>
                </a:extLst>
              </a:tr>
              <a:tr h="0">
                <a:tc>
                  <a:txBody>
                    <a:bodyPr/>
                    <a:lstStyle/>
                    <a:p>
                      <a:pPr algn="ctr">
                        <a:lnSpc>
                          <a:spcPct val="100000"/>
                        </a:lnSpc>
                      </a:pPr>
                      <a:r>
                        <a:rPr lang="en-GB" sz="1050" b="1" i="1" dirty="0">
                          <a:effectLst/>
                          <a:latin typeface="Calibri" panose="020F0502020204030204" pitchFamily="34" charset="0"/>
                          <a:cs typeface="Calibri" panose="020F0502020204030204" pitchFamily="34" charset="0"/>
                        </a:rPr>
                        <a:t>Secondary endpoints</a:t>
                      </a:r>
                      <a:endParaRPr lang="da-DK" sz="1050" b="1" i="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0000"/>
                        </a:lnSpc>
                      </a:pPr>
                      <a:endParaRPr lang="da-DK" sz="105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0000"/>
                        </a:lnSpc>
                      </a:pPr>
                      <a:endParaRPr lang="da-DK" sz="105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endParaRPr lang="da-DK" sz="105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0000"/>
                        </a:lnSpc>
                      </a:pPr>
                      <a:endParaRPr lang="da-DK" sz="105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0000"/>
                        </a:lnSpc>
                      </a:pPr>
                      <a:endParaRPr lang="da-DK" sz="105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endParaRPr lang="da-DK" sz="105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extLst>
                  <a:ext uri="{0D108BD9-81ED-4DB2-BD59-A6C34878D82A}">
                    <a16:rowId xmlns:a16="http://schemas.microsoft.com/office/drawing/2014/main" val="719731253"/>
                  </a:ext>
                </a:extLst>
              </a:tr>
              <a:tr h="0">
                <a:tc>
                  <a:txBody>
                    <a:bodyPr/>
                    <a:lstStyle/>
                    <a:p>
                      <a:pPr>
                        <a:lnSpc>
                          <a:spcPct val="100000"/>
                        </a:lnSpc>
                      </a:pPr>
                      <a:r>
                        <a:rPr lang="en-GB" sz="1050" b="0" dirty="0">
                          <a:effectLst/>
                          <a:latin typeface="Calibri" panose="020F0502020204030204" pitchFamily="34" charset="0"/>
                          <a:cs typeface="Calibri" panose="020F0502020204030204" pitchFamily="34" charset="0"/>
                        </a:rPr>
                        <a:t>Hospitalization for RSV-related lower respiratory tract disease</a:t>
                      </a:r>
                      <a:endParaRPr lang="da-DK" sz="105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R w="12700" cap="flat" cmpd="sng" algn="ctr">
                      <a:solidFill>
                        <a:schemeClr val="tx1"/>
                      </a:solidFill>
                      <a:prstDash val="solid"/>
                      <a:round/>
                      <a:headEnd type="none" w="med" len="med"/>
                      <a:tailEnd type="none" w="med" len="med"/>
                    </a:lnR>
                    <a:solidFill>
                      <a:schemeClr val="accent6">
                        <a:lumMod val="20000"/>
                        <a:lumOff val="80000"/>
                      </a:schemeClr>
                    </a:solidFill>
                  </a:tcPr>
                </a:tc>
                <a:tc>
                  <a:txBody>
                    <a:bodyPr/>
                    <a:lstStyle/>
                    <a:p>
                      <a:pPr algn="ctr">
                        <a:lnSpc>
                          <a:spcPct val="100000"/>
                        </a:lnSpc>
                      </a:pPr>
                      <a:r>
                        <a:rPr lang="da-DK" sz="1050" dirty="0">
                          <a:effectLst/>
                          <a:latin typeface="Calibri" panose="020F0502020204030204" pitchFamily="34" charset="0"/>
                          <a:ea typeface="Times New Roman" panose="02020603050405020304" pitchFamily="18" charset="0"/>
                          <a:cs typeface="Calibri" panose="020F0502020204030204" pitchFamily="34" charset="0"/>
                        </a:rPr>
                        <a:t>4</a:t>
                      </a:r>
                    </a:p>
                  </a:txBody>
                  <a:tcPr marL="68580" marR="68580" marT="0" marB="0" anchor="ct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ctr">
                        <a:lnSpc>
                          <a:spcPct val="100000"/>
                        </a:lnSpc>
                      </a:pPr>
                      <a:r>
                        <a:rPr lang="da-DK" sz="1050" dirty="0">
                          <a:effectLst/>
                          <a:latin typeface="Calibri" panose="020F0502020204030204" pitchFamily="34" charset="0"/>
                          <a:ea typeface="Times New Roman" panose="02020603050405020304" pitchFamily="18" charset="0"/>
                          <a:cs typeface="Calibri" panose="020F0502020204030204" pitchFamily="34" charset="0"/>
                        </a:rPr>
                        <a:t>13</a:t>
                      </a:r>
                    </a:p>
                  </a:txBody>
                  <a:tcPr marL="68580" marR="68580" marT="0" marB="0" anchor="ctr">
                    <a:solidFill>
                      <a:schemeClr val="accent6">
                        <a:lumMod val="20000"/>
                        <a:lumOff val="80000"/>
                      </a:schemeClr>
                    </a:solidFill>
                  </a:tcPr>
                </a:tc>
                <a:tc>
                  <a:txBody>
                    <a:bodyPr/>
                    <a:lstStyle/>
                    <a:p>
                      <a:pPr algn="ctr">
                        <a:lnSpc>
                          <a:spcPct val="100000"/>
                        </a:lnSpc>
                      </a:pPr>
                      <a:r>
                        <a:rPr lang="da-DK" sz="1050" dirty="0">
                          <a:effectLst/>
                          <a:latin typeface="Calibri" panose="020F0502020204030204" pitchFamily="34" charset="0"/>
                          <a:ea typeface="Times New Roman" panose="02020603050405020304" pitchFamily="18" charset="0"/>
                          <a:cs typeface="Calibri" panose="020F0502020204030204" pitchFamily="34" charset="0"/>
                        </a:rPr>
                        <a:t>69.2% (0.4% to 92.7%)</a:t>
                      </a:r>
                    </a:p>
                  </a:txBody>
                  <a:tcPr marL="68580" marR="68580" marT="0" marB="0" anchor="ctr">
                    <a:lnR w="12700" cap="flat" cmpd="sng" algn="ctr">
                      <a:solidFill>
                        <a:schemeClr val="tx1"/>
                      </a:solidFill>
                      <a:prstDash val="solid"/>
                      <a:round/>
                      <a:headEnd type="none" w="med" len="med"/>
                      <a:tailEnd type="none" w="med" len="med"/>
                    </a:lnR>
                    <a:solidFill>
                      <a:schemeClr val="accent6">
                        <a:lumMod val="20000"/>
                        <a:lumOff val="80000"/>
                      </a:schemeClr>
                    </a:solidFill>
                  </a:tcP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5</a:t>
                      </a:r>
                    </a:p>
                  </a:txBody>
                  <a:tcPr marL="68580" marR="68580" marT="0" marB="0" anchor="ct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25</a:t>
                      </a:r>
                    </a:p>
                  </a:txBody>
                  <a:tcPr marL="68580" marR="68580" marT="0" marB="0" anchor="ctr">
                    <a:solidFill>
                      <a:schemeClr val="accent6">
                        <a:lumMod val="20000"/>
                        <a:lumOff val="80000"/>
                      </a:schemeClr>
                    </a:solidFill>
                  </a:tcP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80.0% (46.8% to 94.0%)</a:t>
                      </a:r>
                    </a:p>
                  </a:txBody>
                  <a:tcPr marL="68580" marR="68580" marT="0" marB="0" anchor="ctr">
                    <a:solidFill>
                      <a:schemeClr val="accent6">
                        <a:lumMod val="20000"/>
                        <a:lumOff val="80000"/>
                      </a:schemeClr>
                    </a:solidFill>
                  </a:tcPr>
                </a:tc>
                <a:extLst>
                  <a:ext uri="{0D108BD9-81ED-4DB2-BD59-A6C34878D82A}">
                    <a16:rowId xmlns:a16="http://schemas.microsoft.com/office/drawing/2014/main" val="470928601"/>
                  </a:ext>
                </a:extLst>
              </a:tr>
              <a:tr h="0">
                <a:tc>
                  <a:txBody>
                    <a:bodyPr/>
                    <a:lstStyle/>
                    <a:p>
                      <a:pPr>
                        <a:lnSpc>
                          <a:spcPct val="100000"/>
                        </a:lnSpc>
                      </a:pPr>
                      <a:r>
                        <a:rPr lang="en-GB" sz="1050" b="0" dirty="0">
                          <a:effectLst/>
                          <a:latin typeface="Calibri" panose="020F0502020204030204" pitchFamily="34" charset="0"/>
                          <a:cs typeface="Calibri" panose="020F0502020204030204" pitchFamily="34" charset="0"/>
                        </a:rPr>
                        <a:t>Hospitalization for any respiratory tract disease</a:t>
                      </a:r>
                      <a:endParaRPr lang="da-DK" sz="105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0000"/>
                        </a:lnSpc>
                      </a:pPr>
                      <a:r>
                        <a:rPr lang="da-DK" sz="1050" dirty="0">
                          <a:effectLst/>
                          <a:latin typeface="Calibri" panose="020F0502020204030204" pitchFamily="34" charset="0"/>
                          <a:ea typeface="Times New Roman" panose="02020603050405020304" pitchFamily="18" charset="0"/>
                          <a:cs typeface="Calibri" panose="020F0502020204030204" pitchFamily="34" charset="0"/>
                        </a:rPr>
                        <a:t>651</a:t>
                      </a: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0000"/>
                        </a:lnSpc>
                      </a:pPr>
                      <a:r>
                        <a:rPr lang="da-DK" sz="1050" dirty="0">
                          <a:effectLst/>
                          <a:latin typeface="Calibri" panose="020F0502020204030204" pitchFamily="34" charset="0"/>
                          <a:ea typeface="Times New Roman" panose="02020603050405020304" pitchFamily="18" charset="0"/>
                          <a:cs typeface="Calibri" panose="020F0502020204030204" pitchFamily="34" charset="0"/>
                        </a:rPr>
                        <a:t>645</a:t>
                      </a:r>
                    </a:p>
                  </a:txBody>
                  <a:tcPr marL="68580" marR="68580" marT="0" marB="0" anchor="ctr"/>
                </a:tc>
                <a:tc>
                  <a:txBody>
                    <a:bodyPr/>
                    <a:lstStyle/>
                    <a:p>
                      <a:pPr algn="ctr">
                        <a:lnSpc>
                          <a:spcPct val="100000"/>
                        </a:lnSpc>
                      </a:pPr>
                      <a:r>
                        <a:rPr lang="da-DK" sz="1050" dirty="0">
                          <a:effectLst/>
                          <a:latin typeface="Calibri" panose="020F0502020204030204" pitchFamily="34" charset="0"/>
                          <a:ea typeface="Times New Roman" panose="02020603050405020304" pitchFamily="18" charset="0"/>
                          <a:cs typeface="Calibri" panose="020F0502020204030204" pitchFamily="34" charset="0"/>
                        </a:rPr>
                        <a:t>-1.0% (-12.8% to 9.6%)</a:t>
                      </a: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884</a:t>
                      </a: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938</a:t>
                      </a:r>
                    </a:p>
                  </a:txBody>
                  <a:tcPr marL="68580" marR="68580" marT="0" marB="0" anchor="ct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5.8% (-3.4% to 14.1%)</a:t>
                      </a:r>
                    </a:p>
                  </a:txBody>
                  <a:tcPr marL="68580" marR="68580" marT="0" marB="0" anchor="ctr"/>
                </a:tc>
                <a:extLst>
                  <a:ext uri="{0D108BD9-81ED-4DB2-BD59-A6C34878D82A}">
                    <a16:rowId xmlns:a16="http://schemas.microsoft.com/office/drawing/2014/main" val="3275219889"/>
                  </a:ext>
                </a:extLst>
              </a:tr>
              <a:tr h="203528">
                <a:tc>
                  <a:txBody>
                    <a:bodyPr/>
                    <a:lstStyle/>
                    <a:p>
                      <a:pPr>
                        <a:lnSpc>
                          <a:spcPct val="100000"/>
                        </a:lnSpc>
                      </a:pPr>
                      <a:r>
                        <a:rPr lang="da-DK" sz="1050" b="0" dirty="0">
                          <a:effectLst/>
                          <a:latin typeface="Calibri" panose="020F0502020204030204" pitchFamily="34" charset="0"/>
                          <a:ea typeface="Times New Roman" panose="02020603050405020304" pitchFamily="18" charset="0"/>
                          <a:cs typeface="Calibri" panose="020F0502020204030204" pitchFamily="34" charset="0"/>
                        </a:rPr>
                        <a:t>RSV-</a:t>
                      </a:r>
                      <a:r>
                        <a:rPr lang="da-DK" sz="1050" b="0" dirty="0" err="1">
                          <a:effectLst/>
                          <a:latin typeface="Calibri" panose="020F0502020204030204" pitchFamily="34" charset="0"/>
                          <a:ea typeface="Times New Roman" panose="02020603050405020304" pitchFamily="18" charset="0"/>
                          <a:cs typeface="Calibri" panose="020F0502020204030204" pitchFamily="34" charset="0"/>
                        </a:rPr>
                        <a:t>related</a:t>
                      </a:r>
                      <a:r>
                        <a:rPr lang="da-DK" sz="1050" b="0" dirty="0">
                          <a:effectLst/>
                          <a:latin typeface="Calibri" panose="020F0502020204030204" pitchFamily="34" charset="0"/>
                          <a:ea typeface="Times New Roman" panose="02020603050405020304" pitchFamily="18" charset="0"/>
                          <a:cs typeface="Calibri" panose="020F0502020204030204" pitchFamily="34" charset="0"/>
                        </a:rPr>
                        <a:t> </a:t>
                      </a:r>
                      <a:r>
                        <a:rPr lang="da-DK" sz="1050" b="0" dirty="0" err="1">
                          <a:effectLst/>
                          <a:latin typeface="Calibri" panose="020F0502020204030204" pitchFamily="34" charset="0"/>
                          <a:ea typeface="Times New Roman" panose="02020603050405020304" pitchFamily="18" charset="0"/>
                          <a:cs typeface="Calibri" panose="020F0502020204030204" pitchFamily="34" charset="0"/>
                        </a:rPr>
                        <a:t>hospitalization</a:t>
                      </a:r>
                      <a:r>
                        <a:rPr lang="da-DK" sz="1050" b="0" dirty="0">
                          <a:effectLst/>
                          <a:latin typeface="Calibri" panose="020F0502020204030204" pitchFamily="34" charset="0"/>
                          <a:ea typeface="Times New Roman" panose="02020603050405020304" pitchFamily="18" charset="0"/>
                          <a:cs typeface="Calibri" panose="020F0502020204030204" pitchFamily="34" charset="0"/>
                        </a:rPr>
                        <a:t> (ICD-10 </a:t>
                      </a:r>
                      <a:r>
                        <a:rPr lang="da-DK" sz="1050" b="0" dirty="0" err="1">
                          <a:effectLst/>
                          <a:latin typeface="Calibri" panose="020F0502020204030204" pitchFamily="34" charset="0"/>
                          <a:ea typeface="Times New Roman" panose="02020603050405020304" pitchFamily="18" charset="0"/>
                          <a:cs typeface="Calibri" panose="020F0502020204030204" pitchFamily="34" charset="0"/>
                        </a:rPr>
                        <a:t>codes</a:t>
                      </a:r>
                      <a:r>
                        <a:rPr lang="da-DK" sz="1050" b="0" dirty="0">
                          <a:effectLst/>
                          <a:latin typeface="Calibri" panose="020F0502020204030204" pitchFamily="34" charset="0"/>
                          <a:ea typeface="Times New Roman" panose="02020603050405020304" pitchFamily="18" charset="0"/>
                          <a:cs typeface="Calibri" panose="020F0502020204030204" pitchFamily="34" charset="0"/>
                        </a:rPr>
                        <a:t>)</a:t>
                      </a:r>
                    </a:p>
                  </a:txBody>
                  <a:tcPr marL="68580" marR="68580" marT="0" marB="0" anchor="ctr">
                    <a:lnR w="12700" cap="flat" cmpd="sng" algn="ctr">
                      <a:solidFill>
                        <a:schemeClr val="tx1"/>
                      </a:solidFill>
                      <a:prstDash val="solid"/>
                      <a:round/>
                      <a:headEnd type="none" w="med" len="med"/>
                      <a:tailEnd type="none" w="med" len="med"/>
                    </a:lnR>
                    <a:solidFill>
                      <a:schemeClr val="accent6">
                        <a:lumMod val="20000"/>
                        <a:lumOff val="80000"/>
                      </a:schemeClr>
                    </a:solidFill>
                  </a:tcPr>
                </a:tc>
                <a:tc>
                  <a:txBody>
                    <a:bodyPr/>
                    <a:lstStyle/>
                    <a:p>
                      <a:pPr algn="ctr">
                        <a:lnSpc>
                          <a:spcPct val="100000"/>
                        </a:lnSpc>
                      </a:pPr>
                      <a:r>
                        <a:rPr lang="da-DK" sz="1050" dirty="0">
                          <a:effectLst/>
                          <a:latin typeface="Calibri" panose="020F0502020204030204" pitchFamily="34" charset="0"/>
                          <a:ea typeface="Times New Roman" panose="02020603050405020304" pitchFamily="18" charset="0"/>
                          <a:cs typeface="Calibri" panose="020F0502020204030204" pitchFamily="34" charset="0"/>
                        </a:rPr>
                        <a:t>5</a:t>
                      </a:r>
                    </a:p>
                  </a:txBody>
                  <a:tcPr marL="68580" marR="68580" marT="0" marB="0" anchor="ct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ctr">
                        <a:lnSpc>
                          <a:spcPct val="100000"/>
                        </a:lnSpc>
                      </a:pPr>
                      <a:r>
                        <a:rPr lang="da-DK" sz="1050" dirty="0">
                          <a:effectLst/>
                          <a:latin typeface="Calibri" panose="020F0502020204030204" pitchFamily="34" charset="0"/>
                          <a:ea typeface="Times New Roman" panose="02020603050405020304" pitchFamily="18" charset="0"/>
                          <a:cs typeface="Calibri" panose="020F0502020204030204" pitchFamily="34" charset="0"/>
                        </a:rPr>
                        <a:t>7</a:t>
                      </a:r>
                    </a:p>
                  </a:txBody>
                  <a:tcPr marL="68580" marR="68580" marT="0" marB="0" anchor="ctr">
                    <a:solidFill>
                      <a:schemeClr val="accent6">
                        <a:lumMod val="20000"/>
                        <a:lumOff val="80000"/>
                      </a:schemeClr>
                    </a:solidFill>
                  </a:tcPr>
                </a:tc>
                <a:tc>
                  <a:txBody>
                    <a:bodyPr/>
                    <a:lstStyle/>
                    <a:p>
                      <a:pPr algn="ctr">
                        <a:lnSpc>
                          <a:spcPct val="100000"/>
                        </a:lnSpc>
                      </a:pPr>
                      <a:r>
                        <a:rPr lang="da-DK" sz="1050" dirty="0">
                          <a:effectLst/>
                          <a:latin typeface="Calibri" panose="020F0502020204030204" pitchFamily="34" charset="0"/>
                          <a:ea typeface="Times New Roman" panose="02020603050405020304" pitchFamily="18" charset="0"/>
                          <a:cs typeface="Calibri" panose="020F0502020204030204" pitchFamily="34" charset="0"/>
                        </a:rPr>
                        <a:t>28.6% (-161.5% to 82.1%)</a:t>
                      </a:r>
                    </a:p>
                  </a:txBody>
                  <a:tcPr marL="68580" marR="68580" marT="0" marB="0" anchor="ctr">
                    <a:lnR w="12700" cap="flat" cmpd="sng" algn="ctr">
                      <a:solidFill>
                        <a:schemeClr val="tx1"/>
                      </a:solidFill>
                      <a:prstDash val="solid"/>
                      <a:round/>
                      <a:headEnd type="none" w="med" len="med"/>
                      <a:tailEnd type="none" w="med" len="med"/>
                    </a:lnR>
                    <a:solidFill>
                      <a:schemeClr val="accent6">
                        <a:lumMod val="20000"/>
                        <a:lumOff val="80000"/>
                      </a:schemeClr>
                    </a:solidFill>
                  </a:tcP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6</a:t>
                      </a:r>
                    </a:p>
                  </a:txBody>
                  <a:tcPr marL="68580" marR="68580" marT="0" marB="0" anchor="ct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15</a:t>
                      </a:r>
                    </a:p>
                  </a:txBody>
                  <a:tcPr marL="68580" marR="68580" marT="0" marB="0" anchor="ctr">
                    <a:solidFill>
                      <a:schemeClr val="accent6">
                        <a:lumMod val="20000"/>
                        <a:lumOff val="80000"/>
                      </a:schemeClr>
                    </a:solidFill>
                  </a:tcP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60.0% (-9.1% to 87.3%)</a:t>
                      </a:r>
                    </a:p>
                  </a:txBody>
                  <a:tcPr marL="68580" marR="68580" marT="0" marB="0" anchor="ctr">
                    <a:solidFill>
                      <a:schemeClr val="accent6">
                        <a:lumMod val="20000"/>
                        <a:lumOff val="80000"/>
                      </a:schemeClr>
                    </a:solidFill>
                  </a:tcPr>
                </a:tc>
                <a:extLst>
                  <a:ext uri="{0D108BD9-81ED-4DB2-BD59-A6C34878D82A}">
                    <a16:rowId xmlns:a16="http://schemas.microsoft.com/office/drawing/2014/main" val="3474404026"/>
                  </a:ext>
                </a:extLst>
              </a:tr>
              <a:tr h="0">
                <a:tc>
                  <a:txBody>
                    <a:bodyPr/>
                    <a:lstStyle/>
                    <a:p>
                      <a:pPr>
                        <a:lnSpc>
                          <a:spcPct val="100000"/>
                        </a:lnSpc>
                      </a:pPr>
                      <a:r>
                        <a:rPr lang="da-DK" sz="1050" b="0" dirty="0" err="1">
                          <a:effectLst/>
                          <a:latin typeface="Calibri" panose="020F0502020204030204" pitchFamily="34" charset="0"/>
                          <a:ea typeface="Times New Roman" panose="02020603050405020304" pitchFamily="18" charset="0"/>
                          <a:cs typeface="Calibri" panose="020F0502020204030204" pitchFamily="34" charset="0"/>
                        </a:rPr>
                        <a:t>Hospitalization</a:t>
                      </a:r>
                      <a:r>
                        <a:rPr lang="da-DK" sz="1050" b="0" dirty="0">
                          <a:effectLst/>
                          <a:latin typeface="Calibri" panose="020F0502020204030204" pitchFamily="34" charset="0"/>
                          <a:ea typeface="Times New Roman" panose="02020603050405020304" pitchFamily="18" charset="0"/>
                          <a:cs typeface="Calibri" panose="020F0502020204030204" pitchFamily="34" charset="0"/>
                        </a:rPr>
                        <a:t> for RSV-</a:t>
                      </a:r>
                      <a:r>
                        <a:rPr lang="da-DK" sz="1050" b="0" dirty="0" err="1">
                          <a:effectLst/>
                          <a:latin typeface="Calibri" panose="020F0502020204030204" pitchFamily="34" charset="0"/>
                          <a:ea typeface="Times New Roman" panose="02020603050405020304" pitchFamily="18" charset="0"/>
                          <a:cs typeface="Calibri" panose="020F0502020204030204" pitchFamily="34" charset="0"/>
                        </a:rPr>
                        <a:t>related</a:t>
                      </a:r>
                      <a:r>
                        <a:rPr lang="da-DK" sz="1050" b="0" dirty="0">
                          <a:effectLst/>
                          <a:latin typeface="Calibri" panose="020F0502020204030204" pitchFamily="34" charset="0"/>
                          <a:ea typeface="Times New Roman" panose="02020603050405020304" pitchFamily="18" charset="0"/>
                          <a:cs typeface="Calibri" panose="020F0502020204030204" pitchFamily="34" charset="0"/>
                        </a:rPr>
                        <a:t> </a:t>
                      </a:r>
                      <a:r>
                        <a:rPr lang="da-DK" sz="1050" b="0" dirty="0" err="1">
                          <a:effectLst/>
                          <a:latin typeface="Calibri" panose="020F0502020204030204" pitchFamily="34" charset="0"/>
                          <a:ea typeface="Times New Roman" panose="02020603050405020304" pitchFamily="18" charset="0"/>
                          <a:cs typeface="Calibri" panose="020F0502020204030204" pitchFamily="34" charset="0"/>
                        </a:rPr>
                        <a:t>cardiorespiratory</a:t>
                      </a:r>
                      <a:r>
                        <a:rPr lang="da-DK" sz="1050" b="0" dirty="0">
                          <a:effectLst/>
                          <a:latin typeface="Calibri" panose="020F0502020204030204" pitchFamily="34" charset="0"/>
                          <a:ea typeface="Times New Roman" panose="02020603050405020304" pitchFamily="18" charset="0"/>
                          <a:cs typeface="Calibri" panose="020F0502020204030204" pitchFamily="34" charset="0"/>
                        </a:rPr>
                        <a:t> </a:t>
                      </a:r>
                      <a:r>
                        <a:rPr lang="da-DK" sz="1050" b="0" dirty="0" err="1">
                          <a:effectLst/>
                          <a:latin typeface="Calibri" panose="020F0502020204030204" pitchFamily="34" charset="0"/>
                          <a:ea typeface="Times New Roman" panose="02020603050405020304" pitchFamily="18" charset="0"/>
                          <a:cs typeface="Calibri" panose="020F0502020204030204" pitchFamily="34" charset="0"/>
                        </a:rPr>
                        <a:t>disease</a:t>
                      </a:r>
                      <a:endParaRPr lang="da-DK" sz="105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0000"/>
                        </a:lnSpc>
                      </a:pPr>
                      <a:r>
                        <a:rPr lang="da-DK" sz="1050" dirty="0">
                          <a:effectLst/>
                          <a:latin typeface="Calibri" panose="020F0502020204030204" pitchFamily="34" charset="0"/>
                          <a:ea typeface="Times New Roman" panose="02020603050405020304" pitchFamily="18" charset="0"/>
                          <a:cs typeface="Calibri" panose="020F0502020204030204" pitchFamily="34" charset="0"/>
                        </a:rPr>
                        <a:t>8</a:t>
                      </a: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0000"/>
                        </a:lnSpc>
                      </a:pPr>
                      <a:r>
                        <a:rPr lang="da-DK" sz="1050"/>
                        <a:t>16</a:t>
                      </a:r>
                      <a:endParaRPr lang="da-DK" sz="105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r>
                        <a:rPr lang="da-DK" sz="1050" dirty="0">
                          <a:effectLst/>
                          <a:latin typeface="Calibri" panose="020F0502020204030204" pitchFamily="34" charset="0"/>
                          <a:ea typeface="Times New Roman" panose="02020603050405020304" pitchFamily="18" charset="0"/>
                          <a:cs typeface="Calibri" panose="020F0502020204030204" pitchFamily="34" charset="0"/>
                        </a:rPr>
                        <a:t>50.0% (-23.9% to 81.5%)</a:t>
                      </a: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11</a:t>
                      </a: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35</a:t>
                      </a:r>
                    </a:p>
                  </a:txBody>
                  <a:tcPr marL="68580" marR="68580" marT="0" marB="0" anchor="ct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68.6% (36.7% to 85.6%)</a:t>
                      </a:r>
                    </a:p>
                  </a:txBody>
                  <a:tcPr marL="68580" marR="68580" marT="0" marB="0" anchor="ctr"/>
                </a:tc>
                <a:extLst>
                  <a:ext uri="{0D108BD9-81ED-4DB2-BD59-A6C34878D82A}">
                    <a16:rowId xmlns:a16="http://schemas.microsoft.com/office/drawing/2014/main" val="280648829"/>
                  </a:ext>
                </a:extLst>
              </a:tr>
              <a:tr h="0">
                <a:tc>
                  <a:txBody>
                    <a:bodyPr/>
                    <a:lstStyle/>
                    <a:p>
                      <a:pPr>
                        <a:lnSpc>
                          <a:spcPct val="100000"/>
                        </a:lnSpc>
                      </a:pPr>
                      <a:r>
                        <a:rPr lang="da-DK" sz="1050" b="0" dirty="0" err="1">
                          <a:effectLst/>
                          <a:latin typeface="Calibri" panose="020F0502020204030204" pitchFamily="34" charset="0"/>
                          <a:ea typeface="Times New Roman" panose="02020603050405020304" pitchFamily="18" charset="0"/>
                          <a:cs typeface="Calibri" panose="020F0502020204030204" pitchFamily="34" charset="0"/>
                        </a:rPr>
                        <a:t>Hospitalization</a:t>
                      </a:r>
                      <a:r>
                        <a:rPr lang="da-DK" sz="1050" b="0" dirty="0">
                          <a:effectLst/>
                          <a:latin typeface="Calibri" panose="020F0502020204030204" pitchFamily="34" charset="0"/>
                          <a:ea typeface="Times New Roman" panose="02020603050405020304" pitchFamily="18" charset="0"/>
                          <a:cs typeface="Calibri" panose="020F0502020204030204" pitchFamily="34" charset="0"/>
                        </a:rPr>
                        <a:t> for </a:t>
                      </a:r>
                      <a:r>
                        <a:rPr lang="da-DK" sz="1050" b="0" dirty="0" err="1">
                          <a:effectLst/>
                          <a:latin typeface="Calibri" panose="020F0502020204030204" pitchFamily="34" charset="0"/>
                          <a:ea typeface="Times New Roman" panose="02020603050405020304" pitchFamily="18" charset="0"/>
                          <a:cs typeface="Calibri" panose="020F0502020204030204" pitchFamily="34" charset="0"/>
                        </a:rPr>
                        <a:t>any</a:t>
                      </a:r>
                      <a:r>
                        <a:rPr lang="da-DK" sz="1050" b="0" dirty="0">
                          <a:effectLst/>
                          <a:latin typeface="Calibri" panose="020F0502020204030204" pitchFamily="34" charset="0"/>
                          <a:ea typeface="Times New Roman" panose="02020603050405020304" pitchFamily="18" charset="0"/>
                          <a:cs typeface="Calibri" panose="020F0502020204030204" pitchFamily="34" charset="0"/>
                        </a:rPr>
                        <a:t> </a:t>
                      </a:r>
                      <a:r>
                        <a:rPr lang="da-DK" sz="1050" b="0" dirty="0" err="1">
                          <a:effectLst/>
                          <a:latin typeface="Calibri" panose="020F0502020204030204" pitchFamily="34" charset="0"/>
                          <a:ea typeface="Times New Roman" panose="02020603050405020304" pitchFamily="18" charset="0"/>
                          <a:cs typeface="Calibri" panose="020F0502020204030204" pitchFamily="34" charset="0"/>
                        </a:rPr>
                        <a:t>cardiorespiratory</a:t>
                      </a:r>
                      <a:r>
                        <a:rPr lang="da-DK" sz="1050" b="0" dirty="0">
                          <a:effectLst/>
                          <a:latin typeface="Calibri" panose="020F0502020204030204" pitchFamily="34" charset="0"/>
                          <a:ea typeface="Times New Roman" panose="02020603050405020304" pitchFamily="18" charset="0"/>
                          <a:cs typeface="Calibri" panose="020F0502020204030204" pitchFamily="34" charset="0"/>
                        </a:rPr>
                        <a:t> </a:t>
                      </a:r>
                      <a:r>
                        <a:rPr lang="da-DK" sz="1050" b="0" dirty="0" err="1">
                          <a:effectLst/>
                          <a:latin typeface="Calibri" panose="020F0502020204030204" pitchFamily="34" charset="0"/>
                          <a:ea typeface="Times New Roman" panose="02020603050405020304" pitchFamily="18" charset="0"/>
                          <a:cs typeface="Calibri" panose="020F0502020204030204" pitchFamily="34" charset="0"/>
                        </a:rPr>
                        <a:t>disease</a:t>
                      </a:r>
                      <a:endParaRPr lang="da-DK" sz="105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R w="12700" cap="flat" cmpd="sng" algn="ctr">
                      <a:solidFill>
                        <a:schemeClr val="tx1"/>
                      </a:solidFill>
                      <a:prstDash val="solid"/>
                      <a:round/>
                      <a:headEnd type="none" w="med" len="med"/>
                      <a:tailEnd type="none" w="med" len="med"/>
                    </a:lnR>
                    <a:solidFill>
                      <a:schemeClr val="accent6">
                        <a:lumMod val="20000"/>
                        <a:lumOff val="80000"/>
                      </a:schemeClr>
                    </a:solidFill>
                  </a:tcPr>
                </a:tc>
                <a:tc>
                  <a:txBody>
                    <a:bodyPr/>
                    <a:lstStyle/>
                    <a:p>
                      <a:pPr algn="ctr">
                        <a:lnSpc>
                          <a:spcPct val="100000"/>
                        </a:lnSpc>
                      </a:pPr>
                      <a:r>
                        <a:rPr lang="da-DK" sz="1050" dirty="0">
                          <a:effectLst/>
                          <a:latin typeface="Calibri" panose="020F0502020204030204" pitchFamily="34" charset="0"/>
                          <a:ea typeface="Times New Roman" panose="02020603050405020304" pitchFamily="18" charset="0"/>
                          <a:cs typeface="Calibri" panose="020F0502020204030204" pitchFamily="34" charset="0"/>
                        </a:rPr>
                        <a:t>1726</a:t>
                      </a:r>
                    </a:p>
                  </a:txBody>
                  <a:tcPr marL="68580" marR="68580" marT="0" marB="0" anchor="ct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ctr">
                        <a:lnSpc>
                          <a:spcPct val="100000"/>
                        </a:lnSpc>
                      </a:pPr>
                      <a:r>
                        <a:rPr lang="da-DK" sz="1050"/>
                        <a:t>1755</a:t>
                      </a:r>
                      <a:endParaRPr lang="da-DK" sz="105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lnSpc>
                          <a:spcPct val="100000"/>
                        </a:lnSpc>
                      </a:pPr>
                      <a:r>
                        <a:rPr lang="da-DK" sz="1050" dirty="0">
                          <a:effectLst/>
                          <a:latin typeface="Calibri" panose="020F0502020204030204" pitchFamily="34" charset="0"/>
                          <a:ea typeface="Times New Roman" panose="02020603050405020304" pitchFamily="18" charset="0"/>
                          <a:cs typeface="Calibri" panose="020F0502020204030204" pitchFamily="34" charset="0"/>
                        </a:rPr>
                        <a:t>1.6% (-5.2% to 8.0%)</a:t>
                      </a:r>
                    </a:p>
                  </a:txBody>
                  <a:tcPr marL="68580" marR="68580" marT="0" marB="0" anchor="ctr">
                    <a:lnR w="12700" cap="flat" cmpd="sng" algn="ctr">
                      <a:solidFill>
                        <a:schemeClr val="tx1"/>
                      </a:solidFill>
                      <a:prstDash val="solid"/>
                      <a:round/>
                      <a:headEnd type="none" w="med" len="med"/>
                      <a:tailEnd type="none" w="med" len="med"/>
                    </a:lnR>
                    <a:solidFill>
                      <a:schemeClr val="accent6">
                        <a:lumMod val="20000"/>
                        <a:lumOff val="80000"/>
                      </a:schemeClr>
                    </a:solidFill>
                  </a:tcP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2313</a:t>
                      </a:r>
                    </a:p>
                  </a:txBody>
                  <a:tcPr marL="68580" marR="68580" marT="0" marB="0" anchor="ct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2418</a:t>
                      </a:r>
                    </a:p>
                  </a:txBody>
                  <a:tcPr marL="68580" marR="68580" marT="0" marB="0" anchor="ctr">
                    <a:solidFill>
                      <a:schemeClr val="accent6">
                        <a:lumMod val="20000"/>
                        <a:lumOff val="80000"/>
                      </a:schemeClr>
                    </a:solidFill>
                  </a:tcP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4.4% (-1.2% to 9.7%)</a:t>
                      </a:r>
                    </a:p>
                  </a:txBody>
                  <a:tcPr marL="68580" marR="68580" marT="0" marB="0" anchor="ctr">
                    <a:solidFill>
                      <a:schemeClr val="accent6">
                        <a:lumMod val="20000"/>
                        <a:lumOff val="80000"/>
                      </a:schemeClr>
                    </a:solidFill>
                  </a:tcPr>
                </a:tc>
                <a:extLst>
                  <a:ext uri="{0D108BD9-81ED-4DB2-BD59-A6C34878D82A}">
                    <a16:rowId xmlns:a16="http://schemas.microsoft.com/office/drawing/2014/main" val="124000818"/>
                  </a:ext>
                </a:extLst>
              </a:tr>
              <a:tr h="0">
                <a:tc>
                  <a:txBody>
                    <a:bodyPr/>
                    <a:lstStyle/>
                    <a:p>
                      <a:pPr>
                        <a:lnSpc>
                          <a:spcPct val="100000"/>
                        </a:lnSpc>
                      </a:pPr>
                      <a:r>
                        <a:rPr lang="da-DK" sz="1050" b="0" dirty="0" err="1">
                          <a:effectLst/>
                          <a:latin typeface="Calibri" panose="020F0502020204030204" pitchFamily="34" charset="0"/>
                          <a:ea typeface="Times New Roman" panose="02020603050405020304" pitchFamily="18" charset="0"/>
                          <a:cs typeface="Calibri" panose="020F0502020204030204" pitchFamily="34" charset="0"/>
                        </a:rPr>
                        <a:t>Hospitalization</a:t>
                      </a:r>
                      <a:r>
                        <a:rPr lang="da-DK" sz="1050" b="0" dirty="0">
                          <a:effectLst/>
                          <a:latin typeface="Calibri" panose="020F0502020204030204" pitchFamily="34" charset="0"/>
                          <a:ea typeface="Times New Roman" panose="02020603050405020304" pitchFamily="18" charset="0"/>
                          <a:cs typeface="Calibri" panose="020F0502020204030204" pitchFamily="34" charset="0"/>
                        </a:rPr>
                        <a:t> for </a:t>
                      </a:r>
                      <a:r>
                        <a:rPr lang="da-DK" sz="1050" b="0" dirty="0" err="1">
                          <a:effectLst/>
                          <a:latin typeface="Calibri" panose="020F0502020204030204" pitchFamily="34" charset="0"/>
                          <a:ea typeface="Times New Roman" panose="02020603050405020304" pitchFamily="18" charset="0"/>
                          <a:cs typeface="Calibri" panose="020F0502020204030204" pitchFamily="34" charset="0"/>
                        </a:rPr>
                        <a:t>any</a:t>
                      </a:r>
                      <a:r>
                        <a:rPr lang="da-DK" sz="1050" b="0" dirty="0">
                          <a:effectLst/>
                          <a:latin typeface="Calibri" panose="020F0502020204030204" pitchFamily="34" charset="0"/>
                          <a:ea typeface="Times New Roman" panose="02020603050405020304" pitchFamily="18" charset="0"/>
                          <a:cs typeface="Calibri" panose="020F0502020204030204" pitchFamily="34" charset="0"/>
                        </a:rPr>
                        <a:t> </a:t>
                      </a:r>
                      <a:r>
                        <a:rPr lang="da-DK" sz="1050" b="0" dirty="0" err="1">
                          <a:effectLst/>
                          <a:latin typeface="Calibri" panose="020F0502020204030204" pitchFamily="34" charset="0"/>
                          <a:ea typeface="Times New Roman" panose="02020603050405020304" pitchFamily="18" charset="0"/>
                          <a:cs typeface="Calibri" panose="020F0502020204030204" pitchFamily="34" charset="0"/>
                        </a:rPr>
                        <a:t>lower</a:t>
                      </a:r>
                      <a:r>
                        <a:rPr lang="da-DK" sz="1050" b="0" dirty="0">
                          <a:effectLst/>
                          <a:latin typeface="Calibri" panose="020F0502020204030204" pitchFamily="34" charset="0"/>
                          <a:ea typeface="Times New Roman" panose="02020603050405020304" pitchFamily="18" charset="0"/>
                          <a:cs typeface="Calibri" panose="020F0502020204030204" pitchFamily="34" charset="0"/>
                        </a:rPr>
                        <a:t> </a:t>
                      </a:r>
                      <a:r>
                        <a:rPr lang="da-DK" sz="1050" b="0" dirty="0" err="1">
                          <a:effectLst/>
                          <a:latin typeface="Calibri" panose="020F0502020204030204" pitchFamily="34" charset="0"/>
                          <a:ea typeface="Times New Roman" panose="02020603050405020304" pitchFamily="18" charset="0"/>
                          <a:cs typeface="Calibri" panose="020F0502020204030204" pitchFamily="34" charset="0"/>
                        </a:rPr>
                        <a:t>respiratory</a:t>
                      </a:r>
                      <a:r>
                        <a:rPr lang="da-DK" sz="1050" b="0" dirty="0">
                          <a:effectLst/>
                          <a:latin typeface="Calibri" panose="020F0502020204030204" pitchFamily="34" charset="0"/>
                          <a:ea typeface="Times New Roman" panose="02020603050405020304" pitchFamily="18" charset="0"/>
                          <a:cs typeface="Calibri" panose="020F0502020204030204" pitchFamily="34" charset="0"/>
                        </a:rPr>
                        <a:t> </a:t>
                      </a:r>
                      <a:r>
                        <a:rPr lang="da-DK" sz="1050" b="0" dirty="0" err="1">
                          <a:effectLst/>
                          <a:latin typeface="Calibri" panose="020F0502020204030204" pitchFamily="34" charset="0"/>
                          <a:ea typeface="Times New Roman" panose="02020603050405020304" pitchFamily="18" charset="0"/>
                          <a:cs typeface="Calibri" panose="020F0502020204030204" pitchFamily="34" charset="0"/>
                        </a:rPr>
                        <a:t>tract</a:t>
                      </a:r>
                      <a:r>
                        <a:rPr lang="da-DK" sz="1050" b="0" dirty="0">
                          <a:effectLst/>
                          <a:latin typeface="Calibri" panose="020F0502020204030204" pitchFamily="34" charset="0"/>
                          <a:ea typeface="Times New Roman" panose="02020603050405020304" pitchFamily="18" charset="0"/>
                          <a:cs typeface="Calibri" panose="020F0502020204030204" pitchFamily="34" charset="0"/>
                        </a:rPr>
                        <a:t> </a:t>
                      </a:r>
                      <a:r>
                        <a:rPr lang="da-DK" sz="1050" b="0" dirty="0" err="1">
                          <a:effectLst/>
                          <a:latin typeface="Calibri" panose="020F0502020204030204" pitchFamily="34" charset="0"/>
                          <a:ea typeface="Times New Roman" panose="02020603050405020304" pitchFamily="18" charset="0"/>
                          <a:cs typeface="Calibri" panose="020F0502020204030204" pitchFamily="34" charset="0"/>
                        </a:rPr>
                        <a:t>disease</a:t>
                      </a:r>
                      <a:endParaRPr lang="da-DK" sz="105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0000"/>
                        </a:lnSpc>
                      </a:pPr>
                      <a:r>
                        <a:rPr lang="da-DK" sz="1050" dirty="0">
                          <a:effectLst/>
                          <a:latin typeface="Calibri" panose="020F0502020204030204" pitchFamily="34" charset="0"/>
                          <a:ea typeface="Times New Roman" panose="02020603050405020304" pitchFamily="18" charset="0"/>
                          <a:cs typeface="Calibri" panose="020F0502020204030204" pitchFamily="34" charset="0"/>
                        </a:rPr>
                        <a:t>582</a:t>
                      </a: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0000"/>
                        </a:lnSpc>
                      </a:pPr>
                      <a:r>
                        <a:rPr lang="da-DK" sz="1050"/>
                        <a:t>578</a:t>
                      </a:r>
                      <a:endParaRPr lang="da-DK" sz="105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r>
                        <a:rPr lang="da-DK" sz="1050" dirty="0">
                          <a:effectLst/>
                          <a:latin typeface="Calibri" panose="020F0502020204030204" pitchFamily="34" charset="0"/>
                          <a:ea typeface="Times New Roman" panose="02020603050405020304" pitchFamily="18" charset="0"/>
                          <a:cs typeface="Calibri" panose="020F0502020204030204" pitchFamily="34" charset="0"/>
                        </a:rPr>
                        <a:t>-0.7% (-13.2% to 10.4%)</a:t>
                      </a: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774</a:t>
                      </a: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839</a:t>
                      </a:r>
                    </a:p>
                  </a:txBody>
                  <a:tcPr marL="68580" marR="68580" marT="0" marB="0" anchor="ct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7.8% (-1.8% to 16.5%)</a:t>
                      </a:r>
                    </a:p>
                  </a:txBody>
                  <a:tcPr marL="68580" marR="68580" marT="0" marB="0" anchor="ctr"/>
                </a:tc>
                <a:extLst>
                  <a:ext uri="{0D108BD9-81ED-4DB2-BD59-A6C34878D82A}">
                    <a16:rowId xmlns:a16="http://schemas.microsoft.com/office/drawing/2014/main" val="3519494699"/>
                  </a:ext>
                </a:extLst>
              </a:tr>
              <a:tr h="222368">
                <a:tc>
                  <a:txBody>
                    <a:bodyPr/>
                    <a:lstStyle/>
                    <a:p>
                      <a:pPr>
                        <a:lnSpc>
                          <a:spcPct val="100000"/>
                        </a:lnSpc>
                      </a:pPr>
                      <a:r>
                        <a:rPr lang="da-DK" sz="1050" b="0" dirty="0" err="1">
                          <a:effectLst/>
                          <a:latin typeface="Calibri" panose="020F0502020204030204" pitchFamily="34" charset="0"/>
                          <a:ea typeface="Times New Roman" panose="02020603050405020304" pitchFamily="18" charset="0"/>
                          <a:cs typeface="Calibri" panose="020F0502020204030204" pitchFamily="34" charset="0"/>
                        </a:rPr>
                        <a:t>Hospitalization</a:t>
                      </a:r>
                      <a:r>
                        <a:rPr lang="da-DK" sz="1050" b="0" dirty="0">
                          <a:effectLst/>
                          <a:latin typeface="Calibri" panose="020F0502020204030204" pitchFamily="34" charset="0"/>
                          <a:ea typeface="Times New Roman" panose="02020603050405020304" pitchFamily="18" charset="0"/>
                          <a:cs typeface="Calibri" panose="020F0502020204030204" pitchFamily="34" charset="0"/>
                        </a:rPr>
                        <a:t> for </a:t>
                      </a:r>
                      <a:r>
                        <a:rPr lang="da-DK" sz="1050" b="0" dirty="0" err="1">
                          <a:effectLst/>
                          <a:latin typeface="Calibri" panose="020F0502020204030204" pitchFamily="34" charset="0"/>
                          <a:ea typeface="Times New Roman" panose="02020603050405020304" pitchFamily="18" charset="0"/>
                          <a:cs typeface="Calibri" panose="020F0502020204030204" pitchFamily="34" charset="0"/>
                        </a:rPr>
                        <a:t>any</a:t>
                      </a:r>
                      <a:r>
                        <a:rPr lang="da-DK" sz="1050" b="0" dirty="0">
                          <a:effectLst/>
                          <a:latin typeface="Calibri" panose="020F0502020204030204" pitchFamily="34" charset="0"/>
                          <a:ea typeface="Times New Roman" panose="02020603050405020304" pitchFamily="18" charset="0"/>
                          <a:cs typeface="Calibri" panose="020F0502020204030204" pitchFamily="34" charset="0"/>
                        </a:rPr>
                        <a:t> cause</a:t>
                      </a:r>
                    </a:p>
                  </a:txBody>
                  <a:tcPr marL="68580" marR="68580" marT="0" marB="0" anchor="ctr">
                    <a:lnR w="12700" cap="flat" cmpd="sng" algn="ctr">
                      <a:solidFill>
                        <a:schemeClr val="tx1"/>
                      </a:solidFill>
                      <a:prstDash val="solid"/>
                      <a:round/>
                      <a:headEnd type="none" w="med" len="med"/>
                      <a:tailEnd type="none" w="med" len="med"/>
                    </a:lnR>
                    <a:solidFill>
                      <a:schemeClr val="accent6">
                        <a:lumMod val="20000"/>
                        <a:lumOff val="80000"/>
                      </a:schemeClr>
                    </a:solidFill>
                  </a:tcPr>
                </a:tc>
                <a:tc>
                  <a:txBody>
                    <a:bodyPr/>
                    <a:lstStyle/>
                    <a:p>
                      <a:pPr algn="ctr">
                        <a:lnSpc>
                          <a:spcPct val="100000"/>
                        </a:lnSpc>
                      </a:pPr>
                      <a:r>
                        <a:rPr lang="da-DK" sz="1050" dirty="0">
                          <a:effectLst/>
                          <a:latin typeface="Calibri" panose="020F0502020204030204" pitchFamily="34" charset="0"/>
                          <a:ea typeface="Times New Roman" panose="02020603050405020304" pitchFamily="18" charset="0"/>
                          <a:cs typeface="Calibri" panose="020F0502020204030204" pitchFamily="34" charset="0"/>
                        </a:rPr>
                        <a:t>7884</a:t>
                      </a:r>
                    </a:p>
                  </a:txBody>
                  <a:tcPr marL="68580" marR="68580" marT="0" marB="0" anchor="ct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ctr">
                        <a:lnSpc>
                          <a:spcPct val="100000"/>
                        </a:lnSpc>
                      </a:pPr>
                      <a:r>
                        <a:rPr lang="da-DK" sz="1050"/>
                        <a:t>7841</a:t>
                      </a:r>
                      <a:endParaRPr lang="da-DK" sz="105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lnSpc>
                          <a:spcPct val="100000"/>
                        </a:lnSpc>
                      </a:pPr>
                      <a:r>
                        <a:rPr lang="da-DK" sz="1050" dirty="0">
                          <a:effectLst/>
                          <a:latin typeface="Calibri" panose="020F0502020204030204" pitchFamily="34" charset="0"/>
                          <a:ea typeface="Times New Roman" panose="02020603050405020304" pitchFamily="18" charset="0"/>
                          <a:cs typeface="Calibri" panose="020F0502020204030204" pitchFamily="34" charset="0"/>
                        </a:rPr>
                        <a:t>-0.6% (-3.8% to 2.5%)</a:t>
                      </a:r>
                    </a:p>
                  </a:txBody>
                  <a:tcPr marL="68580" marR="68580" marT="0" marB="0" anchor="ctr">
                    <a:lnR w="12700" cap="flat" cmpd="sng" algn="ctr">
                      <a:solidFill>
                        <a:schemeClr val="tx1"/>
                      </a:solidFill>
                      <a:prstDash val="solid"/>
                      <a:round/>
                      <a:headEnd type="none" w="med" len="med"/>
                      <a:tailEnd type="none" w="med" len="med"/>
                    </a:lnR>
                    <a:solidFill>
                      <a:schemeClr val="accent6">
                        <a:lumMod val="20000"/>
                        <a:lumOff val="80000"/>
                      </a:schemeClr>
                    </a:solidFill>
                  </a:tcP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10,301</a:t>
                      </a:r>
                    </a:p>
                  </a:txBody>
                  <a:tcPr marL="68580" marR="68580" marT="0" marB="0" anchor="ct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10,334</a:t>
                      </a:r>
                    </a:p>
                  </a:txBody>
                  <a:tcPr marL="68580" marR="68580" marT="0" marB="0" anchor="ctr">
                    <a:solidFill>
                      <a:schemeClr val="accent6">
                        <a:lumMod val="20000"/>
                        <a:lumOff val="80000"/>
                      </a:schemeClr>
                    </a:solidFill>
                  </a:tcP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0.4% (-2.4% to 3.1%)</a:t>
                      </a:r>
                    </a:p>
                  </a:txBody>
                  <a:tcPr marL="68580" marR="68580" marT="0" marB="0" anchor="ctr">
                    <a:solidFill>
                      <a:schemeClr val="accent6">
                        <a:lumMod val="20000"/>
                        <a:lumOff val="80000"/>
                      </a:schemeClr>
                    </a:solidFill>
                  </a:tcPr>
                </a:tc>
                <a:extLst>
                  <a:ext uri="{0D108BD9-81ED-4DB2-BD59-A6C34878D82A}">
                    <a16:rowId xmlns:a16="http://schemas.microsoft.com/office/drawing/2014/main" val="2593805928"/>
                  </a:ext>
                </a:extLst>
              </a:tr>
              <a:tr h="209680">
                <a:tc>
                  <a:txBody>
                    <a:bodyPr/>
                    <a:lstStyle/>
                    <a:p>
                      <a:pPr>
                        <a:lnSpc>
                          <a:spcPct val="100000"/>
                        </a:lnSpc>
                      </a:pPr>
                      <a:r>
                        <a:rPr lang="da-DK" sz="1050" b="0" dirty="0">
                          <a:effectLst/>
                          <a:latin typeface="Calibri" panose="020F0502020204030204" pitchFamily="34" charset="0"/>
                          <a:ea typeface="Times New Roman" panose="02020603050405020304" pitchFamily="18" charset="0"/>
                          <a:cs typeface="Calibri" panose="020F0502020204030204" pitchFamily="34" charset="0"/>
                        </a:rPr>
                        <a:t>All-cause </a:t>
                      </a:r>
                      <a:r>
                        <a:rPr lang="da-DK" sz="1050" b="0" dirty="0" err="1">
                          <a:effectLst/>
                          <a:latin typeface="Calibri" panose="020F0502020204030204" pitchFamily="34" charset="0"/>
                          <a:ea typeface="Times New Roman" panose="02020603050405020304" pitchFamily="18" charset="0"/>
                          <a:cs typeface="Calibri" panose="020F0502020204030204" pitchFamily="34" charset="0"/>
                        </a:rPr>
                        <a:t>mortality</a:t>
                      </a:r>
                      <a:endParaRPr lang="da-DK" sz="105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0000"/>
                        </a:lnSpc>
                      </a:pPr>
                      <a:r>
                        <a:rPr lang="da-DK" sz="1050" dirty="0">
                          <a:effectLst/>
                          <a:latin typeface="Calibri" panose="020F0502020204030204" pitchFamily="34" charset="0"/>
                          <a:ea typeface="Times New Roman" panose="02020603050405020304" pitchFamily="18" charset="0"/>
                          <a:cs typeface="Calibri" panose="020F0502020204030204" pitchFamily="34" charset="0"/>
                        </a:rPr>
                        <a:t>504</a:t>
                      </a: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0000"/>
                        </a:lnSpc>
                      </a:pPr>
                      <a:r>
                        <a:rPr lang="da-DK" sz="1050" dirty="0"/>
                        <a:t>466</a:t>
                      </a:r>
                      <a:endParaRPr lang="da-DK" sz="105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r>
                        <a:rPr lang="da-DK" sz="1050" dirty="0">
                          <a:effectLst/>
                          <a:latin typeface="Calibri" panose="020F0502020204030204" pitchFamily="34" charset="0"/>
                          <a:ea typeface="Times New Roman" panose="02020603050405020304" pitchFamily="18" charset="0"/>
                          <a:cs typeface="Calibri" panose="020F0502020204030204" pitchFamily="34" charset="0"/>
                        </a:rPr>
                        <a:t>-8.2% (-23.0% to 4.8%)</a:t>
                      </a: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650</a:t>
                      </a: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587</a:t>
                      </a:r>
                    </a:p>
                  </a:txBody>
                  <a:tcPr marL="68580" marR="68580" marT="0" marB="0" anchor="ctr"/>
                </a:tc>
                <a:tc>
                  <a:txBody>
                    <a:bodyPr/>
                    <a:lstStyle/>
                    <a:p>
                      <a:pPr algn="ctr">
                        <a:lnSpc>
                          <a:spcPct val="100000"/>
                        </a:lnSpc>
                      </a:pPr>
                      <a:r>
                        <a:rPr lang="da-DK" sz="1050" b="1" dirty="0">
                          <a:effectLst/>
                          <a:latin typeface="Calibri" panose="020F0502020204030204" pitchFamily="34" charset="0"/>
                          <a:ea typeface="Times New Roman" panose="02020603050405020304" pitchFamily="18" charset="0"/>
                          <a:cs typeface="Calibri" panose="020F0502020204030204" pitchFamily="34" charset="0"/>
                        </a:rPr>
                        <a:t>-10.8% (-24.1% to 1.1%)</a:t>
                      </a:r>
                    </a:p>
                  </a:txBody>
                  <a:tcPr marL="68580" marR="68580" marT="0" marB="0" anchor="ctr"/>
                </a:tc>
                <a:extLst>
                  <a:ext uri="{0D108BD9-81ED-4DB2-BD59-A6C34878D82A}">
                    <a16:rowId xmlns:a16="http://schemas.microsoft.com/office/drawing/2014/main" val="1918767309"/>
                  </a:ext>
                </a:extLst>
              </a:tr>
            </a:tbl>
          </a:graphicData>
        </a:graphic>
      </p:graphicFrame>
      <p:sp>
        <p:nvSpPr>
          <p:cNvPr id="4" name="Rectangle 3">
            <a:extLst>
              <a:ext uri="{FF2B5EF4-FFF2-40B4-BE49-F238E27FC236}">
                <a16:creationId xmlns:a16="http://schemas.microsoft.com/office/drawing/2014/main" id="{CF410C2B-7DCD-2FD2-DB5B-BFBFA3C2C6C6}"/>
              </a:ext>
            </a:extLst>
          </p:cNvPr>
          <p:cNvSpPr/>
          <p:nvPr/>
        </p:nvSpPr>
        <p:spPr>
          <a:xfrm>
            <a:off x="5796136" y="627534"/>
            <a:ext cx="3240360" cy="396044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572715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3A24A-DE61-B45A-C945-33FE2E51387D}"/>
            </a:ext>
          </a:extLst>
        </p:cNvPr>
        <p:cNvGrpSpPr/>
        <p:nvPr/>
      </p:nvGrpSpPr>
      <p:grpSpPr>
        <a:xfrm>
          <a:off x="0" y="0"/>
          <a:ext cx="0" cy="0"/>
          <a:chOff x="0" y="0"/>
          <a:chExt cx="0" cy="0"/>
        </a:xfrm>
      </p:grpSpPr>
      <p:grpSp>
        <p:nvGrpSpPr>
          <p:cNvPr id="6" name="Gruppe 1">
            <a:extLst>
              <a:ext uri="{FF2B5EF4-FFF2-40B4-BE49-F238E27FC236}">
                <a16:creationId xmlns:a16="http://schemas.microsoft.com/office/drawing/2014/main" id="{5F917333-458A-C11A-146B-0ED946AA589E}"/>
              </a:ext>
            </a:extLst>
          </p:cNvPr>
          <p:cNvGrpSpPr/>
          <p:nvPr/>
        </p:nvGrpSpPr>
        <p:grpSpPr>
          <a:xfrm>
            <a:off x="5963800" y="2091135"/>
            <a:ext cx="2119049" cy="2049623"/>
            <a:chOff x="9257599" y="2896639"/>
            <a:chExt cx="1959057" cy="1898014"/>
          </a:xfrm>
          <a:solidFill>
            <a:schemeClr val="accent6"/>
          </a:solidFill>
        </p:grpSpPr>
        <p:sp>
          <p:nvSpPr>
            <p:cNvPr id="7" name="Graphique 9">
              <a:extLst>
                <a:ext uri="{FF2B5EF4-FFF2-40B4-BE49-F238E27FC236}">
                  <a16:creationId xmlns:a16="http://schemas.microsoft.com/office/drawing/2014/main" id="{81567DDC-6EF7-B00B-82DC-335E0FA2851F}"/>
                </a:ext>
              </a:extLst>
            </p:cNvPr>
            <p:cNvSpPr/>
            <p:nvPr/>
          </p:nvSpPr>
          <p:spPr>
            <a:xfrm>
              <a:off x="9257599" y="2896639"/>
              <a:ext cx="1959057" cy="1898014"/>
            </a:xfrm>
            <a:custGeom>
              <a:avLst/>
              <a:gdLst>
                <a:gd name="connsiteX0" fmla="*/ 767709 w 1535418"/>
                <a:gd name="connsiteY0" fmla="*/ 1515503 h 1515502"/>
                <a:gd name="connsiteX1" fmla="*/ 0 w 1535418"/>
                <a:gd name="connsiteY1" fmla="*/ 757778 h 1515502"/>
                <a:gd name="connsiteX2" fmla="*/ 767709 w 1535418"/>
                <a:gd name="connsiteY2" fmla="*/ 0 h 1515502"/>
                <a:gd name="connsiteX3" fmla="*/ 1535419 w 1535418"/>
                <a:gd name="connsiteY3" fmla="*/ 757778 h 1515502"/>
                <a:gd name="connsiteX4" fmla="*/ 767709 w 1535418"/>
                <a:gd name="connsiteY4" fmla="*/ 1515503 h 1515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5418" h="1515502">
                  <a:moveTo>
                    <a:pt x="767709" y="1515503"/>
                  </a:moveTo>
                  <a:cubicBezTo>
                    <a:pt x="289133" y="1515503"/>
                    <a:pt x="0" y="1236302"/>
                    <a:pt x="0" y="757778"/>
                  </a:cubicBezTo>
                  <a:cubicBezTo>
                    <a:pt x="0" y="279201"/>
                    <a:pt x="289133" y="0"/>
                    <a:pt x="767709" y="0"/>
                  </a:cubicBezTo>
                  <a:cubicBezTo>
                    <a:pt x="1246234" y="0"/>
                    <a:pt x="1535419" y="279201"/>
                    <a:pt x="1535419" y="757778"/>
                  </a:cubicBezTo>
                  <a:cubicBezTo>
                    <a:pt x="1535419" y="1236355"/>
                    <a:pt x="1246286" y="1515503"/>
                    <a:pt x="767709" y="1515503"/>
                  </a:cubicBezTo>
                  <a:close/>
                </a:path>
              </a:pathLst>
            </a:custGeom>
            <a:grpFill/>
            <a:ln w="5252" cap="flat">
              <a:solidFill>
                <a:schemeClr val="accent6"/>
              </a:solidFill>
              <a:prstDash val="solid"/>
              <a:miter/>
            </a:ln>
          </p:spPr>
          <p:txBody>
            <a:bodyPr rtlCol="0" anchor="ct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Verdana"/>
                <a:ea typeface="+mn-ea"/>
                <a:cs typeface="+mn-cs"/>
              </a:endParaRPr>
            </a:p>
          </p:txBody>
        </p:sp>
        <p:sp>
          <p:nvSpPr>
            <p:cNvPr id="8" name="TextBox 1107">
              <a:extLst>
                <a:ext uri="{FF2B5EF4-FFF2-40B4-BE49-F238E27FC236}">
                  <a16:creationId xmlns:a16="http://schemas.microsoft.com/office/drawing/2014/main" id="{029D284A-9AE3-7555-4018-14CA390D8DC2}"/>
                </a:ext>
              </a:extLst>
            </p:cNvPr>
            <p:cNvSpPr txBox="1"/>
            <p:nvPr/>
          </p:nvSpPr>
          <p:spPr>
            <a:xfrm>
              <a:off x="9532834" y="3527540"/>
              <a:ext cx="1437650" cy="584775"/>
            </a:xfrm>
            <a:prstGeom prst="rect">
              <a:avLst/>
            </a:prstGeom>
            <a:no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Verdana"/>
                </a:rPr>
                <a:t>513</a:t>
              </a:r>
              <a:r>
                <a:rPr kumimoji="0" lang="en-US" sz="3200" b="1" i="0" u="none" strike="noStrike" kern="1200" cap="none" spc="0" normalizeH="0" baseline="0" noProof="0" dirty="0">
                  <a:ln>
                    <a:noFill/>
                  </a:ln>
                  <a:solidFill>
                    <a:prstClr val="white"/>
                  </a:solidFill>
                  <a:effectLst/>
                  <a:uLnTx/>
                  <a:uFillTx/>
                  <a:latin typeface="Verdana"/>
                  <a:ea typeface="+mn-ea"/>
                  <a:cs typeface="+mn-cs"/>
                </a:rPr>
                <a:t>K</a:t>
              </a:r>
            </a:p>
          </p:txBody>
        </p:sp>
      </p:grpSp>
      <p:grpSp>
        <p:nvGrpSpPr>
          <p:cNvPr id="9" name="Gruppe 13">
            <a:extLst>
              <a:ext uri="{FF2B5EF4-FFF2-40B4-BE49-F238E27FC236}">
                <a16:creationId xmlns:a16="http://schemas.microsoft.com/office/drawing/2014/main" id="{5171177B-F48D-3718-5AD0-88626DB99F13}"/>
              </a:ext>
            </a:extLst>
          </p:cNvPr>
          <p:cNvGrpSpPr/>
          <p:nvPr/>
        </p:nvGrpSpPr>
        <p:grpSpPr>
          <a:xfrm>
            <a:off x="1009457" y="1624359"/>
            <a:ext cx="1108435" cy="1141138"/>
            <a:chOff x="4658803" y="2240789"/>
            <a:chExt cx="1496422" cy="1496422"/>
          </a:xfrm>
        </p:grpSpPr>
        <p:sp>
          <p:nvSpPr>
            <p:cNvPr id="10" name="Oval 159">
              <a:extLst>
                <a:ext uri="{FF2B5EF4-FFF2-40B4-BE49-F238E27FC236}">
                  <a16:creationId xmlns:a16="http://schemas.microsoft.com/office/drawing/2014/main" id="{E31C58E0-27C2-70D1-7EC6-1844CFAE44B4}"/>
                </a:ext>
              </a:extLst>
            </p:cNvPr>
            <p:cNvSpPr/>
            <p:nvPr/>
          </p:nvSpPr>
          <p:spPr>
            <a:xfrm>
              <a:off x="4658803" y="2240789"/>
              <a:ext cx="1496422" cy="1496422"/>
            </a:xfrm>
            <a:prstGeom prst="ellipse">
              <a:avLst/>
            </a:prstGeom>
            <a:solidFill>
              <a:srgbClr val="C9142C"/>
            </a:solidFill>
            <a:ln>
              <a:solidFill>
                <a:srgbClr val="C914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8933" rtl="0" eaLnBrk="1" fontAlgn="auto" latinLnBrk="0" hangingPunct="1">
                <a:lnSpc>
                  <a:spcPct val="100000"/>
                </a:lnSpc>
                <a:spcBef>
                  <a:spcPts val="0"/>
                </a:spcBef>
                <a:spcAft>
                  <a:spcPts val="0"/>
                </a:spcAft>
                <a:buClrTx/>
                <a:buSzTx/>
                <a:buFontTx/>
                <a:buNone/>
                <a:tabLst/>
                <a:defRPr/>
              </a:pPr>
              <a:endParaRPr kumimoji="0" lang="en-IN" sz="1711" b="0" i="0" u="none" strike="noStrike" kern="1200" cap="none" spc="0" normalizeH="0" baseline="0" noProof="0">
                <a:ln>
                  <a:noFill/>
                </a:ln>
                <a:solidFill>
                  <a:prstClr val="white"/>
                </a:solidFill>
                <a:effectLst/>
                <a:uLnTx/>
                <a:uFillTx/>
                <a:latin typeface="Verdana"/>
                <a:ea typeface="+mn-ea"/>
                <a:cs typeface="+mn-cs"/>
              </a:endParaRPr>
            </a:p>
          </p:txBody>
        </p:sp>
        <p:sp>
          <p:nvSpPr>
            <p:cNvPr id="11" name="TextBox 1107">
              <a:extLst>
                <a:ext uri="{FF2B5EF4-FFF2-40B4-BE49-F238E27FC236}">
                  <a16:creationId xmlns:a16="http://schemas.microsoft.com/office/drawing/2014/main" id="{ECC7A403-36B6-004D-7375-395DFAFFFA2C}"/>
                </a:ext>
              </a:extLst>
            </p:cNvPr>
            <p:cNvSpPr txBox="1"/>
            <p:nvPr/>
          </p:nvSpPr>
          <p:spPr>
            <a:xfrm>
              <a:off x="4874437" y="2773591"/>
              <a:ext cx="1065154" cy="430820"/>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Verdana"/>
                  <a:ea typeface="+mn-ea"/>
                  <a:cs typeface="+mn-cs"/>
                </a:rPr>
                <a:t>131K</a:t>
              </a:r>
            </a:p>
          </p:txBody>
        </p:sp>
      </p:grpSp>
      <p:sp>
        <p:nvSpPr>
          <p:cNvPr id="12" name="Graphic 19">
            <a:extLst>
              <a:ext uri="{FF2B5EF4-FFF2-40B4-BE49-F238E27FC236}">
                <a16:creationId xmlns:a16="http://schemas.microsoft.com/office/drawing/2014/main" id="{3A71AA48-6FED-8F5A-2664-EDCACD335F66}"/>
              </a:ext>
            </a:extLst>
          </p:cNvPr>
          <p:cNvSpPr/>
          <p:nvPr/>
        </p:nvSpPr>
        <p:spPr>
          <a:xfrm>
            <a:off x="2267744" y="2211710"/>
            <a:ext cx="396000" cy="396000"/>
          </a:xfrm>
          <a:custGeom>
            <a:avLst/>
            <a:gdLst>
              <a:gd name="connsiteX0" fmla="*/ 303552 w 607104"/>
              <a:gd name="connsiteY0" fmla="*/ 0 h 607105"/>
              <a:gd name="connsiteX1" fmla="*/ 607104 w 607104"/>
              <a:gd name="connsiteY1" fmla="*/ 303553 h 607105"/>
              <a:gd name="connsiteX2" fmla="*/ 303552 w 607104"/>
              <a:gd name="connsiteY2" fmla="*/ 607105 h 607105"/>
              <a:gd name="connsiteX3" fmla="*/ 0 w 607104"/>
              <a:gd name="connsiteY3" fmla="*/ 303553 h 607105"/>
              <a:gd name="connsiteX4" fmla="*/ 303552 w 607104"/>
              <a:gd name="connsiteY4" fmla="*/ 0 h 607105"/>
              <a:gd name="connsiteX5" fmla="*/ 271031 w 607104"/>
              <a:gd name="connsiteY5" fmla="*/ 433639 h 607105"/>
              <a:gd name="connsiteX6" fmla="*/ 271031 w 607104"/>
              <a:gd name="connsiteY6" fmla="*/ 336074 h 607105"/>
              <a:gd name="connsiteX7" fmla="*/ 173467 w 607104"/>
              <a:gd name="connsiteY7" fmla="*/ 336074 h 607105"/>
              <a:gd name="connsiteX8" fmla="*/ 140945 w 607104"/>
              <a:gd name="connsiteY8" fmla="*/ 303553 h 607105"/>
              <a:gd name="connsiteX9" fmla="*/ 173467 w 607104"/>
              <a:gd name="connsiteY9" fmla="*/ 271031 h 607105"/>
              <a:gd name="connsiteX10" fmla="*/ 271031 w 607104"/>
              <a:gd name="connsiteY10" fmla="*/ 271031 h 607105"/>
              <a:gd name="connsiteX11" fmla="*/ 271031 w 607104"/>
              <a:gd name="connsiteY11" fmla="*/ 173467 h 607105"/>
              <a:gd name="connsiteX12" fmla="*/ 303552 w 607104"/>
              <a:gd name="connsiteY12" fmla="*/ 140945 h 607105"/>
              <a:gd name="connsiteX13" fmla="*/ 336074 w 607104"/>
              <a:gd name="connsiteY13" fmla="*/ 173467 h 607105"/>
              <a:gd name="connsiteX14" fmla="*/ 336074 w 607104"/>
              <a:gd name="connsiteY14" fmla="*/ 271031 h 607105"/>
              <a:gd name="connsiteX15" fmla="*/ 433638 w 607104"/>
              <a:gd name="connsiteY15" fmla="*/ 271031 h 607105"/>
              <a:gd name="connsiteX16" fmla="*/ 466159 w 607104"/>
              <a:gd name="connsiteY16" fmla="*/ 303553 h 607105"/>
              <a:gd name="connsiteX17" fmla="*/ 433638 w 607104"/>
              <a:gd name="connsiteY17" fmla="*/ 336074 h 607105"/>
              <a:gd name="connsiteX18" fmla="*/ 336074 w 607104"/>
              <a:gd name="connsiteY18" fmla="*/ 336074 h 607105"/>
              <a:gd name="connsiteX19" fmla="*/ 336074 w 607104"/>
              <a:gd name="connsiteY19" fmla="*/ 433639 h 607105"/>
              <a:gd name="connsiteX20" fmla="*/ 303552 w 607104"/>
              <a:gd name="connsiteY20" fmla="*/ 466160 h 607105"/>
              <a:gd name="connsiteX21" fmla="*/ 271031 w 607104"/>
              <a:gd name="connsiteY21" fmla="*/ 433639 h 607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07104" h="607105">
                <a:moveTo>
                  <a:pt x="303552" y="0"/>
                </a:moveTo>
                <a:cubicBezTo>
                  <a:pt x="471158" y="0"/>
                  <a:pt x="607104" y="135947"/>
                  <a:pt x="607104" y="303553"/>
                </a:cubicBezTo>
                <a:cubicBezTo>
                  <a:pt x="607104" y="471159"/>
                  <a:pt x="471158" y="607105"/>
                  <a:pt x="303552" y="607105"/>
                </a:cubicBezTo>
                <a:cubicBezTo>
                  <a:pt x="135946" y="607105"/>
                  <a:pt x="0" y="471159"/>
                  <a:pt x="0" y="303553"/>
                </a:cubicBezTo>
                <a:cubicBezTo>
                  <a:pt x="0" y="135947"/>
                  <a:pt x="135946" y="0"/>
                  <a:pt x="303552" y="0"/>
                </a:cubicBezTo>
                <a:close/>
                <a:moveTo>
                  <a:pt x="271031" y="433639"/>
                </a:moveTo>
                <a:lnTo>
                  <a:pt x="271031" y="336074"/>
                </a:lnTo>
                <a:lnTo>
                  <a:pt x="173467" y="336074"/>
                </a:lnTo>
                <a:cubicBezTo>
                  <a:pt x="155597" y="336074"/>
                  <a:pt x="140945" y="321480"/>
                  <a:pt x="140945" y="303553"/>
                </a:cubicBezTo>
                <a:cubicBezTo>
                  <a:pt x="140945" y="285626"/>
                  <a:pt x="155540" y="271031"/>
                  <a:pt x="173467" y="271031"/>
                </a:cubicBezTo>
                <a:lnTo>
                  <a:pt x="271031" y="271031"/>
                </a:lnTo>
                <a:lnTo>
                  <a:pt x="271031" y="173467"/>
                </a:lnTo>
                <a:cubicBezTo>
                  <a:pt x="271031" y="155540"/>
                  <a:pt x="285625" y="140945"/>
                  <a:pt x="303552" y="140945"/>
                </a:cubicBezTo>
                <a:cubicBezTo>
                  <a:pt x="321479" y="140945"/>
                  <a:pt x="336074" y="155597"/>
                  <a:pt x="336074" y="173467"/>
                </a:cubicBezTo>
                <a:lnTo>
                  <a:pt x="336074" y="271031"/>
                </a:lnTo>
                <a:lnTo>
                  <a:pt x="433638" y="271031"/>
                </a:lnTo>
                <a:cubicBezTo>
                  <a:pt x="451565" y="271031"/>
                  <a:pt x="466159" y="285626"/>
                  <a:pt x="466159" y="303553"/>
                </a:cubicBezTo>
                <a:cubicBezTo>
                  <a:pt x="466159" y="321480"/>
                  <a:pt x="451507" y="336074"/>
                  <a:pt x="433638" y="336074"/>
                </a:cubicBezTo>
                <a:lnTo>
                  <a:pt x="336074" y="336074"/>
                </a:lnTo>
                <a:lnTo>
                  <a:pt x="336074" y="433639"/>
                </a:lnTo>
                <a:cubicBezTo>
                  <a:pt x="336074" y="451508"/>
                  <a:pt x="321479" y="466160"/>
                  <a:pt x="303552" y="466160"/>
                </a:cubicBezTo>
                <a:cubicBezTo>
                  <a:pt x="285625" y="466160"/>
                  <a:pt x="271031" y="451566"/>
                  <a:pt x="271031" y="433639"/>
                </a:cubicBezTo>
                <a:close/>
              </a:path>
            </a:pathLst>
          </a:custGeom>
          <a:solidFill>
            <a:schemeClr val="bg1">
              <a:lumMod val="85000"/>
            </a:schemeClr>
          </a:solidFill>
          <a:ln w="5661" cap="flat">
            <a:noFill/>
            <a:prstDash val="solid"/>
            <a:miter/>
          </a:ln>
        </p:spPr>
        <p:txBody>
          <a:bodyPr rtlCol="0" anchor="ctr"/>
          <a:lstStyle/>
          <a:p>
            <a:endParaRPr lang="da-DK"/>
          </a:p>
        </p:txBody>
      </p:sp>
      <p:sp>
        <p:nvSpPr>
          <p:cNvPr id="14" name="Subtitle 2">
            <a:extLst>
              <a:ext uri="{FF2B5EF4-FFF2-40B4-BE49-F238E27FC236}">
                <a16:creationId xmlns:a16="http://schemas.microsoft.com/office/drawing/2014/main" id="{AE5FEA89-9663-63A6-A54A-BA25786CDB40}"/>
              </a:ext>
            </a:extLst>
          </p:cNvPr>
          <p:cNvSpPr txBox="1">
            <a:spLocks/>
          </p:cNvSpPr>
          <p:nvPr/>
        </p:nvSpPr>
        <p:spPr>
          <a:xfrm>
            <a:off x="734061" y="2808625"/>
            <a:ext cx="1713139" cy="1166474"/>
          </a:xfrm>
          <a:prstGeom prst="rect">
            <a:avLst/>
          </a:prstGeom>
        </p:spPr>
        <p:txBody>
          <a:bodyPr vert="horz" lIns="0" tIns="0" rIns="0" bIns="0" rtlCol="0" anchor="t">
            <a:normAutofit/>
          </a:bodyPr>
          <a:lstStyle>
            <a:lvl1pPr marL="0" indent="0" algn="l" defTabSz="914400" rtl="0" eaLnBrk="1" latinLnBrk="0" hangingPunct="1">
              <a:lnSpc>
                <a:spcPct val="97000"/>
              </a:lnSpc>
              <a:spcBef>
                <a:spcPts val="0"/>
              </a:spcBef>
              <a:buFont typeface="+mj-lt"/>
              <a:buNone/>
              <a:defRPr sz="2400" b="0" kern="1200">
                <a:solidFill>
                  <a:schemeClr val="tx1"/>
                </a:solidFill>
                <a:latin typeface="+mn-lt"/>
                <a:ea typeface="+mn-ea"/>
                <a:cs typeface="+mn-cs"/>
              </a:defRPr>
            </a:lvl1pPr>
            <a:lvl2pPr marL="457200" indent="0" algn="ctr" defTabSz="914400" rtl="0" eaLnBrk="1" latinLnBrk="0" hangingPunct="1">
              <a:lnSpc>
                <a:spcPct val="98000"/>
              </a:lnSpc>
              <a:spcBef>
                <a:spcPts val="0"/>
              </a:spcBef>
              <a:buFont typeface="Aptos" panose="020B00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8000"/>
              </a:lnSpc>
              <a:spcBef>
                <a:spcPts val="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8000"/>
              </a:lnSpc>
              <a:spcBef>
                <a:spcPts val="0"/>
              </a:spcBef>
              <a:buFont typeface="+mj-lt"/>
              <a:buNone/>
              <a:defRPr sz="1600" kern="1200">
                <a:solidFill>
                  <a:schemeClr val="tx1"/>
                </a:solidFill>
                <a:latin typeface="+mn-lt"/>
                <a:ea typeface="+mn-ea"/>
                <a:cs typeface="+mn-cs"/>
              </a:defRPr>
            </a:lvl4pPr>
            <a:lvl5pPr marL="1828800" indent="0" algn="ctr" defTabSz="914400" rtl="0" eaLnBrk="1" latinLnBrk="0" hangingPunct="1">
              <a:lnSpc>
                <a:spcPct val="98000"/>
              </a:lnSpc>
              <a:spcBef>
                <a:spcPts val="0"/>
              </a:spcBef>
              <a:buFont typeface="Aptos" panose="020B00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lnSpc>
                <a:spcPts val="2100"/>
              </a:lnSpc>
            </a:pPr>
            <a:r>
              <a:rPr lang="en-US" sz="1600" b="1" dirty="0"/>
              <a:t>Denmark</a:t>
            </a:r>
          </a:p>
          <a:p>
            <a:pPr algn="ctr">
              <a:lnSpc>
                <a:spcPts val="2100"/>
              </a:lnSpc>
            </a:pPr>
            <a:r>
              <a:rPr lang="en-US" sz="1600" dirty="0"/>
              <a:t>Season: 2024/25</a:t>
            </a:r>
          </a:p>
          <a:p>
            <a:pPr algn="ctr">
              <a:lnSpc>
                <a:spcPts val="2100"/>
              </a:lnSpc>
            </a:pPr>
            <a:r>
              <a:rPr lang="en-US" sz="1600" dirty="0"/>
              <a:t>Age ≥60 years</a:t>
            </a:r>
          </a:p>
          <a:p>
            <a:pPr>
              <a:lnSpc>
                <a:spcPts val="2100"/>
              </a:lnSpc>
            </a:pPr>
            <a:endParaRPr lang="en-US" sz="1600" b="1" dirty="0">
              <a:solidFill>
                <a:schemeClr val="bg2">
                  <a:lumMod val="50000"/>
                </a:schemeClr>
              </a:solidFill>
              <a:latin typeface="+mj-lt"/>
            </a:endParaRPr>
          </a:p>
        </p:txBody>
      </p:sp>
      <p:sp>
        <p:nvSpPr>
          <p:cNvPr id="15" name="Subtitle 2">
            <a:extLst>
              <a:ext uri="{FF2B5EF4-FFF2-40B4-BE49-F238E27FC236}">
                <a16:creationId xmlns:a16="http://schemas.microsoft.com/office/drawing/2014/main" id="{E0F485AC-3C61-975B-F345-4360032969B2}"/>
              </a:ext>
            </a:extLst>
          </p:cNvPr>
          <p:cNvSpPr txBox="1">
            <a:spLocks/>
          </p:cNvSpPr>
          <p:nvPr/>
        </p:nvSpPr>
        <p:spPr>
          <a:xfrm>
            <a:off x="2480307" y="4265612"/>
            <a:ext cx="2484000" cy="864096"/>
          </a:xfrm>
          <a:prstGeom prst="rect">
            <a:avLst/>
          </a:prstGeom>
        </p:spPr>
        <p:txBody>
          <a:bodyPr vert="horz" lIns="0" tIns="0" rIns="0" bIns="0" rtlCol="0" anchor="t">
            <a:normAutofit/>
          </a:bodyPr>
          <a:lstStyle>
            <a:lvl1pPr marL="0" indent="0" algn="l" defTabSz="914400" rtl="0" eaLnBrk="1" latinLnBrk="0" hangingPunct="1">
              <a:lnSpc>
                <a:spcPct val="97000"/>
              </a:lnSpc>
              <a:spcBef>
                <a:spcPts val="0"/>
              </a:spcBef>
              <a:buFont typeface="+mj-lt"/>
              <a:buNone/>
              <a:defRPr sz="2400" b="0" kern="1200">
                <a:solidFill>
                  <a:schemeClr val="tx1"/>
                </a:solidFill>
                <a:latin typeface="+mn-lt"/>
                <a:ea typeface="+mn-ea"/>
                <a:cs typeface="+mn-cs"/>
              </a:defRPr>
            </a:lvl1pPr>
            <a:lvl2pPr marL="457200" indent="0" algn="ctr" defTabSz="914400" rtl="0" eaLnBrk="1" latinLnBrk="0" hangingPunct="1">
              <a:lnSpc>
                <a:spcPct val="98000"/>
              </a:lnSpc>
              <a:spcBef>
                <a:spcPts val="0"/>
              </a:spcBef>
              <a:buFont typeface="Aptos" panose="020B00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8000"/>
              </a:lnSpc>
              <a:spcBef>
                <a:spcPts val="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8000"/>
              </a:lnSpc>
              <a:spcBef>
                <a:spcPts val="0"/>
              </a:spcBef>
              <a:buFont typeface="+mj-lt"/>
              <a:buNone/>
              <a:defRPr sz="1600" kern="1200">
                <a:solidFill>
                  <a:schemeClr val="tx1"/>
                </a:solidFill>
                <a:latin typeface="+mn-lt"/>
                <a:ea typeface="+mn-ea"/>
                <a:cs typeface="+mn-cs"/>
              </a:defRPr>
            </a:lvl4pPr>
            <a:lvl5pPr marL="1828800" indent="0" algn="ctr" defTabSz="914400" rtl="0" eaLnBrk="1" latinLnBrk="0" hangingPunct="1">
              <a:lnSpc>
                <a:spcPct val="98000"/>
              </a:lnSpc>
              <a:spcBef>
                <a:spcPts val="0"/>
              </a:spcBef>
              <a:buFont typeface="Aptos" panose="020B00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lnSpc>
                <a:spcPts val="2100"/>
              </a:lnSpc>
            </a:pPr>
            <a:r>
              <a:rPr lang="en-US" sz="1600" b="1" dirty="0"/>
              <a:t>Denmark + Galicia, Spain</a:t>
            </a:r>
          </a:p>
          <a:p>
            <a:pPr algn="ctr">
              <a:lnSpc>
                <a:spcPts val="2100"/>
              </a:lnSpc>
            </a:pPr>
            <a:r>
              <a:rPr lang="en-US" sz="1600" dirty="0"/>
              <a:t>Season: 2025/26</a:t>
            </a:r>
          </a:p>
          <a:p>
            <a:pPr algn="ctr">
              <a:lnSpc>
                <a:spcPts val="2100"/>
              </a:lnSpc>
            </a:pPr>
            <a:r>
              <a:rPr lang="en-US" sz="1600" dirty="0"/>
              <a:t>Age ≥18 years</a:t>
            </a:r>
          </a:p>
          <a:p>
            <a:pPr>
              <a:lnSpc>
                <a:spcPts val="2100"/>
              </a:lnSpc>
            </a:pPr>
            <a:endParaRPr lang="en-US" sz="1600" b="1" dirty="0">
              <a:solidFill>
                <a:schemeClr val="bg2">
                  <a:lumMod val="50000"/>
                </a:schemeClr>
              </a:solidFill>
            </a:endParaRPr>
          </a:p>
          <a:p>
            <a:pPr>
              <a:lnSpc>
                <a:spcPts val="2100"/>
              </a:lnSpc>
            </a:pPr>
            <a:endParaRPr lang="en-US" sz="1600" b="1" dirty="0">
              <a:solidFill>
                <a:schemeClr val="bg2">
                  <a:lumMod val="50000"/>
                </a:schemeClr>
              </a:solidFill>
              <a:latin typeface="+mj-lt"/>
            </a:endParaRPr>
          </a:p>
        </p:txBody>
      </p:sp>
      <p:pic>
        <p:nvPicPr>
          <p:cNvPr id="17" name="Billede 21">
            <a:extLst>
              <a:ext uri="{FF2B5EF4-FFF2-40B4-BE49-F238E27FC236}">
                <a16:creationId xmlns:a16="http://schemas.microsoft.com/office/drawing/2014/main" id="{134A555F-3801-10A6-53AB-1EE0366F0F49}"/>
              </a:ext>
            </a:extLst>
          </p:cNvPr>
          <p:cNvPicPr>
            <a:picLocks noChangeAspect="1"/>
          </p:cNvPicPr>
          <p:nvPr/>
        </p:nvPicPr>
        <p:blipFill>
          <a:blip r:embed="rId3"/>
          <a:srcRect l="1237" t="3746"/>
          <a:stretch/>
        </p:blipFill>
        <p:spPr>
          <a:xfrm>
            <a:off x="1089572" y="699542"/>
            <a:ext cx="962148" cy="648000"/>
          </a:xfrm>
          <a:prstGeom prst="rect">
            <a:avLst/>
          </a:prstGeom>
        </p:spPr>
      </p:pic>
      <p:grpSp>
        <p:nvGrpSpPr>
          <p:cNvPr id="19" name="Gruppe 31">
            <a:extLst>
              <a:ext uri="{FF2B5EF4-FFF2-40B4-BE49-F238E27FC236}">
                <a16:creationId xmlns:a16="http://schemas.microsoft.com/office/drawing/2014/main" id="{C337AABE-5595-E8BC-4CE7-EAD518BF0D07}"/>
              </a:ext>
            </a:extLst>
          </p:cNvPr>
          <p:cNvGrpSpPr/>
          <p:nvPr/>
        </p:nvGrpSpPr>
        <p:grpSpPr>
          <a:xfrm>
            <a:off x="2688070" y="2194928"/>
            <a:ext cx="2119048" cy="1982861"/>
            <a:chOff x="4617123" y="2354135"/>
            <a:chExt cx="2696195" cy="2441115"/>
          </a:xfrm>
        </p:grpSpPr>
        <p:grpSp>
          <p:nvGrpSpPr>
            <p:cNvPr id="20" name="Gruppe 8">
              <a:extLst>
                <a:ext uri="{FF2B5EF4-FFF2-40B4-BE49-F238E27FC236}">
                  <a16:creationId xmlns:a16="http://schemas.microsoft.com/office/drawing/2014/main" id="{7579B012-902D-34BB-AF12-8F389C748A22}"/>
                </a:ext>
              </a:extLst>
            </p:cNvPr>
            <p:cNvGrpSpPr/>
            <p:nvPr/>
          </p:nvGrpSpPr>
          <p:grpSpPr>
            <a:xfrm>
              <a:off x="4617123" y="2354135"/>
              <a:ext cx="1935667" cy="1935667"/>
              <a:chOff x="831660" y="1928805"/>
              <a:chExt cx="1935667" cy="1935667"/>
            </a:xfrm>
          </p:grpSpPr>
          <p:sp>
            <p:nvSpPr>
              <p:cNvPr id="24" name="Oval 147">
                <a:extLst>
                  <a:ext uri="{FF2B5EF4-FFF2-40B4-BE49-F238E27FC236}">
                    <a16:creationId xmlns:a16="http://schemas.microsoft.com/office/drawing/2014/main" id="{73FB1697-FEA5-1F3A-8CC9-22061CCCCD40}"/>
                  </a:ext>
                </a:extLst>
              </p:cNvPr>
              <p:cNvSpPr/>
              <p:nvPr/>
            </p:nvSpPr>
            <p:spPr>
              <a:xfrm>
                <a:off x="831660" y="1928805"/>
                <a:ext cx="1935667" cy="1935667"/>
              </a:xfrm>
              <a:prstGeom prst="ellipse">
                <a:avLst/>
              </a:prstGeom>
              <a:solidFill>
                <a:srgbClr val="C914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8933" rtl="0" eaLnBrk="1" fontAlgn="auto" latinLnBrk="0" hangingPunct="1">
                  <a:lnSpc>
                    <a:spcPct val="100000"/>
                  </a:lnSpc>
                  <a:spcBef>
                    <a:spcPts val="0"/>
                  </a:spcBef>
                  <a:spcAft>
                    <a:spcPts val="0"/>
                  </a:spcAft>
                  <a:buClrTx/>
                  <a:buSzTx/>
                  <a:buFontTx/>
                  <a:buNone/>
                  <a:tabLst/>
                  <a:defRPr/>
                </a:pPr>
                <a:endParaRPr kumimoji="0" lang="en-IN" sz="1711" b="0" i="0" u="none" strike="noStrike" kern="1200" cap="none" spc="0" normalizeH="0" baseline="0" noProof="0">
                  <a:ln>
                    <a:noFill/>
                  </a:ln>
                  <a:solidFill>
                    <a:prstClr val="white"/>
                  </a:solidFill>
                  <a:effectLst/>
                  <a:uLnTx/>
                  <a:uFillTx/>
                  <a:latin typeface="Verdana"/>
                  <a:ea typeface="+mn-ea"/>
                  <a:cs typeface="+mn-cs"/>
                </a:endParaRPr>
              </a:p>
            </p:txBody>
          </p:sp>
          <p:sp>
            <p:nvSpPr>
              <p:cNvPr id="25" name="TextBox 1107">
                <a:extLst>
                  <a:ext uri="{FF2B5EF4-FFF2-40B4-BE49-F238E27FC236}">
                    <a16:creationId xmlns:a16="http://schemas.microsoft.com/office/drawing/2014/main" id="{ABF4CF79-3D0C-E973-8DC7-268A23164963}"/>
                  </a:ext>
                </a:extLst>
              </p:cNvPr>
              <p:cNvSpPr txBox="1"/>
              <p:nvPr/>
            </p:nvSpPr>
            <p:spPr>
              <a:xfrm>
                <a:off x="1278517" y="2681194"/>
                <a:ext cx="1041952" cy="430886"/>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332K</a:t>
                </a:r>
              </a:p>
            </p:txBody>
          </p:sp>
        </p:grpSp>
        <p:grpSp>
          <p:nvGrpSpPr>
            <p:cNvPr id="21" name="Gruppe 23">
              <a:extLst>
                <a:ext uri="{FF2B5EF4-FFF2-40B4-BE49-F238E27FC236}">
                  <a16:creationId xmlns:a16="http://schemas.microsoft.com/office/drawing/2014/main" id="{C955F69D-C808-D8AC-6279-8B5CE282603F}"/>
                </a:ext>
              </a:extLst>
            </p:cNvPr>
            <p:cNvGrpSpPr/>
            <p:nvPr/>
          </p:nvGrpSpPr>
          <p:grpSpPr>
            <a:xfrm>
              <a:off x="6326170" y="3788021"/>
              <a:ext cx="987148" cy="1007229"/>
              <a:chOff x="4658803" y="2398797"/>
              <a:chExt cx="1234850" cy="1338413"/>
            </a:xfrm>
          </p:grpSpPr>
          <p:sp>
            <p:nvSpPr>
              <p:cNvPr id="22" name="Oval 159">
                <a:extLst>
                  <a:ext uri="{FF2B5EF4-FFF2-40B4-BE49-F238E27FC236}">
                    <a16:creationId xmlns:a16="http://schemas.microsoft.com/office/drawing/2014/main" id="{A8337490-9DB0-2234-717B-4C827A0055C3}"/>
                  </a:ext>
                </a:extLst>
              </p:cNvPr>
              <p:cNvSpPr/>
              <p:nvPr/>
            </p:nvSpPr>
            <p:spPr>
              <a:xfrm>
                <a:off x="4658803" y="2398797"/>
                <a:ext cx="1234850" cy="1338413"/>
              </a:xfrm>
              <a:prstGeom prst="ellipse">
                <a:avLst/>
              </a:prstGeom>
              <a:solidFill>
                <a:srgbClr val="EFD01F"/>
              </a:solidFill>
              <a:ln>
                <a:solidFill>
                  <a:srgbClr val="EFD0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8933" rtl="0" eaLnBrk="1" fontAlgn="auto" latinLnBrk="0" hangingPunct="1">
                  <a:lnSpc>
                    <a:spcPct val="100000"/>
                  </a:lnSpc>
                  <a:spcBef>
                    <a:spcPts val="0"/>
                  </a:spcBef>
                  <a:spcAft>
                    <a:spcPts val="0"/>
                  </a:spcAft>
                  <a:buClrTx/>
                  <a:buSzTx/>
                  <a:buFontTx/>
                  <a:buNone/>
                  <a:tabLst/>
                  <a:defRPr/>
                </a:pPr>
                <a:endParaRPr kumimoji="0" lang="en-IN" sz="1711" b="0" i="0" u="none" strike="noStrike" kern="1200" cap="none" spc="0" normalizeH="0" baseline="0" noProof="0" dirty="0">
                  <a:ln>
                    <a:noFill/>
                  </a:ln>
                  <a:solidFill>
                    <a:prstClr val="white"/>
                  </a:solidFill>
                  <a:effectLst/>
                  <a:uLnTx/>
                  <a:uFillTx/>
                  <a:latin typeface="Verdana"/>
                  <a:ea typeface="+mn-ea"/>
                  <a:cs typeface="+mn-cs"/>
                </a:endParaRPr>
              </a:p>
            </p:txBody>
          </p:sp>
          <p:sp>
            <p:nvSpPr>
              <p:cNvPr id="23" name="TextBox 1107">
                <a:extLst>
                  <a:ext uri="{FF2B5EF4-FFF2-40B4-BE49-F238E27FC236}">
                    <a16:creationId xmlns:a16="http://schemas.microsoft.com/office/drawing/2014/main" id="{F09E555C-C70D-6D83-600C-9E2C06A60076}"/>
                  </a:ext>
                </a:extLst>
              </p:cNvPr>
              <p:cNvSpPr txBox="1"/>
              <p:nvPr/>
            </p:nvSpPr>
            <p:spPr>
              <a:xfrm>
                <a:off x="4960403" y="2881528"/>
                <a:ext cx="631650" cy="368078"/>
              </a:xfrm>
              <a:prstGeom prst="rect">
                <a:avLst/>
              </a:prstGeom>
              <a:noFill/>
              <a:ln>
                <a:noFill/>
              </a:ln>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lang="en-US" b="1" dirty="0">
                    <a:solidFill>
                      <a:prstClr val="white"/>
                    </a:solidFill>
                    <a:latin typeface="Verdana"/>
                  </a:rPr>
                  <a:t>50</a:t>
                </a:r>
                <a:r>
                  <a:rPr kumimoji="0" lang="en-US" b="1" i="0" u="none" strike="noStrike" kern="1200" cap="none" spc="0" normalizeH="0" baseline="0" noProof="0" dirty="0">
                    <a:ln>
                      <a:noFill/>
                    </a:ln>
                    <a:solidFill>
                      <a:prstClr val="white"/>
                    </a:solidFill>
                    <a:effectLst/>
                    <a:uLnTx/>
                    <a:uFillTx/>
                    <a:latin typeface="Verdana"/>
                    <a:ea typeface="+mn-ea"/>
                    <a:cs typeface="+mn-cs"/>
                  </a:rPr>
                  <a:t>K</a:t>
                </a:r>
              </a:p>
            </p:txBody>
          </p:sp>
        </p:grpSp>
      </p:grpSp>
      <p:pic>
        <p:nvPicPr>
          <p:cNvPr id="28" name="Billede 28">
            <a:extLst>
              <a:ext uri="{FF2B5EF4-FFF2-40B4-BE49-F238E27FC236}">
                <a16:creationId xmlns:a16="http://schemas.microsoft.com/office/drawing/2014/main" id="{CF459D27-6A5D-DE9E-5B07-044767FFB8EE}"/>
              </a:ext>
            </a:extLst>
          </p:cNvPr>
          <p:cNvPicPr>
            <a:picLocks noChangeAspect="1"/>
          </p:cNvPicPr>
          <p:nvPr/>
        </p:nvPicPr>
        <p:blipFill>
          <a:blip r:embed="rId4"/>
          <a:stretch>
            <a:fillRect/>
          </a:stretch>
        </p:blipFill>
        <p:spPr>
          <a:xfrm>
            <a:off x="3379939" y="699614"/>
            <a:ext cx="976037" cy="648000"/>
          </a:xfrm>
          <a:prstGeom prst="rect">
            <a:avLst/>
          </a:prstGeom>
        </p:spPr>
      </p:pic>
      <p:grpSp>
        <p:nvGrpSpPr>
          <p:cNvPr id="29" name="Gruppe 7">
            <a:extLst>
              <a:ext uri="{FF2B5EF4-FFF2-40B4-BE49-F238E27FC236}">
                <a16:creationId xmlns:a16="http://schemas.microsoft.com/office/drawing/2014/main" id="{88518AAE-99A1-2E79-603A-97E1DECFEADB}"/>
              </a:ext>
            </a:extLst>
          </p:cNvPr>
          <p:cNvGrpSpPr/>
          <p:nvPr/>
        </p:nvGrpSpPr>
        <p:grpSpPr>
          <a:xfrm>
            <a:off x="4860032" y="694480"/>
            <a:ext cx="2528898" cy="648000"/>
            <a:chOff x="8620356" y="1649605"/>
            <a:chExt cx="2528898" cy="648000"/>
          </a:xfrm>
        </p:grpSpPr>
        <p:sp>
          <p:nvSpPr>
            <p:cNvPr id="30" name="Subtitle 2">
              <a:extLst>
                <a:ext uri="{FF2B5EF4-FFF2-40B4-BE49-F238E27FC236}">
                  <a16:creationId xmlns:a16="http://schemas.microsoft.com/office/drawing/2014/main" id="{5FF19634-92C8-BB78-5A7D-ABEFD4215639}"/>
                </a:ext>
              </a:extLst>
            </p:cNvPr>
            <p:cNvSpPr txBox="1">
              <a:spLocks/>
            </p:cNvSpPr>
            <p:nvPr/>
          </p:nvSpPr>
          <p:spPr>
            <a:xfrm>
              <a:off x="8620356" y="1787868"/>
              <a:ext cx="1429927" cy="371475"/>
            </a:xfrm>
            <a:prstGeom prst="rect">
              <a:avLst/>
            </a:prstGeom>
          </p:spPr>
          <p:txBody>
            <a:bodyPr vert="horz" lIns="0" tIns="0" rIns="0" bIns="0" rtlCol="0" anchor="t">
              <a:normAutofit/>
            </a:bodyPr>
            <a:lstStyle>
              <a:lvl1pPr marL="0" indent="0" algn="l" defTabSz="914400" rtl="0" eaLnBrk="1" latinLnBrk="0" hangingPunct="1">
                <a:lnSpc>
                  <a:spcPct val="97000"/>
                </a:lnSpc>
                <a:spcBef>
                  <a:spcPts val="0"/>
                </a:spcBef>
                <a:buFont typeface="+mj-lt"/>
                <a:buNone/>
                <a:defRPr sz="2400" b="0" kern="1200">
                  <a:solidFill>
                    <a:schemeClr val="tx1"/>
                  </a:solidFill>
                  <a:latin typeface="+mn-lt"/>
                  <a:ea typeface="+mn-ea"/>
                  <a:cs typeface="+mn-cs"/>
                </a:defRPr>
              </a:lvl1pPr>
              <a:lvl2pPr marL="457200" indent="0" algn="ctr" defTabSz="914400" rtl="0" eaLnBrk="1" latinLnBrk="0" hangingPunct="1">
                <a:lnSpc>
                  <a:spcPct val="98000"/>
                </a:lnSpc>
                <a:spcBef>
                  <a:spcPts val="0"/>
                </a:spcBef>
                <a:buFont typeface="Aptos" panose="020B00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8000"/>
                </a:lnSpc>
                <a:spcBef>
                  <a:spcPts val="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8000"/>
                </a:lnSpc>
                <a:spcBef>
                  <a:spcPts val="0"/>
                </a:spcBef>
                <a:buFont typeface="+mj-lt"/>
                <a:buNone/>
                <a:defRPr sz="1600" kern="1200">
                  <a:solidFill>
                    <a:schemeClr val="tx1"/>
                  </a:solidFill>
                  <a:latin typeface="+mn-lt"/>
                  <a:ea typeface="+mn-ea"/>
                  <a:cs typeface="+mn-cs"/>
                </a:defRPr>
              </a:lvl4pPr>
              <a:lvl5pPr marL="1828800" indent="0" algn="ctr" defTabSz="914400" rtl="0" eaLnBrk="1" latinLnBrk="0" hangingPunct="1">
                <a:lnSpc>
                  <a:spcPct val="98000"/>
                </a:lnSpc>
                <a:spcBef>
                  <a:spcPts val="0"/>
                </a:spcBef>
                <a:buFont typeface="Aptos" panose="020B00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ts val="2100"/>
                </a:lnSpc>
              </a:pPr>
              <a:endParaRPr lang="en-US" sz="1800" b="1" dirty="0">
                <a:solidFill>
                  <a:schemeClr val="bg2">
                    <a:lumMod val="50000"/>
                  </a:schemeClr>
                </a:solidFill>
              </a:endParaRPr>
            </a:p>
          </p:txBody>
        </p:sp>
        <p:pic>
          <p:nvPicPr>
            <p:cNvPr id="31" name="Billede 33">
              <a:extLst>
                <a:ext uri="{FF2B5EF4-FFF2-40B4-BE49-F238E27FC236}">
                  <a16:creationId xmlns:a16="http://schemas.microsoft.com/office/drawing/2014/main" id="{86DB1E58-35E9-999F-17D3-5F0A12374C4B}"/>
                </a:ext>
              </a:extLst>
            </p:cNvPr>
            <p:cNvPicPr>
              <a:picLocks noChangeAspect="1"/>
            </p:cNvPicPr>
            <p:nvPr/>
          </p:nvPicPr>
          <p:blipFill>
            <a:blip r:embed="rId4"/>
            <a:stretch>
              <a:fillRect/>
            </a:stretch>
          </p:blipFill>
          <p:spPr>
            <a:xfrm>
              <a:off x="10173217" y="1649605"/>
              <a:ext cx="976037" cy="648000"/>
            </a:xfrm>
            <a:prstGeom prst="rect">
              <a:avLst/>
            </a:prstGeom>
          </p:spPr>
        </p:pic>
      </p:grpSp>
      <p:sp>
        <p:nvSpPr>
          <p:cNvPr id="32" name="Subtitle 2">
            <a:extLst>
              <a:ext uri="{FF2B5EF4-FFF2-40B4-BE49-F238E27FC236}">
                <a16:creationId xmlns:a16="http://schemas.microsoft.com/office/drawing/2014/main" id="{0B4736A4-A232-F5A9-25E7-C850BF12554A}"/>
              </a:ext>
            </a:extLst>
          </p:cNvPr>
          <p:cNvSpPr txBox="1">
            <a:spLocks/>
          </p:cNvSpPr>
          <p:nvPr/>
        </p:nvSpPr>
        <p:spPr>
          <a:xfrm>
            <a:off x="5796136" y="4227934"/>
            <a:ext cx="2484000" cy="864096"/>
          </a:xfrm>
          <a:prstGeom prst="rect">
            <a:avLst/>
          </a:prstGeom>
        </p:spPr>
        <p:txBody>
          <a:bodyPr vert="horz" lIns="0" tIns="0" rIns="0" bIns="0" rtlCol="0" anchor="t">
            <a:normAutofit/>
          </a:bodyPr>
          <a:lstStyle>
            <a:lvl1pPr marL="0" indent="0" algn="l" defTabSz="914400" rtl="0" eaLnBrk="1" latinLnBrk="0" hangingPunct="1">
              <a:lnSpc>
                <a:spcPct val="97000"/>
              </a:lnSpc>
              <a:spcBef>
                <a:spcPts val="0"/>
              </a:spcBef>
              <a:buFont typeface="+mj-lt"/>
              <a:buNone/>
              <a:defRPr sz="2400" b="0" kern="1200">
                <a:solidFill>
                  <a:schemeClr val="tx1"/>
                </a:solidFill>
                <a:latin typeface="+mn-lt"/>
                <a:ea typeface="+mn-ea"/>
                <a:cs typeface="+mn-cs"/>
              </a:defRPr>
            </a:lvl1pPr>
            <a:lvl2pPr marL="457200" indent="0" algn="ctr" defTabSz="914400" rtl="0" eaLnBrk="1" latinLnBrk="0" hangingPunct="1">
              <a:lnSpc>
                <a:spcPct val="98000"/>
              </a:lnSpc>
              <a:spcBef>
                <a:spcPts val="0"/>
              </a:spcBef>
              <a:buFont typeface="Aptos" panose="020B00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8000"/>
              </a:lnSpc>
              <a:spcBef>
                <a:spcPts val="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8000"/>
              </a:lnSpc>
              <a:spcBef>
                <a:spcPts val="0"/>
              </a:spcBef>
              <a:buFont typeface="+mj-lt"/>
              <a:buNone/>
              <a:defRPr sz="1600" kern="1200">
                <a:solidFill>
                  <a:schemeClr val="tx1"/>
                </a:solidFill>
                <a:latin typeface="+mn-lt"/>
                <a:ea typeface="+mn-ea"/>
                <a:cs typeface="+mn-cs"/>
              </a:defRPr>
            </a:lvl4pPr>
            <a:lvl5pPr marL="1828800" indent="0" algn="ctr" defTabSz="914400" rtl="0" eaLnBrk="1" latinLnBrk="0" hangingPunct="1">
              <a:lnSpc>
                <a:spcPct val="98000"/>
              </a:lnSpc>
              <a:spcBef>
                <a:spcPts val="0"/>
              </a:spcBef>
              <a:buFont typeface="Aptos" panose="020B00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lnSpc>
                <a:spcPts val="2100"/>
              </a:lnSpc>
            </a:pPr>
            <a:r>
              <a:rPr lang="en-US" sz="1600" b="1" dirty="0"/>
              <a:t>Denmark + Galicia, Spain</a:t>
            </a:r>
          </a:p>
          <a:p>
            <a:pPr algn="ctr">
              <a:lnSpc>
                <a:spcPts val="2100"/>
              </a:lnSpc>
            </a:pPr>
            <a:r>
              <a:rPr lang="en-US" sz="1600" dirty="0"/>
              <a:t>Seasons: 2024/25 + 2025/26</a:t>
            </a:r>
          </a:p>
          <a:p>
            <a:pPr algn="ctr">
              <a:lnSpc>
                <a:spcPts val="2100"/>
              </a:lnSpc>
            </a:pPr>
            <a:r>
              <a:rPr lang="en-US" sz="1600" dirty="0"/>
              <a:t>Age ≥18 years</a:t>
            </a:r>
          </a:p>
          <a:p>
            <a:pPr>
              <a:lnSpc>
                <a:spcPts val="2100"/>
              </a:lnSpc>
            </a:pPr>
            <a:endParaRPr lang="en-US" sz="1600" b="1" dirty="0">
              <a:solidFill>
                <a:schemeClr val="bg2">
                  <a:lumMod val="50000"/>
                </a:schemeClr>
              </a:solidFill>
              <a:latin typeface="+mj-lt"/>
            </a:endParaRPr>
          </a:p>
        </p:txBody>
      </p:sp>
      <p:sp>
        <p:nvSpPr>
          <p:cNvPr id="35" name="TextBox 34">
            <a:extLst>
              <a:ext uri="{FF2B5EF4-FFF2-40B4-BE49-F238E27FC236}">
                <a16:creationId xmlns:a16="http://schemas.microsoft.com/office/drawing/2014/main" id="{7A6EE111-DC70-3692-4EE9-7786EEC6E0E4}"/>
              </a:ext>
            </a:extLst>
          </p:cNvPr>
          <p:cNvSpPr txBox="1"/>
          <p:nvPr/>
        </p:nvSpPr>
        <p:spPr>
          <a:xfrm>
            <a:off x="4276" y="123478"/>
            <a:ext cx="1111202" cy="261610"/>
          </a:xfrm>
          <a:prstGeom prst="rect">
            <a:avLst/>
          </a:prstGeom>
          <a:noFill/>
        </p:spPr>
        <p:txBody>
          <a:bodyPr wrap="none" rtlCol="0">
            <a:spAutoFit/>
          </a:bodyPr>
          <a:lstStyle/>
          <a:p>
            <a:pPr algn="ctr" defTabSz="914377">
              <a:defRPr/>
            </a:pPr>
            <a:r>
              <a:rPr lang="en-US" sz="1100" dirty="0">
                <a:solidFill>
                  <a:prstClr val="black"/>
                </a:solidFill>
                <a:latin typeface="Verdana"/>
              </a:rPr>
              <a:t>RSV Seasons</a:t>
            </a:r>
            <a:endParaRPr lang="en-GB" sz="1100" dirty="0">
              <a:solidFill>
                <a:prstClr val="black"/>
              </a:solidFill>
              <a:latin typeface="Verdana"/>
            </a:endParaRPr>
          </a:p>
        </p:txBody>
      </p:sp>
      <p:cxnSp>
        <p:nvCxnSpPr>
          <p:cNvPr id="36" name="Straight Connector 35">
            <a:extLst>
              <a:ext uri="{FF2B5EF4-FFF2-40B4-BE49-F238E27FC236}">
                <a16:creationId xmlns:a16="http://schemas.microsoft.com/office/drawing/2014/main" id="{042537A6-17AF-DF58-B1AA-2474A872C0C0}"/>
              </a:ext>
            </a:extLst>
          </p:cNvPr>
          <p:cNvCxnSpPr>
            <a:cxnSpLocks/>
            <a:stCxn id="35" idx="3"/>
          </p:cNvCxnSpPr>
          <p:nvPr/>
        </p:nvCxnSpPr>
        <p:spPr>
          <a:xfrm>
            <a:off x="1115478" y="254283"/>
            <a:ext cx="4392626" cy="0"/>
          </a:xfrm>
          <a:prstGeom prst="line">
            <a:avLst/>
          </a:prstGeom>
          <a:ln w="38100">
            <a:prstDash val="solid"/>
            <a:tailEnd type="triangle"/>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F7F13040-77C0-15F4-A565-18FF91E6CBFA}"/>
              </a:ext>
            </a:extLst>
          </p:cNvPr>
          <p:cNvSpPr/>
          <p:nvPr/>
        </p:nvSpPr>
        <p:spPr>
          <a:xfrm>
            <a:off x="1317512" y="204935"/>
            <a:ext cx="88491" cy="11922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sz="1600">
              <a:solidFill>
                <a:prstClr val="white"/>
              </a:solidFill>
              <a:latin typeface="Verdana"/>
            </a:endParaRPr>
          </a:p>
        </p:txBody>
      </p:sp>
      <p:sp>
        <p:nvSpPr>
          <p:cNvPr id="39" name="Oval 38">
            <a:extLst>
              <a:ext uri="{FF2B5EF4-FFF2-40B4-BE49-F238E27FC236}">
                <a16:creationId xmlns:a16="http://schemas.microsoft.com/office/drawing/2014/main" id="{15981AED-22FF-542A-F230-E08D33BCB762}"/>
              </a:ext>
            </a:extLst>
          </p:cNvPr>
          <p:cNvSpPr/>
          <p:nvPr/>
        </p:nvSpPr>
        <p:spPr>
          <a:xfrm>
            <a:off x="2757250" y="202056"/>
            <a:ext cx="88491" cy="11922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sz="1600">
              <a:solidFill>
                <a:prstClr val="white"/>
              </a:solidFill>
              <a:latin typeface="Verdana"/>
            </a:endParaRPr>
          </a:p>
        </p:txBody>
      </p:sp>
      <p:sp>
        <p:nvSpPr>
          <p:cNvPr id="41" name="Oval 40">
            <a:extLst>
              <a:ext uri="{FF2B5EF4-FFF2-40B4-BE49-F238E27FC236}">
                <a16:creationId xmlns:a16="http://schemas.microsoft.com/office/drawing/2014/main" id="{4C0AB76D-506B-66AF-FFEA-5BE8AF929DD6}"/>
              </a:ext>
            </a:extLst>
          </p:cNvPr>
          <p:cNvSpPr/>
          <p:nvPr/>
        </p:nvSpPr>
        <p:spPr>
          <a:xfrm>
            <a:off x="4242470" y="213389"/>
            <a:ext cx="88491" cy="11922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sz="1600">
              <a:solidFill>
                <a:prstClr val="white"/>
              </a:solidFill>
              <a:latin typeface="Verdana"/>
            </a:endParaRPr>
          </a:p>
        </p:txBody>
      </p:sp>
      <p:sp>
        <p:nvSpPr>
          <p:cNvPr id="43" name="TextBox 42">
            <a:extLst>
              <a:ext uri="{FF2B5EF4-FFF2-40B4-BE49-F238E27FC236}">
                <a16:creationId xmlns:a16="http://schemas.microsoft.com/office/drawing/2014/main" id="{A9CDD0E6-58E1-2EC7-FF2A-DBC6A42FF0F8}"/>
              </a:ext>
            </a:extLst>
          </p:cNvPr>
          <p:cNvSpPr txBox="1"/>
          <p:nvPr/>
        </p:nvSpPr>
        <p:spPr>
          <a:xfrm>
            <a:off x="1102859" y="370913"/>
            <a:ext cx="575799" cy="276999"/>
          </a:xfrm>
          <a:prstGeom prst="rect">
            <a:avLst/>
          </a:prstGeom>
          <a:noFill/>
        </p:spPr>
        <p:txBody>
          <a:bodyPr wrap="square" rtlCol="0">
            <a:spAutoFit/>
          </a:bodyPr>
          <a:lstStyle/>
          <a:p>
            <a:pPr defTabSz="914377">
              <a:defRPr/>
            </a:pPr>
            <a:r>
              <a:rPr lang="en-US" sz="1200" dirty="0">
                <a:solidFill>
                  <a:prstClr val="black"/>
                </a:solidFill>
                <a:latin typeface="Verdana"/>
              </a:rPr>
              <a:t>2024</a:t>
            </a:r>
            <a:endParaRPr lang="en-GB" sz="1200" dirty="0">
              <a:solidFill>
                <a:prstClr val="black"/>
              </a:solidFill>
              <a:latin typeface="Verdana"/>
            </a:endParaRPr>
          </a:p>
        </p:txBody>
      </p:sp>
      <p:sp>
        <p:nvSpPr>
          <p:cNvPr id="45" name="TextBox 44">
            <a:extLst>
              <a:ext uri="{FF2B5EF4-FFF2-40B4-BE49-F238E27FC236}">
                <a16:creationId xmlns:a16="http://schemas.microsoft.com/office/drawing/2014/main" id="{7AF50D2C-89A5-EE76-3105-5568D304F56B}"/>
              </a:ext>
            </a:extLst>
          </p:cNvPr>
          <p:cNvSpPr txBox="1"/>
          <p:nvPr/>
        </p:nvSpPr>
        <p:spPr>
          <a:xfrm>
            <a:off x="2483768" y="389023"/>
            <a:ext cx="575799" cy="276999"/>
          </a:xfrm>
          <a:prstGeom prst="rect">
            <a:avLst/>
          </a:prstGeom>
          <a:noFill/>
        </p:spPr>
        <p:txBody>
          <a:bodyPr wrap="square" rtlCol="0">
            <a:spAutoFit/>
          </a:bodyPr>
          <a:lstStyle/>
          <a:p>
            <a:pPr defTabSz="914377">
              <a:defRPr/>
            </a:pPr>
            <a:r>
              <a:rPr lang="en-US" sz="1200" dirty="0">
                <a:solidFill>
                  <a:prstClr val="black"/>
                </a:solidFill>
                <a:latin typeface="Verdana"/>
              </a:rPr>
              <a:t>2025</a:t>
            </a:r>
            <a:endParaRPr lang="en-GB" sz="1200" dirty="0">
              <a:solidFill>
                <a:prstClr val="black"/>
              </a:solidFill>
              <a:latin typeface="Verdana"/>
            </a:endParaRPr>
          </a:p>
        </p:txBody>
      </p:sp>
      <p:sp>
        <p:nvSpPr>
          <p:cNvPr id="47" name="TextBox 46">
            <a:extLst>
              <a:ext uri="{FF2B5EF4-FFF2-40B4-BE49-F238E27FC236}">
                <a16:creationId xmlns:a16="http://schemas.microsoft.com/office/drawing/2014/main" id="{B5A806D1-0C25-EB1C-685F-4FE38519EFC7}"/>
              </a:ext>
            </a:extLst>
          </p:cNvPr>
          <p:cNvSpPr txBox="1"/>
          <p:nvPr/>
        </p:nvSpPr>
        <p:spPr>
          <a:xfrm>
            <a:off x="3995936" y="388220"/>
            <a:ext cx="575799" cy="276999"/>
          </a:xfrm>
          <a:prstGeom prst="rect">
            <a:avLst/>
          </a:prstGeom>
          <a:noFill/>
        </p:spPr>
        <p:txBody>
          <a:bodyPr wrap="square" rtlCol="0">
            <a:spAutoFit/>
          </a:bodyPr>
          <a:lstStyle/>
          <a:p>
            <a:pPr defTabSz="914377">
              <a:defRPr/>
            </a:pPr>
            <a:r>
              <a:rPr lang="en-US" sz="1200" dirty="0">
                <a:solidFill>
                  <a:prstClr val="black"/>
                </a:solidFill>
                <a:latin typeface="Verdana"/>
              </a:rPr>
              <a:t>2026</a:t>
            </a:r>
            <a:endParaRPr lang="en-GB" sz="1200" dirty="0">
              <a:solidFill>
                <a:prstClr val="black"/>
              </a:solidFill>
              <a:latin typeface="Verdana"/>
            </a:endParaRPr>
          </a:p>
        </p:txBody>
      </p:sp>
      <p:sp>
        <p:nvSpPr>
          <p:cNvPr id="51" name="TextBox 50">
            <a:extLst>
              <a:ext uri="{FF2B5EF4-FFF2-40B4-BE49-F238E27FC236}">
                <a16:creationId xmlns:a16="http://schemas.microsoft.com/office/drawing/2014/main" id="{9E13073F-0960-947D-C655-A2E78AE66B8F}"/>
              </a:ext>
            </a:extLst>
          </p:cNvPr>
          <p:cNvSpPr txBox="1"/>
          <p:nvPr/>
        </p:nvSpPr>
        <p:spPr>
          <a:xfrm>
            <a:off x="1457293" y="1397302"/>
            <a:ext cx="3906795" cy="230832"/>
          </a:xfrm>
          <a:prstGeom prst="rect">
            <a:avLst/>
          </a:prstGeom>
          <a:noFill/>
        </p:spPr>
        <p:txBody>
          <a:bodyPr wrap="square">
            <a:spAutoFit/>
          </a:bodyPr>
          <a:lstStyle/>
          <a:p>
            <a:pPr defTabSz="914377">
              <a:defRPr/>
            </a:pPr>
            <a:r>
              <a:rPr lang="en-GB" sz="900" dirty="0">
                <a:solidFill>
                  <a:prstClr val="black"/>
                </a:solidFill>
                <a:latin typeface="Verdana"/>
              </a:rPr>
              <a:t>2 season vaccine effectiveness estimates: NH 24/25 and 25/26</a:t>
            </a:r>
          </a:p>
        </p:txBody>
      </p:sp>
      <p:sp>
        <p:nvSpPr>
          <p:cNvPr id="53" name="Arrow: Right 52">
            <a:extLst>
              <a:ext uri="{FF2B5EF4-FFF2-40B4-BE49-F238E27FC236}">
                <a16:creationId xmlns:a16="http://schemas.microsoft.com/office/drawing/2014/main" id="{1E340650-9E0F-CD35-7329-034B6DB88F8A}"/>
              </a:ext>
            </a:extLst>
          </p:cNvPr>
          <p:cNvSpPr/>
          <p:nvPr/>
        </p:nvSpPr>
        <p:spPr>
          <a:xfrm>
            <a:off x="5364804" y="2834123"/>
            <a:ext cx="512727" cy="485739"/>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prstClr val="white"/>
              </a:solidFill>
              <a:latin typeface="Verdana"/>
            </a:endParaRPr>
          </a:p>
        </p:txBody>
      </p:sp>
      <p:sp>
        <p:nvSpPr>
          <p:cNvPr id="54" name="Right Brace 53">
            <a:extLst>
              <a:ext uri="{FF2B5EF4-FFF2-40B4-BE49-F238E27FC236}">
                <a16:creationId xmlns:a16="http://schemas.microsoft.com/office/drawing/2014/main" id="{E7C88678-5555-E43B-BB95-6E0132904D6F}"/>
              </a:ext>
            </a:extLst>
          </p:cNvPr>
          <p:cNvSpPr/>
          <p:nvPr/>
        </p:nvSpPr>
        <p:spPr>
          <a:xfrm>
            <a:off x="5123217" y="1635646"/>
            <a:ext cx="465385" cy="2916555"/>
          </a:xfrm>
          <a:prstGeom prst="rightBrace">
            <a:avLst/>
          </a:prstGeom>
          <a:ln>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77">
              <a:defRPr/>
            </a:pPr>
            <a:endParaRPr lang="en-GB" sz="1600">
              <a:ln>
                <a:solidFill>
                  <a:srgbClr val="23004C"/>
                </a:solidFill>
              </a:ln>
              <a:solidFill>
                <a:prstClr val="black"/>
              </a:solidFill>
              <a:latin typeface="Verdana"/>
            </a:endParaRPr>
          </a:p>
        </p:txBody>
      </p:sp>
      <p:cxnSp>
        <p:nvCxnSpPr>
          <p:cNvPr id="57" name="Straight Arrow Connector 56">
            <a:extLst>
              <a:ext uri="{FF2B5EF4-FFF2-40B4-BE49-F238E27FC236}">
                <a16:creationId xmlns:a16="http://schemas.microsoft.com/office/drawing/2014/main" id="{8EA8B201-8DAC-C170-9D1C-F0A13E83FF52}"/>
              </a:ext>
            </a:extLst>
          </p:cNvPr>
          <p:cNvCxnSpPr>
            <a:cxnSpLocks/>
          </p:cNvCxnSpPr>
          <p:nvPr/>
        </p:nvCxnSpPr>
        <p:spPr>
          <a:xfrm>
            <a:off x="1897565" y="1635771"/>
            <a:ext cx="3120412" cy="11564"/>
          </a:xfrm>
          <a:prstGeom prst="straightConnector1">
            <a:avLst/>
          </a:prstGeom>
          <a:ln w="19050">
            <a:solidFill>
              <a:srgbClr val="0070C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23CB6A8B-7C49-AE0E-20D8-6A5907D7EC7A}"/>
              </a:ext>
            </a:extLst>
          </p:cNvPr>
          <p:cNvSpPr txBox="1"/>
          <p:nvPr/>
        </p:nvSpPr>
        <p:spPr>
          <a:xfrm>
            <a:off x="6144682" y="1511339"/>
            <a:ext cx="2990216" cy="507831"/>
          </a:xfrm>
          <a:prstGeom prst="rect">
            <a:avLst/>
          </a:prstGeom>
          <a:noFill/>
        </p:spPr>
        <p:txBody>
          <a:bodyPr wrap="square">
            <a:spAutoFit/>
          </a:bodyPr>
          <a:lstStyle/>
          <a:p>
            <a:pPr algn="ctr" defTabSz="914377">
              <a:defRPr/>
            </a:pPr>
            <a:r>
              <a:rPr lang="en-GB" sz="900" dirty="0">
                <a:solidFill>
                  <a:prstClr val="black"/>
                </a:solidFill>
                <a:latin typeface="Verdana"/>
              </a:rPr>
              <a:t>1st season vaccine effectiveness estimates for </a:t>
            </a:r>
            <a:r>
              <a:rPr lang="en-US" sz="900" dirty="0">
                <a:solidFill>
                  <a:prstClr val="black"/>
                </a:solidFill>
                <a:latin typeface="Verdana"/>
              </a:rPr>
              <a:t>expanded age eligibility and expanded geographic enrollment</a:t>
            </a:r>
            <a:r>
              <a:rPr lang="en-GB" sz="900" dirty="0">
                <a:solidFill>
                  <a:prstClr val="black"/>
                </a:solidFill>
                <a:latin typeface="Verdana"/>
              </a:rPr>
              <a:t> </a:t>
            </a:r>
          </a:p>
        </p:txBody>
      </p:sp>
      <p:cxnSp>
        <p:nvCxnSpPr>
          <p:cNvPr id="61" name="Straight Arrow Connector 60">
            <a:extLst>
              <a:ext uri="{FF2B5EF4-FFF2-40B4-BE49-F238E27FC236}">
                <a16:creationId xmlns:a16="http://schemas.microsoft.com/office/drawing/2014/main" id="{C5984E44-977E-1BA3-C234-01D366C496A0}"/>
              </a:ext>
            </a:extLst>
          </p:cNvPr>
          <p:cNvCxnSpPr>
            <a:cxnSpLocks/>
          </p:cNvCxnSpPr>
          <p:nvPr/>
        </p:nvCxnSpPr>
        <p:spPr>
          <a:xfrm>
            <a:off x="6412893" y="2030662"/>
            <a:ext cx="2534209" cy="0"/>
          </a:xfrm>
          <a:prstGeom prst="straightConnector1">
            <a:avLst/>
          </a:prstGeom>
          <a:ln w="19050">
            <a:solidFill>
              <a:srgbClr val="0070C0"/>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2033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28"/>
                                        </p:tgtEl>
                                        <p:attrNameLst>
                                          <p:attrName>style.opacity</p:attrName>
                                        </p:attrNameLst>
                                      </p:cBhvr>
                                      <p:to>
                                        <p:strVal val="0.1"/>
                                      </p:to>
                                    </p:set>
                                    <p:animEffect filter="image" prLst="opacity: 0.1">
                                      <p:cBhvr rctx="IE">
                                        <p:cTn id="7" dur="indefinite"/>
                                        <p:tgtEl>
                                          <p:spTgt spid="28"/>
                                        </p:tgtEl>
                                      </p:cBhvr>
                                    </p:animEffect>
                                  </p:childTnLst>
                                </p:cTn>
                              </p:par>
                              <p:par>
                                <p:cTn id="8" presetID="9" presetClass="emph" presetSubtype="0" nodeType="withEffect">
                                  <p:stCondLst>
                                    <p:cond delay="0"/>
                                  </p:stCondLst>
                                  <p:childTnLst>
                                    <p:set>
                                      <p:cBhvr>
                                        <p:cTn id="9" dur="indefinite"/>
                                        <p:tgtEl>
                                          <p:spTgt spid="19"/>
                                        </p:tgtEl>
                                        <p:attrNameLst>
                                          <p:attrName>style.opacity</p:attrName>
                                        </p:attrNameLst>
                                      </p:cBhvr>
                                      <p:to>
                                        <p:strVal val="0.1"/>
                                      </p:to>
                                    </p:set>
                                    <p:animEffect filter="image" prLst="opacity: 0.1">
                                      <p:cBhvr rctx="IE">
                                        <p:cTn id="10" dur="indefinite"/>
                                        <p:tgtEl>
                                          <p:spTgt spid="19"/>
                                        </p:tgtEl>
                                      </p:cBhvr>
                                    </p:animEffect>
                                  </p:childTnLst>
                                </p:cTn>
                              </p:par>
                              <p:par>
                                <p:cTn id="11" presetID="9" presetClass="emph" presetSubtype="0" grpId="0" nodeType="withEffect">
                                  <p:stCondLst>
                                    <p:cond delay="0"/>
                                  </p:stCondLst>
                                  <p:childTnLst>
                                    <p:set>
                                      <p:cBhvr>
                                        <p:cTn id="12" dur="indefinite"/>
                                        <p:tgtEl>
                                          <p:spTgt spid="12"/>
                                        </p:tgtEl>
                                        <p:attrNameLst>
                                          <p:attrName>style.opacity</p:attrName>
                                        </p:attrNameLst>
                                      </p:cBhvr>
                                      <p:to>
                                        <p:strVal val="0.1"/>
                                      </p:to>
                                    </p:set>
                                    <p:animEffect filter="image" prLst="opacity: 0.1">
                                      <p:cBhvr rctx="IE">
                                        <p:cTn id="13" dur="indefinite"/>
                                        <p:tgtEl>
                                          <p:spTgt spid="12"/>
                                        </p:tgtEl>
                                      </p:cBhvr>
                                    </p:animEffect>
                                  </p:childTnLst>
                                </p:cTn>
                              </p:par>
                              <p:par>
                                <p:cTn id="14" presetID="9" presetClass="emph" presetSubtype="0" grpId="0" nodeType="withEffect">
                                  <p:stCondLst>
                                    <p:cond delay="0"/>
                                  </p:stCondLst>
                                  <p:childTnLst>
                                    <p:set>
                                      <p:cBhvr>
                                        <p:cTn id="15" dur="indefinite"/>
                                        <p:tgtEl>
                                          <p:spTgt spid="15"/>
                                        </p:tgtEl>
                                        <p:attrNameLst>
                                          <p:attrName>style.opacity</p:attrName>
                                        </p:attrNameLst>
                                      </p:cBhvr>
                                      <p:to>
                                        <p:strVal val="0.1"/>
                                      </p:to>
                                    </p:set>
                                    <p:animEffect filter="image" prLst="opacity: 0.1">
                                      <p:cBhvr rctx="IE">
                                        <p:cTn id="16" dur="indefinite"/>
                                        <p:tgtEl>
                                          <p:spTgt spid="15"/>
                                        </p:tgtEl>
                                      </p:cBhvr>
                                    </p:animEffect>
                                  </p:childTnLst>
                                </p:cTn>
                              </p:par>
                              <p:par>
                                <p:cTn id="17" presetID="9" presetClass="emph" presetSubtype="0" grpId="0" nodeType="withEffect">
                                  <p:stCondLst>
                                    <p:cond delay="0"/>
                                  </p:stCondLst>
                                  <p:childTnLst>
                                    <p:set>
                                      <p:cBhvr>
                                        <p:cTn id="18" dur="indefinite"/>
                                        <p:tgtEl>
                                          <p:spTgt spid="53"/>
                                        </p:tgtEl>
                                        <p:attrNameLst>
                                          <p:attrName>style.opacity</p:attrName>
                                        </p:attrNameLst>
                                      </p:cBhvr>
                                      <p:to>
                                        <p:strVal val="0.1"/>
                                      </p:to>
                                    </p:set>
                                    <p:animEffect filter="image" prLst="opacity: 0.1">
                                      <p:cBhvr rctx="IE">
                                        <p:cTn id="19" dur="indefinite"/>
                                        <p:tgtEl>
                                          <p:spTgt spid="53"/>
                                        </p:tgtEl>
                                      </p:cBhvr>
                                    </p:animEffect>
                                  </p:childTnLst>
                                </p:cTn>
                              </p:par>
                              <p:par>
                                <p:cTn id="20" presetID="9" presetClass="emph" presetSubtype="0" grpId="0" nodeType="withEffect">
                                  <p:stCondLst>
                                    <p:cond delay="0"/>
                                  </p:stCondLst>
                                  <p:childTnLst>
                                    <p:set>
                                      <p:cBhvr>
                                        <p:cTn id="21" dur="indefinite"/>
                                        <p:tgtEl>
                                          <p:spTgt spid="54"/>
                                        </p:tgtEl>
                                        <p:attrNameLst>
                                          <p:attrName>style.opacity</p:attrName>
                                        </p:attrNameLst>
                                      </p:cBhvr>
                                      <p:to>
                                        <p:strVal val="0.1"/>
                                      </p:to>
                                    </p:set>
                                    <p:animEffect filter="image" prLst="opacity: 0.1">
                                      <p:cBhvr rctx="IE">
                                        <p:cTn id="22" dur="indefinite"/>
                                        <p:tgtEl>
                                          <p:spTgt spid="54"/>
                                        </p:tgtEl>
                                      </p:cBhvr>
                                    </p:animEffect>
                                  </p:childTnLst>
                                </p:cTn>
                              </p:par>
                              <p:par>
                                <p:cTn id="23" presetID="9" presetClass="emph" presetSubtype="0" nodeType="withEffect">
                                  <p:stCondLst>
                                    <p:cond delay="0"/>
                                  </p:stCondLst>
                                  <p:childTnLst>
                                    <p:set>
                                      <p:cBhvr>
                                        <p:cTn id="24" dur="indefinite"/>
                                        <p:tgtEl>
                                          <p:spTgt spid="9"/>
                                        </p:tgtEl>
                                        <p:attrNameLst>
                                          <p:attrName>style.opacity</p:attrName>
                                        </p:attrNameLst>
                                      </p:cBhvr>
                                      <p:to>
                                        <p:strVal val="0.1"/>
                                      </p:to>
                                    </p:set>
                                    <p:animEffect filter="image" prLst="opacity: 0.1">
                                      <p:cBhvr rctx="IE">
                                        <p:cTn id="25" dur="indefinite"/>
                                        <p:tgtEl>
                                          <p:spTgt spid="9"/>
                                        </p:tgtEl>
                                      </p:cBhvr>
                                    </p:animEffect>
                                  </p:childTnLst>
                                </p:cTn>
                              </p:par>
                              <p:par>
                                <p:cTn id="26" presetID="9" presetClass="emph" presetSubtype="0" nodeType="withEffect">
                                  <p:stCondLst>
                                    <p:cond delay="0"/>
                                  </p:stCondLst>
                                  <p:childTnLst>
                                    <p:set>
                                      <p:cBhvr>
                                        <p:cTn id="27" dur="indefinite"/>
                                        <p:tgtEl>
                                          <p:spTgt spid="17"/>
                                        </p:tgtEl>
                                        <p:attrNameLst>
                                          <p:attrName>style.opacity</p:attrName>
                                        </p:attrNameLst>
                                      </p:cBhvr>
                                      <p:to>
                                        <p:strVal val="0.1"/>
                                      </p:to>
                                    </p:set>
                                    <p:animEffect filter="image" prLst="opacity: 0.1">
                                      <p:cBhvr rctx="IE">
                                        <p:cTn id="28" dur="indefinite"/>
                                        <p:tgtEl>
                                          <p:spTgt spid="17"/>
                                        </p:tgtEl>
                                      </p:cBhvr>
                                    </p:animEffect>
                                  </p:childTnLst>
                                </p:cTn>
                              </p:par>
                              <p:par>
                                <p:cTn id="29" presetID="9" presetClass="emph" presetSubtype="0" nodeType="withEffect">
                                  <p:stCondLst>
                                    <p:cond delay="0"/>
                                  </p:stCondLst>
                                  <p:childTnLst>
                                    <p:set>
                                      <p:cBhvr>
                                        <p:cTn id="30" dur="indefinite"/>
                                        <p:tgtEl>
                                          <p:spTgt spid="57"/>
                                        </p:tgtEl>
                                        <p:attrNameLst>
                                          <p:attrName>style.opacity</p:attrName>
                                        </p:attrNameLst>
                                      </p:cBhvr>
                                      <p:to>
                                        <p:strVal val="0.1"/>
                                      </p:to>
                                    </p:set>
                                    <p:animEffect filter="image" prLst="opacity: 0.1">
                                      <p:cBhvr rctx="IE">
                                        <p:cTn id="31" dur="indefinite"/>
                                        <p:tgtEl>
                                          <p:spTgt spid="57"/>
                                        </p:tgtEl>
                                      </p:cBhvr>
                                    </p:animEffect>
                                  </p:childTnLst>
                                </p:cTn>
                              </p:par>
                              <p:par>
                                <p:cTn id="32" presetID="9" presetClass="emph" presetSubtype="0" grpId="0" nodeType="withEffect">
                                  <p:stCondLst>
                                    <p:cond delay="0"/>
                                  </p:stCondLst>
                                  <p:childTnLst>
                                    <p:set>
                                      <p:cBhvr>
                                        <p:cTn id="33" dur="indefinite"/>
                                        <p:tgtEl>
                                          <p:spTgt spid="51"/>
                                        </p:tgtEl>
                                        <p:attrNameLst>
                                          <p:attrName>style.opacity</p:attrName>
                                        </p:attrNameLst>
                                      </p:cBhvr>
                                      <p:to>
                                        <p:strVal val="0.1"/>
                                      </p:to>
                                    </p:set>
                                    <p:animEffect filter="image" prLst="opacity: 0.1">
                                      <p:cBhvr rctx="IE">
                                        <p:cTn id="34" dur="indefinite"/>
                                        <p:tgtEl>
                                          <p:spTgt spid="51"/>
                                        </p:tgtEl>
                                      </p:cBhvr>
                                    </p:animEffect>
                                  </p:childTnLst>
                                </p:cTn>
                              </p:par>
                              <p:par>
                                <p:cTn id="35" presetID="9" presetClass="emph" presetSubtype="0" grpId="0" nodeType="withEffect">
                                  <p:stCondLst>
                                    <p:cond delay="0"/>
                                  </p:stCondLst>
                                  <p:childTnLst>
                                    <p:set>
                                      <p:cBhvr>
                                        <p:cTn id="36" dur="indefinite"/>
                                        <p:tgtEl>
                                          <p:spTgt spid="14"/>
                                        </p:tgtEl>
                                        <p:attrNameLst>
                                          <p:attrName>style.opacity</p:attrName>
                                        </p:attrNameLst>
                                      </p:cBhvr>
                                      <p:to>
                                        <p:strVal val="0.1"/>
                                      </p:to>
                                    </p:set>
                                    <p:animEffect filter="image" prLst="opacity: 0.1">
                                      <p:cBhvr rctx="IE">
                                        <p:cTn id="37" dur="indefinite"/>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P spid="15" grpId="0"/>
      <p:bldP spid="51" grpId="0"/>
      <p:bldP spid="53" grpId="0" animBg="1"/>
      <p:bldP spid="5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1">
            <a:extLst>
              <a:ext uri="{FF2B5EF4-FFF2-40B4-BE49-F238E27FC236}">
                <a16:creationId xmlns:a16="http://schemas.microsoft.com/office/drawing/2014/main" id="{FC3A5E65-F919-7A82-7D8D-426CEA19F77C}"/>
              </a:ext>
            </a:extLst>
          </p:cNvPr>
          <p:cNvSpPr>
            <a:spLocks noGrp="1"/>
          </p:cNvSpPr>
          <p:nvPr>
            <p:ph type="body" sz="quarter" idx="10"/>
          </p:nvPr>
        </p:nvSpPr>
        <p:spPr>
          <a:xfrm>
            <a:off x="324618" y="339502"/>
            <a:ext cx="7631757" cy="432048"/>
          </a:xfrm>
        </p:spPr>
        <p:txBody>
          <a:bodyPr/>
          <a:lstStyle/>
          <a:p>
            <a:r>
              <a:rPr lang="da-DK" sz="2400" dirty="0" err="1"/>
              <a:t>Study</a:t>
            </a:r>
            <a:r>
              <a:rPr lang="da-DK" sz="2400" dirty="0"/>
              <a:t> flow</a:t>
            </a:r>
          </a:p>
        </p:txBody>
      </p:sp>
      <p:sp>
        <p:nvSpPr>
          <p:cNvPr id="4" name="Pladsholder til indhold 2">
            <a:extLst>
              <a:ext uri="{FF2B5EF4-FFF2-40B4-BE49-F238E27FC236}">
                <a16:creationId xmlns:a16="http://schemas.microsoft.com/office/drawing/2014/main" id="{B01B239B-A6D5-C856-4C5F-E085F872AD85}"/>
              </a:ext>
            </a:extLst>
          </p:cNvPr>
          <p:cNvSpPr txBox="1">
            <a:spLocks/>
          </p:cNvSpPr>
          <p:nvPr/>
        </p:nvSpPr>
        <p:spPr>
          <a:xfrm>
            <a:off x="323850" y="915566"/>
            <a:ext cx="3816102" cy="3890434"/>
          </a:xfrm>
          <a:prstGeom prst="rect">
            <a:avLst/>
          </a:prstGeom>
        </p:spPr>
        <p:txBody>
          <a:bodyPr>
            <a:normAutofit/>
          </a:bodyPr>
          <a:lstStyle>
            <a:lvl1pPr marL="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a-DK" sz="1500" dirty="0" err="1"/>
              <a:t>Concordance</a:t>
            </a:r>
            <a:r>
              <a:rPr lang="da-DK" sz="1500" dirty="0"/>
              <a:t> </a:t>
            </a:r>
            <a:r>
              <a:rPr lang="da-DK" sz="1500" dirty="0" err="1"/>
              <a:t>between</a:t>
            </a:r>
            <a:r>
              <a:rPr lang="da-DK" sz="1500" dirty="0"/>
              <a:t> the </a:t>
            </a:r>
            <a:r>
              <a:rPr lang="da-DK" sz="1500" dirty="0" err="1"/>
              <a:t>assigned</a:t>
            </a:r>
            <a:r>
              <a:rPr lang="da-DK" sz="1500" dirty="0"/>
              <a:t> </a:t>
            </a:r>
            <a:r>
              <a:rPr lang="da-DK" sz="1500" dirty="0" err="1"/>
              <a:t>trial</a:t>
            </a:r>
            <a:r>
              <a:rPr lang="da-DK" sz="1500" dirty="0"/>
              <a:t> </a:t>
            </a:r>
            <a:r>
              <a:rPr lang="da-DK" sz="1500" dirty="0" err="1"/>
              <a:t>group</a:t>
            </a:r>
            <a:r>
              <a:rPr lang="da-DK" sz="1500" dirty="0"/>
              <a:t> and the intervention </a:t>
            </a:r>
            <a:r>
              <a:rPr lang="da-DK" sz="1500" dirty="0" err="1"/>
              <a:t>received</a:t>
            </a:r>
            <a:r>
              <a:rPr lang="da-DK" sz="1500" dirty="0"/>
              <a:t> </a:t>
            </a:r>
            <a:r>
              <a:rPr lang="da-DK" sz="1500" dirty="0" err="1"/>
              <a:t>was</a:t>
            </a:r>
            <a:r>
              <a:rPr lang="da-DK" sz="1500" dirty="0"/>
              <a:t> 93.8% in the </a:t>
            </a:r>
            <a:r>
              <a:rPr lang="da-DK" sz="1500" dirty="0" err="1"/>
              <a:t>RSVpreF</a:t>
            </a:r>
            <a:r>
              <a:rPr lang="da-DK" sz="1500" dirty="0"/>
              <a:t> </a:t>
            </a:r>
            <a:r>
              <a:rPr lang="da-DK" sz="1500" dirty="0" err="1"/>
              <a:t>group</a:t>
            </a:r>
            <a:r>
              <a:rPr lang="da-DK" sz="1500" dirty="0"/>
              <a:t> (15,964 [6.2%] never </a:t>
            </a:r>
            <a:r>
              <a:rPr lang="da-DK" sz="1500" dirty="0" err="1"/>
              <a:t>showed</a:t>
            </a:r>
            <a:r>
              <a:rPr lang="da-DK" sz="1500" dirty="0"/>
              <a:t> up to </a:t>
            </a:r>
            <a:r>
              <a:rPr lang="da-DK" sz="1500" dirty="0" err="1"/>
              <a:t>get</a:t>
            </a:r>
            <a:r>
              <a:rPr lang="da-DK" sz="1500" dirty="0"/>
              <a:t> the vaccine) and &gt;99.9% in the </a:t>
            </a:r>
            <a:r>
              <a:rPr lang="da-DK" sz="1500" dirty="0" err="1"/>
              <a:t>control</a:t>
            </a:r>
            <a:r>
              <a:rPr lang="da-DK" sz="1500" dirty="0"/>
              <a:t> </a:t>
            </a:r>
            <a:r>
              <a:rPr lang="da-DK" sz="1500" dirty="0" err="1"/>
              <a:t>group</a:t>
            </a:r>
            <a:r>
              <a:rPr lang="da-DK" sz="1500" dirty="0"/>
              <a:t> (254 </a:t>
            </a:r>
            <a:r>
              <a:rPr lang="da-DK" sz="1500" dirty="0" err="1"/>
              <a:t>controls</a:t>
            </a:r>
            <a:r>
              <a:rPr lang="da-DK" sz="1500" dirty="0"/>
              <a:t> </a:t>
            </a:r>
            <a:r>
              <a:rPr lang="da-DK" sz="1500" dirty="0" err="1"/>
              <a:t>received</a:t>
            </a:r>
            <a:r>
              <a:rPr lang="da-DK" sz="1500" dirty="0"/>
              <a:t> an </a:t>
            </a:r>
            <a:r>
              <a:rPr lang="da-DK" sz="1500" dirty="0" err="1"/>
              <a:t>RSVpreF</a:t>
            </a:r>
            <a:r>
              <a:rPr lang="da-DK" sz="1500" dirty="0"/>
              <a:t> at </a:t>
            </a:r>
            <a:r>
              <a:rPr lang="da-DK" sz="1500" dirty="0" err="1"/>
              <a:t>trial</a:t>
            </a:r>
            <a:r>
              <a:rPr lang="da-DK" sz="1500" dirty="0"/>
              <a:t> visit in </a:t>
            </a:r>
            <a:r>
              <a:rPr lang="da-DK" sz="1500" dirty="0" err="1"/>
              <a:t>error</a:t>
            </a:r>
            <a:r>
              <a:rPr lang="da-DK" sz="1500" dirty="0"/>
              <a:t>) </a:t>
            </a:r>
          </a:p>
          <a:p>
            <a:endParaRPr lang="da-DK" sz="1500" dirty="0"/>
          </a:p>
          <a:p>
            <a:r>
              <a:rPr lang="da-DK" sz="1500" dirty="0"/>
              <a:t>2407 (0.9%) </a:t>
            </a:r>
            <a:r>
              <a:rPr lang="da-DK" sz="1500" dirty="0" err="1"/>
              <a:t>controls</a:t>
            </a:r>
            <a:r>
              <a:rPr lang="da-DK" sz="1500" dirty="0"/>
              <a:t> </a:t>
            </a:r>
            <a:r>
              <a:rPr lang="da-DK" sz="1500" dirty="0" err="1"/>
              <a:t>bought</a:t>
            </a:r>
            <a:r>
              <a:rPr lang="da-DK" sz="1500" dirty="0"/>
              <a:t> an RSV vaccine </a:t>
            </a:r>
            <a:r>
              <a:rPr lang="da-DK" sz="1500" dirty="0" err="1"/>
              <a:t>outside</a:t>
            </a:r>
            <a:r>
              <a:rPr lang="da-DK" sz="1500" dirty="0"/>
              <a:t> the </a:t>
            </a:r>
            <a:r>
              <a:rPr lang="da-DK" sz="1500" dirty="0" err="1"/>
              <a:t>trial</a:t>
            </a:r>
            <a:r>
              <a:rPr lang="da-DK" sz="1500" dirty="0"/>
              <a:t> </a:t>
            </a:r>
            <a:r>
              <a:rPr lang="da-DK" sz="1500" dirty="0" err="1"/>
              <a:t>during</a:t>
            </a:r>
            <a:r>
              <a:rPr lang="da-DK" sz="1500" dirty="0"/>
              <a:t> </a:t>
            </a:r>
            <a:r>
              <a:rPr lang="da-DK" sz="1500" dirty="0" err="1"/>
              <a:t>follow-up</a:t>
            </a:r>
            <a:endParaRPr lang="da-DK" sz="1500" dirty="0"/>
          </a:p>
          <a:p>
            <a:endParaRPr lang="da-DK" sz="1500" dirty="0"/>
          </a:p>
        </p:txBody>
      </p:sp>
      <p:pic>
        <p:nvPicPr>
          <p:cNvPr id="6" name="Picture 5">
            <a:extLst>
              <a:ext uri="{FF2B5EF4-FFF2-40B4-BE49-F238E27FC236}">
                <a16:creationId xmlns:a16="http://schemas.microsoft.com/office/drawing/2014/main" id="{C734F54E-D77C-5A48-AEFE-6A133D6955E6}"/>
              </a:ext>
            </a:extLst>
          </p:cNvPr>
          <p:cNvPicPr>
            <a:picLocks noChangeAspect="1"/>
          </p:cNvPicPr>
          <p:nvPr/>
        </p:nvPicPr>
        <p:blipFill>
          <a:blip r:embed="rId2"/>
          <a:stretch>
            <a:fillRect/>
          </a:stretch>
        </p:blipFill>
        <p:spPr>
          <a:xfrm>
            <a:off x="4566288" y="7200"/>
            <a:ext cx="4254184" cy="5143500"/>
          </a:xfrm>
          <a:prstGeom prst="rect">
            <a:avLst/>
          </a:prstGeom>
        </p:spPr>
      </p:pic>
      <p:sp>
        <p:nvSpPr>
          <p:cNvPr id="7" name="Rectangle 6">
            <a:extLst>
              <a:ext uri="{FF2B5EF4-FFF2-40B4-BE49-F238E27FC236}">
                <a16:creationId xmlns:a16="http://schemas.microsoft.com/office/drawing/2014/main" id="{4FBCD0A3-F142-6DBD-AA56-A07DE1799092}"/>
              </a:ext>
            </a:extLst>
          </p:cNvPr>
          <p:cNvSpPr/>
          <p:nvPr/>
        </p:nvSpPr>
        <p:spPr>
          <a:xfrm>
            <a:off x="5241672" y="4076718"/>
            <a:ext cx="2592288" cy="144016"/>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2375678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tekst 1">
            <a:extLst>
              <a:ext uri="{FF2B5EF4-FFF2-40B4-BE49-F238E27FC236}">
                <a16:creationId xmlns:a16="http://schemas.microsoft.com/office/drawing/2014/main" id="{784A8583-A7F8-18D1-E38A-659A39445E81}"/>
              </a:ext>
            </a:extLst>
          </p:cNvPr>
          <p:cNvSpPr>
            <a:spLocks noGrp="1"/>
          </p:cNvSpPr>
          <p:nvPr>
            <p:ph type="body" sz="quarter" idx="10"/>
          </p:nvPr>
        </p:nvSpPr>
        <p:spPr>
          <a:xfrm>
            <a:off x="324618" y="339502"/>
            <a:ext cx="7631757" cy="432048"/>
          </a:xfrm>
        </p:spPr>
        <p:txBody>
          <a:bodyPr/>
          <a:lstStyle/>
          <a:p>
            <a:r>
              <a:rPr lang="da-DK" sz="2400" dirty="0"/>
              <a:t>Baseline </a:t>
            </a:r>
            <a:r>
              <a:rPr lang="da-DK" sz="2400" dirty="0" err="1"/>
              <a:t>characteristics</a:t>
            </a:r>
            <a:endParaRPr lang="da-DK" sz="2400" dirty="0"/>
          </a:p>
        </p:txBody>
      </p:sp>
      <p:graphicFrame>
        <p:nvGraphicFramePr>
          <p:cNvPr id="9" name="Tabel 3">
            <a:extLst>
              <a:ext uri="{FF2B5EF4-FFF2-40B4-BE49-F238E27FC236}">
                <a16:creationId xmlns:a16="http://schemas.microsoft.com/office/drawing/2014/main" id="{83D83221-2578-E74A-80DA-6383BEFBC0DE}"/>
              </a:ext>
            </a:extLst>
          </p:cNvPr>
          <p:cNvGraphicFramePr>
            <a:graphicFrameLocks noGrp="1"/>
          </p:cNvGraphicFramePr>
          <p:nvPr>
            <p:extLst>
              <p:ext uri="{D42A27DB-BD31-4B8C-83A1-F6EECF244321}">
                <p14:modId xmlns:p14="http://schemas.microsoft.com/office/powerpoint/2010/main" val="3289807610"/>
              </p:ext>
            </p:extLst>
          </p:nvPr>
        </p:nvGraphicFramePr>
        <p:xfrm>
          <a:off x="432085" y="907765"/>
          <a:ext cx="8279830" cy="2915795"/>
        </p:xfrm>
        <a:graphic>
          <a:graphicData uri="http://schemas.openxmlformats.org/drawingml/2006/table">
            <a:tbl>
              <a:tblPr firstRow="1" firstCol="1" bandRow="1">
                <a:tableStyleId>{69012ECD-51FC-41F1-AA8D-1B2483CD663E}</a:tableStyleId>
              </a:tblPr>
              <a:tblGrid>
                <a:gridCol w="3671318">
                  <a:extLst>
                    <a:ext uri="{9D8B030D-6E8A-4147-A177-3AD203B41FA5}">
                      <a16:colId xmlns:a16="http://schemas.microsoft.com/office/drawing/2014/main" val="4166803369"/>
                    </a:ext>
                  </a:extLst>
                </a:gridCol>
                <a:gridCol w="2304256">
                  <a:extLst>
                    <a:ext uri="{9D8B030D-6E8A-4147-A177-3AD203B41FA5}">
                      <a16:colId xmlns:a16="http://schemas.microsoft.com/office/drawing/2014/main" val="2106483767"/>
                    </a:ext>
                  </a:extLst>
                </a:gridCol>
                <a:gridCol w="2304256">
                  <a:extLst>
                    <a:ext uri="{9D8B030D-6E8A-4147-A177-3AD203B41FA5}">
                      <a16:colId xmlns:a16="http://schemas.microsoft.com/office/drawing/2014/main" val="3834131380"/>
                    </a:ext>
                  </a:extLst>
                </a:gridCol>
              </a:tblGrid>
              <a:tr h="317091">
                <a:tc>
                  <a:txBody>
                    <a:bodyPr/>
                    <a:lstStyle/>
                    <a:p>
                      <a:pPr>
                        <a:lnSpc>
                          <a:spcPct val="100000"/>
                        </a:lnSpc>
                      </a:pPr>
                      <a:r>
                        <a:rPr lang="en-GB" sz="1350" dirty="0">
                          <a:effectLst/>
                        </a:rPr>
                        <a:t>Characteristic</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b"/>
                </a:tc>
                <a:tc>
                  <a:txBody>
                    <a:bodyPr/>
                    <a:lstStyle/>
                    <a:p>
                      <a:pPr algn="ctr">
                        <a:lnSpc>
                          <a:spcPct val="100000"/>
                        </a:lnSpc>
                      </a:pPr>
                      <a:r>
                        <a:rPr lang="da-DK" sz="1350" dirty="0" err="1">
                          <a:effectLst/>
                        </a:rPr>
                        <a:t>RSVpreF</a:t>
                      </a:r>
                      <a:r>
                        <a:rPr lang="da-DK" sz="1350" dirty="0">
                          <a:effectLst/>
                        </a:rPr>
                        <a:t> vaccine </a:t>
                      </a:r>
                      <a:r>
                        <a:rPr lang="da-DK" sz="1350" dirty="0" err="1">
                          <a:effectLst/>
                        </a:rPr>
                        <a:t>group</a:t>
                      </a:r>
                      <a:endParaRPr lang="da-DK" sz="1350" dirty="0">
                        <a:effectLst/>
                      </a:endParaRPr>
                    </a:p>
                    <a:p>
                      <a:pPr algn="ctr">
                        <a:lnSpc>
                          <a:spcPct val="100000"/>
                        </a:lnSpc>
                      </a:pPr>
                      <a:r>
                        <a:rPr lang="en-GB" sz="1350" dirty="0">
                          <a:effectLst/>
                        </a:rPr>
                        <a:t>n = 255,574</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No vaccine (control) group</a:t>
                      </a:r>
                      <a:endParaRPr lang="da-DK" sz="1350" dirty="0">
                        <a:effectLst/>
                      </a:endParaRPr>
                    </a:p>
                    <a:p>
                      <a:pPr algn="ctr">
                        <a:lnSpc>
                          <a:spcPct val="100000"/>
                        </a:lnSpc>
                      </a:pPr>
                      <a:r>
                        <a:rPr lang="en-GB" sz="1350" dirty="0">
                          <a:effectLst/>
                        </a:rPr>
                        <a:t>n = 255,961</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extLst>
                  <a:ext uri="{0D108BD9-81ED-4DB2-BD59-A6C34878D82A}">
                    <a16:rowId xmlns:a16="http://schemas.microsoft.com/office/drawing/2014/main" val="1117407207"/>
                  </a:ext>
                </a:extLst>
              </a:tr>
              <a:tr h="169757">
                <a:tc>
                  <a:txBody>
                    <a:bodyPr/>
                    <a:lstStyle/>
                    <a:p>
                      <a:pPr>
                        <a:lnSpc>
                          <a:spcPct val="100000"/>
                        </a:lnSpc>
                      </a:pPr>
                      <a:r>
                        <a:rPr lang="en-GB" sz="1350" dirty="0">
                          <a:effectLst/>
                        </a:rPr>
                        <a:t>Age, mean (SD)</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61.5 (14.4)</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61.5 (14.4)</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extLst>
                  <a:ext uri="{0D108BD9-81ED-4DB2-BD59-A6C34878D82A}">
                    <a16:rowId xmlns:a16="http://schemas.microsoft.com/office/drawing/2014/main" val="554440563"/>
                  </a:ext>
                </a:extLst>
              </a:tr>
              <a:tr h="148455">
                <a:tc>
                  <a:txBody>
                    <a:bodyPr/>
                    <a:lstStyle/>
                    <a:p>
                      <a:pPr>
                        <a:lnSpc>
                          <a:spcPct val="100000"/>
                        </a:lnSpc>
                      </a:pPr>
                      <a:r>
                        <a:rPr lang="en-GB" sz="1350" dirty="0">
                          <a:effectLst/>
                        </a:rPr>
                        <a:t>Female sex, n (%)</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138,055 (54.0%)</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138,382 (54.1%)</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extLst>
                  <a:ext uri="{0D108BD9-81ED-4DB2-BD59-A6C34878D82A}">
                    <a16:rowId xmlns:a16="http://schemas.microsoft.com/office/drawing/2014/main" val="1443380823"/>
                  </a:ext>
                </a:extLst>
              </a:tr>
              <a:tr h="148455">
                <a:tc>
                  <a:txBody>
                    <a:bodyPr/>
                    <a:lstStyle/>
                    <a:p>
                      <a:pPr>
                        <a:lnSpc>
                          <a:spcPct val="100000"/>
                        </a:lnSpc>
                      </a:pPr>
                      <a:r>
                        <a:rPr lang="en-GB" sz="1350" dirty="0">
                          <a:effectLst/>
                        </a:rPr>
                        <a:t>Chronic cardiovascular disease, n (%)</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41,534 (16.3%)</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41,520 (16.2%)</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extLst>
                  <a:ext uri="{0D108BD9-81ED-4DB2-BD59-A6C34878D82A}">
                    <a16:rowId xmlns:a16="http://schemas.microsoft.com/office/drawing/2014/main" val="2975773260"/>
                  </a:ext>
                </a:extLst>
              </a:tr>
              <a:tr h="148455">
                <a:tc>
                  <a:txBody>
                    <a:bodyPr/>
                    <a:lstStyle/>
                    <a:p>
                      <a:pPr>
                        <a:lnSpc>
                          <a:spcPct val="100000"/>
                        </a:lnSpc>
                      </a:pPr>
                      <a:r>
                        <a:rPr lang="en-GB" sz="1350" dirty="0">
                          <a:effectLst/>
                        </a:rPr>
                        <a:t>Ischemic heart disease, n (%)</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13,297 (5.2%)</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13,275 (5.2%)</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extLst>
                  <a:ext uri="{0D108BD9-81ED-4DB2-BD59-A6C34878D82A}">
                    <a16:rowId xmlns:a16="http://schemas.microsoft.com/office/drawing/2014/main" val="1426822106"/>
                  </a:ext>
                </a:extLst>
              </a:tr>
              <a:tr h="148455">
                <a:tc>
                  <a:txBody>
                    <a:bodyPr/>
                    <a:lstStyle/>
                    <a:p>
                      <a:pPr>
                        <a:lnSpc>
                          <a:spcPct val="100000"/>
                        </a:lnSpc>
                      </a:pPr>
                      <a:r>
                        <a:rPr lang="en-GB" sz="1350">
                          <a:effectLst/>
                        </a:rPr>
                        <a:t>Heart failure, n (%)</a:t>
                      </a:r>
                      <a:endParaRPr lang="da-DK" sz="13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4711 (1.8%)</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4,640 (1.8%)</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extLst>
                  <a:ext uri="{0D108BD9-81ED-4DB2-BD59-A6C34878D82A}">
                    <a16:rowId xmlns:a16="http://schemas.microsoft.com/office/drawing/2014/main" val="1764635749"/>
                  </a:ext>
                </a:extLst>
              </a:tr>
              <a:tr h="148455">
                <a:tc>
                  <a:txBody>
                    <a:bodyPr/>
                    <a:lstStyle/>
                    <a:p>
                      <a:pPr>
                        <a:lnSpc>
                          <a:spcPct val="100000"/>
                        </a:lnSpc>
                      </a:pPr>
                      <a:r>
                        <a:rPr lang="en-GB" sz="1350" dirty="0">
                          <a:effectLst/>
                        </a:rPr>
                        <a:t>Atrial fibrillation, n (%)</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13,452 (5.3%)</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13,353 (5.2%)</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extLst>
                  <a:ext uri="{0D108BD9-81ED-4DB2-BD59-A6C34878D82A}">
                    <a16:rowId xmlns:a16="http://schemas.microsoft.com/office/drawing/2014/main" val="3986013300"/>
                  </a:ext>
                </a:extLst>
              </a:tr>
              <a:tr h="148455">
                <a:tc>
                  <a:txBody>
                    <a:bodyPr/>
                    <a:lstStyle/>
                    <a:p>
                      <a:pPr>
                        <a:lnSpc>
                          <a:spcPct val="100000"/>
                        </a:lnSpc>
                      </a:pPr>
                      <a:r>
                        <a:rPr lang="en-GB" sz="1350">
                          <a:effectLst/>
                        </a:rPr>
                        <a:t>Cerebrovascular disease, n (%)</a:t>
                      </a:r>
                      <a:endParaRPr lang="da-DK" sz="13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7184 (2.8%)</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7270 (2.8%)</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extLst>
                  <a:ext uri="{0D108BD9-81ED-4DB2-BD59-A6C34878D82A}">
                    <a16:rowId xmlns:a16="http://schemas.microsoft.com/office/drawing/2014/main" val="2379624765"/>
                  </a:ext>
                </a:extLst>
              </a:tr>
              <a:tr h="148455">
                <a:tc>
                  <a:txBody>
                    <a:bodyPr/>
                    <a:lstStyle/>
                    <a:p>
                      <a:pPr>
                        <a:lnSpc>
                          <a:spcPct val="100000"/>
                        </a:lnSpc>
                      </a:pPr>
                      <a:r>
                        <a:rPr lang="en-GB" sz="1350" dirty="0">
                          <a:effectLst/>
                        </a:rPr>
                        <a:t>Hypertension, n (%)</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28,392 (11.1%)</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28,426 (11.1%)</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extLst>
                  <a:ext uri="{0D108BD9-81ED-4DB2-BD59-A6C34878D82A}">
                    <a16:rowId xmlns:a16="http://schemas.microsoft.com/office/drawing/2014/main" val="2744692592"/>
                  </a:ext>
                </a:extLst>
              </a:tr>
              <a:tr h="148455">
                <a:tc>
                  <a:txBody>
                    <a:bodyPr/>
                    <a:lstStyle/>
                    <a:p>
                      <a:pPr>
                        <a:lnSpc>
                          <a:spcPct val="100000"/>
                        </a:lnSpc>
                      </a:pPr>
                      <a:r>
                        <a:rPr lang="en-GB" sz="1350" dirty="0">
                          <a:effectLst/>
                        </a:rPr>
                        <a:t>Chronic lung disease, n (%)</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17,386 (6.8%)</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17,443 (6.8%)</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extLst>
                  <a:ext uri="{0D108BD9-81ED-4DB2-BD59-A6C34878D82A}">
                    <a16:rowId xmlns:a16="http://schemas.microsoft.com/office/drawing/2014/main" val="2690290182"/>
                  </a:ext>
                </a:extLst>
              </a:tr>
              <a:tr h="241175">
                <a:tc>
                  <a:txBody>
                    <a:bodyPr/>
                    <a:lstStyle/>
                    <a:p>
                      <a:pPr>
                        <a:lnSpc>
                          <a:spcPct val="100000"/>
                        </a:lnSpc>
                      </a:pPr>
                      <a:r>
                        <a:rPr lang="en-GB" sz="1350" dirty="0">
                          <a:effectLst/>
                        </a:rPr>
                        <a:t>Chronic obstructive pulmonary disease, n (%)</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5652 (2.2%)</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5690 (2.2%)</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extLst>
                  <a:ext uri="{0D108BD9-81ED-4DB2-BD59-A6C34878D82A}">
                    <a16:rowId xmlns:a16="http://schemas.microsoft.com/office/drawing/2014/main" val="3632376097"/>
                  </a:ext>
                </a:extLst>
              </a:tr>
              <a:tr h="148455">
                <a:tc>
                  <a:txBody>
                    <a:bodyPr/>
                    <a:lstStyle/>
                    <a:p>
                      <a:pPr>
                        <a:lnSpc>
                          <a:spcPct val="100000"/>
                        </a:lnSpc>
                      </a:pPr>
                      <a:r>
                        <a:rPr lang="en-GB" sz="1350">
                          <a:effectLst/>
                        </a:rPr>
                        <a:t>Cancer, n (%)</a:t>
                      </a:r>
                      <a:endParaRPr lang="da-DK" sz="13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22,267 (8.7%)</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tc>
                  <a:txBody>
                    <a:bodyPr/>
                    <a:lstStyle/>
                    <a:p>
                      <a:pPr algn="ctr">
                        <a:lnSpc>
                          <a:spcPct val="100000"/>
                        </a:lnSpc>
                      </a:pPr>
                      <a:r>
                        <a:rPr lang="en-GB" sz="1350" dirty="0">
                          <a:effectLst/>
                        </a:rPr>
                        <a:t>22,087 (8.6%)</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tc>
                <a:extLst>
                  <a:ext uri="{0D108BD9-81ED-4DB2-BD59-A6C34878D82A}">
                    <a16:rowId xmlns:a16="http://schemas.microsoft.com/office/drawing/2014/main" val="4038703115"/>
                  </a:ext>
                </a:extLst>
              </a:tr>
              <a:tr h="148455">
                <a:tc>
                  <a:txBody>
                    <a:bodyPr/>
                    <a:lstStyle/>
                    <a:p>
                      <a:pPr>
                        <a:lnSpc>
                          <a:spcPct val="100000"/>
                        </a:lnSpc>
                      </a:pPr>
                      <a:r>
                        <a:rPr lang="en-GB" sz="1350" dirty="0">
                          <a:effectLst/>
                        </a:rPr>
                        <a:t>Immunodeficiency, n (%)</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9488 (3.7%)</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tc>
                  <a:txBody>
                    <a:bodyPr/>
                    <a:lstStyle/>
                    <a:p>
                      <a:pPr algn="ctr">
                        <a:lnSpc>
                          <a:spcPct val="100000"/>
                        </a:lnSpc>
                      </a:pPr>
                      <a:r>
                        <a:rPr lang="en-GB" sz="1350" dirty="0">
                          <a:effectLst/>
                        </a:rPr>
                        <a:t>9398 (3.7%)</a:t>
                      </a:r>
                      <a:endParaRPr lang="da-DK" sz="13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59" marR="42159" marT="0" marB="0" anchor="ctr">
                    <a:solidFill>
                      <a:schemeClr val="accent6">
                        <a:lumMod val="20000"/>
                        <a:lumOff val="80000"/>
                      </a:schemeClr>
                    </a:solidFill>
                  </a:tcPr>
                </a:tc>
                <a:extLst>
                  <a:ext uri="{0D108BD9-81ED-4DB2-BD59-A6C34878D82A}">
                    <a16:rowId xmlns:a16="http://schemas.microsoft.com/office/drawing/2014/main" val="272785906"/>
                  </a:ext>
                </a:extLst>
              </a:tr>
            </a:tbl>
          </a:graphicData>
        </a:graphic>
      </p:graphicFrame>
    </p:spTree>
    <p:extLst>
      <p:ext uri="{BB962C8B-B14F-4D97-AF65-F5344CB8AC3E}">
        <p14:creationId xmlns:p14="http://schemas.microsoft.com/office/powerpoint/2010/main" val="41682871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0A9FC7B8-88D9-D71A-9922-325EC5ED48C9}"/>
              </a:ext>
            </a:extLst>
          </p:cNvPr>
          <p:cNvPicPr>
            <a:picLocks noChangeAspect="1"/>
          </p:cNvPicPr>
          <p:nvPr/>
        </p:nvPicPr>
        <p:blipFill>
          <a:blip r:embed="rId2">
            <a:clrChange>
              <a:clrFrom>
                <a:srgbClr val="FFFFFF"/>
              </a:clrFrom>
              <a:clrTo>
                <a:srgbClr val="FFFFFF">
                  <a:alpha val="0"/>
                </a:srgbClr>
              </a:clrTo>
            </a:clrChange>
          </a:blip>
          <a:srcRect l="8745" r="4654" b="9912"/>
          <a:stretch>
            <a:fillRect/>
          </a:stretch>
        </p:blipFill>
        <p:spPr>
          <a:xfrm>
            <a:off x="1951522" y="1131591"/>
            <a:ext cx="5500798" cy="3384375"/>
          </a:xfrm>
          <a:prstGeom prst="rect">
            <a:avLst/>
          </a:prstGeom>
        </p:spPr>
      </p:pic>
      <p:sp>
        <p:nvSpPr>
          <p:cNvPr id="3" name="Pladsholder til tekst 1">
            <a:extLst>
              <a:ext uri="{FF2B5EF4-FFF2-40B4-BE49-F238E27FC236}">
                <a16:creationId xmlns:a16="http://schemas.microsoft.com/office/drawing/2014/main" id="{C8783A84-79C3-2D91-8BDD-907F4671785F}"/>
              </a:ext>
            </a:extLst>
          </p:cNvPr>
          <p:cNvSpPr>
            <a:spLocks noGrp="1"/>
          </p:cNvSpPr>
          <p:nvPr>
            <p:ph type="body" sz="quarter" idx="10"/>
          </p:nvPr>
        </p:nvSpPr>
        <p:spPr>
          <a:xfrm>
            <a:off x="324618" y="339502"/>
            <a:ext cx="7631757" cy="432048"/>
          </a:xfrm>
        </p:spPr>
        <p:txBody>
          <a:bodyPr/>
          <a:lstStyle/>
          <a:p>
            <a:r>
              <a:rPr lang="da-DK" sz="2400" dirty="0" err="1"/>
              <a:t>Primary</a:t>
            </a:r>
            <a:r>
              <a:rPr lang="da-DK" sz="2400" dirty="0"/>
              <a:t> </a:t>
            </a:r>
            <a:r>
              <a:rPr lang="da-DK" sz="2400" dirty="0" err="1"/>
              <a:t>endpoint</a:t>
            </a:r>
            <a:endParaRPr lang="da-DK" sz="2400" dirty="0"/>
          </a:p>
        </p:txBody>
      </p:sp>
      <p:sp>
        <p:nvSpPr>
          <p:cNvPr id="4" name="Pladsholder til indhold 2">
            <a:extLst>
              <a:ext uri="{FF2B5EF4-FFF2-40B4-BE49-F238E27FC236}">
                <a16:creationId xmlns:a16="http://schemas.microsoft.com/office/drawing/2014/main" id="{6BD51F06-6608-0147-33F5-157CE787EA24}"/>
              </a:ext>
            </a:extLst>
          </p:cNvPr>
          <p:cNvSpPr txBox="1">
            <a:spLocks/>
          </p:cNvSpPr>
          <p:nvPr/>
        </p:nvSpPr>
        <p:spPr>
          <a:xfrm>
            <a:off x="324618" y="831247"/>
            <a:ext cx="7632700" cy="3890434"/>
          </a:xfrm>
          <a:prstGeom prst="rect">
            <a:avLst/>
          </a:prstGeom>
        </p:spPr>
        <p:txBody>
          <a:bodyPr>
            <a:normAutofit/>
          </a:bodyPr>
          <a:lstStyle>
            <a:lvl1pPr marL="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a-DK" sz="1500"/>
              <a:t>Hospitalization for RSV-related respiratory tract disease (primary endpoint)</a:t>
            </a:r>
          </a:p>
        </p:txBody>
      </p:sp>
      <p:sp>
        <p:nvSpPr>
          <p:cNvPr id="7" name="Tekstfelt 10">
            <a:extLst>
              <a:ext uri="{FF2B5EF4-FFF2-40B4-BE49-F238E27FC236}">
                <a16:creationId xmlns:a16="http://schemas.microsoft.com/office/drawing/2014/main" id="{8E805DBA-393D-8AE6-26D9-CEFE84B4DB9D}"/>
              </a:ext>
            </a:extLst>
          </p:cNvPr>
          <p:cNvSpPr txBox="1"/>
          <p:nvPr/>
        </p:nvSpPr>
        <p:spPr>
          <a:xfrm>
            <a:off x="5876497" y="1880694"/>
            <a:ext cx="1540358" cy="292388"/>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da-DK" sz="1300" b="1" i="0" kern="1200" dirty="0">
                <a:solidFill>
                  <a:srgbClr val="1985FF"/>
                </a:solidFill>
                <a:latin typeface="+mn-lt"/>
                <a:ea typeface="+mn-ea"/>
              </a:rPr>
              <a:t>Control (64 events)</a:t>
            </a:r>
          </a:p>
        </p:txBody>
      </p:sp>
      <p:sp>
        <p:nvSpPr>
          <p:cNvPr id="8" name="Tekstfelt 11">
            <a:extLst>
              <a:ext uri="{FF2B5EF4-FFF2-40B4-BE49-F238E27FC236}">
                <a16:creationId xmlns:a16="http://schemas.microsoft.com/office/drawing/2014/main" id="{FA8928CA-4ECC-3E99-6D35-05CCEE2AF1CD}"/>
              </a:ext>
            </a:extLst>
          </p:cNvPr>
          <p:cNvSpPr txBox="1"/>
          <p:nvPr/>
        </p:nvSpPr>
        <p:spPr>
          <a:xfrm>
            <a:off x="5879349" y="3052136"/>
            <a:ext cx="1598130" cy="292388"/>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da-DK" sz="1300" b="1" i="0" kern="1200" dirty="0" err="1">
                <a:solidFill>
                  <a:srgbClr val="D20652"/>
                </a:solidFill>
                <a:latin typeface="+mn-lt"/>
                <a:ea typeface="+mn-ea"/>
              </a:rPr>
              <a:t>RSVpreF</a:t>
            </a:r>
            <a:r>
              <a:rPr lang="da-DK" sz="1300" b="1" i="0" kern="1200" dirty="0">
                <a:solidFill>
                  <a:srgbClr val="D20652"/>
                </a:solidFill>
                <a:latin typeface="+mn-lt"/>
                <a:ea typeface="+mn-ea"/>
              </a:rPr>
              <a:t> (19 events)</a:t>
            </a:r>
          </a:p>
        </p:txBody>
      </p:sp>
    </p:spTree>
    <p:extLst>
      <p:ext uri="{BB962C8B-B14F-4D97-AF65-F5344CB8AC3E}">
        <p14:creationId xmlns:p14="http://schemas.microsoft.com/office/powerpoint/2010/main" val="36861363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1">
            <a:extLst>
              <a:ext uri="{FF2B5EF4-FFF2-40B4-BE49-F238E27FC236}">
                <a16:creationId xmlns:a16="http://schemas.microsoft.com/office/drawing/2014/main" id="{9FD2C28B-826F-4513-46CA-9015E8599206}"/>
              </a:ext>
            </a:extLst>
          </p:cNvPr>
          <p:cNvSpPr>
            <a:spLocks noGrp="1"/>
          </p:cNvSpPr>
          <p:nvPr>
            <p:ph type="body" sz="quarter" idx="10"/>
          </p:nvPr>
        </p:nvSpPr>
        <p:spPr>
          <a:xfrm>
            <a:off x="324618" y="339502"/>
            <a:ext cx="7631757" cy="432048"/>
          </a:xfrm>
        </p:spPr>
        <p:txBody>
          <a:bodyPr/>
          <a:lstStyle/>
          <a:p>
            <a:r>
              <a:rPr lang="da-DK" sz="2400" dirty="0" err="1"/>
              <a:t>Primary</a:t>
            </a:r>
            <a:r>
              <a:rPr lang="da-DK" sz="2400" dirty="0"/>
              <a:t> and </a:t>
            </a:r>
            <a:r>
              <a:rPr lang="da-DK" sz="2400" dirty="0" err="1"/>
              <a:t>secondary</a:t>
            </a:r>
            <a:r>
              <a:rPr lang="da-DK" sz="2400" dirty="0"/>
              <a:t> </a:t>
            </a:r>
            <a:r>
              <a:rPr lang="da-DK" sz="2400" dirty="0" err="1"/>
              <a:t>endpoints</a:t>
            </a:r>
            <a:endParaRPr lang="da-DK" sz="2400" dirty="0"/>
          </a:p>
        </p:txBody>
      </p:sp>
      <p:graphicFrame>
        <p:nvGraphicFramePr>
          <p:cNvPr id="4" name="Tabel 3">
            <a:extLst>
              <a:ext uri="{FF2B5EF4-FFF2-40B4-BE49-F238E27FC236}">
                <a16:creationId xmlns:a16="http://schemas.microsoft.com/office/drawing/2014/main" id="{A02BA58B-8D1C-00E0-CA58-247F98B5BC15}"/>
              </a:ext>
            </a:extLst>
          </p:cNvPr>
          <p:cNvGraphicFramePr>
            <a:graphicFrameLocks noGrp="1"/>
          </p:cNvGraphicFramePr>
          <p:nvPr>
            <p:extLst>
              <p:ext uri="{D42A27DB-BD31-4B8C-83A1-F6EECF244321}">
                <p14:modId xmlns:p14="http://schemas.microsoft.com/office/powerpoint/2010/main" val="1178875473"/>
              </p:ext>
            </p:extLst>
          </p:nvPr>
        </p:nvGraphicFramePr>
        <p:xfrm>
          <a:off x="683568" y="1347614"/>
          <a:ext cx="7848872" cy="2647256"/>
        </p:xfrm>
        <a:graphic>
          <a:graphicData uri="http://schemas.openxmlformats.org/drawingml/2006/table">
            <a:tbl>
              <a:tblPr firstRow="1" firstCol="1" bandRow="1">
                <a:tableStyleId>{69012ECD-51FC-41F1-AA8D-1B2483CD663E}</a:tableStyleId>
              </a:tblPr>
              <a:tblGrid>
                <a:gridCol w="3960440">
                  <a:extLst>
                    <a:ext uri="{9D8B030D-6E8A-4147-A177-3AD203B41FA5}">
                      <a16:colId xmlns:a16="http://schemas.microsoft.com/office/drawing/2014/main" val="4224625971"/>
                    </a:ext>
                  </a:extLst>
                </a:gridCol>
                <a:gridCol w="1080120">
                  <a:extLst>
                    <a:ext uri="{9D8B030D-6E8A-4147-A177-3AD203B41FA5}">
                      <a16:colId xmlns:a16="http://schemas.microsoft.com/office/drawing/2014/main" val="1601991689"/>
                    </a:ext>
                  </a:extLst>
                </a:gridCol>
                <a:gridCol w="1152128">
                  <a:extLst>
                    <a:ext uri="{9D8B030D-6E8A-4147-A177-3AD203B41FA5}">
                      <a16:colId xmlns:a16="http://schemas.microsoft.com/office/drawing/2014/main" val="2129409960"/>
                    </a:ext>
                  </a:extLst>
                </a:gridCol>
                <a:gridCol w="1656184">
                  <a:extLst>
                    <a:ext uri="{9D8B030D-6E8A-4147-A177-3AD203B41FA5}">
                      <a16:colId xmlns:a16="http://schemas.microsoft.com/office/drawing/2014/main" val="4131446917"/>
                    </a:ext>
                  </a:extLst>
                </a:gridCol>
              </a:tblGrid>
              <a:tr h="0">
                <a:tc>
                  <a:txBody>
                    <a:bodyPr/>
                    <a:lstStyle/>
                    <a:p>
                      <a:pPr algn="ctr">
                        <a:lnSpc>
                          <a:spcPct val="100000"/>
                        </a:lnSpc>
                      </a:pPr>
                      <a:r>
                        <a:rPr lang="en-GB" sz="1200" dirty="0">
                          <a:solidFill>
                            <a:schemeClr val="bg1"/>
                          </a:solidFill>
                          <a:effectLst/>
                          <a:latin typeface="Calibri" panose="020F0502020204030204" pitchFamily="34" charset="0"/>
                          <a:cs typeface="Calibri" panose="020F0502020204030204" pitchFamily="34" charset="0"/>
                        </a:rPr>
                        <a:t> </a:t>
                      </a:r>
                      <a:endParaRPr lang="da-DK" sz="12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1"/>
                    </a:solidFill>
                  </a:tcPr>
                </a:tc>
                <a:tc>
                  <a:txBody>
                    <a:bodyPr/>
                    <a:lstStyle/>
                    <a:p>
                      <a:pPr algn="ctr">
                        <a:lnSpc>
                          <a:spcPct val="100000"/>
                        </a:lnSpc>
                      </a:pPr>
                      <a:r>
                        <a:rPr lang="da-DK" sz="1200" dirty="0" err="1">
                          <a:solidFill>
                            <a:schemeClr val="bg1"/>
                          </a:solidFill>
                          <a:effectLst/>
                          <a:latin typeface="Calibri" panose="020F0502020204030204" pitchFamily="34" charset="0"/>
                          <a:cs typeface="Calibri" panose="020F0502020204030204" pitchFamily="34" charset="0"/>
                        </a:rPr>
                        <a:t>RSVpreF</a:t>
                      </a:r>
                      <a:r>
                        <a:rPr lang="da-DK" sz="1200" dirty="0">
                          <a:solidFill>
                            <a:schemeClr val="bg1"/>
                          </a:solidFill>
                          <a:effectLst/>
                          <a:latin typeface="Calibri" panose="020F0502020204030204" pitchFamily="34" charset="0"/>
                          <a:cs typeface="Calibri" panose="020F0502020204030204" pitchFamily="34" charset="0"/>
                        </a:rPr>
                        <a:t> </a:t>
                      </a:r>
                      <a:r>
                        <a:rPr lang="da-DK" sz="1200" dirty="0" err="1">
                          <a:solidFill>
                            <a:schemeClr val="bg1"/>
                          </a:solidFill>
                          <a:effectLst/>
                          <a:latin typeface="Calibri" panose="020F0502020204030204" pitchFamily="34" charset="0"/>
                          <a:cs typeface="Calibri" panose="020F0502020204030204" pitchFamily="34" charset="0"/>
                        </a:rPr>
                        <a:t>group</a:t>
                      </a:r>
                      <a:endParaRPr lang="da-DK" sz="1200" dirty="0">
                        <a:solidFill>
                          <a:schemeClr val="bg1"/>
                        </a:solidFill>
                        <a:effectLst/>
                        <a:latin typeface="Calibri" panose="020F0502020204030204" pitchFamily="34" charset="0"/>
                        <a:cs typeface="Calibri" panose="020F0502020204030204" pitchFamily="34" charset="0"/>
                      </a:endParaRPr>
                    </a:p>
                    <a:p>
                      <a:pPr algn="ctr">
                        <a:lnSpc>
                          <a:spcPct val="100000"/>
                        </a:lnSpc>
                      </a:pPr>
                      <a:r>
                        <a:rPr lang="en-GB" sz="1200" dirty="0">
                          <a:solidFill>
                            <a:schemeClr val="bg1"/>
                          </a:solidFill>
                          <a:effectLst/>
                          <a:latin typeface="Calibri" panose="020F0502020204030204" pitchFamily="34" charset="0"/>
                          <a:cs typeface="Calibri" panose="020F0502020204030204" pitchFamily="34" charset="0"/>
                        </a:rPr>
                        <a:t>n = 255,574</a:t>
                      </a:r>
                      <a:endParaRPr lang="da-DK" sz="12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1"/>
                    </a:solidFill>
                  </a:tcPr>
                </a:tc>
                <a:tc>
                  <a:txBody>
                    <a:bodyPr/>
                    <a:lstStyle/>
                    <a:p>
                      <a:pPr algn="ctr">
                        <a:lnSpc>
                          <a:spcPct val="100000"/>
                        </a:lnSpc>
                      </a:pPr>
                      <a:r>
                        <a:rPr lang="da-DK" sz="1200" dirty="0">
                          <a:solidFill>
                            <a:schemeClr val="bg1"/>
                          </a:solidFill>
                          <a:effectLst/>
                          <a:latin typeface="Calibri" panose="020F0502020204030204" pitchFamily="34" charset="0"/>
                          <a:cs typeface="Calibri" panose="020F0502020204030204" pitchFamily="34" charset="0"/>
                        </a:rPr>
                        <a:t>Control </a:t>
                      </a:r>
                      <a:r>
                        <a:rPr lang="da-DK" sz="1200" dirty="0" err="1">
                          <a:solidFill>
                            <a:schemeClr val="bg1"/>
                          </a:solidFill>
                          <a:effectLst/>
                          <a:latin typeface="Calibri" panose="020F0502020204030204" pitchFamily="34" charset="0"/>
                          <a:cs typeface="Calibri" panose="020F0502020204030204" pitchFamily="34" charset="0"/>
                        </a:rPr>
                        <a:t>group</a:t>
                      </a:r>
                      <a:endParaRPr lang="da-DK" sz="1200" dirty="0">
                        <a:solidFill>
                          <a:schemeClr val="bg1"/>
                        </a:solidFill>
                        <a:effectLst/>
                        <a:latin typeface="Calibri" panose="020F0502020204030204" pitchFamily="34" charset="0"/>
                        <a:cs typeface="Calibri" panose="020F0502020204030204" pitchFamily="34" charset="0"/>
                      </a:endParaRPr>
                    </a:p>
                    <a:p>
                      <a:pPr algn="ctr">
                        <a:lnSpc>
                          <a:spcPct val="100000"/>
                        </a:lnSpc>
                      </a:pPr>
                      <a:r>
                        <a:rPr lang="en-GB" sz="1200" dirty="0">
                          <a:solidFill>
                            <a:schemeClr val="bg1"/>
                          </a:solidFill>
                          <a:effectLst/>
                          <a:latin typeface="Calibri" panose="020F0502020204030204" pitchFamily="34" charset="0"/>
                          <a:cs typeface="Calibri" panose="020F0502020204030204" pitchFamily="34" charset="0"/>
                        </a:rPr>
                        <a:t>n = 255,961</a:t>
                      </a:r>
                      <a:endParaRPr lang="da-DK" sz="12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1"/>
                    </a:solidFill>
                  </a:tcPr>
                </a:tc>
                <a:tc>
                  <a:txBody>
                    <a:bodyPr/>
                    <a:lstStyle/>
                    <a:p>
                      <a:pPr algn="ctr">
                        <a:lnSpc>
                          <a:spcPct val="100000"/>
                        </a:lnSpc>
                      </a:pPr>
                      <a:r>
                        <a:rPr lang="en-GB" sz="1200" dirty="0">
                          <a:solidFill>
                            <a:schemeClr val="bg1"/>
                          </a:solidFill>
                          <a:effectLst/>
                          <a:latin typeface="Calibri" panose="020F0502020204030204" pitchFamily="34" charset="0"/>
                          <a:cs typeface="Calibri" panose="020F0502020204030204" pitchFamily="34" charset="0"/>
                        </a:rPr>
                        <a:t>Vaccine effectiveness </a:t>
                      </a:r>
                    </a:p>
                    <a:p>
                      <a:pPr algn="ctr">
                        <a:lnSpc>
                          <a:spcPct val="100000"/>
                        </a:lnSpc>
                      </a:pPr>
                      <a:r>
                        <a:rPr lang="en-GB" sz="1200" dirty="0">
                          <a:solidFill>
                            <a:schemeClr val="bg1"/>
                          </a:solidFill>
                          <a:effectLst/>
                          <a:latin typeface="Calibri" panose="020F0502020204030204" pitchFamily="34" charset="0"/>
                          <a:cs typeface="Calibri" panose="020F0502020204030204" pitchFamily="34" charset="0"/>
                        </a:rPr>
                        <a:t>(95% CI)</a:t>
                      </a:r>
                      <a:endParaRPr lang="da-DK" sz="12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1"/>
                    </a:solidFill>
                  </a:tcPr>
                </a:tc>
                <a:extLst>
                  <a:ext uri="{0D108BD9-81ED-4DB2-BD59-A6C34878D82A}">
                    <a16:rowId xmlns:a16="http://schemas.microsoft.com/office/drawing/2014/main" val="470289309"/>
                  </a:ext>
                </a:extLst>
              </a:tr>
              <a:tr h="0">
                <a:tc>
                  <a:txBody>
                    <a:bodyPr/>
                    <a:lstStyle/>
                    <a:p>
                      <a:pPr>
                        <a:lnSpc>
                          <a:spcPct val="100000"/>
                        </a:lnSpc>
                      </a:pPr>
                      <a:r>
                        <a:rPr lang="en-GB" sz="1200" dirty="0">
                          <a:solidFill>
                            <a:schemeClr val="bg1"/>
                          </a:solidFill>
                          <a:effectLst/>
                          <a:latin typeface="Calibri" panose="020F0502020204030204" pitchFamily="34" charset="0"/>
                          <a:cs typeface="Calibri" panose="020F0502020204030204" pitchFamily="34" charset="0"/>
                        </a:rPr>
                        <a:t>Endpoint</a:t>
                      </a:r>
                      <a:endParaRPr lang="da-DK" sz="12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b">
                    <a:solidFill>
                      <a:schemeClr val="accent1"/>
                    </a:solidFill>
                  </a:tcPr>
                </a:tc>
                <a:tc gridSpan="2">
                  <a:txBody>
                    <a:bodyPr/>
                    <a:lstStyle/>
                    <a:p>
                      <a:pPr algn="ctr">
                        <a:lnSpc>
                          <a:spcPct val="100000"/>
                        </a:lnSpc>
                      </a:pPr>
                      <a:r>
                        <a:rPr lang="en-GB" sz="1200" b="1" dirty="0">
                          <a:solidFill>
                            <a:schemeClr val="bg1"/>
                          </a:solidFill>
                          <a:effectLst/>
                          <a:latin typeface="Calibri" panose="020F0502020204030204" pitchFamily="34" charset="0"/>
                          <a:cs typeface="Calibri" panose="020F0502020204030204" pitchFamily="34" charset="0"/>
                        </a:rPr>
                        <a:t>No. of events</a:t>
                      </a:r>
                      <a:endParaRPr lang="da-DK" sz="12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1"/>
                    </a:solidFill>
                  </a:tcPr>
                </a:tc>
                <a:tc hMerge="1">
                  <a:txBody>
                    <a:bodyPr/>
                    <a:lstStyle/>
                    <a:p>
                      <a:pPr algn="ctr">
                        <a:lnSpc>
                          <a:spcPct val="100000"/>
                        </a:lnSpc>
                      </a:pPr>
                      <a:endParaRPr lang="da-DK" sz="12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1"/>
                    </a:solidFill>
                  </a:tcPr>
                </a:tc>
                <a:tc>
                  <a:txBody>
                    <a:bodyPr/>
                    <a:lstStyle/>
                    <a:p>
                      <a:pPr algn="ctr">
                        <a:lnSpc>
                          <a:spcPct val="100000"/>
                        </a:lnSpc>
                      </a:pPr>
                      <a:endParaRPr lang="da-DK" sz="12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solidFill>
                      <a:schemeClr val="accent1"/>
                    </a:solidFill>
                  </a:tcPr>
                </a:tc>
                <a:extLst>
                  <a:ext uri="{0D108BD9-81ED-4DB2-BD59-A6C34878D82A}">
                    <a16:rowId xmlns:a16="http://schemas.microsoft.com/office/drawing/2014/main" val="116894552"/>
                  </a:ext>
                </a:extLst>
              </a:tr>
              <a:tr h="0">
                <a:tc>
                  <a:txBody>
                    <a:bodyPr/>
                    <a:lstStyle/>
                    <a:p>
                      <a:pPr algn="ctr">
                        <a:lnSpc>
                          <a:spcPct val="100000"/>
                        </a:lnSpc>
                      </a:pPr>
                      <a:r>
                        <a:rPr lang="en-GB" sz="1200" b="1" i="1" dirty="0">
                          <a:effectLst/>
                          <a:latin typeface="Calibri" panose="020F0502020204030204" pitchFamily="34" charset="0"/>
                          <a:ea typeface="Times New Roman" panose="02020603050405020304" pitchFamily="18" charset="0"/>
                          <a:cs typeface="Calibri" panose="020F0502020204030204" pitchFamily="34" charset="0"/>
                        </a:rPr>
                        <a:t>Primary endpoint</a:t>
                      </a:r>
                      <a:endParaRPr lang="da-DK" sz="1200" b="1" i="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endParaRPr lang="da-DK"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endParaRPr lang="da-DK"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endParaRPr lang="da-DK"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extLst>
                  <a:ext uri="{0D108BD9-81ED-4DB2-BD59-A6C34878D82A}">
                    <a16:rowId xmlns:a16="http://schemas.microsoft.com/office/drawing/2014/main" val="3636041947"/>
                  </a:ext>
                </a:extLst>
              </a:tr>
              <a:tr h="0">
                <a:tc>
                  <a:txBody>
                    <a:bodyPr/>
                    <a:lstStyle/>
                    <a:p>
                      <a:pPr>
                        <a:lnSpc>
                          <a:spcPct val="100000"/>
                        </a:lnSpc>
                      </a:pPr>
                      <a:r>
                        <a:rPr lang="en-GB" sz="1200" b="0" dirty="0">
                          <a:effectLst/>
                          <a:latin typeface="Calibri" panose="020F0502020204030204" pitchFamily="34" charset="0"/>
                          <a:cs typeface="Calibri" panose="020F0502020204030204" pitchFamily="34" charset="0"/>
                        </a:rPr>
                        <a:t>Hospitalization for RSV-related respiratory tract disease</a:t>
                      </a:r>
                      <a:endParaRPr lang="da-DK" sz="120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lnSpc>
                          <a:spcPct val="100000"/>
                        </a:lnSpc>
                      </a:pPr>
                      <a:r>
                        <a:rPr lang="en-GB" sz="1200" dirty="0">
                          <a:effectLst/>
                          <a:latin typeface="Calibri" panose="020F0502020204030204" pitchFamily="34" charset="0"/>
                          <a:ea typeface="Times New Roman" panose="02020603050405020304" pitchFamily="18" charset="0"/>
                          <a:cs typeface="Calibri" panose="020F0502020204030204" pitchFamily="34" charset="0"/>
                        </a:rPr>
                        <a:t>19</a:t>
                      </a:r>
                      <a:endParaRPr lang="da-DK"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lnSpc>
                          <a:spcPct val="100000"/>
                        </a:lnSpc>
                      </a:pPr>
                      <a:r>
                        <a:rPr lang="da-DK" sz="1200">
                          <a:effectLst/>
                          <a:latin typeface="Calibri" panose="020F0502020204030204" pitchFamily="34" charset="0"/>
                          <a:ea typeface="Times New Roman" panose="02020603050405020304" pitchFamily="18" charset="0"/>
                          <a:cs typeface="Calibri" panose="020F0502020204030204" pitchFamily="34" charset="0"/>
                        </a:rPr>
                        <a:t>64</a:t>
                      </a:r>
                      <a:endParaRPr lang="da-DK"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lnSpc>
                          <a:spcPct val="100000"/>
                        </a:lnSpc>
                      </a:pPr>
                      <a:r>
                        <a:rPr lang="da-DK" sz="1200" dirty="0">
                          <a:effectLst/>
                          <a:latin typeface="Calibri" panose="020F0502020204030204" pitchFamily="34" charset="0"/>
                          <a:ea typeface="Times New Roman" panose="02020603050405020304" pitchFamily="18" charset="0"/>
                          <a:cs typeface="Calibri" panose="020F0502020204030204" pitchFamily="34" charset="0"/>
                        </a:rPr>
                        <a:t>70.3% (49.7% to 83.2%)</a:t>
                      </a:r>
                    </a:p>
                  </a:txBody>
                  <a:tcPr marL="68580" marR="68580" marT="0" marB="0" anchor="ctr">
                    <a:solidFill>
                      <a:schemeClr val="accent6">
                        <a:lumMod val="20000"/>
                        <a:lumOff val="80000"/>
                      </a:schemeClr>
                    </a:solidFill>
                  </a:tcPr>
                </a:tc>
                <a:extLst>
                  <a:ext uri="{0D108BD9-81ED-4DB2-BD59-A6C34878D82A}">
                    <a16:rowId xmlns:a16="http://schemas.microsoft.com/office/drawing/2014/main" val="1388089854"/>
                  </a:ext>
                </a:extLst>
              </a:tr>
              <a:tr h="0">
                <a:tc>
                  <a:txBody>
                    <a:bodyPr/>
                    <a:lstStyle/>
                    <a:p>
                      <a:pPr algn="ctr">
                        <a:lnSpc>
                          <a:spcPct val="100000"/>
                        </a:lnSpc>
                      </a:pPr>
                      <a:r>
                        <a:rPr lang="en-GB" sz="1200" b="1" i="1" dirty="0">
                          <a:effectLst/>
                          <a:latin typeface="Calibri" panose="020F0502020204030204" pitchFamily="34" charset="0"/>
                          <a:cs typeface="Calibri" panose="020F0502020204030204" pitchFamily="34" charset="0"/>
                        </a:rPr>
                        <a:t>Secondary endpoints</a:t>
                      </a:r>
                      <a:endParaRPr lang="da-DK" sz="1200" b="1" i="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endParaRPr lang="da-DK"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endParaRPr lang="da-DK"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endParaRPr lang="da-DK"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extLst>
                  <a:ext uri="{0D108BD9-81ED-4DB2-BD59-A6C34878D82A}">
                    <a16:rowId xmlns:a16="http://schemas.microsoft.com/office/drawing/2014/main" val="719731253"/>
                  </a:ext>
                </a:extLst>
              </a:tr>
              <a:tr h="0">
                <a:tc>
                  <a:txBody>
                    <a:bodyPr/>
                    <a:lstStyle/>
                    <a:p>
                      <a:pPr>
                        <a:lnSpc>
                          <a:spcPct val="100000"/>
                        </a:lnSpc>
                      </a:pPr>
                      <a:r>
                        <a:rPr lang="en-GB" sz="1200" b="0" dirty="0">
                          <a:effectLst/>
                          <a:latin typeface="Calibri" panose="020F0502020204030204" pitchFamily="34" charset="0"/>
                          <a:cs typeface="Calibri" panose="020F0502020204030204" pitchFamily="34" charset="0"/>
                        </a:rPr>
                        <a:t>Hospitalization for RSV-related lower respiratory tract disease</a:t>
                      </a:r>
                      <a:endParaRPr lang="da-DK" sz="120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lnSpc>
                          <a:spcPct val="100000"/>
                        </a:lnSpc>
                      </a:pPr>
                      <a:r>
                        <a:rPr lang="da-DK" sz="1200" dirty="0">
                          <a:effectLst/>
                          <a:latin typeface="Calibri" panose="020F0502020204030204" pitchFamily="34" charset="0"/>
                          <a:ea typeface="Times New Roman" panose="02020603050405020304" pitchFamily="18" charset="0"/>
                          <a:cs typeface="Calibri" panose="020F0502020204030204" pitchFamily="34" charset="0"/>
                        </a:rPr>
                        <a:t>13</a:t>
                      </a:r>
                    </a:p>
                  </a:txBody>
                  <a:tcPr marL="68580" marR="68580" marT="0" marB="0" anchor="ctr">
                    <a:solidFill>
                      <a:schemeClr val="accent6">
                        <a:lumMod val="20000"/>
                        <a:lumOff val="80000"/>
                      </a:schemeClr>
                    </a:solidFill>
                  </a:tcPr>
                </a:tc>
                <a:tc>
                  <a:txBody>
                    <a:bodyPr/>
                    <a:lstStyle/>
                    <a:p>
                      <a:pPr algn="ctr">
                        <a:lnSpc>
                          <a:spcPct val="100000"/>
                        </a:lnSpc>
                      </a:pPr>
                      <a:r>
                        <a:rPr lang="da-DK" sz="1200">
                          <a:effectLst/>
                          <a:latin typeface="Calibri" panose="020F0502020204030204" pitchFamily="34" charset="0"/>
                          <a:ea typeface="Times New Roman" panose="02020603050405020304" pitchFamily="18" charset="0"/>
                          <a:cs typeface="Calibri" panose="020F0502020204030204" pitchFamily="34" charset="0"/>
                        </a:rPr>
                        <a:t>45</a:t>
                      </a:r>
                      <a:endParaRPr lang="da-DK"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lnSpc>
                          <a:spcPct val="100000"/>
                        </a:lnSpc>
                      </a:pPr>
                      <a:r>
                        <a:rPr lang="da-DK" sz="1200" dirty="0">
                          <a:effectLst/>
                          <a:latin typeface="Calibri" panose="020F0502020204030204" pitchFamily="34" charset="0"/>
                          <a:ea typeface="Times New Roman" panose="02020603050405020304" pitchFamily="18" charset="0"/>
                          <a:cs typeface="Calibri" panose="020F0502020204030204" pitchFamily="34" charset="0"/>
                        </a:rPr>
                        <a:t>71.1% (45.4% to 85.7%)</a:t>
                      </a:r>
                    </a:p>
                  </a:txBody>
                  <a:tcPr marL="68580" marR="68580" marT="0" marB="0" anchor="ctr">
                    <a:solidFill>
                      <a:schemeClr val="accent6">
                        <a:lumMod val="20000"/>
                        <a:lumOff val="80000"/>
                      </a:schemeClr>
                    </a:solidFill>
                  </a:tcPr>
                </a:tc>
                <a:extLst>
                  <a:ext uri="{0D108BD9-81ED-4DB2-BD59-A6C34878D82A}">
                    <a16:rowId xmlns:a16="http://schemas.microsoft.com/office/drawing/2014/main" val="470928601"/>
                  </a:ext>
                </a:extLst>
              </a:tr>
              <a:tr h="0">
                <a:tc>
                  <a:txBody>
                    <a:bodyPr/>
                    <a:lstStyle/>
                    <a:p>
                      <a:pPr>
                        <a:lnSpc>
                          <a:spcPct val="100000"/>
                        </a:lnSpc>
                      </a:pPr>
                      <a:r>
                        <a:rPr lang="en-GB" sz="1200" b="0" dirty="0">
                          <a:effectLst/>
                          <a:latin typeface="Calibri" panose="020F0502020204030204" pitchFamily="34" charset="0"/>
                          <a:cs typeface="Calibri" panose="020F0502020204030204" pitchFamily="34" charset="0"/>
                        </a:rPr>
                        <a:t>Hospitalization for any respiratory tract disease</a:t>
                      </a:r>
                      <a:endParaRPr lang="da-DK" sz="120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r>
                        <a:rPr lang="da-DK" sz="1200" dirty="0">
                          <a:effectLst/>
                          <a:latin typeface="Calibri" panose="020F0502020204030204" pitchFamily="34" charset="0"/>
                          <a:ea typeface="Times New Roman" panose="02020603050405020304" pitchFamily="18" charset="0"/>
                          <a:cs typeface="Calibri" panose="020F0502020204030204" pitchFamily="34" charset="0"/>
                        </a:rPr>
                        <a:t>1295</a:t>
                      </a:r>
                    </a:p>
                  </a:txBody>
                  <a:tcPr marL="68580" marR="68580" marT="0" marB="0" anchor="ctr"/>
                </a:tc>
                <a:tc>
                  <a:txBody>
                    <a:bodyPr/>
                    <a:lstStyle/>
                    <a:p>
                      <a:pPr algn="ctr">
                        <a:lnSpc>
                          <a:spcPct val="100000"/>
                        </a:lnSpc>
                      </a:pPr>
                      <a:r>
                        <a:rPr lang="da-DK" sz="1200">
                          <a:effectLst/>
                          <a:latin typeface="Calibri" panose="020F0502020204030204" pitchFamily="34" charset="0"/>
                          <a:ea typeface="Times New Roman" panose="02020603050405020304" pitchFamily="18" charset="0"/>
                          <a:cs typeface="Calibri" panose="020F0502020204030204" pitchFamily="34" charset="0"/>
                        </a:rPr>
                        <a:t>1396</a:t>
                      </a:r>
                      <a:endParaRPr lang="da-DK"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r>
                        <a:rPr lang="da-DK" sz="1200" dirty="0">
                          <a:effectLst/>
                          <a:latin typeface="Calibri" panose="020F0502020204030204" pitchFamily="34" charset="0"/>
                          <a:ea typeface="Times New Roman" panose="02020603050405020304" pitchFamily="18" charset="0"/>
                          <a:cs typeface="Calibri" panose="020F0502020204030204" pitchFamily="34" charset="0"/>
                        </a:rPr>
                        <a:t>7.1% (-0.3% to 13.9%)</a:t>
                      </a:r>
                    </a:p>
                  </a:txBody>
                  <a:tcPr marL="68580" marR="68580" marT="0" marB="0" anchor="ctr"/>
                </a:tc>
                <a:extLst>
                  <a:ext uri="{0D108BD9-81ED-4DB2-BD59-A6C34878D82A}">
                    <a16:rowId xmlns:a16="http://schemas.microsoft.com/office/drawing/2014/main" val="3275219889"/>
                  </a:ext>
                </a:extLst>
              </a:tr>
              <a:tr h="203528">
                <a:tc>
                  <a:txBody>
                    <a:bodyPr/>
                    <a:lstStyle/>
                    <a:p>
                      <a:pPr>
                        <a:lnSpc>
                          <a:spcPct val="100000"/>
                        </a:lnSpc>
                      </a:pPr>
                      <a:r>
                        <a:rPr lang="da-DK" sz="1200" b="0" dirty="0">
                          <a:effectLst/>
                          <a:latin typeface="Calibri" panose="020F0502020204030204" pitchFamily="34" charset="0"/>
                          <a:ea typeface="Times New Roman" panose="02020603050405020304" pitchFamily="18" charset="0"/>
                          <a:cs typeface="Calibri" panose="020F0502020204030204" pitchFamily="34" charset="0"/>
                        </a:rPr>
                        <a:t>RSV-</a:t>
                      </a:r>
                      <a:r>
                        <a:rPr lang="da-DK" sz="1200" b="0" dirty="0" err="1">
                          <a:effectLst/>
                          <a:latin typeface="Calibri" panose="020F0502020204030204" pitchFamily="34" charset="0"/>
                          <a:ea typeface="Times New Roman" panose="02020603050405020304" pitchFamily="18" charset="0"/>
                          <a:cs typeface="Calibri" panose="020F0502020204030204" pitchFamily="34" charset="0"/>
                        </a:rPr>
                        <a:t>related</a:t>
                      </a:r>
                      <a:r>
                        <a:rPr lang="da-DK" sz="1200" b="0" dirty="0">
                          <a:effectLst/>
                          <a:latin typeface="Calibri" panose="020F0502020204030204" pitchFamily="34" charset="0"/>
                          <a:ea typeface="Times New Roman" panose="02020603050405020304" pitchFamily="18" charset="0"/>
                          <a:cs typeface="Calibri" panose="020F0502020204030204" pitchFamily="34" charset="0"/>
                        </a:rPr>
                        <a:t> </a:t>
                      </a:r>
                      <a:r>
                        <a:rPr lang="da-DK" sz="1200" b="0" dirty="0" err="1">
                          <a:effectLst/>
                          <a:latin typeface="Calibri" panose="020F0502020204030204" pitchFamily="34" charset="0"/>
                          <a:ea typeface="Times New Roman" panose="02020603050405020304" pitchFamily="18" charset="0"/>
                          <a:cs typeface="Calibri" panose="020F0502020204030204" pitchFamily="34" charset="0"/>
                        </a:rPr>
                        <a:t>hospitalization</a:t>
                      </a:r>
                      <a:r>
                        <a:rPr lang="da-DK" sz="1200" b="0" dirty="0">
                          <a:effectLst/>
                          <a:latin typeface="Calibri" panose="020F0502020204030204" pitchFamily="34" charset="0"/>
                          <a:ea typeface="Times New Roman" panose="02020603050405020304" pitchFamily="18" charset="0"/>
                          <a:cs typeface="Calibri" panose="020F0502020204030204" pitchFamily="34" charset="0"/>
                        </a:rPr>
                        <a:t> (ICD-10 </a:t>
                      </a:r>
                      <a:r>
                        <a:rPr lang="da-DK" sz="1200" b="0" dirty="0" err="1">
                          <a:effectLst/>
                          <a:latin typeface="Calibri" panose="020F0502020204030204" pitchFamily="34" charset="0"/>
                          <a:ea typeface="Times New Roman" panose="02020603050405020304" pitchFamily="18" charset="0"/>
                          <a:cs typeface="Calibri" panose="020F0502020204030204" pitchFamily="34" charset="0"/>
                        </a:rPr>
                        <a:t>codes</a:t>
                      </a:r>
                      <a:r>
                        <a:rPr lang="da-DK" sz="1200" b="0" dirty="0">
                          <a:effectLst/>
                          <a:latin typeface="Calibri" panose="020F0502020204030204" pitchFamily="34" charset="0"/>
                          <a:ea typeface="Times New Roman" panose="02020603050405020304" pitchFamily="18" charset="0"/>
                          <a:cs typeface="Calibri" panose="020F0502020204030204" pitchFamily="34" charset="0"/>
                        </a:rPr>
                        <a:t>)</a:t>
                      </a:r>
                    </a:p>
                  </a:txBody>
                  <a:tcPr marL="68580" marR="68580" marT="0" marB="0" anchor="ctr">
                    <a:solidFill>
                      <a:schemeClr val="accent6">
                        <a:lumMod val="20000"/>
                        <a:lumOff val="80000"/>
                      </a:schemeClr>
                    </a:solidFill>
                  </a:tcPr>
                </a:tc>
                <a:tc>
                  <a:txBody>
                    <a:bodyPr/>
                    <a:lstStyle/>
                    <a:p>
                      <a:pPr algn="ctr">
                        <a:lnSpc>
                          <a:spcPct val="100000"/>
                        </a:lnSpc>
                      </a:pPr>
                      <a:r>
                        <a:rPr lang="da-DK" sz="1200" dirty="0">
                          <a:effectLst/>
                          <a:latin typeface="Calibri" panose="020F0502020204030204" pitchFamily="34" charset="0"/>
                          <a:ea typeface="Times New Roman" panose="02020603050405020304" pitchFamily="18" charset="0"/>
                          <a:cs typeface="Calibri" panose="020F0502020204030204" pitchFamily="34" charset="0"/>
                        </a:rPr>
                        <a:t>7</a:t>
                      </a:r>
                    </a:p>
                  </a:txBody>
                  <a:tcPr marL="68580" marR="68580" marT="0" marB="0" anchor="ctr">
                    <a:solidFill>
                      <a:schemeClr val="accent6">
                        <a:lumMod val="20000"/>
                        <a:lumOff val="80000"/>
                      </a:schemeClr>
                    </a:solidFill>
                  </a:tcPr>
                </a:tc>
                <a:tc>
                  <a:txBody>
                    <a:bodyPr/>
                    <a:lstStyle/>
                    <a:p>
                      <a:pPr algn="ctr">
                        <a:lnSpc>
                          <a:spcPct val="100000"/>
                        </a:lnSpc>
                      </a:pPr>
                      <a:r>
                        <a:rPr lang="da-DK" sz="1200">
                          <a:effectLst/>
                          <a:latin typeface="Calibri" panose="020F0502020204030204" pitchFamily="34" charset="0"/>
                          <a:ea typeface="Times New Roman" panose="02020603050405020304" pitchFamily="18" charset="0"/>
                          <a:cs typeface="Calibri" panose="020F0502020204030204" pitchFamily="34" charset="0"/>
                        </a:rPr>
                        <a:t>28</a:t>
                      </a:r>
                      <a:endParaRPr lang="da-DK"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lnSpc>
                          <a:spcPct val="100000"/>
                        </a:lnSpc>
                      </a:pPr>
                      <a:r>
                        <a:rPr lang="da-DK" sz="1200" dirty="0">
                          <a:effectLst/>
                          <a:latin typeface="Calibri" panose="020F0502020204030204" pitchFamily="34" charset="0"/>
                          <a:ea typeface="Times New Roman" panose="02020603050405020304" pitchFamily="18" charset="0"/>
                          <a:cs typeface="Calibri" panose="020F0502020204030204" pitchFamily="34" charset="0"/>
                        </a:rPr>
                        <a:t>75.0% (41.3% to 90.8%)</a:t>
                      </a:r>
                    </a:p>
                  </a:txBody>
                  <a:tcPr marL="68580" marR="68580" marT="0" marB="0" anchor="ctr">
                    <a:solidFill>
                      <a:schemeClr val="accent6">
                        <a:lumMod val="20000"/>
                        <a:lumOff val="80000"/>
                      </a:schemeClr>
                    </a:solidFill>
                  </a:tcPr>
                </a:tc>
                <a:extLst>
                  <a:ext uri="{0D108BD9-81ED-4DB2-BD59-A6C34878D82A}">
                    <a16:rowId xmlns:a16="http://schemas.microsoft.com/office/drawing/2014/main" val="3474404026"/>
                  </a:ext>
                </a:extLst>
              </a:tr>
              <a:tr h="0">
                <a:tc>
                  <a:txBody>
                    <a:bodyPr/>
                    <a:lstStyle/>
                    <a:p>
                      <a:pPr>
                        <a:lnSpc>
                          <a:spcPct val="100000"/>
                        </a:lnSpc>
                      </a:pPr>
                      <a:r>
                        <a:rPr lang="da-DK" sz="1200" b="0" dirty="0" err="1">
                          <a:effectLst/>
                          <a:latin typeface="Calibri" panose="020F0502020204030204" pitchFamily="34" charset="0"/>
                          <a:ea typeface="Times New Roman" panose="02020603050405020304" pitchFamily="18" charset="0"/>
                          <a:cs typeface="Calibri" panose="020F0502020204030204" pitchFamily="34" charset="0"/>
                        </a:rPr>
                        <a:t>Hospitalization</a:t>
                      </a:r>
                      <a:r>
                        <a:rPr lang="da-DK" sz="1200" b="0" dirty="0">
                          <a:effectLst/>
                          <a:latin typeface="Calibri" panose="020F0502020204030204" pitchFamily="34" charset="0"/>
                          <a:ea typeface="Times New Roman" panose="02020603050405020304" pitchFamily="18" charset="0"/>
                          <a:cs typeface="Calibri" panose="020F0502020204030204" pitchFamily="34" charset="0"/>
                        </a:rPr>
                        <a:t> for RSV-</a:t>
                      </a:r>
                      <a:r>
                        <a:rPr lang="da-DK" sz="1200" b="0" dirty="0" err="1">
                          <a:effectLst/>
                          <a:latin typeface="Calibri" panose="020F0502020204030204" pitchFamily="34" charset="0"/>
                          <a:ea typeface="Times New Roman" panose="02020603050405020304" pitchFamily="18" charset="0"/>
                          <a:cs typeface="Calibri" panose="020F0502020204030204" pitchFamily="34" charset="0"/>
                        </a:rPr>
                        <a:t>related</a:t>
                      </a:r>
                      <a:r>
                        <a:rPr lang="da-DK" sz="1200" b="0" dirty="0">
                          <a:effectLst/>
                          <a:latin typeface="Calibri" panose="020F0502020204030204" pitchFamily="34" charset="0"/>
                          <a:ea typeface="Times New Roman" panose="02020603050405020304" pitchFamily="18" charset="0"/>
                          <a:cs typeface="Calibri" panose="020F0502020204030204" pitchFamily="34" charset="0"/>
                        </a:rPr>
                        <a:t> </a:t>
                      </a:r>
                      <a:r>
                        <a:rPr lang="da-DK" sz="1200" b="0" dirty="0" err="1">
                          <a:effectLst/>
                          <a:latin typeface="Calibri" panose="020F0502020204030204" pitchFamily="34" charset="0"/>
                          <a:ea typeface="Times New Roman" panose="02020603050405020304" pitchFamily="18" charset="0"/>
                          <a:cs typeface="Calibri" panose="020F0502020204030204" pitchFamily="34" charset="0"/>
                        </a:rPr>
                        <a:t>cardiorespiratory</a:t>
                      </a:r>
                      <a:r>
                        <a:rPr lang="da-DK" sz="1200" b="0" dirty="0">
                          <a:effectLst/>
                          <a:latin typeface="Calibri" panose="020F0502020204030204" pitchFamily="34" charset="0"/>
                          <a:ea typeface="Times New Roman" panose="02020603050405020304" pitchFamily="18" charset="0"/>
                          <a:cs typeface="Calibri" panose="020F0502020204030204" pitchFamily="34" charset="0"/>
                        </a:rPr>
                        <a:t> </a:t>
                      </a:r>
                      <a:r>
                        <a:rPr lang="da-DK" sz="1200" b="0" dirty="0" err="1">
                          <a:effectLst/>
                          <a:latin typeface="Calibri" panose="020F0502020204030204" pitchFamily="34" charset="0"/>
                          <a:ea typeface="Times New Roman" panose="02020603050405020304" pitchFamily="18" charset="0"/>
                          <a:cs typeface="Calibri" panose="020F0502020204030204" pitchFamily="34" charset="0"/>
                        </a:rPr>
                        <a:t>disease</a:t>
                      </a:r>
                      <a:endParaRPr lang="da-DK" sz="120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r>
                        <a:rPr lang="da-DK" sz="1200" dirty="0">
                          <a:effectLst/>
                          <a:latin typeface="Calibri" panose="020F0502020204030204" pitchFamily="34" charset="0"/>
                          <a:ea typeface="Times New Roman" panose="02020603050405020304" pitchFamily="18" charset="0"/>
                          <a:cs typeface="Calibri" panose="020F0502020204030204" pitchFamily="34" charset="0"/>
                        </a:rPr>
                        <a:t>20</a:t>
                      </a:r>
                    </a:p>
                  </a:txBody>
                  <a:tcPr marL="68580" marR="68580" marT="0" marB="0" anchor="ctr"/>
                </a:tc>
                <a:tc>
                  <a:txBody>
                    <a:bodyPr/>
                    <a:lstStyle/>
                    <a:p>
                      <a:pPr algn="ctr">
                        <a:lnSpc>
                          <a:spcPct val="100000"/>
                        </a:lnSpc>
                      </a:pPr>
                      <a:r>
                        <a:rPr lang="da-DK" sz="1200"/>
                        <a:t>67</a:t>
                      </a:r>
                      <a:endParaRPr lang="da-DK"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r>
                        <a:rPr lang="da-DK" sz="1200" dirty="0">
                          <a:effectLst/>
                          <a:latin typeface="Calibri" panose="020F0502020204030204" pitchFamily="34" charset="0"/>
                          <a:ea typeface="Times New Roman" panose="02020603050405020304" pitchFamily="18" charset="0"/>
                          <a:cs typeface="Calibri" panose="020F0502020204030204" pitchFamily="34" charset="0"/>
                        </a:rPr>
                        <a:t>70.0% (50.1% to 82.8%)</a:t>
                      </a:r>
                    </a:p>
                  </a:txBody>
                  <a:tcPr marL="68580" marR="68580" marT="0" marB="0" anchor="ctr"/>
                </a:tc>
                <a:extLst>
                  <a:ext uri="{0D108BD9-81ED-4DB2-BD59-A6C34878D82A}">
                    <a16:rowId xmlns:a16="http://schemas.microsoft.com/office/drawing/2014/main" val="280648829"/>
                  </a:ext>
                </a:extLst>
              </a:tr>
              <a:tr h="0">
                <a:tc>
                  <a:txBody>
                    <a:bodyPr/>
                    <a:lstStyle/>
                    <a:p>
                      <a:pPr>
                        <a:lnSpc>
                          <a:spcPct val="100000"/>
                        </a:lnSpc>
                      </a:pPr>
                      <a:r>
                        <a:rPr lang="da-DK" sz="1200" b="0" dirty="0" err="1">
                          <a:effectLst/>
                          <a:latin typeface="Calibri" panose="020F0502020204030204" pitchFamily="34" charset="0"/>
                          <a:ea typeface="Times New Roman" panose="02020603050405020304" pitchFamily="18" charset="0"/>
                          <a:cs typeface="Calibri" panose="020F0502020204030204" pitchFamily="34" charset="0"/>
                        </a:rPr>
                        <a:t>Hospitalization</a:t>
                      </a:r>
                      <a:r>
                        <a:rPr lang="da-DK" sz="1200" b="0" dirty="0">
                          <a:effectLst/>
                          <a:latin typeface="Calibri" panose="020F0502020204030204" pitchFamily="34" charset="0"/>
                          <a:ea typeface="Times New Roman" panose="02020603050405020304" pitchFamily="18" charset="0"/>
                          <a:cs typeface="Calibri" panose="020F0502020204030204" pitchFamily="34" charset="0"/>
                        </a:rPr>
                        <a:t> for </a:t>
                      </a:r>
                      <a:r>
                        <a:rPr lang="da-DK" sz="1200" b="0" dirty="0" err="1">
                          <a:effectLst/>
                          <a:latin typeface="Calibri" panose="020F0502020204030204" pitchFamily="34" charset="0"/>
                          <a:ea typeface="Times New Roman" panose="02020603050405020304" pitchFamily="18" charset="0"/>
                          <a:cs typeface="Calibri" panose="020F0502020204030204" pitchFamily="34" charset="0"/>
                        </a:rPr>
                        <a:t>any</a:t>
                      </a:r>
                      <a:r>
                        <a:rPr lang="da-DK" sz="1200" b="0" dirty="0">
                          <a:effectLst/>
                          <a:latin typeface="Calibri" panose="020F0502020204030204" pitchFamily="34" charset="0"/>
                          <a:ea typeface="Times New Roman" panose="02020603050405020304" pitchFamily="18" charset="0"/>
                          <a:cs typeface="Calibri" panose="020F0502020204030204" pitchFamily="34" charset="0"/>
                        </a:rPr>
                        <a:t> </a:t>
                      </a:r>
                      <a:r>
                        <a:rPr lang="da-DK" sz="1200" b="0" dirty="0" err="1">
                          <a:effectLst/>
                          <a:latin typeface="Calibri" panose="020F0502020204030204" pitchFamily="34" charset="0"/>
                          <a:ea typeface="Times New Roman" panose="02020603050405020304" pitchFamily="18" charset="0"/>
                          <a:cs typeface="Calibri" panose="020F0502020204030204" pitchFamily="34" charset="0"/>
                        </a:rPr>
                        <a:t>cardiorespiratory</a:t>
                      </a:r>
                      <a:r>
                        <a:rPr lang="da-DK" sz="1200" b="0" dirty="0">
                          <a:effectLst/>
                          <a:latin typeface="Calibri" panose="020F0502020204030204" pitchFamily="34" charset="0"/>
                          <a:ea typeface="Times New Roman" panose="02020603050405020304" pitchFamily="18" charset="0"/>
                          <a:cs typeface="Calibri" panose="020F0502020204030204" pitchFamily="34" charset="0"/>
                        </a:rPr>
                        <a:t> </a:t>
                      </a:r>
                      <a:r>
                        <a:rPr lang="da-DK" sz="1200" b="0" dirty="0" err="1">
                          <a:effectLst/>
                          <a:latin typeface="Calibri" panose="020F0502020204030204" pitchFamily="34" charset="0"/>
                          <a:ea typeface="Times New Roman" panose="02020603050405020304" pitchFamily="18" charset="0"/>
                          <a:cs typeface="Calibri" panose="020F0502020204030204" pitchFamily="34" charset="0"/>
                        </a:rPr>
                        <a:t>disease</a:t>
                      </a:r>
                      <a:endParaRPr lang="da-DK" sz="120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lnSpc>
                          <a:spcPct val="100000"/>
                        </a:lnSpc>
                      </a:pPr>
                      <a:r>
                        <a:rPr lang="da-DK" sz="1200" dirty="0">
                          <a:effectLst/>
                          <a:latin typeface="Calibri" panose="020F0502020204030204" pitchFamily="34" charset="0"/>
                          <a:ea typeface="Times New Roman" panose="02020603050405020304" pitchFamily="18" charset="0"/>
                          <a:cs typeface="Calibri" panose="020F0502020204030204" pitchFamily="34" charset="0"/>
                        </a:rPr>
                        <a:t>2704</a:t>
                      </a:r>
                    </a:p>
                  </a:txBody>
                  <a:tcPr marL="68580" marR="68580" marT="0" marB="0" anchor="ctr">
                    <a:solidFill>
                      <a:schemeClr val="accent6">
                        <a:lumMod val="20000"/>
                        <a:lumOff val="80000"/>
                      </a:schemeClr>
                    </a:solidFill>
                  </a:tcPr>
                </a:tc>
                <a:tc>
                  <a:txBody>
                    <a:bodyPr/>
                    <a:lstStyle/>
                    <a:p>
                      <a:pPr algn="ctr">
                        <a:lnSpc>
                          <a:spcPct val="100000"/>
                        </a:lnSpc>
                      </a:pPr>
                      <a:r>
                        <a:rPr lang="da-DK" sz="1200"/>
                        <a:t>2889</a:t>
                      </a:r>
                      <a:endParaRPr lang="da-DK"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lnSpc>
                          <a:spcPct val="100000"/>
                        </a:lnSpc>
                      </a:pPr>
                      <a:r>
                        <a:rPr lang="da-DK" sz="1200" dirty="0">
                          <a:effectLst/>
                          <a:latin typeface="Calibri" panose="020F0502020204030204" pitchFamily="34" charset="0"/>
                          <a:ea typeface="Times New Roman" panose="02020603050405020304" pitchFamily="18" charset="0"/>
                          <a:cs typeface="Calibri" panose="020F0502020204030204" pitchFamily="34" charset="0"/>
                        </a:rPr>
                        <a:t>6.2% (1.2% to 11.1%)</a:t>
                      </a:r>
                    </a:p>
                  </a:txBody>
                  <a:tcPr marL="68580" marR="68580" marT="0" marB="0" anchor="ctr">
                    <a:solidFill>
                      <a:schemeClr val="accent6">
                        <a:lumMod val="20000"/>
                        <a:lumOff val="80000"/>
                      </a:schemeClr>
                    </a:solidFill>
                  </a:tcPr>
                </a:tc>
                <a:extLst>
                  <a:ext uri="{0D108BD9-81ED-4DB2-BD59-A6C34878D82A}">
                    <a16:rowId xmlns:a16="http://schemas.microsoft.com/office/drawing/2014/main" val="124000818"/>
                  </a:ext>
                </a:extLst>
              </a:tr>
              <a:tr h="0">
                <a:tc>
                  <a:txBody>
                    <a:bodyPr/>
                    <a:lstStyle/>
                    <a:p>
                      <a:pPr>
                        <a:lnSpc>
                          <a:spcPct val="100000"/>
                        </a:lnSpc>
                      </a:pPr>
                      <a:r>
                        <a:rPr lang="da-DK" sz="1200" b="0" dirty="0" err="1">
                          <a:effectLst/>
                          <a:latin typeface="Calibri" panose="020F0502020204030204" pitchFamily="34" charset="0"/>
                          <a:ea typeface="Times New Roman" panose="02020603050405020304" pitchFamily="18" charset="0"/>
                          <a:cs typeface="Calibri" panose="020F0502020204030204" pitchFamily="34" charset="0"/>
                        </a:rPr>
                        <a:t>Hospitalization</a:t>
                      </a:r>
                      <a:r>
                        <a:rPr lang="da-DK" sz="1200" b="0" dirty="0">
                          <a:effectLst/>
                          <a:latin typeface="Calibri" panose="020F0502020204030204" pitchFamily="34" charset="0"/>
                          <a:ea typeface="Times New Roman" panose="02020603050405020304" pitchFamily="18" charset="0"/>
                          <a:cs typeface="Calibri" panose="020F0502020204030204" pitchFamily="34" charset="0"/>
                        </a:rPr>
                        <a:t> for </a:t>
                      </a:r>
                      <a:r>
                        <a:rPr lang="da-DK" sz="1200" b="0" dirty="0" err="1">
                          <a:effectLst/>
                          <a:latin typeface="Calibri" panose="020F0502020204030204" pitchFamily="34" charset="0"/>
                          <a:ea typeface="Times New Roman" panose="02020603050405020304" pitchFamily="18" charset="0"/>
                          <a:cs typeface="Calibri" panose="020F0502020204030204" pitchFamily="34" charset="0"/>
                        </a:rPr>
                        <a:t>any</a:t>
                      </a:r>
                      <a:r>
                        <a:rPr lang="da-DK" sz="1200" b="0" dirty="0">
                          <a:effectLst/>
                          <a:latin typeface="Calibri" panose="020F0502020204030204" pitchFamily="34" charset="0"/>
                          <a:ea typeface="Times New Roman" panose="02020603050405020304" pitchFamily="18" charset="0"/>
                          <a:cs typeface="Calibri" panose="020F0502020204030204" pitchFamily="34" charset="0"/>
                        </a:rPr>
                        <a:t> </a:t>
                      </a:r>
                      <a:r>
                        <a:rPr lang="da-DK" sz="1200" b="0" dirty="0" err="1">
                          <a:effectLst/>
                          <a:latin typeface="Calibri" panose="020F0502020204030204" pitchFamily="34" charset="0"/>
                          <a:ea typeface="Times New Roman" panose="02020603050405020304" pitchFamily="18" charset="0"/>
                          <a:cs typeface="Calibri" panose="020F0502020204030204" pitchFamily="34" charset="0"/>
                        </a:rPr>
                        <a:t>lower</a:t>
                      </a:r>
                      <a:r>
                        <a:rPr lang="da-DK" sz="1200" b="0" dirty="0">
                          <a:effectLst/>
                          <a:latin typeface="Calibri" panose="020F0502020204030204" pitchFamily="34" charset="0"/>
                          <a:ea typeface="Times New Roman" panose="02020603050405020304" pitchFamily="18" charset="0"/>
                          <a:cs typeface="Calibri" panose="020F0502020204030204" pitchFamily="34" charset="0"/>
                        </a:rPr>
                        <a:t> </a:t>
                      </a:r>
                      <a:r>
                        <a:rPr lang="da-DK" sz="1200" b="0" dirty="0" err="1">
                          <a:effectLst/>
                          <a:latin typeface="Calibri" panose="020F0502020204030204" pitchFamily="34" charset="0"/>
                          <a:ea typeface="Times New Roman" panose="02020603050405020304" pitchFamily="18" charset="0"/>
                          <a:cs typeface="Calibri" panose="020F0502020204030204" pitchFamily="34" charset="0"/>
                        </a:rPr>
                        <a:t>respiratory</a:t>
                      </a:r>
                      <a:r>
                        <a:rPr lang="da-DK" sz="1200" b="0" dirty="0">
                          <a:effectLst/>
                          <a:latin typeface="Calibri" panose="020F0502020204030204" pitchFamily="34" charset="0"/>
                          <a:ea typeface="Times New Roman" panose="02020603050405020304" pitchFamily="18" charset="0"/>
                          <a:cs typeface="Calibri" panose="020F0502020204030204" pitchFamily="34" charset="0"/>
                        </a:rPr>
                        <a:t> </a:t>
                      </a:r>
                      <a:r>
                        <a:rPr lang="da-DK" sz="1200" b="0" dirty="0" err="1">
                          <a:effectLst/>
                          <a:latin typeface="Calibri" panose="020F0502020204030204" pitchFamily="34" charset="0"/>
                          <a:ea typeface="Times New Roman" panose="02020603050405020304" pitchFamily="18" charset="0"/>
                          <a:cs typeface="Calibri" panose="020F0502020204030204" pitchFamily="34" charset="0"/>
                        </a:rPr>
                        <a:t>tract</a:t>
                      </a:r>
                      <a:r>
                        <a:rPr lang="da-DK" sz="1200" b="0" dirty="0">
                          <a:effectLst/>
                          <a:latin typeface="Calibri" panose="020F0502020204030204" pitchFamily="34" charset="0"/>
                          <a:ea typeface="Times New Roman" panose="02020603050405020304" pitchFamily="18" charset="0"/>
                          <a:cs typeface="Calibri" panose="020F0502020204030204" pitchFamily="34" charset="0"/>
                        </a:rPr>
                        <a:t> </a:t>
                      </a:r>
                      <a:r>
                        <a:rPr lang="da-DK" sz="1200" b="0" dirty="0" err="1">
                          <a:effectLst/>
                          <a:latin typeface="Calibri" panose="020F0502020204030204" pitchFamily="34" charset="0"/>
                          <a:ea typeface="Times New Roman" panose="02020603050405020304" pitchFamily="18" charset="0"/>
                          <a:cs typeface="Calibri" panose="020F0502020204030204" pitchFamily="34" charset="0"/>
                        </a:rPr>
                        <a:t>disease</a:t>
                      </a:r>
                      <a:endParaRPr lang="da-DK" sz="120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r>
                        <a:rPr lang="da-DK" sz="1200" dirty="0">
                          <a:effectLst/>
                          <a:latin typeface="Calibri" panose="020F0502020204030204" pitchFamily="34" charset="0"/>
                          <a:ea typeface="Times New Roman" panose="02020603050405020304" pitchFamily="18" charset="0"/>
                          <a:cs typeface="Calibri" panose="020F0502020204030204" pitchFamily="34" charset="0"/>
                        </a:rPr>
                        <a:t>1108</a:t>
                      </a:r>
                    </a:p>
                  </a:txBody>
                  <a:tcPr marL="68580" marR="68580" marT="0" marB="0" anchor="ctr"/>
                </a:tc>
                <a:tc>
                  <a:txBody>
                    <a:bodyPr/>
                    <a:lstStyle/>
                    <a:p>
                      <a:pPr algn="ctr">
                        <a:lnSpc>
                          <a:spcPct val="100000"/>
                        </a:lnSpc>
                      </a:pPr>
                      <a:r>
                        <a:rPr lang="da-DK" sz="1200"/>
                        <a:t>1208</a:t>
                      </a:r>
                      <a:endParaRPr lang="da-DK"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r>
                        <a:rPr lang="da-DK" sz="1200" dirty="0">
                          <a:effectLst/>
                          <a:latin typeface="Calibri" panose="020F0502020204030204" pitchFamily="34" charset="0"/>
                          <a:ea typeface="Times New Roman" panose="02020603050405020304" pitchFamily="18" charset="0"/>
                          <a:cs typeface="Calibri" panose="020F0502020204030204" pitchFamily="34" charset="0"/>
                        </a:rPr>
                        <a:t>8.1% (0.2% to 15.4%)</a:t>
                      </a:r>
                    </a:p>
                  </a:txBody>
                  <a:tcPr marL="68580" marR="68580" marT="0" marB="0" anchor="ctr"/>
                </a:tc>
                <a:extLst>
                  <a:ext uri="{0D108BD9-81ED-4DB2-BD59-A6C34878D82A}">
                    <a16:rowId xmlns:a16="http://schemas.microsoft.com/office/drawing/2014/main" val="3519494699"/>
                  </a:ext>
                </a:extLst>
              </a:tr>
              <a:tr h="222368">
                <a:tc>
                  <a:txBody>
                    <a:bodyPr/>
                    <a:lstStyle/>
                    <a:p>
                      <a:pPr>
                        <a:lnSpc>
                          <a:spcPct val="100000"/>
                        </a:lnSpc>
                      </a:pPr>
                      <a:r>
                        <a:rPr lang="da-DK" sz="1200" b="0" dirty="0" err="1">
                          <a:effectLst/>
                          <a:latin typeface="Calibri" panose="020F0502020204030204" pitchFamily="34" charset="0"/>
                          <a:ea typeface="Times New Roman" panose="02020603050405020304" pitchFamily="18" charset="0"/>
                          <a:cs typeface="Calibri" panose="020F0502020204030204" pitchFamily="34" charset="0"/>
                        </a:rPr>
                        <a:t>Hospitalization</a:t>
                      </a:r>
                      <a:r>
                        <a:rPr lang="da-DK" sz="1200" b="0" dirty="0">
                          <a:effectLst/>
                          <a:latin typeface="Calibri" panose="020F0502020204030204" pitchFamily="34" charset="0"/>
                          <a:ea typeface="Times New Roman" panose="02020603050405020304" pitchFamily="18" charset="0"/>
                          <a:cs typeface="Calibri" panose="020F0502020204030204" pitchFamily="34" charset="0"/>
                        </a:rPr>
                        <a:t> for </a:t>
                      </a:r>
                      <a:r>
                        <a:rPr lang="da-DK" sz="1200" b="0" dirty="0" err="1">
                          <a:effectLst/>
                          <a:latin typeface="Calibri" panose="020F0502020204030204" pitchFamily="34" charset="0"/>
                          <a:ea typeface="Times New Roman" panose="02020603050405020304" pitchFamily="18" charset="0"/>
                          <a:cs typeface="Calibri" panose="020F0502020204030204" pitchFamily="34" charset="0"/>
                        </a:rPr>
                        <a:t>any</a:t>
                      </a:r>
                      <a:r>
                        <a:rPr lang="da-DK" sz="1200" b="0" dirty="0">
                          <a:effectLst/>
                          <a:latin typeface="Calibri" panose="020F0502020204030204" pitchFamily="34" charset="0"/>
                          <a:ea typeface="Times New Roman" panose="02020603050405020304" pitchFamily="18" charset="0"/>
                          <a:cs typeface="Calibri" panose="020F0502020204030204" pitchFamily="34" charset="0"/>
                        </a:rPr>
                        <a:t> cause</a:t>
                      </a:r>
                    </a:p>
                  </a:txBody>
                  <a:tcPr marL="68580" marR="68580" marT="0" marB="0" anchor="ctr">
                    <a:solidFill>
                      <a:schemeClr val="accent6">
                        <a:lumMod val="20000"/>
                        <a:lumOff val="80000"/>
                      </a:schemeClr>
                    </a:solidFill>
                  </a:tcPr>
                </a:tc>
                <a:tc>
                  <a:txBody>
                    <a:bodyPr/>
                    <a:lstStyle/>
                    <a:p>
                      <a:pPr algn="ctr">
                        <a:lnSpc>
                          <a:spcPct val="100000"/>
                        </a:lnSpc>
                      </a:pPr>
                      <a:r>
                        <a:rPr lang="da-DK" sz="1200" dirty="0">
                          <a:effectLst/>
                          <a:latin typeface="Calibri" panose="020F0502020204030204" pitchFamily="34" charset="0"/>
                          <a:ea typeface="Times New Roman" panose="02020603050405020304" pitchFamily="18" charset="0"/>
                          <a:cs typeface="Calibri" panose="020F0502020204030204" pitchFamily="34" charset="0"/>
                        </a:rPr>
                        <a:t>13,470</a:t>
                      </a:r>
                    </a:p>
                  </a:txBody>
                  <a:tcPr marL="68580" marR="68580" marT="0" marB="0" anchor="ctr">
                    <a:solidFill>
                      <a:schemeClr val="accent6">
                        <a:lumMod val="20000"/>
                        <a:lumOff val="80000"/>
                      </a:schemeClr>
                    </a:solidFill>
                  </a:tcPr>
                </a:tc>
                <a:tc>
                  <a:txBody>
                    <a:bodyPr/>
                    <a:lstStyle/>
                    <a:p>
                      <a:pPr algn="ctr">
                        <a:lnSpc>
                          <a:spcPct val="100000"/>
                        </a:lnSpc>
                      </a:pPr>
                      <a:r>
                        <a:rPr lang="da-DK" sz="1200"/>
                        <a:t>13,675</a:t>
                      </a:r>
                      <a:endParaRPr lang="da-DK"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lnSpc>
                          <a:spcPct val="100000"/>
                        </a:lnSpc>
                      </a:pPr>
                      <a:r>
                        <a:rPr lang="da-DK" sz="1200" dirty="0">
                          <a:effectLst/>
                          <a:latin typeface="Calibri" panose="020F0502020204030204" pitchFamily="34" charset="0"/>
                          <a:ea typeface="Times New Roman" panose="02020603050405020304" pitchFamily="18" charset="0"/>
                          <a:cs typeface="Calibri" panose="020F0502020204030204" pitchFamily="34" charset="0"/>
                        </a:rPr>
                        <a:t>1.3% (-1.1% to 3.7%)</a:t>
                      </a:r>
                    </a:p>
                  </a:txBody>
                  <a:tcPr marL="68580" marR="68580" marT="0" marB="0" anchor="ctr">
                    <a:solidFill>
                      <a:schemeClr val="accent6">
                        <a:lumMod val="20000"/>
                        <a:lumOff val="80000"/>
                      </a:schemeClr>
                    </a:solidFill>
                  </a:tcPr>
                </a:tc>
                <a:extLst>
                  <a:ext uri="{0D108BD9-81ED-4DB2-BD59-A6C34878D82A}">
                    <a16:rowId xmlns:a16="http://schemas.microsoft.com/office/drawing/2014/main" val="2593805928"/>
                  </a:ext>
                </a:extLst>
              </a:tr>
              <a:tr h="209680">
                <a:tc>
                  <a:txBody>
                    <a:bodyPr/>
                    <a:lstStyle/>
                    <a:p>
                      <a:pPr>
                        <a:lnSpc>
                          <a:spcPct val="100000"/>
                        </a:lnSpc>
                      </a:pPr>
                      <a:r>
                        <a:rPr lang="da-DK" sz="1200" b="0" dirty="0">
                          <a:effectLst/>
                          <a:latin typeface="Calibri" panose="020F0502020204030204" pitchFamily="34" charset="0"/>
                          <a:ea typeface="Times New Roman" panose="02020603050405020304" pitchFamily="18" charset="0"/>
                          <a:cs typeface="Calibri" panose="020F0502020204030204" pitchFamily="34" charset="0"/>
                        </a:rPr>
                        <a:t>All-cause </a:t>
                      </a:r>
                      <a:r>
                        <a:rPr lang="da-DK" sz="1200" b="0" dirty="0" err="1">
                          <a:effectLst/>
                          <a:latin typeface="Calibri" panose="020F0502020204030204" pitchFamily="34" charset="0"/>
                          <a:ea typeface="Times New Roman" panose="02020603050405020304" pitchFamily="18" charset="0"/>
                          <a:cs typeface="Calibri" panose="020F0502020204030204" pitchFamily="34" charset="0"/>
                        </a:rPr>
                        <a:t>mortality</a:t>
                      </a:r>
                      <a:endParaRPr lang="da-DK" sz="120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r>
                        <a:rPr lang="da-DK" sz="1200" dirty="0">
                          <a:effectLst/>
                          <a:latin typeface="Calibri" panose="020F0502020204030204" pitchFamily="34" charset="0"/>
                          <a:ea typeface="Times New Roman" panose="02020603050405020304" pitchFamily="18" charset="0"/>
                          <a:cs typeface="Calibri" panose="020F0502020204030204" pitchFamily="34" charset="0"/>
                        </a:rPr>
                        <a:t>610</a:t>
                      </a:r>
                    </a:p>
                  </a:txBody>
                  <a:tcPr marL="68580" marR="68580" marT="0" marB="0" anchor="ctr"/>
                </a:tc>
                <a:tc>
                  <a:txBody>
                    <a:bodyPr/>
                    <a:lstStyle/>
                    <a:p>
                      <a:pPr algn="ctr">
                        <a:lnSpc>
                          <a:spcPct val="100000"/>
                        </a:lnSpc>
                      </a:pPr>
                      <a:r>
                        <a:rPr lang="da-DK" sz="1200" dirty="0"/>
                        <a:t>623</a:t>
                      </a:r>
                      <a:endParaRPr lang="da-DK"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r>
                        <a:rPr lang="da-DK" sz="1200" dirty="0">
                          <a:effectLst/>
                          <a:latin typeface="Calibri" panose="020F0502020204030204" pitchFamily="34" charset="0"/>
                          <a:ea typeface="Times New Roman" panose="02020603050405020304" pitchFamily="18" charset="0"/>
                          <a:cs typeface="Calibri" panose="020F0502020204030204" pitchFamily="34" charset="0"/>
                        </a:rPr>
                        <a:t>1.9% (-9.9% to 12.4%)</a:t>
                      </a:r>
                    </a:p>
                  </a:txBody>
                  <a:tcPr marL="68580" marR="68580" marT="0" marB="0" anchor="ctr"/>
                </a:tc>
                <a:extLst>
                  <a:ext uri="{0D108BD9-81ED-4DB2-BD59-A6C34878D82A}">
                    <a16:rowId xmlns:a16="http://schemas.microsoft.com/office/drawing/2014/main" val="1918767309"/>
                  </a:ext>
                </a:extLst>
              </a:tr>
            </a:tbl>
          </a:graphicData>
        </a:graphic>
      </p:graphicFrame>
    </p:spTree>
    <p:extLst>
      <p:ext uri="{BB962C8B-B14F-4D97-AF65-F5344CB8AC3E}">
        <p14:creationId xmlns:p14="http://schemas.microsoft.com/office/powerpoint/2010/main" val="601775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A612AD-2CFA-B3A9-990C-FA49237C9065}"/>
              </a:ext>
            </a:extLst>
          </p:cNvPr>
          <p:cNvSpPr>
            <a:spLocks noGrp="1"/>
          </p:cNvSpPr>
          <p:nvPr>
            <p:ph type="body" sz="quarter" idx="10"/>
          </p:nvPr>
        </p:nvSpPr>
        <p:spPr/>
        <p:txBody>
          <a:bodyPr/>
          <a:lstStyle/>
          <a:p>
            <a:r>
              <a:rPr lang="en-US" dirty="0"/>
              <a:t>Disclosures</a:t>
            </a:r>
          </a:p>
          <a:p>
            <a:endParaRPr lang="en-US" dirty="0"/>
          </a:p>
        </p:txBody>
      </p:sp>
      <p:sp>
        <p:nvSpPr>
          <p:cNvPr id="4" name="Content Placeholder 2">
            <a:extLst>
              <a:ext uri="{FF2B5EF4-FFF2-40B4-BE49-F238E27FC236}">
                <a16:creationId xmlns:a16="http://schemas.microsoft.com/office/drawing/2014/main" id="{817DFC9D-270E-BBF5-BDED-31F1DEE8BFED}"/>
              </a:ext>
            </a:extLst>
          </p:cNvPr>
          <p:cNvSpPr txBox="1">
            <a:spLocks/>
          </p:cNvSpPr>
          <p:nvPr/>
        </p:nvSpPr>
        <p:spPr>
          <a:xfrm>
            <a:off x="395536" y="843558"/>
            <a:ext cx="7632700" cy="3890434"/>
          </a:xfrm>
          <a:prstGeom prst="rect">
            <a:avLst/>
          </a:prstGeom>
        </p:spPr>
        <p:txBody>
          <a:bodyPr vert="horz" lIns="91440" tIns="45720" rIns="91440" bIns="45720" rtlCol="0">
            <a:normAutofit/>
          </a:bodyPr>
          <a:lstStyle>
            <a:lvl1pPr marL="180975" indent="-180975" algn="l" defTabSz="360000" rtl="0" eaLnBrk="1" latinLnBrk="0" hangingPunct="1">
              <a:spcBef>
                <a:spcPct val="20000"/>
              </a:spcBef>
              <a:buClr>
                <a:srgbClr val="C00000"/>
              </a:buClr>
              <a:buFont typeface="Arial" panose="020B0604020202020204" pitchFamily="34" charset="0"/>
              <a:buChar char="•"/>
              <a:defRPr lang="en-US" sz="1100" b="0" i="0" kern="1200">
                <a:solidFill>
                  <a:schemeClr val="tx1"/>
                </a:solidFill>
                <a:latin typeface="+mn-lt"/>
                <a:ea typeface="+mn-ea"/>
                <a:cs typeface="Verdana"/>
              </a:defRPr>
            </a:lvl1pPr>
            <a:lvl2pPr marL="447675" indent="-179388" algn="l" defTabSz="358775" rtl="0" eaLnBrk="1" latinLnBrk="0" hangingPunct="1">
              <a:spcBef>
                <a:spcPct val="20000"/>
              </a:spcBef>
              <a:buClr>
                <a:srgbClr val="AE1022"/>
              </a:buClr>
              <a:buFont typeface="Arial" panose="020B0604020202020204" pitchFamily="34" charset="0"/>
              <a:buChar char="•"/>
              <a:defRPr lang="en-US" sz="1100" b="0" i="0" kern="1200">
                <a:solidFill>
                  <a:schemeClr val="tx1"/>
                </a:solidFill>
                <a:latin typeface="+mn-lt"/>
                <a:ea typeface="+mn-ea"/>
                <a:cs typeface="Verdana"/>
              </a:defRPr>
            </a:lvl2pPr>
            <a:lvl3pPr marL="628650" indent="-179388" algn="l" defTabSz="360000" rtl="0" eaLnBrk="1" latinLnBrk="0" hangingPunct="1">
              <a:spcBef>
                <a:spcPct val="20000"/>
              </a:spcBef>
              <a:buClr>
                <a:srgbClr val="AE1022"/>
              </a:buClr>
              <a:buFont typeface="Arial" panose="020B0604020202020204" pitchFamily="34" charset="0"/>
              <a:buChar char="•"/>
              <a:defRPr lang="en-US" sz="1100" b="0" i="0" kern="1200">
                <a:solidFill>
                  <a:schemeClr val="tx1"/>
                </a:solidFill>
                <a:latin typeface="+mn-lt"/>
                <a:ea typeface="+mn-ea"/>
                <a:cs typeface="Verdana"/>
              </a:defRPr>
            </a:lvl3pPr>
            <a:lvl4pPr marL="804863" indent="-179388" algn="l" defTabSz="360000" rtl="0" eaLnBrk="1" latinLnBrk="0" hangingPunct="1">
              <a:spcBef>
                <a:spcPct val="20000"/>
              </a:spcBef>
              <a:buClr>
                <a:srgbClr val="AE1022"/>
              </a:buClr>
              <a:buFont typeface="Arial" panose="020B0604020202020204" pitchFamily="34" charset="0"/>
              <a:buChar char="•"/>
              <a:tabLst>
                <a:tab pos="804863" algn="l"/>
              </a:tabLst>
              <a:defRPr lang="en-US" sz="1100" b="0" i="0" kern="1200">
                <a:solidFill>
                  <a:schemeClr val="tx1"/>
                </a:solidFill>
                <a:latin typeface="+mn-lt"/>
                <a:ea typeface="+mn-ea"/>
                <a:cs typeface="Verdana"/>
              </a:defRPr>
            </a:lvl4pPr>
            <a:lvl5pPr marL="985838" indent="-179388" algn="l" defTabSz="360000" rtl="0" eaLnBrk="1" latinLnBrk="0" hangingPunct="1">
              <a:spcBef>
                <a:spcPct val="20000"/>
              </a:spcBef>
              <a:buClr>
                <a:srgbClr val="AE1022"/>
              </a:buClr>
              <a:buFont typeface="Arial" panose="020B0604020202020204" pitchFamily="34" charset="0"/>
              <a:buChar char="•"/>
              <a:defRPr lang="en-US" sz="1100" b="0" i="0" kern="1200">
                <a:solidFill>
                  <a:schemeClr val="tx1"/>
                </a:solidFill>
                <a:latin typeface="+mn-lt"/>
                <a:ea typeface="+mn-ea"/>
                <a:cs typeface="Verdana"/>
              </a:defRPr>
            </a:lvl5pPr>
            <a:lvl6pPr marL="1166813" indent="-179388" algn="l" defTabSz="914400" rtl="0" eaLnBrk="1" latinLnBrk="0" hangingPunct="1">
              <a:spcBef>
                <a:spcPct val="20000"/>
              </a:spcBef>
              <a:buClr>
                <a:srgbClr val="AE1022"/>
              </a:buClr>
              <a:buFont typeface="Arial" panose="020B0604020202020204" pitchFamily="34" charset="0"/>
              <a:buChar char="•"/>
              <a:tabLst>
                <a:tab pos="1076325" algn="l"/>
              </a:tabLst>
              <a:defRPr lang="en-US" sz="1800" kern="1200">
                <a:solidFill>
                  <a:schemeClr val="tx1"/>
                </a:solidFill>
                <a:latin typeface="+mn-lt"/>
                <a:ea typeface="+mn-ea"/>
                <a:cs typeface="+mn-cs"/>
              </a:defRPr>
            </a:lvl6pPr>
            <a:lvl7pPr marL="1346400" indent="-179388" algn="l" defTabSz="914400" rtl="0" eaLnBrk="1" latinLnBrk="0" hangingPunct="1">
              <a:spcBef>
                <a:spcPct val="20000"/>
              </a:spcBef>
              <a:buClr>
                <a:srgbClr val="C00000"/>
              </a:buClr>
              <a:buFont typeface="Arial" pitchFamily="34" charset="0"/>
              <a:buChar char="•"/>
              <a:defRPr lang="en-US" sz="1800" kern="1200">
                <a:solidFill>
                  <a:schemeClr val="tx1"/>
                </a:solidFill>
                <a:latin typeface="+mn-lt"/>
                <a:ea typeface="+mn-ea"/>
                <a:cs typeface="+mn-cs"/>
              </a:defRPr>
            </a:lvl7pPr>
            <a:lvl8pPr marL="1530000" indent="-179388" algn="l" defTabSz="914400" rtl="0" eaLnBrk="1" latinLnBrk="0" hangingPunct="1">
              <a:spcBef>
                <a:spcPct val="20000"/>
              </a:spcBef>
              <a:buClr>
                <a:srgbClr val="C00000"/>
              </a:buClr>
              <a:buFont typeface="Arial" pitchFamily="34" charset="0"/>
              <a:buChar char="•"/>
              <a:defRPr lang="en-US" sz="1800" kern="1200">
                <a:solidFill>
                  <a:schemeClr val="tx1"/>
                </a:solidFill>
                <a:latin typeface="+mn-lt"/>
                <a:ea typeface="+mn-ea"/>
                <a:cs typeface="+mn-cs"/>
              </a:defRPr>
            </a:lvl8pPr>
            <a:lvl9pPr marL="2424113" indent="-228600" algn="l" defTabSz="914400" rtl="0" eaLnBrk="1" latinLnBrk="0" hangingPunct="1">
              <a:spcBef>
                <a:spcPct val="20000"/>
              </a:spcBef>
              <a:buClr>
                <a:srgbClr val="C00000"/>
              </a:buClr>
              <a:buFont typeface="Arial" pitchFamily="34" charset="0"/>
              <a:buNone/>
              <a:defRPr sz="1400" kern="1200">
                <a:solidFill>
                  <a:schemeClr val="tx1"/>
                </a:solidFill>
                <a:latin typeface="+mn-lt"/>
                <a:ea typeface="+mn-ea"/>
                <a:cs typeface="+mn-cs"/>
              </a:defRPr>
            </a:lvl9pPr>
          </a:lstStyle>
          <a:p>
            <a:r>
              <a:rPr lang="en-US" sz="1500" dirty="0"/>
              <a:t>Dr. Tor Biering-Sørensen: Research grants from MSD/Merck, Moderna, Bayer, Novartis, Pfizer, Sanofi Pasteur, GSK, Novo Nordisk, AstraZeneca, Boston Scientific and GE Healthcare, consulting fees from AstraZeneca, MSD/Merck, Novo Nordisk, IQVIA, Parexel, Amgen, CSL Seqirus, GSK and Sanofi Pasteur, and lecture fees from ALK-Abelló, Moderna, Pfizer, AstraZeneca, Bayer, Novartis, Sanofi Pasteur, GE healthcare and GSK</a:t>
            </a:r>
          </a:p>
          <a:p>
            <a:endParaRPr lang="en-US" sz="1500" dirty="0"/>
          </a:p>
          <a:p>
            <a:r>
              <a:rPr lang="en-US" sz="1500" dirty="0"/>
              <a:t>The DAN-RSV trial was funded by Pfizer Inc.</a:t>
            </a:r>
          </a:p>
        </p:txBody>
      </p:sp>
    </p:spTree>
    <p:extLst>
      <p:ext uri="{BB962C8B-B14F-4D97-AF65-F5344CB8AC3E}">
        <p14:creationId xmlns:p14="http://schemas.microsoft.com/office/powerpoint/2010/main" val="42309630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1">
            <a:extLst>
              <a:ext uri="{FF2B5EF4-FFF2-40B4-BE49-F238E27FC236}">
                <a16:creationId xmlns:a16="http://schemas.microsoft.com/office/drawing/2014/main" id="{4C9F8DD6-72F5-86DA-4E20-8F5199511B00}"/>
              </a:ext>
            </a:extLst>
          </p:cNvPr>
          <p:cNvSpPr>
            <a:spLocks noGrp="1"/>
          </p:cNvSpPr>
          <p:nvPr>
            <p:ph type="body" sz="quarter" idx="10"/>
          </p:nvPr>
        </p:nvSpPr>
        <p:spPr>
          <a:xfrm>
            <a:off x="324618" y="339502"/>
            <a:ext cx="7631757" cy="432048"/>
          </a:xfrm>
        </p:spPr>
        <p:txBody>
          <a:bodyPr/>
          <a:lstStyle/>
          <a:p>
            <a:r>
              <a:rPr lang="da-DK" sz="2400" dirty="0" err="1"/>
              <a:t>Subgroups</a:t>
            </a:r>
            <a:endParaRPr lang="da-DK" sz="2400" dirty="0"/>
          </a:p>
        </p:txBody>
      </p:sp>
      <p:sp>
        <p:nvSpPr>
          <p:cNvPr id="4" name="Pladsholder til indhold 2">
            <a:extLst>
              <a:ext uri="{FF2B5EF4-FFF2-40B4-BE49-F238E27FC236}">
                <a16:creationId xmlns:a16="http://schemas.microsoft.com/office/drawing/2014/main" id="{D862E6E8-6C72-9952-1739-588C3427E340}"/>
              </a:ext>
            </a:extLst>
          </p:cNvPr>
          <p:cNvSpPr txBox="1">
            <a:spLocks/>
          </p:cNvSpPr>
          <p:nvPr/>
        </p:nvSpPr>
        <p:spPr>
          <a:xfrm>
            <a:off x="324618" y="831247"/>
            <a:ext cx="1727102" cy="3890434"/>
          </a:xfrm>
          <a:prstGeom prst="rect">
            <a:avLst/>
          </a:prstGeom>
        </p:spPr>
        <p:txBody>
          <a:bodyPr>
            <a:normAutofit/>
          </a:bodyPr>
          <a:lstStyle>
            <a:lvl1pPr marL="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a-DK" sz="1500" dirty="0"/>
              <a:t>The </a:t>
            </a:r>
            <a:r>
              <a:rPr lang="da-DK" sz="1500" dirty="0" err="1"/>
              <a:t>effect</a:t>
            </a:r>
            <a:r>
              <a:rPr lang="da-DK" sz="1500" dirty="0"/>
              <a:t> </a:t>
            </a:r>
            <a:r>
              <a:rPr lang="da-DK" sz="1500" dirty="0" err="1"/>
              <a:t>was</a:t>
            </a:r>
            <a:r>
              <a:rPr lang="da-DK" sz="1500" dirty="0"/>
              <a:t> </a:t>
            </a:r>
            <a:r>
              <a:rPr lang="da-DK" sz="1500" dirty="0" err="1"/>
              <a:t>consistent</a:t>
            </a:r>
            <a:r>
              <a:rPr lang="da-DK" sz="1500" dirty="0"/>
              <a:t> </a:t>
            </a:r>
            <a:r>
              <a:rPr lang="da-DK" sz="1500" dirty="0" err="1"/>
              <a:t>across</a:t>
            </a:r>
            <a:r>
              <a:rPr lang="da-DK" sz="1500" dirty="0"/>
              <a:t> all </a:t>
            </a:r>
            <a:r>
              <a:rPr lang="da-DK" sz="1500" dirty="0" err="1"/>
              <a:t>pre-specified</a:t>
            </a:r>
            <a:r>
              <a:rPr lang="da-DK" sz="1500" dirty="0"/>
              <a:t> </a:t>
            </a:r>
            <a:r>
              <a:rPr lang="da-DK" sz="1500" dirty="0" err="1"/>
              <a:t>subgroups</a:t>
            </a:r>
            <a:endParaRPr lang="da-DK" sz="1500" dirty="0"/>
          </a:p>
        </p:txBody>
      </p:sp>
      <p:pic>
        <p:nvPicPr>
          <p:cNvPr id="6" name="Picture 5">
            <a:extLst>
              <a:ext uri="{FF2B5EF4-FFF2-40B4-BE49-F238E27FC236}">
                <a16:creationId xmlns:a16="http://schemas.microsoft.com/office/drawing/2014/main" id="{DA3445D6-6A16-3A7B-FAB9-60ACC7E9C224}"/>
              </a:ext>
            </a:extLst>
          </p:cNvPr>
          <p:cNvPicPr>
            <a:picLocks noChangeAspect="1"/>
          </p:cNvPicPr>
          <p:nvPr/>
        </p:nvPicPr>
        <p:blipFill>
          <a:blip r:embed="rId3"/>
          <a:stretch>
            <a:fillRect/>
          </a:stretch>
        </p:blipFill>
        <p:spPr>
          <a:xfrm>
            <a:off x="2127525" y="0"/>
            <a:ext cx="6908971" cy="5143500"/>
          </a:xfrm>
          <a:prstGeom prst="rect">
            <a:avLst/>
          </a:prstGeom>
        </p:spPr>
      </p:pic>
    </p:spTree>
    <p:extLst>
      <p:ext uri="{BB962C8B-B14F-4D97-AF65-F5344CB8AC3E}">
        <p14:creationId xmlns:p14="http://schemas.microsoft.com/office/powerpoint/2010/main" val="23019911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1">
            <a:extLst>
              <a:ext uri="{FF2B5EF4-FFF2-40B4-BE49-F238E27FC236}">
                <a16:creationId xmlns:a16="http://schemas.microsoft.com/office/drawing/2014/main" id="{19B21A89-6924-0C98-72E2-8D7FA89B1351}"/>
              </a:ext>
            </a:extLst>
          </p:cNvPr>
          <p:cNvSpPr>
            <a:spLocks noGrp="1"/>
          </p:cNvSpPr>
          <p:nvPr>
            <p:ph type="body" sz="quarter" idx="10"/>
          </p:nvPr>
        </p:nvSpPr>
        <p:spPr>
          <a:xfrm>
            <a:off x="324618" y="339502"/>
            <a:ext cx="7631757" cy="432048"/>
          </a:xfrm>
        </p:spPr>
        <p:txBody>
          <a:bodyPr/>
          <a:lstStyle/>
          <a:p>
            <a:r>
              <a:rPr lang="da-DK" sz="2400" dirty="0"/>
              <a:t>Safety/</a:t>
            </a:r>
            <a:r>
              <a:rPr lang="da-DK" sz="2400" dirty="0" err="1"/>
              <a:t>adverse</a:t>
            </a:r>
            <a:r>
              <a:rPr lang="da-DK" sz="2400" dirty="0"/>
              <a:t> events</a:t>
            </a:r>
          </a:p>
        </p:txBody>
      </p:sp>
      <p:graphicFrame>
        <p:nvGraphicFramePr>
          <p:cNvPr id="4" name="Tabel 3">
            <a:extLst>
              <a:ext uri="{FF2B5EF4-FFF2-40B4-BE49-F238E27FC236}">
                <a16:creationId xmlns:a16="http://schemas.microsoft.com/office/drawing/2014/main" id="{4CC07671-0823-3B4B-F182-783C4AB0AE93}"/>
              </a:ext>
            </a:extLst>
          </p:cNvPr>
          <p:cNvGraphicFramePr>
            <a:graphicFrameLocks noGrp="1"/>
          </p:cNvGraphicFramePr>
          <p:nvPr>
            <p:extLst>
              <p:ext uri="{D42A27DB-BD31-4B8C-83A1-F6EECF244321}">
                <p14:modId xmlns:p14="http://schemas.microsoft.com/office/powerpoint/2010/main" val="4187640733"/>
              </p:ext>
            </p:extLst>
          </p:nvPr>
        </p:nvGraphicFramePr>
        <p:xfrm>
          <a:off x="1437059" y="879560"/>
          <a:ext cx="6269882" cy="3658810"/>
        </p:xfrm>
        <a:graphic>
          <a:graphicData uri="http://schemas.openxmlformats.org/drawingml/2006/table">
            <a:tbl>
              <a:tblPr firstRow="1" firstCol="1" bandRow="1">
                <a:tableStyleId>{69012ECD-51FC-41F1-AA8D-1B2483CD663E}</a:tableStyleId>
              </a:tblPr>
              <a:tblGrid>
                <a:gridCol w="2500706">
                  <a:extLst>
                    <a:ext uri="{9D8B030D-6E8A-4147-A177-3AD203B41FA5}">
                      <a16:colId xmlns:a16="http://schemas.microsoft.com/office/drawing/2014/main" val="459389837"/>
                    </a:ext>
                  </a:extLst>
                </a:gridCol>
                <a:gridCol w="1884588">
                  <a:extLst>
                    <a:ext uri="{9D8B030D-6E8A-4147-A177-3AD203B41FA5}">
                      <a16:colId xmlns:a16="http://schemas.microsoft.com/office/drawing/2014/main" val="2761402930"/>
                    </a:ext>
                  </a:extLst>
                </a:gridCol>
                <a:gridCol w="1884588">
                  <a:extLst>
                    <a:ext uri="{9D8B030D-6E8A-4147-A177-3AD203B41FA5}">
                      <a16:colId xmlns:a16="http://schemas.microsoft.com/office/drawing/2014/main" val="2511653198"/>
                    </a:ext>
                  </a:extLst>
                </a:gridCol>
              </a:tblGrid>
              <a:tr h="0">
                <a:tc>
                  <a:txBody>
                    <a:bodyPr/>
                    <a:lstStyle/>
                    <a:p>
                      <a:pPr algn="ctr">
                        <a:lnSpc>
                          <a:spcPct val="100000"/>
                        </a:lnSpc>
                      </a:pPr>
                      <a:r>
                        <a:rPr lang="en-GB" sz="1400" dirty="0">
                          <a:solidFill>
                            <a:schemeClr val="bg1"/>
                          </a:solidFill>
                          <a:effectLst/>
                        </a:rPr>
                        <a:t> </a:t>
                      </a:r>
                      <a:endParaRPr lang="da-DK" sz="1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solidFill>
                  </a:tcPr>
                </a:tc>
                <a:tc>
                  <a:txBody>
                    <a:bodyPr/>
                    <a:lstStyle/>
                    <a:p>
                      <a:pPr algn="ctr">
                        <a:lnSpc>
                          <a:spcPct val="100000"/>
                        </a:lnSpc>
                      </a:pPr>
                      <a:r>
                        <a:rPr lang="da-DK" sz="1400" dirty="0" err="1">
                          <a:solidFill>
                            <a:schemeClr val="bg1"/>
                          </a:solidFill>
                          <a:effectLst/>
                        </a:rPr>
                        <a:t>RSVpreF</a:t>
                      </a:r>
                      <a:r>
                        <a:rPr lang="da-DK" sz="1400" dirty="0">
                          <a:solidFill>
                            <a:schemeClr val="bg1"/>
                          </a:solidFill>
                          <a:effectLst/>
                        </a:rPr>
                        <a:t> </a:t>
                      </a:r>
                      <a:r>
                        <a:rPr lang="da-DK" sz="1400" dirty="0" err="1">
                          <a:solidFill>
                            <a:schemeClr val="bg1"/>
                          </a:solidFill>
                          <a:effectLst/>
                        </a:rPr>
                        <a:t>group</a:t>
                      </a:r>
                      <a:endParaRPr lang="da-DK" sz="1400" dirty="0">
                        <a:solidFill>
                          <a:schemeClr val="bg1"/>
                        </a:solidFill>
                        <a:effectLst/>
                      </a:endParaRPr>
                    </a:p>
                    <a:p>
                      <a:pPr algn="ctr">
                        <a:lnSpc>
                          <a:spcPct val="100000"/>
                        </a:lnSpc>
                      </a:pPr>
                      <a:r>
                        <a:rPr lang="en-GB" sz="1400" dirty="0">
                          <a:solidFill>
                            <a:schemeClr val="bg1"/>
                          </a:solidFill>
                          <a:effectLst/>
                        </a:rPr>
                        <a:t>n = </a:t>
                      </a:r>
                      <a:r>
                        <a:rPr lang="da-DK" sz="1400" dirty="0">
                          <a:effectLst/>
                        </a:rPr>
                        <a:t>240,479</a:t>
                      </a:r>
                      <a:endParaRPr lang="da-DK" sz="1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solidFill>
                  </a:tcPr>
                </a:tc>
                <a:tc>
                  <a:txBody>
                    <a:bodyPr/>
                    <a:lstStyle/>
                    <a:p>
                      <a:pPr algn="ctr">
                        <a:lnSpc>
                          <a:spcPct val="100000"/>
                        </a:lnSpc>
                      </a:pPr>
                      <a:r>
                        <a:rPr lang="da-DK" sz="1400" dirty="0">
                          <a:solidFill>
                            <a:schemeClr val="bg1"/>
                          </a:solidFill>
                          <a:effectLst/>
                        </a:rPr>
                        <a:t>Control </a:t>
                      </a:r>
                      <a:r>
                        <a:rPr lang="da-DK" sz="1400" dirty="0" err="1">
                          <a:solidFill>
                            <a:schemeClr val="bg1"/>
                          </a:solidFill>
                          <a:effectLst/>
                        </a:rPr>
                        <a:t>group</a:t>
                      </a:r>
                      <a:endParaRPr lang="da-DK" sz="1400" dirty="0">
                        <a:solidFill>
                          <a:schemeClr val="bg1"/>
                        </a:solidFill>
                        <a:effectLst/>
                      </a:endParaRPr>
                    </a:p>
                    <a:p>
                      <a:pPr algn="ctr">
                        <a:lnSpc>
                          <a:spcPct val="100000"/>
                        </a:lnSpc>
                      </a:pPr>
                      <a:r>
                        <a:rPr lang="en-GB" sz="1400" dirty="0">
                          <a:solidFill>
                            <a:schemeClr val="bg1"/>
                          </a:solidFill>
                          <a:effectLst/>
                        </a:rPr>
                        <a:t>n = </a:t>
                      </a:r>
                      <a:r>
                        <a:rPr lang="da-DK" sz="1400" dirty="0">
                          <a:effectLst/>
                        </a:rPr>
                        <a:t>271,890</a:t>
                      </a:r>
                      <a:endParaRPr lang="da-DK" sz="1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solidFill>
                  </a:tcPr>
                </a:tc>
                <a:extLst>
                  <a:ext uri="{0D108BD9-81ED-4DB2-BD59-A6C34878D82A}">
                    <a16:rowId xmlns:a16="http://schemas.microsoft.com/office/drawing/2014/main" val="1936672695"/>
                  </a:ext>
                </a:extLst>
              </a:tr>
              <a:tr h="133360">
                <a:tc>
                  <a:txBody>
                    <a:bodyPr/>
                    <a:lstStyle/>
                    <a:p>
                      <a:pPr>
                        <a:lnSpc>
                          <a:spcPct val="100000"/>
                        </a:lnSpc>
                      </a:pPr>
                      <a:r>
                        <a:rPr lang="en-GB" sz="1400" dirty="0">
                          <a:solidFill>
                            <a:schemeClr val="bg1"/>
                          </a:solidFill>
                          <a:effectLst/>
                        </a:rPr>
                        <a:t>Event</a:t>
                      </a:r>
                      <a:endParaRPr lang="da-DK" sz="1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solidFill>
                      <a:schemeClr val="accent1"/>
                    </a:solidFill>
                  </a:tcPr>
                </a:tc>
                <a:tc gridSpan="2">
                  <a:txBody>
                    <a:bodyPr/>
                    <a:lstStyle/>
                    <a:p>
                      <a:pPr algn="ctr">
                        <a:lnSpc>
                          <a:spcPct val="100000"/>
                        </a:lnSpc>
                      </a:pPr>
                      <a:r>
                        <a:rPr lang="en-GB" sz="1400" b="1" dirty="0">
                          <a:solidFill>
                            <a:schemeClr val="bg1"/>
                          </a:solidFill>
                          <a:effectLst/>
                        </a:rPr>
                        <a:t>No. of participants (%)</a:t>
                      </a:r>
                      <a:endParaRPr lang="da-DK" sz="14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solidFill>
                  </a:tcPr>
                </a:tc>
                <a:tc hMerge="1">
                  <a:txBody>
                    <a:bodyPr/>
                    <a:lstStyle/>
                    <a:p>
                      <a:endParaRPr lang="da-DK"/>
                    </a:p>
                  </a:txBody>
                  <a:tcPr/>
                </a:tc>
                <a:extLst>
                  <a:ext uri="{0D108BD9-81ED-4DB2-BD59-A6C34878D82A}">
                    <a16:rowId xmlns:a16="http://schemas.microsoft.com/office/drawing/2014/main" val="1985590793"/>
                  </a:ext>
                </a:extLst>
              </a:tr>
              <a:tr h="274430">
                <a:tc>
                  <a:txBody>
                    <a:bodyPr/>
                    <a:lstStyle/>
                    <a:p>
                      <a:pPr>
                        <a:lnSpc>
                          <a:spcPct val="100000"/>
                        </a:lnSpc>
                      </a:pPr>
                      <a:r>
                        <a:rPr lang="en-GB" sz="1400" dirty="0">
                          <a:effectLst/>
                          <a:latin typeface="Calibri" panose="020F0502020204030204" pitchFamily="34" charset="0"/>
                          <a:cs typeface="Calibri" panose="020F0502020204030204" pitchFamily="34" charset="0"/>
                        </a:rPr>
                        <a:t>Any serious adverse event (SAE)</a:t>
                      </a:r>
                      <a:endParaRPr lang="da-DK"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buNone/>
                      </a:pPr>
                      <a:r>
                        <a:rPr lang="da-DK" sz="1400" dirty="0">
                          <a:effectLst/>
                        </a:rPr>
                        <a:t>4814 (2.0%)</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tc>
                <a:tc>
                  <a:txBody>
                    <a:bodyPr/>
                    <a:lstStyle/>
                    <a:p>
                      <a:pPr algn="ctr">
                        <a:buNone/>
                      </a:pPr>
                      <a:r>
                        <a:rPr lang="da-DK" sz="1400" dirty="0">
                          <a:effectLst/>
                        </a:rPr>
                        <a:t>6052 (2.2%) </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93609938"/>
                  </a:ext>
                </a:extLst>
              </a:tr>
              <a:tr h="274430">
                <a:tc>
                  <a:txBody>
                    <a:bodyPr/>
                    <a:lstStyle/>
                    <a:p>
                      <a:pPr>
                        <a:lnSpc>
                          <a:spcPct val="100000"/>
                        </a:lnSpc>
                      </a:pPr>
                      <a:r>
                        <a:rPr lang="en-GB" sz="1400" dirty="0">
                          <a:effectLst/>
                          <a:latin typeface="Calibri" panose="020F0502020204030204" pitchFamily="34" charset="0"/>
                          <a:cs typeface="Calibri" panose="020F0502020204030204" pitchFamily="34" charset="0"/>
                        </a:rPr>
                        <a:t>Any cardiovascular SAE</a:t>
                      </a:r>
                      <a:endParaRPr lang="da-DK"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buNone/>
                      </a:pPr>
                      <a:r>
                        <a:rPr lang="da-DK" sz="1400" dirty="0">
                          <a:effectLst/>
                        </a:rPr>
                        <a:t>697 (0.3%)</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buNone/>
                      </a:pPr>
                      <a:r>
                        <a:rPr lang="da-DK" sz="1400" dirty="0">
                          <a:effectLst/>
                        </a:rPr>
                        <a:t>834 (0.3%) </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364608629"/>
                  </a:ext>
                </a:extLst>
              </a:tr>
              <a:tr h="274430">
                <a:tc>
                  <a:txBody>
                    <a:bodyPr/>
                    <a:lstStyle/>
                    <a:p>
                      <a:pPr>
                        <a:lnSpc>
                          <a:spcPct val="100000"/>
                        </a:lnSpc>
                      </a:pPr>
                      <a:r>
                        <a:rPr lang="en-GB" sz="1400" dirty="0">
                          <a:effectLst/>
                          <a:latin typeface="Calibri" panose="020F0502020204030204" pitchFamily="34" charset="0"/>
                          <a:cs typeface="Calibri" panose="020F0502020204030204" pitchFamily="34" charset="0"/>
                        </a:rPr>
                        <a:t>Any respiratory SAE</a:t>
                      </a:r>
                      <a:endParaRPr lang="da-DK"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buNone/>
                      </a:pPr>
                      <a:r>
                        <a:rPr lang="da-DK" sz="1400" dirty="0">
                          <a:effectLst/>
                        </a:rPr>
                        <a:t>457 (0.2%)</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tc>
                <a:tc>
                  <a:txBody>
                    <a:bodyPr/>
                    <a:lstStyle/>
                    <a:p>
                      <a:pPr algn="ctr">
                        <a:buNone/>
                      </a:pPr>
                      <a:r>
                        <a:rPr lang="da-DK" sz="1400" dirty="0">
                          <a:effectLst/>
                        </a:rPr>
                        <a:t>519 (0.2%) </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67143341"/>
                  </a:ext>
                </a:extLst>
              </a:tr>
              <a:tr h="274430">
                <a:tc>
                  <a:txBody>
                    <a:bodyPr/>
                    <a:lstStyle/>
                    <a:p>
                      <a:pPr>
                        <a:lnSpc>
                          <a:spcPct val="100000"/>
                        </a:lnSpc>
                      </a:pPr>
                      <a:r>
                        <a:rPr lang="en-GB" sz="1400" dirty="0">
                          <a:effectLst/>
                          <a:latin typeface="Calibri" panose="020F0502020204030204" pitchFamily="34" charset="0"/>
                          <a:cs typeface="Calibri" panose="020F0502020204030204" pitchFamily="34" charset="0"/>
                        </a:rPr>
                        <a:t>Any gastro-intestinal SAE</a:t>
                      </a:r>
                      <a:endParaRPr lang="da-DK"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buNone/>
                      </a:pPr>
                      <a:r>
                        <a:rPr lang="da-DK" sz="1400" dirty="0">
                          <a:effectLst/>
                        </a:rPr>
                        <a:t>507 (0.2%) </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buNone/>
                      </a:pPr>
                      <a:r>
                        <a:rPr lang="da-DK" sz="1400" dirty="0">
                          <a:effectLst/>
                        </a:rPr>
                        <a:t>605 (0.2%)</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4146048741"/>
                  </a:ext>
                </a:extLst>
              </a:tr>
              <a:tr h="274430">
                <a:tc>
                  <a:txBody>
                    <a:bodyPr/>
                    <a:lstStyle/>
                    <a:p>
                      <a:pPr>
                        <a:lnSpc>
                          <a:spcPct val="100000"/>
                        </a:lnSpc>
                      </a:pPr>
                      <a:r>
                        <a:rPr lang="en-GB" sz="1400" dirty="0">
                          <a:effectLst/>
                          <a:latin typeface="Calibri" panose="020F0502020204030204" pitchFamily="34" charset="0"/>
                          <a:cs typeface="Calibri" panose="020F0502020204030204" pitchFamily="34" charset="0"/>
                        </a:rPr>
                        <a:t>Any neurological SAE</a:t>
                      </a:r>
                      <a:endParaRPr lang="da-DK"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buNone/>
                      </a:pPr>
                      <a:r>
                        <a:rPr lang="da-DK" sz="1400" dirty="0">
                          <a:effectLst/>
                        </a:rPr>
                        <a:t>150 (0.1%)</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tc>
                <a:tc>
                  <a:txBody>
                    <a:bodyPr/>
                    <a:lstStyle/>
                    <a:p>
                      <a:pPr algn="ctr">
                        <a:buNone/>
                      </a:pPr>
                      <a:r>
                        <a:rPr lang="da-DK" sz="1400" dirty="0">
                          <a:effectLst/>
                        </a:rPr>
                        <a:t>154 (0.1%)</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81765562"/>
                  </a:ext>
                </a:extLst>
              </a:tr>
              <a:tr h="274430">
                <a:tc>
                  <a:txBody>
                    <a:bodyPr/>
                    <a:lstStyle/>
                    <a:p>
                      <a:pPr>
                        <a:lnSpc>
                          <a:spcPct val="100000"/>
                        </a:lnSpc>
                      </a:pPr>
                      <a:r>
                        <a:rPr lang="da-DK" sz="1400" dirty="0">
                          <a:effectLst/>
                          <a:latin typeface="Calibri" panose="020F0502020204030204" pitchFamily="34" charset="0"/>
                          <a:ea typeface="Times New Roman" panose="02020603050405020304" pitchFamily="18" charset="0"/>
                          <a:cs typeface="Calibri" panose="020F0502020204030204" pitchFamily="34" charset="0"/>
                        </a:rPr>
                        <a:t>Any cancer-</a:t>
                      </a:r>
                      <a:r>
                        <a:rPr lang="da-DK" sz="1400" dirty="0" err="1">
                          <a:effectLst/>
                          <a:latin typeface="Calibri" panose="020F0502020204030204" pitchFamily="34" charset="0"/>
                          <a:ea typeface="Times New Roman" panose="02020603050405020304" pitchFamily="18" charset="0"/>
                          <a:cs typeface="Calibri" panose="020F0502020204030204" pitchFamily="34" charset="0"/>
                        </a:rPr>
                        <a:t>related</a:t>
                      </a:r>
                      <a:r>
                        <a:rPr lang="da-DK" sz="1400" dirty="0">
                          <a:effectLst/>
                          <a:latin typeface="Calibri" panose="020F0502020204030204" pitchFamily="34" charset="0"/>
                          <a:ea typeface="Times New Roman" panose="02020603050405020304" pitchFamily="18" charset="0"/>
                          <a:cs typeface="Calibri" panose="020F0502020204030204" pitchFamily="34" charset="0"/>
                        </a:rPr>
                        <a:t> SAE</a:t>
                      </a:r>
                    </a:p>
                  </a:txBody>
                  <a:tcPr marL="68580" marR="68580" marT="0" marB="0" anchor="ctr">
                    <a:solidFill>
                      <a:schemeClr val="accent6">
                        <a:lumMod val="20000"/>
                        <a:lumOff val="80000"/>
                      </a:schemeClr>
                    </a:solidFill>
                  </a:tcPr>
                </a:tc>
                <a:tc>
                  <a:txBody>
                    <a:bodyPr/>
                    <a:lstStyle/>
                    <a:p>
                      <a:pPr algn="ctr">
                        <a:buNone/>
                      </a:pPr>
                      <a:r>
                        <a:rPr lang="da-DK" sz="1400" dirty="0">
                          <a:effectLst/>
                        </a:rPr>
                        <a:t>228 (0.1%) </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buNone/>
                      </a:pPr>
                      <a:r>
                        <a:rPr lang="da-DK" sz="1400" dirty="0">
                          <a:effectLst/>
                        </a:rPr>
                        <a:t>270 (0.1%) </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4193964985"/>
                  </a:ext>
                </a:extLst>
              </a:tr>
              <a:tr h="274430">
                <a:tc>
                  <a:txBody>
                    <a:bodyPr/>
                    <a:lstStyle/>
                    <a:p>
                      <a:pPr>
                        <a:lnSpc>
                          <a:spcPct val="100000"/>
                        </a:lnSpc>
                      </a:pPr>
                      <a:r>
                        <a:rPr lang="da-DK" sz="1400" dirty="0">
                          <a:effectLst/>
                          <a:latin typeface="Calibri" panose="020F0502020204030204" pitchFamily="34" charset="0"/>
                          <a:ea typeface="Times New Roman" panose="02020603050405020304" pitchFamily="18" charset="0"/>
                          <a:cs typeface="Calibri" panose="020F0502020204030204" pitchFamily="34" charset="0"/>
                        </a:rPr>
                        <a:t>Any </a:t>
                      </a:r>
                      <a:r>
                        <a:rPr lang="da-DK" sz="1400" dirty="0" err="1">
                          <a:effectLst/>
                          <a:latin typeface="Calibri" panose="020F0502020204030204" pitchFamily="34" charset="0"/>
                          <a:ea typeface="Times New Roman" panose="02020603050405020304" pitchFamily="18" charset="0"/>
                          <a:cs typeface="Calibri" panose="020F0502020204030204" pitchFamily="34" charset="0"/>
                        </a:rPr>
                        <a:t>infection-related</a:t>
                      </a:r>
                      <a:r>
                        <a:rPr lang="da-DK" sz="1400" dirty="0">
                          <a:effectLst/>
                          <a:latin typeface="Calibri" panose="020F0502020204030204" pitchFamily="34" charset="0"/>
                          <a:ea typeface="Times New Roman" panose="02020603050405020304" pitchFamily="18" charset="0"/>
                          <a:cs typeface="Calibri" panose="020F0502020204030204" pitchFamily="34" charset="0"/>
                        </a:rPr>
                        <a:t> SAE</a:t>
                      </a:r>
                    </a:p>
                  </a:txBody>
                  <a:tcPr marL="68580" marR="68580" marT="0" marB="0" anchor="ctr"/>
                </a:tc>
                <a:tc>
                  <a:txBody>
                    <a:bodyPr/>
                    <a:lstStyle/>
                    <a:p>
                      <a:pPr algn="ctr">
                        <a:buNone/>
                      </a:pPr>
                      <a:r>
                        <a:rPr lang="da-DK" sz="1400" dirty="0">
                          <a:effectLst/>
                        </a:rPr>
                        <a:t>144 (0.1%) </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tc>
                <a:tc>
                  <a:txBody>
                    <a:bodyPr/>
                    <a:lstStyle/>
                    <a:p>
                      <a:pPr algn="ctr">
                        <a:buNone/>
                      </a:pPr>
                      <a:r>
                        <a:rPr lang="da-DK" sz="1400" dirty="0">
                          <a:effectLst/>
                        </a:rPr>
                        <a:t>188 (0.1%)</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1748145"/>
                  </a:ext>
                </a:extLst>
              </a:tr>
              <a:tr h="274430">
                <a:tc>
                  <a:txBody>
                    <a:bodyPr/>
                    <a:lstStyle/>
                    <a:p>
                      <a:pPr>
                        <a:lnSpc>
                          <a:spcPct val="100000"/>
                        </a:lnSpc>
                      </a:pPr>
                      <a:r>
                        <a:rPr lang="en-GB" sz="1400" dirty="0">
                          <a:effectLst/>
                          <a:latin typeface="Calibri" panose="020F0502020204030204" pitchFamily="34" charset="0"/>
                          <a:cs typeface="Calibri" panose="020F0502020204030204" pitchFamily="34" charset="0"/>
                        </a:rPr>
                        <a:t>Any injury-related SAE</a:t>
                      </a:r>
                      <a:endParaRPr lang="da-DK"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buNone/>
                      </a:pPr>
                      <a:r>
                        <a:rPr lang="da-DK" sz="1400" dirty="0">
                          <a:effectLst/>
                        </a:rPr>
                        <a:t>585 (0.2%)</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buNone/>
                      </a:pPr>
                      <a:r>
                        <a:rPr lang="da-DK" sz="1400" dirty="0">
                          <a:effectLst/>
                        </a:rPr>
                        <a:t>764 (0.3%) </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2662118584"/>
                  </a:ext>
                </a:extLst>
              </a:tr>
              <a:tr h="274430">
                <a:tc>
                  <a:txBody>
                    <a:bodyPr/>
                    <a:lstStyle/>
                    <a:p>
                      <a:pPr>
                        <a:lnSpc>
                          <a:spcPct val="100000"/>
                        </a:lnSpc>
                      </a:pPr>
                      <a:r>
                        <a:rPr lang="en-GB" sz="1400" dirty="0">
                          <a:effectLst/>
                          <a:latin typeface="Calibri" panose="020F0502020204030204" pitchFamily="34" charset="0"/>
                          <a:cs typeface="Calibri" panose="020F0502020204030204" pitchFamily="34" charset="0"/>
                        </a:rPr>
                        <a:t>Fatal SAE</a:t>
                      </a:r>
                      <a:endParaRPr lang="da-DK"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buNone/>
                      </a:pPr>
                      <a:r>
                        <a:rPr lang="da-DK" sz="1400" dirty="0">
                          <a:effectLst/>
                        </a:rPr>
                        <a:t>75 (&lt;0.1%)</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tc>
                <a:tc>
                  <a:txBody>
                    <a:bodyPr/>
                    <a:lstStyle/>
                    <a:p>
                      <a:pPr algn="ctr">
                        <a:buNone/>
                      </a:pPr>
                      <a:r>
                        <a:rPr lang="da-DK" sz="1400" dirty="0">
                          <a:effectLst/>
                        </a:rPr>
                        <a:t>124 (&lt;0.1%)</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44524033"/>
                  </a:ext>
                </a:extLst>
              </a:tr>
              <a:tr h="274430">
                <a:tc>
                  <a:txBody>
                    <a:bodyPr/>
                    <a:lstStyle/>
                    <a:p>
                      <a:pPr>
                        <a:lnSpc>
                          <a:spcPct val="100000"/>
                        </a:lnSpc>
                      </a:pPr>
                      <a:r>
                        <a:rPr lang="en-GB" sz="1400" dirty="0">
                          <a:effectLst/>
                          <a:latin typeface="Calibri" panose="020F0502020204030204" pitchFamily="34" charset="0"/>
                          <a:cs typeface="Calibri" panose="020F0502020204030204" pitchFamily="34" charset="0"/>
                        </a:rPr>
                        <a:t>Any serious adverse reaction</a:t>
                      </a:r>
                      <a:endParaRPr lang="da-DK"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buNone/>
                      </a:pPr>
                      <a:r>
                        <a:rPr lang="da-DK" sz="1400" dirty="0">
                          <a:effectLst/>
                        </a:rPr>
                        <a:t>21 (&lt;0.1%)</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lnSpc>
                          <a:spcPct val="100000"/>
                        </a:lnSpc>
                      </a:pPr>
                      <a:r>
                        <a:rPr lang="en-GB" sz="1400" dirty="0">
                          <a:effectLst/>
                          <a:latin typeface="Calibri" panose="020F0502020204030204" pitchFamily="34" charset="0"/>
                          <a:cs typeface="Calibri" panose="020F0502020204030204" pitchFamily="34" charset="0"/>
                        </a:rPr>
                        <a:t>N/A</a:t>
                      </a:r>
                      <a:endParaRPr lang="da-DK"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1938955459"/>
                  </a:ext>
                </a:extLst>
              </a:tr>
              <a:tr h="2744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400" dirty="0" err="1">
                          <a:effectLst/>
                        </a:rPr>
                        <a:t>Guillain</a:t>
                      </a:r>
                      <a:r>
                        <a:rPr lang="da-DK" sz="1400" dirty="0">
                          <a:effectLst/>
                        </a:rPr>
                        <a:t>–</a:t>
                      </a:r>
                      <a:r>
                        <a:rPr lang="da-DK" sz="1400" dirty="0" err="1">
                          <a:effectLst/>
                        </a:rPr>
                        <a:t>Barré</a:t>
                      </a:r>
                      <a:r>
                        <a:rPr lang="da-DK" sz="1400" dirty="0">
                          <a:effectLst/>
                        </a:rPr>
                        <a:t> </a:t>
                      </a:r>
                      <a:r>
                        <a:rPr lang="da-DK" sz="1400" dirty="0" err="1">
                          <a:effectLst/>
                        </a:rPr>
                        <a:t>syndrome</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buNone/>
                      </a:pPr>
                      <a:r>
                        <a:rPr lang="da-DK" sz="1600" dirty="0">
                          <a:effectLst/>
                        </a:rPr>
                        <a:t>5 (&lt;0.1%)</a:t>
                      </a:r>
                      <a:endParaRPr lang="en-US" sz="18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0" marB="0" anchor="ctr">
                    <a:solidFill>
                      <a:schemeClr val="bg1"/>
                    </a:solidFill>
                  </a:tcPr>
                </a:tc>
                <a:tc>
                  <a:txBody>
                    <a:bodyPr/>
                    <a:lstStyle/>
                    <a:p>
                      <a:pPr algn="ctr">
                        <a:lnSpc>
                          <a:spcPct val="100000"/>
                        </a:lnSpc>
                      </a:pPr>
                      <a:r>
                        <a:rPr lang="da-DK" sz="1400" dirty="0">
                          <a:effectLst/>
                          <a:latin typeface="Calibri" panose="020F0502020204030204" pitchFamily="34" charset="0"/>
                          <a:ea typeface="Times New Roman" panose="02020603050405020304" pitchFamily="18" charset="0"/>
                          <a:cs typeface="Calibri" panose="020F0502020204030204" pitchFamily="34" charset="0"/>
                        </a:rPr>
                        <a:t>0</a:t>
                      </a:r>
                    </a:p>
                  </a:txBody>
                  <a:tcPr marL="68580" marR="68580" marT="0" marB="0" anchor="ctr">
                    <a:solidFill>
                      <a:schemeClr val="bg1"/>
                    </a:solidFill>
                  </a:tcPr>
                </a:tc>
                <a:extLst>
                  <a:ext uri="{0D108BD9-81ED-4DB2-BD59-A6C34878D82A}">
                    <a16:rowId xmlns:a16="http://schemas.microsoft.com/office/drawing/2014/main" val="3462920911"/>
                  </a:ext>
                </a:extLst>
              </a:tr>
            </a:tbl>
          </a:graphicData>
        </a:graphic>
      </p:graphicFrame>
    </p:spTree>
    <p:extLst>
      <p:ext uri="{BB962C8B-B14F-4D97-AF65-F5344CB8AC3E}">
        <p14:creationId xmlns:p14="http://schemas.microsoft.com/office/powerpoint/2010/main" val="811063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2F7541-28D1-7525-07F8-62DC79EB3DDE}"/>
              </a:ext>
            </a:extLst>
          </p:cNvPr>
          <p:cNvSpPr>
            <a:spLocks noGrp="1"/>
          </p:cNvSpPr>
          <p:nvPr>
            <p:ph type="body" sz="quarter" idx="10"/>
          </p:nvPr>
        </p:nvSpPr>
        <p:spPr/>
        <p:txBody>
          <a:bodyPr/>
          <a:lstStyle/>
          <a:p>
            <a:r>
              <a:rPr lang="en-US" dirty="0"/>
              <a:t>Conclusion</a:t>
            </a:r>
          </a:p>
        </p:txBody>
      </p:sp>
      <p:sp>
        <p:nvSpPr>
          <p:cNvPr id="3" name="Pladsholder til indhold 2">
            <a:extLst>
              <a:ext uri="{FF2B5EF4-FFF2-40B4-BE49-F238E27FC236}">
                <a16:creationId xmlns:a16="http://schemas.microsoft.com/office/drawing/2014/main" id="{F9F7ED30-245D-7087-8B77-011B59212B4D}"/>
              </a:ext>
            </a:extLst>
          </p:cNvPr>
          <p:cNvSpPr txBox="1">
            <a:spLocks/>
          </p:cNvSpPr>
          <p:nvPr/>
        </p:nvSpPr>
        <p:spPr>
          <a:xfrm>
            <a:off x="323850" y="915566"/>
            <a:ext cx="7632700" cy="3890434"/>
          </a:xfrm>
          <a:prstGeom prst="rect">
            <a:avLst/>
          </a:prstGeom>
        </p:spPr>
        <p:txBody>
          <a:bodyPr>
            <a:normAutofit/>
          </a:bodyPr>
          <a:lstStyle>
            <a:lvl1pPr marL="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dirty="0"/>
              <a:t>Among adults 60 years of age or older, </a:t>
            </a:r>
            <a:r>
              <a:rPr lang="en-US" sz="1800" dirty="0" err="1"/>
              <a:t>RSVpreF</a:t>
            </a:r>
            <a:r>
              <a:rPr lang="en-US" sz="1800" dirty="0"/>
              <a:t> vaccination was associated with protection against hospitalization for RSV-related respiratory tract disease across two RSV seasons.</a:t>
            </a:r>
          </a:p>
          <a:p>
            <a:endParaRPr lang="en-US" sz="1800" dirty="0"/>
          </a:p>
          <a:p>
            <a:r>
              <a:rPr lang="en-US" sz="1800" dirty="0"/>
              <a:t>Among adults 18 years of age or older, recruited from two European geographies, the </a:t>
            </a:r>
            <a:r>
              <a:rPr lang="en-US" sz="1800" dirty="0" err="1"/>
              <a:t>RSVpreF</a:t>
            </a:r>
            <a:r>
              <a:rPr lang="en-US" sz="1800" dirty="0"/>
              <a:t> vaccine was associated with a lower incidence of RSV-related respiratory tract disease hospitalization as compared to no vaccine during the first RSV season. </a:t>
            </a:r>
          </a:p>
          <a:p>
            <a:endParaRPr lang="en-US" sz="1800" dirty="0"/>
          </a:p>
          <a:p>
            <a:r>
              <a:rPr lang="en-US" sz="1800" dirty="0"/>
              <a:t>There were no apparent differences in estimated vaccine effectiveness between consecutive winter seasons, between country of enrollment, or across younger and older adults.</a:t>
            </a:r>
            <a:endParaRPr lang="da-DK" sz="1800" dirty="0"/>
          </a:p>
        </p:txBody>
      </p:sp>
    </p:spTree>
    <p:extLst>
      <p:ext uri="{BB962C8B-B14F-4D97-AF65-F5344CB8AC3E}">
        <p14:creationId xmlns:p14="http://schemas.microsoft.com/office/powerpoint/2010/main" val="28842571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1">
            <a:extLst>
              <a:ext uri="{FF2B5EF4-FFF2-40B4-BE49-F238E27FC236}">
                <a16:creationId xmlns:a16="http://schemas.microsoft.com/office/drawing/2014/main" id="{6144912D-1182-9DB0-6B74-D5FC958D954E}"/>
              </a:ext>
            </a:extLst>
          </p:cNvPr>
          <p:cNvSpPr>
            <a:spLocks noGrp="1"/>
          </p:cNvSpPr>
          <p:nvPr>
            <p:ph type="body" sz="quarter" idx="10"/>
          </p:nvPr>
        </p:nvSpPr>
        <p:spPr>
          <a:xfrm>
            <a:off x="324618" y="339502"/>
            <a:ext cx="7631757" cy="432048"/>
          </a:xfrm>
        </p:spPr>
        <p:txBody>
          <a:bodyPr/>
          <a:lstStyle/>
          <a:p>
            <a:r>
              <a:rPr lang="da-DK" sz="2400" dirty="0" err="1"/>
              <a:t>Acknowledgements</a:t>
            </a:r>
            <a:endParaRPr lang="da-DK" sz="2400" dirty="0"/>
          </a:p>
        </p:txBody>
      </p:sp>
      <p:pic>
        <p:nvPicPr>
          <p:cNvPr id="4" name="Picture 3">
            <a:extLst>
              <a:ext uri="{FF2B5EF4-FFF2-40B4-BE49-F238E27FC236}">
                <a16:creationId xmlns:a16="http://schemas.microsoft.com/office/drawing/2014/main" id="{95E2A8B1-7409-B3AE-3075-5A5BCD8AB607}"/>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23928" y="123478"/>
            <a:ext cx="1440160" cy="734481"/>
          </a:xfrm>
          <a:prstGeom prst="rect">
            <a:avLst/>
          </a:prstGeom>
          <a:noFill/>
          <a:extLst>
            <a:ext uri="{909E8E84-426E-40DD-AFC4-6F175D3DCCD1}">
              <a14:hiddenFill xmlns:a14="http://schemas.microsoft.com/office/drawing/2010/main">
                <a:solidFill>
                  <a:srgbClr val="FFFFFF"/>
                </a:solidFill>
              </a14:hiddenFill>
            </a:ext>
          </a:extLst>
        </p:spPr>
      </p:pic>
      <p:sp>
        <p:nvSpPr>
          <p:cNvPr id="5" name="Pladsholder til indhold 2">
            <a:extLst>
              <a:ext uri="{FF2B5EF4-FFF2-40B4-BE49-F238E27FC236}">
                <a16:creationId xmlns:a16="http://schemas.microsoft.com/office/drawing/2014/main" id="{C6912E30-4C35-8B0B-41A4-9272B74FC5A8}"/>
              </a:ext>
            </a:extLst>
          </p:cNvPr>
          <p:cNvSpPr txBox="1">
            <a:spLocks/>
          </p:cNvSpPr>
          <p:nvPr/>
        </p:nvSpPr>
        <p:spPr>
          <a:xfrm>
            <a:off x="251520" y="1073983"/>
            <a:ext cx="9577064" cy="4018047"/>
          </a:xfrm>
          <a:prstGeom prst="rect">
            <a:avLst/>
          </a:prstGeom>
        </p:spPr>
        <p:txBody>
          <a:bodyPr numCol="3">
            <a:normAutofit fontScale="62500" lnSpcReduction="20000"/>
          </a:bodyPr>
          <a:lstStyle>
            <a:lvl1pPr marL="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pPr>
            <a:r>
              <a:rPr lang="da-DK" sz="1400" b="1" dirty="0"/>
              <a:t>SPONSOR/CENTRAL TRIAL SITE – HERLEV AND</a:t>
            </a:r>
            <a:br>
              <a:rPr lang="da-DK" sz="1400" b="1" dirty="0"/>
            </a:br>
            <a:r>
              <a:rPr lang="da-DK" sz="1400" b="1" dirty="0"/>
              <a:t>GENTOFTE HOSPITAL</a:t>
            </a:r>
            <a:br>
              <a:rPr lang="da-DK" sz="1400" dirty="0"/>
            </a:br>
            <a:r>
              <a:rPr lang="da-DK" sz="1400" dirty="0"/>
              <a:t>Tor Biering-Sørensen (Chief </a:t>
            </a:r>
            <a:r>
              <a:rPr lang="da-DK" sz="1400" dirty="0" err="1"/>
              <a:t>Investigator</a:t>
            </a:r>
            <a:r>
              <a:rPr lang="da-DK" sz="1400" dirty="0"/>
              <a:t>)</a:t>
            </a:r>
            <a:br>
              <a:rPr lang="da-DK" sz="1400" dirty="0"/>
            </a:br>
            <a:r>
              <a:rPr lang="da-DK" sz="1400" dirty="0"/>
              <a:t>Mats C. Højbjerg Lassen (</a:t>
            </a:r>
            <a:r>
              <a:rPr lang="da-DK" sz="1400" dirty="0" err="1"/>
              <a:t>Coordinating</a:t>
            </a:r>
            <a:r>
              <a:rPr lang="da-DK" sz="1400" dirty="0"/>
              <a:t> </a:t>
            </a:r>
            <a:r>
              <a:rPr lang="da-DK" sz="1400" dirty="0" err="1"/>
              <a:t>Investigator</a:t>
            </a:r>
            <a:r>
              <a:rPr lang="da-DK" sz="1400" dirty="0"/>
              <a:t>)</a:t>
            </a:r>
            <a:br>
              <a:rPr lang="da-DK" sz="1400" dirty="0"/>
            </a:br>
            <a:r>
              <a:rPr lang="da-DK" sz="1400" dirty="0"/>
              <a:t>Sine H. Christensen</a:t>
            </a:r>
          </a:p>
          <a:p>
            <a:pPr>
              <a:lnSpc>
                <a:spcPct val="110000"/>
              </a:lnSpc>
              <a:spcBef>
                <a:spcPts val="0"/>
              </a:spcBef>
            </a:pPr>
            <a:r>
              <a:rPr lang="da-DK" sz="1400" dirty="0"/>
              <a:t>Marat </a:t>
            </a:r>
            <a:r>
              <a:rPr lang="da-DK" sz="1400" dirty="0" err="1"/>
              <a:t>Yafasov</a:t>
            </a:r>
            <a:endParaRPr lang="da-DK" sz="1400" dirty="0"/>
          </a:p>
          <a:p>
            <a:pPr>
              <a:lnSpc>
                <a:spcPct val="110000"/>
              </a:lnSpc>
              <a:spcBef>
                <a:spcPts val="0"/>
              </a:spcBef>
            </a:pPr>
            <a:r>
              <a:rPr lang="da-DK" sz="1400" dirty="0"/>
              <a:t>Manan Pareek</a:t>
            </a:r>
            <a:br>
              <a:rPr lang="da-DK" sz="1400" dirty="0"/>
            </a:br>
            <a:r>
              <a:rPr lang="da-DK" sz="1400" dirty="0"/>
              <a:t>Niklas Dyrby Johansen</a:t>
            </a:r>
            <a:br>
              <a:rPr lang="da-DK" sz="1400" dirty="0"/>
            </a:br>
            <a:r>
              <a:rPr lang="da-DK" sz="1400" dirty="0"/>
              <a:t>Daniel Modin</a:t>
            </a:r>
            <a:br>
              <a:rPr lang="da-DK" sz="1400" dirty="0"/>
            </a:br>
            <a:r>
              <a:rPr lang="da-DK" sz="1400" dirty="0"/>
              <a:t>Kristoffer G. Skaarup</a:t>
            </a:r>
            <a:br>
              <a:rPr lang="da-DK" sz="1400" dirty="0"/>
            </a:br>
            <a:r>
              <a:rPr lang="da-DK" sz="1400" dirty="0"/>
              <a:t>Anne Marie Jensen</a:t>
            </a:r>
            <a:br>
              <a:rPr lang="da-DK" sz="1400" dirty="0"/>
            </a:br>
            <a:r>
              <a:rPr lang="da-DK" sz="1400" dirty="0"/>
              <a:t>Maria Dons</a:t>
            </a:r>
            <a:br>
              <a:rPr lang="da-DK" sz="1400" dirty="0"/>
            </a:br>
            <a:r>
              <a:rPr lang="da-DK" sz="1400" dirty="0"/>
              <a:t>Katrine F. </a:t>
            </a:r>
            <a:r>
              <a:rPr lang="da-DK" sz="1400" dirty="0" err="1"/>
              <a:t>Bernholm</a:t>
            </a:r>
            <a:br>
              <a:rPr lang="da-DK" sz="1400" dirty="0"/>
            </a:br>
            <a:r>
              <a:rPr lang="da-DK" sz="1400" dirty="0"/>
              <a:t>Filip S. Davidovski</a:t>
            </a:r>
            <a:br>
              <a:rPr lang="da-DK" sz="1400" dirty="0"/>
            </a:br>
            <a:r>
              <a:rPr lang="da-DK" sz="1400" dirty="0"/>
              <a:t>Lisa S. Duus</a:t>
            </a:r>
            <a:br>
              <a:rPr lang="da-DK" sz="1400" dirty="0"/>
            </a:br>
            <a:r>
              <a:rPr lang="da-DK" sz="1400" dirty="0"/>
              <a:t>Camilla I. Ottosen</a:t>
            </a:r>
            <a:br>
              <a:rPr lang="da-DK" sz="1400" dirty="0"/>
            </a:br>
            <a:r>
              <a:rPr lang="da-DK" sz="1400" dirty="0"/>
              <a:t>Anne B. Nielsen</a:t>
            </a:r>
            <a:br>
              <a:rPr lang="da-DK" sz="1400" dirty="0"/>
            </a:br>
            <a:r>
              <a:rPr lang="da-DK" sz="1400" dirty="0"/>
              <a:t>Julie H. Borchsenius</a:t>
            </a:r>
            <a:br>
              <a:rPr lang="da-DK" sz="1400" dirty="0"/>
            </a:br>
            <a:r>
              <a:rPr lang="da-DK" sz="1400" dirty="0"/>
              <a:t>Caroline Espersen</a:t>
            </a:r>
            <a:br>
              <a:rPr lang="da-DK" sz="1400" dirty="0"/>
            </a:br>
            <a:r>
              <a:rPr lang="da-DK" sz="1400" dirty="0" err="1"/>
              <a:t>Güldas</a:t>
            </a:r>
            <a:r>
              <a:rPr lang="da-DK" sz="1400" dirty="0"/>
              <a:t> Köse</a:t>
            </a:r>
            <a:br>
              <a:rPr lang="da-DK" sz="1400" dirty="0"/>
            </a:br>
            <a:r>
              <a:rPr lang="da-DK" sz="1400" dirty="0"/>
              <a:t>Frederik H. Fussing</a:t>
            </a:r>
          </a:p>
          <a:p>
            <a:pPr>
              <a:lnSpc>
                <a:spcPct val="110000"/>
              </a:lnSpc>
              <a:spcBef>
                <a:spcPts val="0"/>
              </a:spcBef>
            </a:pPr>
            <a:r>
              <a:rPr lang="da-DK" sz="1400" dirty="0"/>
              <a:t>Ingrid T. Lenz</a:t>
            </a:r>
            <a:br>
              <a:rPr lang="da-DK" sz="1400" dirty="0"/>
            </a:br>
            <a:r>
              <a:rPr lang="da-DK" sz="1400" dirty="0"/>
              <a:t>Jacob Christensen</a:t>
            </a:r>
          </a:p>
          <a:p>
            <a:pPr>
              <a:lnSpc>
                <a:spcPct val="110000"/>
              </a:lnSpc>
              <a:spcBef>
                <a:spcPts val="0"/>
              </a:spcBef>
            </a:pPr>
            <a:r>
              <a:rPr lang="da-DK" sz="1400" dirty="0"/>
              <a:t>Jakob Ø. Simonsen</a:t>
            </a:r>
          </a:p>
          <a:p>
            <a:pPr>
              <a:lnSpc>
                <a:spcPct val="110000"/>
              </a:lnSpc>
              <a:spcBef>
                <a:spcPts val="0"/>
              </a:spcBef>
            </a:pPr>
            <a:r>
              <a:rPr lang="da-DK" sz="1400" dirty="0"/>
              <a:t>Majid Afzal</a:t>
            </a:r>
          </a:p>
          <a:p>
            <a:pPr>
              <a:lnSpc>
                <a:spcPct val="110000"/>
              </a:lnSpc>
              <a:spcBef>
                <a:spcPts val="0"/>
              </a:spcBef>
            </a:pPr>
            <a:r>
              <a:rPr lang="da-DK" sz="1400" dirty="0"/>
              <a:t>Katja V. Bartholdy</a:t>
            </a:r>
          </a:p>
          <a:p>
            <a:pPr>
              <a:lnSpc>
                <a:spcPct val="110000"/>
              </a:lnSpc>
              <a:spcBef>
                <a:spcPts val="0"/>
              </a:spcBef>
            </a:pPr>
            <a:r>
              <a:rPr lang="da-DK" sz="1400" dirty="0"/>
              <a:t>Adam C. F. Langhoff</a:t>
            </a:r>
          </a:p>
          <a:p>
            <a:pPr>
              <a:lnSpc>
                <a:spcPct val="110000"/>
              </a:lnSpc>
              <a:spcBef>
                <a:spcPts val="0"/>
              </a:spcBef>
            </a:pPr>
            <a:endParaRPr lang="da-DK" sz="1400" b="1" dirty="0"/>
          </a:p>
          <a:p>
            <a:pPr>
              <a:lnSpc>
                <a:spcPct val="110000"/>
              </a:lnSpc>
              <a:spcBef>
                <a:spcPts val="0"/>
              </a:spcBef>
            </a:pPr>
            <a:endParaRPr lang="da-DK" sz="1400" b="1" dirty="0"/>
          </a:p>
          <a:p>
            <a:pPr>
              <a:lnSpc>
                <a:spcPct val="110000"/>
              </a:lnSpc>
              <a:spcBef>
                <a:spcPts val="0"/>
              </a:spcBef>
            </a:pPr>
            <a:endParaRPr lang="da-DK" sz="1400" b="1" dirty="0"/>
          </a:p>
          <a:p>
            <a:pPr>
              <a:lnSpc>
                <a:spcPct val="110000"/>
              </a:lnSpc>
              <a:spcBef>
                <a:spcPts val="0"/>
              </a:spcBef>
            </a:pPr>
            <a:endParaRPr lang="da-DK" sz="1400" b="1" dirty="0"/>
          </a:p>
          <a:p>
            <a:pPr>
              <a:lnSpc>
                <a:spcPct val="110000"/>
              </a:lnSpc>
              <a:spcBef>
                <a:spcPts val="0"/>
              </a:spcBef>
            </a:pPr>
            <a:r>
              <a:rPr lang="da-DK" sz="1400" b="1" dirty="0"/>
              <a:t>DANSKE LÆGERS VACCINATIONS SERVICE</a:t>
            </a:r>
            <a:br>
              <a:rPr lang="da-DK" sz="1400" dirty="0"/>
            </a:br>
            <a:r>
              <a:rPr lang="da-DK" sz="1400" dirty="0"/>
              <a:t>Carsten Schade Larsen (Principal </a:t>
            </a:r>
            <a:r>
              <a:rPr lang="da-DK" sz="1400" dirty="0" err="1"/>
              <a:t>Investigator</a:t>
            </a:r>
            <a:r>
              <a:rPr lang="da-DK" sz="1400" dirty="0"/>
              <a:t>)</a:t>
            </a:r>
            <a:br>
              <a:rPr lang="da-DK" sz="1400" dirty="0"/>
            </a:br>
            <a:r>
              <a:rPr lang="da-DK" sz="1400" dirty="0"/>
              <a:t>Andrew Paulsen</a:t>
            </a:r>
            <a:br>
              <a:rPr lang="da-DK" sz="1400" dirty="0"/>
            </a:br>
            <a:r>
              <a:rPr lang="da-DK" sz="1400" dirty="0"/>
              <a:t>Daniel Anderson</a:t>
            </a:r>
            <a:br>
              <a:rPr lang="da-DK" sz="1400" dirty="0"/>
            </a:br>
            <a:r>
              <a:rPr lang="da-DK" sz="1400" dirty="0"/>
              <a:t>Helena </a:t>
            </a:r>
            <a:r>
              <a:rPr lang="da-DK" sz="1400" dirty="0" err="1"/>
              <a:t>Consortini</a:t>
            </a:r>
            <a:r>
              <a:rPr lang="da-DK" sz="1400" dirty="0"/>
              <a:t> Hobel</a:t>
            </a:r>
            <a:br>
              <a:rPr lang="da-DK" sz="1400" dirty="0"/>
            </a:br>
            <a:r>
              <a:rPr lang="da-DK" sz="1400" dirty="0"/>
              <a:t>All vaccination personel</a:t>
            </a:r>
            <a:br>
              <a:rPr lang="da-DK" sz="1400" dirty="0"/>
            </a:br>
            <a:br>
              <a:rPr lang="da-DK" sz="1400" dirty="0"/>
            </a:br>
            <a:r>
              <a:rPr lang="da-DK" sz="1400" b="1" dirty="0"/>
              <a:t>XMEDICUS</a:t>
            </a:r>
            <a:br>
              <a:rPr lang="da-DK" sz="1400" dirty="0"/>
            </a:br>
            <a:r>
              <a:rPr lang="da-DK" sz="1400" dirty="0"/>
              <a:t>Mads K. Johnsen</a:t>
            </a:r>
            <a:br>
              <a:rPr lang="da-DK" sz="1400" dirty="0"/>
            </a:br>
            <a:br>
              <a:rPr lang="da-DK" sz="1400" dirty="0"/>
            </a:br>
            <a:r>
              <a:rPr lang="da-DK" sz="1400" b="1" dirty="0"/>
              <a:t>PFIZER INC</a:t>
            </a:r>
            <a:br>
              <a:rPr lang="da-DK" sz="1400" dirty="0"/>
            </a:br>
            <a:r>
              <a:rPr lang="da-DK" sz="1400" dirty="0"/>
              <a:t>Elizabeth </a:t>
            </a:r>
            <a:r>
              <a:rPr lang="da-DK" sz="1400" dirty="0" err="1"/>
              <a:t>Begier</a:t>
            </a:r>
            <a:br>
              <a:rPr lang="da-DK" sz="1400" dirty="0"/>
            </a:br>
            <a:r>
              <a:rPr lang="da-DK" sz="1400" dirty="0" err="1"/>
              <a:t>Negar</a:t>
            </a:r>
            <a:r>
              <a:rPr lang="da-DK" sz="1400" dirty="0"/>
              <a:t> </a:t>
            </a:r>
            <a:r>
              <a:rPr lang="da-DK" sz="1400" dirty="0" err="1"/>
              <a:t>Aliabadi</a:t>
            </a:r>
            <a:endParaRPr lang="da-DK" sz="1400" dirty="0"/>
          </a:p>
          <a:p>
            <a:pPr>
              <a:lnSpc>
                <a:spcPct val="110000"/>
              </a:lnSpc>
              <a:spcBef>
                <a:spcPts val="0"/>
              </a:spcBef>
            </a:pPr>
            <a:r>
              <a:rPr lang="da-DK" sz="1400" dirty="0"/>
              <a:t>Abby E. Rudolph</a:t>
            </a:r>
            <a:br>
              <a:rPr lang="da-DK" sz="1400" dirty="0"/>
            </a:br>
            <a:r>
              <a:rPr lang="da-DK" sz="1400" dirty="0"/>
              <a:t>Claudia Schwarz</a:t>
            </a:r>
            <a:br>
              <a:rPr lang="da-DK" sz="1400" dirty="0"/>
            </a:br>
            <a:r>
              <a:rPr lang="da-DK" sz="1400" dirty="0"/>
              <a:t>Elisa Gonzalez</a:t>
            </a:r>
            <a:br>
              <a:rPr lang="da-DK" sz="1400" dirty="0"/>
            </a:br>
            <a:r>
              <a:rPr lang="da-DK" sz="1400" dirty="0"/>
              <a:t>Mette Skovdal</a:t>
            </a:r>
            <a:br>
              <a:rPr lang="da-DK" sz="1400" dirty="0"/>
            </a:br>
            <a:r>
              <a:rPr lang="da-DK" sz="1400" dirty="0" err="1"/>
              <a:t>Pingping</a:t>
            </a:r>
            <a:r>
              <a:rPr lang="da-DK" sz="1400" dirty="0"/>
              <a:t> Zhang</a:t>
            </a:r>
            <a:br>
              <a:rPr lang="da-DK" sz="1400" dirty="0"/>
            </a:br>
            <a:r>
              <a:rPr lang="da-DK" sz="1400" dirty="0"/>
              <a:t>Lawrence </a:t>
            </a:r>
            <a:r>
              <a:rPr lang="da-DK" sz="1400" dirty="0" err="1"/>
              <a:t>Moulton</a:t>
            </a:r>
            <a:br>
              <a:rPr lang="da-DK" sz="1400" dirty="0"/>
            </a:br>
            <a:r>
              <a:rPr lang="da-DK" sz="1400" dirty="0" err="1"/>
              <a:t>Bradford</a:t>
            </a:r>
            <a:r>
              <a:rPr lang="da-DK" sz="1400" dirty="0"/>
              <a:t> </a:t>
            </a:r>
            <a:r>
              <a:rPr lang="da-DK" sz="1400" dirty="0" err="1"/>
              <a:t>Gessner</a:t>
            </a:r>
            <a:endParaRPr lang="da-DK" sz="1400" dirty="0"/>
          </a:p>
          <a:p>
            <a:pPr>
              <a:lnSpc>
                <a:spcPct val="110000"/>
              </a:lnSpc>
              <a:spcBef>
                <a:spcPts val="0"/>
              </a:spcBef>
            </a:pPr>
            <a:r>
              <a:rPr lang="da-DK" sz="1400" dirty="0"/>
              <a:t>Vanessa </a:t>
            </a:r>
            <a:r>
              <a:rPr lang="da-DK" sz="1400" dirty="0" err="1"/>
              <a:t>López-Gómez</a:t>
            </a:r>
            <a:endParaRPr lang="da-DK" sz="1400" dirty="0"/>
          </a:p>
          <a:p>
            <a:pPr>
              <a:lnSpc>
                <a:spcPct val="110000"/>
              </a:lnSpc>
              <a:spcBef>
                <a:spcPts val="0"/>
              </a:spcBef>
            </a:pPr>
            <a:r>
              <a:rPr lang="da-DK" sz="1400" dirty="0"/>
              <a:t>Sabrina Welsh</a:t>
            </a:r>
          </a:p>
          <a:p>
            <a:pPr>
              <a:lnSpc>
                <a:spcPct val="110000"/>
              </a:lnSpc>
              <a:spcBef>
                <a:spcPts val="0"/>
              </a:spcBef>
            </a:pPr>
            <a:r>
              <a:rPr lang="da-DK" sz="1400" dirty="0"/>
              <a:t>Laura </a:t>
            </a:r>
            <a:r>
              <a:rPr lang="da-DK" sz="1400" dirty="0" err="1"/>
              <a:t>Anatale-Tardiff</a:t>
            </a:r>
            <a:endParaRPr lang="da-DK" sz="1400" dirty="0"/>
          </a:p>
          <a:p>
            <a:pPr>
              <a:lnSpc>
                <a:spcPct val="110000"/>
              </a:lnSpc>
              <a:spcBef>
                <a:spcPts val="0"/>
              </a:spcBef>
            </a:pPr>
            <a:r>
              <a:rPr lang="da-DK" sz="1400" dirty="0"/>
              <a:t>Alejandro </a:t>
            </a:r>
            <a:r>
              <a:rPr lang="da-DK" sz="1400" dirty="0" err="1"/>
              <a:t>Cane</a:t>
            </a:r>
            <a:endParaRPr lang="da-DK" sz="1400" dirty="0"/>
          </a:p>
          <a:p>
            <a:pPr>
              <a:lnSpc>
                <a:spcPct val="110000"/>
              </a:lnSpc>
              <a:spcBef>
                <a:spcPts val="0"/>
              </a:spcBef>
            </a:pPr>
            <a:r>
              <a:rPr lang="da-DK" sz="1400" dirty="0"/>
              <a:t>Kyla </a:t>
            </a:r>
            <a:r>
              <a:rPr lang="da-DK" sz="1400" dirty="0" err="1"/>
              <a:t>Hayford</a:t>
            </a:r>
            <a:br>
              <a:rPr lang="da-DK" sz="1400" dirty="0"/>
            </a:br>
            <a:endParaRPr lang="da-DK" sz="1400" dirty="0"/>
          </a:p>
          <a:p>
            <a:pPr>
              <a:lnSpc>
                <a:spcPct val="110000"/>
              </a:lnSpc>
              <a:spcBef>
                <a:spcPts val="0"/>
              </a:spcBef>
            </a:pPr>
            <a:r>
              <a:rPr lang="da-DK" sz="1400" b="1" dirty="0"/>
              <a:t>STATENS SERUM INSTITUT</a:t>
            </a:r>
            <a:br>
              <a:rPr lang="da-DK" sz="1400" dirty="0"/>
            </a:br>
            <a:r>
              <a:rPr lang="da-DK" sz="1400" dirty="0"/>
              <a:t>Cyril Jean-Marie Martel</a:t>
            </a:r>
            <a:br>
              <a:rPr lang="da-DK" sz="1400" dirty="0"/>
            </a:br>
            <a:br>
              <a:rPr lang="da-DK" sz="1400" dirty="0"/>
            </a:br>
            <a:endParaRPr lang="da-DK" sz="1400" dirty="0"/>
          </a:p>
          <a:p>
            <a:pPr>
              <a:lnSpc>
                <a:spcPct val="110000"/>
              </a:lnSpc>
              <a:spcBef>
                <a:spcPts val="0"/>
              </a:spcBef>
            </a:pPr>
            <a:endParaRPr lang="da-DK" sz="1400" b="1" dirty="0"/>
          </a:p>
          <a:p>
            <a:pPr>
              <a:lnSpc>
                <a:spcPct val="110000"/>
              </a:lnSpc>
              <a:spcBef>
                <a:spcPts val="0"/>
              </a:spcBef>
            </a:pPr>
            <a:endParaRPr lang="da-DK" sz="1400" b="1" dirty="0"/>
          </a:p>
          <a:p>
            <a:pPr>
              <a:lnSpc>
                <a:spcPct val="110000"/>
              </a:lnSpc>
              <a:spcBef>
                <a:spcPts val="0"/>
              </a:spcBef>
            </a:pPr>
            <a:r>
              <a:rPr lang="da-DK" sz="1400" b="1" dirty="0"/>
              <a:t>STUDY GROUP</a:t>
            </a:r>
            <a:br>
              <a:rPr lang="da-DK" sz="1400" dirty="0"/>
            </a:br>
            <a:r>
              <a:rPr lang="da-DK" sz="1400" dirty="0"/>
              <a:t>Scott D. Solomon</a:t>
            </a:r>
            <a:br>
              <a:rPr lang="da-DK" sz="1400" dirty="0"/>
            </a:br>
            <a:r>
              <a:rPr lang="da-DK" sz="1400" dirty="0"/>
              <a:t>Brian L. Claggett</a:t>
            </a:r>
            <a:br>
              <a:rPr lang="da-DK" sz="1400" dirty="0"/>
            </a:br>
            <a:r>
              <a:rPr lang="da-DK" sz="1400" dirty="0"/>
              <a:t>Lykke Larsen</a:t>
            </a:r>
            <a:br>
              <a:rPr lang="da-DK" sz="1400" dirty="0"/>
            </a:br>
            <a:r>
              <a:rPr lang="da-DK" sz="1400" dirty="0"/>
              <a:t>Lothar Wiese</a:t>
            </a:r>
            <a:br>
              <a:rPr lang="da-DK" sz="1400" dirty="0"/>
            </a:br>
            <a:r>
              <a:rPr lang="da-DK" sz="1400" dirty="0"/>
              <a:t>Michael Dalager-Pedersen</a:t>
            </a:r>
            <a:br>
              <a:rPr lang="da-DK" sz="1400" dirty="0"/>
            </a:br>
            <a:r>
              <a:rPr lang="da-DK" sz="1400" dirty="0"/>
              <a:t>Matias G. Lindholm</a:t>
            </a:r>
            <a:br>
              <a:rPr lang="da-DK" sz="1400" dirty="0"/>
            </a:br>
            <a:r>
              <a:rPr lang="da-DK" sz="1400" dirty="0"/>
              <a:t>Lars Køber</a:t>
            </a:r>
            <a:br>
              <a:rPr lang="da-DK" sz="1400" dirty="0"/>
            </a:br>
            <a:r>
              <a:rPr lang="da-DK" sz="1400" dirty="0"/>
              <a:t>Jens Ulrik Stæhr Jensen</a:t>
            </a:r>
            <a:br>
              <a:rPr lang="da-DK" sz="1400" dirty="0"/>
            </a:br>
            <a:br>
              <a:rPr lang="da-DK" sz="1400" dirty="0"/>
            </a:br>
            <a:r>
              <a:rPr lang="da-DK" sz="1400" b="1" dirty="0"/>
              <a:t>GALICIAN TEAM</a:t>
            </a:r>
            <a:br>
              <a:rPr lang="da-DK" sz="1400" dirty="0"/>
            </a:br>
            <a:r>
              <a:rPr lang="da-DK" sz="1400" dirty="0"/>
              <a:t>Federico </a:t>
            </a:r>
            <a:r>
              <a:rPr lang="da-DK" sz="1400" dirty="0" err="1"/>
              <a:t>Martinón</a:t>
            </a:r>
            <a:r>
              <a:rPr lang="da-DK" sz="1400" dirty="0"/>
              <a:t>-Torres (Principal </a:t>
            </a:r>
            <a:r>
              <a:rPr lang="da-DK" sz="1400" dirty="0" err="1"/>
              <a:t>Investigator</a:t>
            </a:r>
            <a:r>
              <a:rPr lang="da-DK" sz="1400" dirty="0"/>
              <a:t>)</a:t>
            </a:r>
          </a:p>
          <a:p>
            <a:pPr>
              <a:lnSpc>
                <a:spcPct val="110000"/>
              </a:lnSpc>
              <a:spcBef>
                <a:spcPts val="0"/>
              </a:spcBef>
            </a:pPr>
            <a:r>
              <a:rPr lang="da-DK" sz="1400" dirty="0" err="1"/>
              <a:t>Iago</a:t>
            </a:r>
            <a:r>
              <a:rPr lang="da-DK" sz="1400" dirty="0"/>
              <a:t> </a:t>
            </a:r>
            <a:r>
              <a:rPr lang="da-DK" sz="1400" dirty="0" err="1"/>
              <a:t>Giné-Vázquez</a:t>
            </a:r>
            <a:endParaRPr lang="da-DK" sz="1400" dirty="0"/>
          </a:p>
          <a:p>
            <a:pPr>
              <a:lnSpc>
                <a:spcPct val="110000"/>
              </a:lnSpc>
              <a:spcBef>
                <a:spcPts val="0"/>
              </a:spcBef>
            </a:pPr>
            <a:r>
              <a:rPr lang="da-DK" sz="1400" dirty="0"/>
              <a:t>Carmen Duran-Parrondo</a:t>
            </a:r>
          </a:p>
          <a:p>
            <a:pPr>
              <a:lnSpc>
                <a:spcPct val="110000"/>
              </a:lnSpc>
              <a:spcBef>
                <a:spcPts val="0"/>
              </a:spcBef>
            </a:pPr>
            <a:r>
              <a:rPr lang="da-DK" sz="1400" dirty="0"/>
              <a:t>Marta </a:t>
            </a:r>
            <a:r>
              <a:rPr lang="da-DK" sz="1400" dirty="0" err="1"/>
              <a:t>Piñeiro-Sotelo</a:t>
            </a:r>
            <a:endParaRPr lang="da-DK" sz="1400" dirty="0"/>
          </a:p>
          <a:p>
            <a:pPr>
              <a:lnSpc>
                <a:spcPct val="110000"/>
              </a:lnSpc>
              <a:spcBef>
                <a:spcPts val="0"/>
              </a:spcBef>
            </a:pPr>
            <a:r>
              <a:rPr lang="da-DK" sz="1400" dirty="0" err="1"/>
              <a:t>Martín</a:t>
            </a:r>
            <a:r>
              <a:rPr lang="da-DK" sz="1400" dirty="0"/>
              <a:t> </a:t>
            </a:r>
            <a:r>
              <a:rPr lang="da-DK" sz="1400" dirty="0" err="1"/>
              <a:t>Cribeiro-González</a:t>
            </a:r>
            <a:endParaRPr lang="da-DK" sz="1400" dirty="0"/>
          </a:p>
          <a:p>
            <a:pPr>
              <a:lnSpc>
                <a:spcPct val="110000"/>
              </a:lnSpc>
              <a:spcBef>
                <a:spcPts val="0"/>
              </a:spcBef>
            </a:pPr>
            <a:r>
              <a:rPr lang="da-DK" sz="1400" dirty="0" err="1"/>
              <a:t>Martín</a:t>
            </a:r>
            <a:r>
              <a:rPr lang="da-DK" sz="1400" dirty="0"/>
              <a:t> </a:t>
            </a:r>
            <a:r>
              <a:rPr lang="da-DK" sz="1400" dirty="0" err="1"/>
              <a:t>Cribeiro-González</a:t>
            </a:r>
            <a:endParaRPr lang="da-DK" sz="1400" dirty="0"/>
          </a:p>
          <a:p>
            <a:pPr>
              <a:lnSpc>
                <a:spcPct val="110000"/>
              </a:lnSpc>
              <a:spcBef>
                <a:spcPts val="0"/>
              </a:spcBef>
            </a:pPr>
            <a:r>
              <a:rPr lang="da-DK" sz="1400" dirty="0"/>
              <a:t>Susana </a:t>
            </a:r>
            <a:r>
              <a:rPr lang="da-DK" sz="1400" dirty="0" err="1"/>
              <a:t>Mirás-Carballal</a:t>
            </a:r>
            <a:endParaRPr lang="da-DK" sz="1400" dirty="0"/>
          </a:p>
          <a:p>
            <a:pPr>
              <a:lnSpc>
                <a:spcPct val="110000"/>
              </a:lnSpc>
              <a:spcBef>
                <a:spcPts val="0"/>
              </a:spcBef>
            </a:pPr>
            <a:r>
              <a:rPr lang="da-DK" sz="1400" dirty="0"/>
              <a:t>Juan-Manuel </a:t>
            </a:r>
            <a:r>
              <a:rPr lang="da-DK" sz="1400" dirty="0" err="1"/>
              <a:t>González-Pérez</a:t>
            </a:r>
            <a:endParaRPr lang="da-DK" sz="1400" dirty="0"/>
          </a:p>
          <a:p>
            <a:pPr>
              <a:lnSpc>
                <a:spcPct val="110000"/>
              </a:lnSpc>
              <a:spcBef>
                <a:spcPts val="0"/>
              </a:spcBef>
            </a:pPr>
            <a:r>
              <a:rPr lang="da-DK" sz="1400" dirty="0"/>
              <a:t>Carmen Rodriguez-</a:t>
            </a:r>
            <a:r>
              <a:rPr lang="da-DK" sz="1400" dirty="0" err="1"/>
              <a:t>Tenreiro</a:t>
            </a:r>
            <a:r>
              <a:rPr lang="da-DK" sz="1400" dirty="0"/>
              <a:t>-</a:t>
            </a:r>
            <a:r>
              <a:rPr lang="da-DK" sz="1400" dirty="0" err="1"/>
              <a:t>Sánchez</a:t>
            </a:r>
            <a:br>
              <a:rPr lang="da-DK" sz="1400" dirty="0"/>
            </a:br>
            <a:r>
              <a:rPr lang="da-DK" sz="1400" dirty="0"/>
              <a:t>GALFLU </a:t>
            </a:r>
            <a:r>
              <a:rPr lang="da-DK" sz="1400" dirty="0" err="1"/>
              <a:t>trial</a:t>
            </a:r>
            <a:r>
              <a:rPr lang="da-DK" sz="1400" dirty="0"/>
              <a:t> team</a:t>
            </a:r>
          </a:p>
          <a:p>
            <a:pPr>
              <a:lnSpc>
                <a:spcPct val="110000"/>
              </a:lnSpc>
              <a:spcBef>
                <a:spcPts val="0"/>
              </a:spcBef>
            </a:pPr>
            <a:endParaRPr lang="da-DK" sz="1400" dirty="0"/>
          </a:p>
          <a:p>
            <a:pPr>
              <a:lnSpc>
                <a:spcPct val="110000"/>
              </a:lnSpc>
              <a:spcBef>
                <a:spcPts val="0"/>
              </a:spcBef>
            </a:pPr>
            <a:endParaRPr lang="da-DK" sz="1400" b="1" dirty="0"/>
          </a:p>
          <a:p>
            <a:pPr>
              <a:lnSpc>
                <a:spcPct val="110000"/>
              </a:lnSpc>
              <a:spcBef>
                <a:spcPts val="0"/>
              </a:spcBef>
            </a:pPr>
            <a:r>
              <a:rPr lang="da-DK" sz="1400" b="1" dirty="0"/>
              <a:t>THE DANISH HEALTH DATA </a:t>
            </a:r>
            <a:br>
              <a:rPr lang="da-DK" sz="1400" b="1" dirty="0"/>
            </a:br>
            <a:r>
              <a:rPr lang="da-DK" sz="1400" b="1" dirty="0"/>
              <a:t>AUTHORITY</a:t>
            </a:r>
          </a:p>
          <a:p>
            <a:endParaRPr lang="da-DK" dirty="0"/>
          </a:p>
          <a:p>
            <a:r>
              <a:rPr lang="da-DK" sz="1400" b="1" dirty="0"/>
              <a:t>ALL STUDY PARTICIPANTS</a:t>
            </a:r>
            <a:br>
              <a:rPr lang="da-DK" b="1" dirty="0"/>
            </a:br>
            <a:br>
              <a:rPr lang="da-DK" b="1" dirty="0"/>
            </a:br>
            <a:endParaRPr lang="da-DK" dirty="0"/>
          </a:p>
        </p:txBody>
      </p:sp>
      <p:sp>
        <p:nvSpPr>
          <p:cNvPr id="6" name="TextBox 5">
            <a:extLst>
              <a:ext uri="{FF2B5EF4-FFF2-40B4-BE49-F238E27FC236}">
                <a16:creationId xmlns:a16="http://schemas.microsoft.com/office/drawing/2014/main" id="{FB89891A-073D-8063-5A2E-CAF1F10840E7}"/>
              </a:ext>
            </a:extLst>
          </p:cNvPr>
          <p:cNvSpPr txBox="1"/>
          <p:nvPr/>
        </p:nvSpPr>
        <p:spPr>
          <a:xfrm>
            <a:off x="2123728" y="4609460"/>
            <a:ext cx="5472608" cy="338554"/>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600" b="1" i="0" kern="1200" dirty="0">
                <a:solidFill>
                  <a:schemeClr val="tx1"/>
                </a:solidFill>
                <a:latin typeface="+mn-lt"/>
                <a:ea typeface="+mn-ea"/>
              </a:rPr>
              <a:t>Contact: </a:t>
            </a:r>
            <a:r>
              <a:rPr lang="en-US" sz="1600" b="1" dirty="0">
                <a:hlinkClick r:id="rId3"/>
              </a:rPr>
              <a:t>t</a:t>
            </a:r>
            <a:r>
              <a:rPr lang="en-US" sz="1600" b="1" i="0" kern="1200" dirty="0">
                <a:solidFill>
                  <a:schemeClr val="tx1"/>
                </a:solidFill>
                <a:hlinkClick r:id="rId3"/>
              </a:rPr>
              <a:t>or.</a:t>
            </a:r>
            <a:r>
              <a:rPr lang="en-US" sz="1600" b="1" dirty="0">
                <a:hlinkClick r:id="rId3"/>
              </a:rPr>
              <a:t>b</a:t>
            </a:r>
            <a:r>
              <a:rPr lang="en-US" sz="1600" b="1" i="0" kern="1200" dirty="0">
                <a:solidFill>
                  <a:schemeClr val="tx1"/>
                </a:solidFill>
                <a:hlinkClick r:id="rId3"/>
              </a:rPr>
              <a:t>iering@gmail.com</a:t>
            </a:r>
            <a:r>
              <a:rPr lang="en-US" sz="1600" b="1" dirty="0"/>
              <a:t> /</a:t>
            </a:r>
            <a:r>
              <a:rPr lang="en-US" sz="1600" b="1" i="0" kern="1200" dirty="0">
                <a:solidFill>
                  <a:schemeClr val="tx1"/>
                </a:solidFill>
                <a:latin typeface="+mn-lt"/>
                <a:ea typeface="+mn-ea"/>
              </a:rPr>
              <a:t> @TorBiering / @CTCPR_</a:t>
            </a:r>
          </a:p>
        </p:txBody>
      </p:sp>
      <p:pic>
        <p:nvPicPr>
          <p:cNvPr id="7" name="Billede 13">
            <a:extLst>
              <a:ext uri="{FF2B5EF4-FFF2-40B4-BE49-F238E27FC236}">
                <a16:creationId xmlns:a16="http://schemas.microsoft.com/office/drawing/2014/main" id="{2D73F5D4-94B8-95BE-1710-CE5CC7A44BA9}"/>
              </a:ext>
            </a:extLst>
          </p:cNvPr>
          <p:cNvPicPr>
            <a:picLocks noChangeAspect="1"/>
          </p:cNvPicPr>
          <p:nvPr/>
        </p:nvPicPr>
        <p:blipFill>
          <a:blip r:embed="rId4"/>
          <a:stretch/>
        </p:blipFill>
        <p:spPr>
          <a:xfrm>
            <a:off x="7308304" y="-39117"/>
            <a:ext cx="1700972" cy="956288"/>
          </a:xfrm>
          <a:prstGeom prst="rect">
            <a:avLst/>
          </a:prstGeom>
        </p:spPr>
      </p:pic>
    </p:spTree>
    <p:extLst>
      <p:ext uri="{BB962C8B-B14F-4D97-AF65-F5344CB8AC3E}">
        <p14:creationId xmlns:p14="http://schemas.microsoft.com/office/powerpoint/2010/main" val="13945239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2803AC-1C2E-CC84-3451-31D14CF2816E}"/>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24328" y="90543"/>
            <a:ext cx="1440160" cy="73448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E9ABB41-C011-349E-D68C-AC6AD99B2C39}"/>
              </a:ext>
            </a:extLst>
          </p:cNvPr>
          <p:cNvPicPr>
            <a:picLocks noChangeAspect="1"/>
          </p:cNvPicPr>
          <p:nvPr/>
        </p:nvPicPr>
        <p:blipFill>
          <a:blip r:embed="rId4"/>
          <a:stretch>
            <a:fillRect/>
          </a:stretch>
        </p:blipFill>
        <p:spPr>
          <a:xfrm>
            <a:off x="323528" y="28674"/>
            <a:ext cx="7086600" cy="4559300"/>
          </a:xfrm>
          <a:prstGeom prst="rect">
            <a:avLst/>
          </a:prstGeom>
        </p:spPr>
      </p:pic>
      <p:pic>
        <p:nvPicPr>
          <p:cNvPr id="5" name="Picture 4">
            <a:extLst>
              <a:ext uri="{FF2B5EF4-FFF2-40B4-BE49-F238E27FC236}">
                <a16:creationId xmlns:a16="http://schemas.microsoft.com/office/drawing/2014/main" id="{D3B16EF0-D56E-7118-91EF-E7FBC8F592EE}"/>
              </a:ext>
            </a:extLst>
          </p:cNvPr>
          <p:cNvPicPr>
            <a:picLocks noChangeAspect="1"/>
          </p:cNvPicPr>
          <p:nvPr/>
        </p:nvPicPr>
        <p:blipFill>
          <a:blip r:embed="rId5"/>
          <a:stretch>
            <a:fillRect/>
          </a:stretch>
        </p:blipFill>
        <p:spPr>
          <a:xfrm>
            <a:off x="3275856" y="4155926"/>
            <a:ext cx="753863" cy="753863"/>
          </a:xfrm>
          <a:prstGeom prst="rect">
            <a:avLst/>
          </a:prstGeom>
          <a:ln>
            <a:solidFill>
              <a:schemeClr val="tx1"/>
            </a:solidFill>
          </a:ln>
        </p:spPr>
      </p:pic>
    </p:spTree>
    <p:extLst>
      <p:ext uri="{BB962C8B-B14F-4D97-AF65-F5344CB8AC3E}">
        <p14:creationId xmlns:p14="http://schemas.microsoft.com/office/powerpoint/2010/main" val="37427666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712CB-A2BE-A121-2851-84E94B42865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CF62632D-A3D0-1D73-7421-ABB0F1255683}"/>
              </a:ext>
            </a:extLst>
          </p:cNvPr>
          <p:cNvPicPr>
            <a:picLocks noChangeAspect="1"/>
          </p:cNvPicPr>
          <p:nvPr/>
        </p:nvPicPr>
        <p:blipFill>
          <a:blip r:embed="rId3"/>
          <a:stretch>
            <a:fillRect/>
          </a:stretch>
        </p:blipFill>
        <p:spPr>
          <a:xfrm>
            <a:off x="395536" y="100682"/>
            <a:ext cx="7086600" cy="4559300"/>
          </a:xfrm>
          <a:prstGeom prst="rect">
            <a:avLst/>
          </a:prstGeom>
        </p:spPr>
      </p:pic>
      <p:pic>
        <p:nvPicPr>
          <p:cNvPr id="3" name="Picture 2">
            <a:extLst>
              <a:ext uri="{FF2B5EF4-FFF2-40B4-BE49-F238E27FC236}">
                <a16:creationId xmlns:a16="http://schemas.microsoft.com/office/drawing/2014/main" id="{D6CF5267-CA0C-FC0F-1292-B56FC39A68D4}"/>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24328" y="90543"/>
            <a:ext cx="1440160" cy="73448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E730E40-EC56-0BBC-FCD9-2D3CFBBB540C}"/>
              </a:ext>
            </a:extLst>
          </p:cNvPr>
          <p:cNvPicPr>
            <a:picLocks noChangeAspect="1"/>
          </p:cNvPicPr>
          <p:nvPr/>
        </p:nvPicPr>
        <p:blipFill>
          <a:blip r:embed="rId5"/>
          <a:stretch>
            <a:fillRect/>
          </a:stretch>
        </p:blipFill>
        <p:spPr>
          <a:xfrm>
            <a:off x="3318048" y="3939902"/>
            <a:ext cx="832365" cy="832365"/>
          </a:xfrm>
          <a:prstGeom prst="rect">
            <a:avLst/>
          </a:prstGeom>
          <a:ln>
            <a:solidFill>
              <a:schemeClr val="tx1"/>
            </a:solidFill>
          </a:ln>
        </p:spPr>
      </p:pic>
    </p:spTree>
    <p:extLst>
      <p:ext uri="{BB962C8B-B14F-4D97-AF65-F5344CB8AC3E}">
        <p14:creationId xmlns:p14="http://schemas.microsoft.com/office/powerpoint/2010/main" val="36225901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3B3E2AC-DCE0-CC54-6056-70899BD0957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56380" y="1089343"/>
            <a:ext cx="2806001" cy="2806001"/>
          </a:xfrm>
          <a:prstGeom prst="rect">
            <a:avLst/>
          </a:prstGeom>
        </p:spPr>
      </p:pic>
      <p:sp>
        <p:nvSpPr>
          <p:cNvPr id="3" name="Content Placeholder 2">
            <a:extLst>
              <a:ext uri="{FF2B5EF4-FFF2-40B4-BE49-F238E27FC236}">
                <a16:creationId xmlns:a16="http://schemas.microsoft.com/office/drawing/2014/main" id="{23826529-4311-B47C-9D2B-36EB19F31EB4}"/>
              </a:ext>
            </a:extLst>
          </p:cNvPr>
          <p:cNvSpPr>
            <a:spLocks noGrp="1"/>
          </p:cNvSpPr>
          <p:nvPr>
            <p:ph sz="half" idx="1"/>
          </p:nvPr>
        </p:nvSpPr>
        <p:spPr>
          <a:xfrm>
            <a:off x="4944717" y="100174"/>
            <a:ext cx="3998139" cy="3336532"/>
          </a:xfrm>
        </p:spPr>
        <p:txBody>
          <a:bodyPr>
            <a:normAutofit/>
          </a:bodyPr>
          <a:lstStyle/>
          <a:p>
            <a:pPr algn="ctr"/>
            <a:r>
              <a:rPr lang="en-US" sz="3300" b="1" dirty="0">
                <a:solidFill>
                  <a:srgbClr val="002060"/>
                </a:solidFill>
                <a:latin typeface="Aptos Black" panose="020B0004020202020204" pitchFamily="34" charset="0"/>
                <a:ea typeface="Tahoma" panose="020B0604030504040204" pitchFamily="34" charset="0"/>
                <a:cs typeface="Times New Roman" panose="02020603050405020304" pitchFamily="18" charset="0"/>
              </a:rPr>
              <a:t>Simultaneously published in </a:t>
            </a:r>
            <a:r>
              <a:rPr lang="en-US" sz="3300" b="1" i="1" dirty="0">
                <a:solidFill>
                  <a:srgbClr val="002060"/>
                </a:solidFill>
                <a:latin typeface="Aptos Black" panose="020B0004020202020204" pitchFamily="34" charset="0"/>
                <a:ea typeface="Tahoma" panose="020B0604030504040204" pitchFamily="34" charset="0"/>
                <a:cs typeface="Times New Roman" panose="02020603050405020304" pitchFamily="18" charset="0"/>
              </a:rPr>
              <a:t>JACC</a:t>
            </a:r>
            <a:r>
              <a:rPr lang="en-US" sz="3300" b="1" dirty="0">
                <a:solidFill>
                  <a:srgbClr val="002060"/>
                </a:solidFill>
                <a:latin typeface="Aptos Black" panose="020B0004020202020204" pitchFamily="34" charset="0"/>
                <a:ea typeface="Tahoma" panose="020B0604030504040204" pitchFamily="34" charset="0"/>
                <a:cs typeface="Times New Roman" panose="02020603050405020304" pitchFamily="18" charset="0"/>
              </a:rPr>
              <a:t> </a:t>
            </a:r>
          </a:p>
          <a:p>
            <a:pPr algn="ctr"/>
            <a:endParaRPr lang="en-US" b="1" dirty="0">
              <a:solidFill>
                <a:srgbClr val="002060"/>
              </a:solidFill>
              <a:latin typeface="Tahoma" panose="020B0604030504040204" pitchFamily="34" charset="0"/>
              <a:ea typeface="Tahoma" panose="020B0604030504040204" pitchFamily="34" charset="0"/>
              <a:cs typeface="Tahoma" panose="020B0604030504040204" pitchFamily="34" charset="0"/>
            </a:endParaRPr>
          </a:p>
          <a:p>
            <a:pPr algn="ctr"/>
            <a:endParaRPr lang="en-US" b="1" dirty="0">
              <a:solidFill>
                <a:srgbClr val="002060"/>
              </a:solidFill>
              <a:latin typeface="Tahoma" panose="020B0604030504040204" pitchFamily="34" charset="0"/>
              <a:ea typeface="Tahoma" panose="020B0604030504040204" pitchFamily="34" charset="0"/>
              <a:cs typeface="Tahoma" panose="020B0604030504040204" pitchFamily="34" charset="0"/>
            </a:endParaRPr>
          </a:p>
          <a:p>
            <a:pPr algn="ctr"/>
            <a:endParaRPr lang="en-US" b="1" dirty="0">
              <a:solidFill>
                <a:srgbClr val="002060"/>
              </a:solidFill>
              <a:latin typeface="Tahoma" panose="020B0604030504040204" pitchFamily="34" charset="0"/>
              <a:ea typeface="Tahoma" panose="020B0604030504040204" pitchFamily="34" charset="0"/>
              <a:cs typeface="Tahoma" panose="020B0604030504040204" pitchFamily="34" charset="0"/>
            </a:endParaRPr>
          </a:p>
          <a:p>
            <a:pPr algn="ctr"/>
            <a:endParaRPr lang="en-US" b="1" dirty="0">
              <a:solidFill>
                <a:srgbClr val="002060"/>
              </a:solidFill>
              <a:latin typeface="Tahoma" panose="020B0604030504040204" pitchFamily="34" charset="0"/>
              <a:ea typeface="Tahoma" panose="020B0604030504040204" pitchFamily="34" charset="0"/>
              <a:cs typeface="Tahoma" panose="020B0604030504040204" pitchFamily="34" charset="0"/>
            </a:endParaRPr>
          </a:p>
          <a:p>
            <a:pPr algn="ctr"/>
            <a:endParaRPr lang="en-US" b="1" dirty="0">
              <a:solidFill>
                <a:srgbClr val="002060"/>
              </a:solidFill>
              <a:latin typeface="Tahoma" panose="020B0604030504040204" pitchFamily="34" charset="0"/>
              <a:ea typeface="Tahoma" panose="020B0604030504040204" pitchFamily="34" charset="0"/>
              <a:cs typeface="Tahoma" panose="020B0604030504040204" pitchFamily="34" charset="0"/>
            </a:endParaRPr>
          </a:p>
          <a:p>
            <a:pPr algn="ctr"/>
            <a:endParaRPr lang="en-US"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7" name="Picture 6" descr="A blue and black logo&#10;&#10;AI-generated content may be incorrect.">
            <a:extLst>
              <a:ext uri="{FF2B5EF4-FFF2-40B4-BE49-F238E27FC236}">
                <a16:creationId xmlns:a16="http://schemas.microsoft.com/office/drawing/2014/main" id="{B9A82B35-C50A-5741-ECE2-1447421C13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70024" y="4050479"/>
            <a:ext cx="3347526" cy="865503"/>
          </a:xfrm>
          <a:prstGeom prst="rect">
            <a:avLst/>
          </a:prstGeom>
        </p:spPr>
      </p:pic>
      <p:pic>
        <p:nvPicPr>
          <p:cNvPr id="8" name="Picture 7">
            <a:extLst>
              <a:ext uri="{FF2B5EF4-FFF2-40B4-BE49-F238E27FC236}">
                <a16:creationId xmlns:a16="http://schemas.microsoft.com/office/drawing/2014/main" id="{2693C8EE-9922-4046-4C29-D90B0D9CBE93}"/>
              </a:ext>
            </a:extLst>
          </p:cNvPr>
          <p:cNvPicPr>
            <a:picLocks noChangeAspect="1"/>
          </p:cNvPicPr>
          <p:nvPr/>
        </p:nvPicPr>
        <p:blipFill>
          <a:blip r:embed="rId5">
            <a:extLst>
              <a:ext uri="{28A0092B-C50C-407E-A947-70E740481C1C}">
                <a14:useLocalDpi xmlns:a14="http://schemas.microsoft.com/office/drawing/2010/main" val="0"/>
              </a:ext>
            </a:extLst>
          </a:blip>
          <a:srcRect t="17893" b="38250"/>
          <a:stretch>
            <a:fillRect/>
          </a:stretch>
        </p:blipFill>
        <p:spPr>
          <a:xfrm>
            <a:off x="218318" y="1182472"/>
            <a:ext cx="5045404" cy="2973453"/>
          </a:xfrm>
          <a:prstGeom prst="rect">
            <a:avLst/>
          </a:prstGeom>
          <a:ln>
            <a:solidFill>
              <a:schemeClr val="accent1"/>
            </a:solidFill>
          </a:ln>
        </p:spPr>
      </p:pic>
      <p:pic>
        <p:nvPicPr>
          <p:cNvPr id="2" name="Picture 1">
            <a:extLst>
              <a:ext uri="{FF2B5EF4-FFF2-40B4-BE49-F238E27FC236}">
                <a16:creationId xmlns:a16="http://schemas.microsoft.com/office/drawing/2014/main" id="{6D85AD49-33D3-81E7-9309-F123FE4EB992}"/>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520" y="90543"/>
            <a:ext cx="1440160" cy="734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47924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8E2528A-BE60-C0D6-30FC-E956502999EE}"/>
              </a:ext>
            </a:extLst>
          </p:cNvPr>
          <p:cNvSpPr>
            <a:spLocks noGrp="1"/>
          </p:cNvSpPr>
          <p:nvPr>
            <p:ph type="sldNum" sz="quarter" idx="12"/>
          </p:nvPr>
        </p:nvSpPr>
        <p:spPr/>
        <p:txBody>
          <a:bodyPr/>
          <a:lstStyle/>
          <a:p>
            <a:endParaRPr lang="en-US" dirty="0"/>
          </a:p>
        </p:txBody>
      </p:sp>
      <p:pic>
        <p:nvPicPr>
          <p:cNvPr id="9" name="Picture 8">
            <a:extLst>
              <a:ext uri="{FF2B5EF4-FFF2-40B4-BE49-F238E27FC236}">
                <a16:creationId xmlns:a16="http://schemas.microsoft.com/office/drawing/2014/main" id="{3011851C-6E1E-ECDA-89CB-E169F724E8A2}"/>
              </a:ext>
            </a:extLst>
          </p:cNvPr>
          <p:cNvPicPr>
            <a:picLocks noChangeAspect="1"/>
          </p:cNvPicPr>
          <p:nvPr/>
        </p:nvPicPr>
        <p:blipFill>
          <a:blip r:embed="rId3">
            <a:extLst>
              <a:ext uri="{28A0092B-C50C-407E-A947-70E740481C1C}">
                <a14:useLocalDpi xmlns:a14="http://schemas.microsoft.com/office/drawing/2010/main" val="0"/>
              </a:ext>
            </a:extLst>
          </a:blip>
          <a:srcRect l="9093" t="17489" r="26113" b="41702"/>
          <a:stretch>
            <a:fillRect/>
          </a:stretch>
        </p:blipFill>
        <p:spPr>
          <a:xfrm>
            <a:off x="476381" y="1131590"/>
            <a:ext cx="4301476" cy="3138591"/>
          </a:xfrm>
          <a:prstGeom prst="rect">
            <a:avLst/>
          </a:prstGeom>
          <a:ln>
            <a:solidFill>
              <a:schemeClr val="accent1"/>
            </a:solidFill>
          </a:ln>
        </p:spPr>
      </p:pic>
      <p:sp>
        <p:nvSpPr>
          <p:cNvPr id="18" name="Content Placeholder 2">
            <a:extLst>
              <a:ext uri="{FF2B5EF4-FFF2-40B4-BE49-F238E27FC236}">
                <a16:creationId xmlns:a16="http://schemas.microsoft.com/office/drawing/2014/main" id="{1C0E96B2-64E9-0194-85EE-EC1943285918}"/>
              </a:ext>
            </a:extLst>
          </p:cNvPr>
          <p:cNvSpPr txBox="1">
            <a:spLocks/>
          </p:cNvSpPr>
          <p:nvPr/>
        </p:nvSpPr>
        <p:spPr>
          <a:xfrm>
            <a:off x="4944717" y="100174"/>
            <a:ext cx="3998139" cy="3336532"/>
          </a:xfrm>
          <a:prstGeom prst="rect">
            <a:avLst/>
          </a:prstGeom>
        </p:spPr>
        <p:txBody>
          <a:bodyPr vert="horz" lIns="91440" tIns="45720" rIns="91440" bIns="45720" rtlCol="0">
            <a:normAutofit/>
          </a:bodyPr>
          <a:lstStyle>
            <a:lvl1pPr marL="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3300" b="1" dirty="0">
                <a:solidFill>
                  <a:srgbClr val="002060"/>
                </a:solidFill>
                <a:latin typeface="Aptos Black" panose="020B0004020202020204" pitchFamily="34" charset="0"/>
                <a:ea typeface="Tahoma" panose="020B0604030504040204" pitchFamily="34" charset="0"/>
                <a:cs typeface="Times New Roman" panose="02020603050405020304" pitchFamily="18" charset="0"/>
              </a:rPr>
              <a:t>Simultaneously published in </a:t>
            </a:r>
            <a:r>
              <a:rPr lang="en-US" sz="3300" b="1" i="1" dirty="0">
                <a:solidFill>
                  <a:srgbClr val="002060"/>
                </a:solidFill>
                <a:latin typeface="Aptos Black" panose="020B0004020202020204" pitchFamily="34" charset="0"/>
                <a:ea typeface="Tahoma" panose="020B0604030504040204" pitchFamily="34" charset="0"/>
                <a:cs typeface="Times New Roman" panose="02020603050405020304" pitchFamily="18" charset="0"/>
              </a:rPr>
              <a:t>JACC</a:t>
            </a:r>
            <a:r>
              <a:rPr lang="en-US" sz="3300" b="1" dirty="0">
                <a:solidFill>
                  <a:srgbClr val="002060"/>
                </a:solidFill>
                <a:latin typeface="Aptos Black" panose="020B0004020202020204" pitchFamily="34" charset="0"/>
                <a:ea typeface="Tahoma" panose="020B0604030504040204" pitchFamily="34" charset="0"/>
                <a:cs typeface="Times New Roman" panose="02020603050405020304" pitchFamily="18" charset="0"/>
              </a:rPr>
              <a:t> </a:t>
            </a:r>
          </a:p>
          <a:p>
            <a:pPr algn="ctr"/>
            <a:endParaRPr lang="en-US" b="1" dirty="0">
              <a:solidFill>
                <a:srgbClr val="002060"/>
              </a:solidFill>
              <a:latin typeface="Tahoma" panose="020B0604030504040204" pitchFamily="34" charset="0"/>
              <a:ea typeface="Tahoma" panose="020B0604030504040204" pitchFamily="34" charset="0"/>
              <a:cs typeface="Tahoma" panose="020B0604030504040204" pitchFamily="34" charset="0"/>
            </a:endParaRPr>
          </a:p>
          <a:p>
            <a:pPr algn="ctr"/>
            <a:endParaRPr lang="en-US" b="1" dirty="0">
              <a:solidFill>
                <a:srgbClr val="002060"/>
              </a:solidFill>
              <a:latin typeface="Tahoma" panose="020B0604030504040204" pitchFamily="34" charset="0"/>
              <a:ea typeface="Tahoma" panose="020B0604030504040204" pitchFamily="34" charset="0"/>
              <a:cs typeface="Tahoma" panose="020B0604030504040204" pitchFamily="34" charset="0"/>
            </a:endParaRPr>
          </a:p>
          <a:p>
            <a:pPr algn="ctr"/>
            <a:endParaRPr lang="en-US" b="1" dirty="0">
              <a:solidFill>
                <a:srgbClr val="002060"/>
              </a:solidFill>
              <a:latin typeface="Tahoma" panose="020B0604030504040204" pitchFamily="34" charset="0"/>
              <a:ea typeface="Tahoma" panose="020B0604030504040204" pitchFamily="34" charset="0"/>
              <a:cs typeface="Tahoma" panose="020B0604030504040204" pitchFamily="34" charset="0"/>
            </a:endParaRPr>
          </a:p>
          <a:p>
            <a:pPr algn="ctr"/>
            <a:endParaRPr lang="en-US" b="1" dirty="0">
              <a:solidFill>
                <a:srgbClr val="002060"/>
              </a:solidFill>
              <a:latin typeface="Tahoma" panose="020B0604030504040204" pitchFamily="34" charset="0"/>
              <a:ea typeface="Tahoma" panose="020B0604030504040204" pitchFamily="34" charset="0"/>
              <a:cs typeface="Tahoma" panose="020B0604030504040204" pitchFamily="34" charset="0"/>
            </a:endParaRPr>
          </a:p>
          <a:p>
            <a:pPr algn="ctr"/>
            <a:endParaRPr lang="en-US" b="1" dirty="0">
              <a:solidFill>
                <a:srgbClr val="002060"/>
              </a:solidFill>
              <a:latin typeface="Tahoma" panose="020B0604030504040204" pitchFamily="34" charset="0"/>
              <a:ea typeface="Tahoma" panose="020B0604030504040204" pitchFamily="34" charset="0"/>
              <a:cs typeface="Tahoma" panose="020B0604030504040204" pitchFamily="34" charset="0"/>
            </a:endParaRPr>
          </a:p>
          <a:p>
            <a:pPr algn="ctr"/>
            <a:endParaRPr lang="en-US"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19" name="Picture 18" descr="A blue and black logo&#10;&#10;AI-generated content may be incorrect.">
            <a:extLst>
              <a:ext uri="{FF2B5EF4-FFF2-40B4-BE49-F238E27FC236}">
                <a16:creationId xmlns:a16="http://schemas.microsoft.com/office/drawing/2014/main" id="{CCE66FF9-DFFF-65DC-F299-9949143E57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70024" y="4050479"/>
            <a:ext cx="3347526" cy="865503"/>
          </a:xfrm>
          <a:prstGeom prst="rect">
            <a:avLst/>
          </a:prstGeom>
        </p:spPr>
      </p:pic>
      <p:pic>
        <p:nvPicPr>
          <p:cNvPr id="20" name="Picture 19">
            <a:extLst>
              <a:ext uri="{FF2B5EF4-FFF2-40B4-BE49-F238E27FC236}">
                <a16:creationId xmlns:a16="http://schemas.microsoft.com/office/drawing/2014/main" id="{6839E4CE-4083-EE74-78AF-5665E3D203A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652120" y="1089343"/>
            <a:ext cx="2806001" cy="2806001"/>
          </a:xfrm>
          <a:prstGeom prst="rect">
            <a:avLst/>
          </a:prstGeom>
        </p:spPr>
      </p:pic>
      <p:pic>
        <p:nvPicPr>
          <p:cNvPr id="21" name="Picture 20">
            <a:extLst>
              <a:ext uri="{FF2B5EF4-FFF2-40B4-BE49-F238E27FC236}">
                <a16:creationId xmlns:a16="http://schemas.microsoft.com/office/drawing/2014/main" id="{89DF66B5-B316-F06D-1810-A5985FBBCCCB}"/>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520" y="90543"/>
            <a:ext cx="1440160" cy="734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13409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5731839-B87F-688B-E1BD-BAB932E787ED}"/>
              </a:ext>
            </a:extLst>
          </p:cNvPr>
          <p:cNvSpPr>
            <a:spLocks noGrp="1"/>
          </p:cNvSpPr>
          <p:nvPr>
            <p:ph type="sldNum" sz="quarter" idx="12"/>
          </p:nvPr>
        </p:nvSpPr>
        <p:spPr/>
        <p:txBody>
          <a:bodyPr/>
          <a:lstStyle/>
          <a:p>
            <a:endParaRPr lang="en-US" dirty="0"/>
          </a:p>
        </p:txBody>
      </p:sp>
      <p:pic>
        <p:nvPicPr>
          <p:cNvPr id="7" name="Picture 6">
            <a:extLst>
              <a:ext uri="{FF2B5EF4-FFF2-40B4-BE49-F238E27FC236}">
                <a16:creationId xmlns:a16="http://schemas.microsoft.com/office/drawing/2014/main" id="{08AFB452-1E59-DE73-A3D2-F16DD307AAC1}"/>
              </a:ext>
            </a:extLst>
          </p:cNvPr>
          <p:cNvPicPr>
            <a:picLocks noChangeAspect="1"/>
          </p:cNvPicPr>
          <p:nvPr/>
        </p:nvPicPr>
        <p:blipFill>
          <a:blip r:embed="rId2"/>
          <a:stretch>
            <a:fillRect/>
          </a:stretch>
        </p:blipFill>
        <p:spPr>
          <a:xfrm>
            <a:off x="395536" y="915566"/>
            <a:ext cx="5171661" cy="3651870"/>
          </a:xfrm>
          <a:prstGeom prst="rect">
            <a:avLst/>
          </a:prstGeom>
          <a:ln>
            <a:solidFill>
              <a:schemeClr val="accent1"/>
            </a:solidFill>
          </a:ln>
        </p:spPr>
      </p:pic>
      <p:pic>
        <p:nvPicPr>
          <p:cNvPr id="8" name="Picture 7">
            <a:extLst>
              <a:ext uri="{FF2B5EF4-FFF2-40B4-BE49-F238E27FC236}">
                <a16:creationId xmlns:a16="http://schemas.microsoft.com/office/drawing/2014/main" id="{EF300500-F00D-4A36-6049-43E7262F1088}"/>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520" y="90543"/>
            <a:ext cx="1440160" cy="73448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BF68B82-90DE-592C-74D9-19A8E288DCE8}"/>
              </a:ext>
            </a:extLst>
          </p:cNvPr>
          <p:cNvPicPr>
            <a:picLocks noChangeAspect="1"/>
          </p:cNvPicPr>
          <p:nvPr/>
        </p:nvPicPr>
        <p:blipFill>
          <a:blip r:embed="rId4"/>
          <a:stretch>
            <a:fillRect/>
          </a:stretch>
        </p:blipFill>
        <p:spPr>
          <a:xfrm>
            <a:off x="5868144" y="1635646"/>
            <a:ext cx="3050192" cy="3050192"/>
          </a:xfrm>
          <a:prstGeom prst="rect">
            <a:avLst/>
          </a:prstGeom>
        </p:spPr>
      </p:pic>
      <p:pic>
        <p:nvPicPr>
          <p:cNvPr id="4" name="Picture 2" descr="European Journal of Heart Failure, flagship journal of #HFA_ESC top ranked #HeartFailure  Journal and further increase of impact factor from 15.5 to 17.3. What a  legacy of the editor in chief @MarcoMetra @">
            <a:extLst>
              <a:ext uri="{FF2B5EF4-FFF2-40B4-BE49-F238E27FC236}">
                <a16:creationId xmlns:a16="http://schemas.microsoft.com/office/drawing/2014/main" id="{A2BB6756-BEEB-BDA2-9B11-8D59F831AA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8429" y="555526"/>
            <a:ext cx="2739494" cy="961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49450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EFD29E0-2C78-0DCD-009D-2F627426A06A}"/>
              </a:ext>
            </a:extLst>
          </p:cNvPr>
          <p:cNvSpPr>
            <a:spLocks noGrp="1"/>
          </p:cNvSpPr>
          <p:nvPr>
            <p:ph type="sldNum" sz="quarter" idx="12"/>
          </p:nvPr>
        </p:nvSpPr>
        <p:spPr/>
        <p:txBody>
          <a:bodyPr/>
          <a:lstStyle/>
          <a:p>
            <a:endParaRPr lang="en-US" dirty="0"/>
          </a:p>
        </p:txBody>
      </p:sp>
      <p:pic>
        <p:nvPicPr>
          <p:cNvPr id="6" name="Picture 5">
            <a:extLst>
              <a:ext uri="{FF2B5EF4-FFF2-40B4-BE49-F238E27FC236}">
                <a16:creationId xmlns:a16="http://schemas.microsoft.com/office/drawing/2014/main" id="{0AAFFA1A-319F-ACAA-140D-FCC94A52FAA9}"/>
              </a:ext>
            </a:extLst>
          </p:cNvPr>
          <p:cNvPicPr>
            <a:picLocks noChangeAspect="1"/>
          </p:cNvPicPr>
          <p:nvPr/>
        </p:nvPicPr>
        <p:blipFill>
          <a:blip r:embed="rId2"/>
          <a:stretch>
            <a:fillRect/>
          </a:stretch>
        </p:blipFill>
        <p:spPr>
          <a:xfrm>
            <a:off x="662511" y="123479"/>
            <a:ext cx="3693466" cy="2376263"/>
          </a:xfrm>
          <a:prstGeom prst="rect">
            <a:avLst/>
          </a:prstGeom>
          <a:ln>
            <a:solidFill>
              <a:schemeClr val="accent1"/>
            </a:solidFill>
          </a:ln>
        </p:spPr>
      </p:pic>
      <p:pic>
        <p:nvPicPr>
          <p:cNvPr id="7" name="Picture 6">
            <a:extLst>
              <a:ext uri="{FF2B5EF4-FFF2-40B4-BE49-F238E27FC236}">
                <a16:creationId xmlns:a16="http://schemas.microsoft.com/office/drawing/2014/main" id="{BA2A25F6-A3CA-B1DE-55A5-784FE40E01FD}"/>
              </a:ext>
            </a:extLst>
          </p:cNvPr>
          <p:cNvPicPr>
            <a:picLocks noChangeAspect="1"/>
          </p:cNvPicPr>
          <p:nvPr/>
        </p:nvPicPr>
        <p:blipFill>
          <a:blip r:embed="rId3"/>
          <a:stretch>
            <a:fillRect/>
          </a:stretch>
        </p:blipFill>
        <p:spPr>
          <a:xfrm>
            <a:off x="4716016" y="123479"/>
            <a:ext cx="3693469" cy="2376264"/>
          </a:xfrm>
          <a:prstGeom prst="rect">
            <a:avLst/>
          </a:prstGeom>
          <a:ln>
            <a:solidFill>
              <a:schemeClr val="accent1"/>
            </a:solidFill>
          </a:ln>
        </p:spPr>
      </p:pic>
      <p:pic>
        <p:nvPicPr>
          <p:cNvPr id="8" name="Picture 7">
            <a:extLst>
              <a:ext uri="{FF2B5EF4-FFF2-40B4-BE49-F238E27FC236}">
                <a16:creationId xmlns:a16="http://schemas.microsoft.com/office/drawing/2014/main" id="{4EB9CDBF-E810-D96A-A8DF-AB209EF8D8DB}"/>
              </a:ext>
            </a:extLst>
          </p:cNvPr>
          <p:cNvPicPr>
            <a:picLocks noChangeAspect="1"/>
          </p:cNvPicPr>
          <p:nvPr/>
        </p:nvPicPr>
        <p:blipFill>
          <a:blip r:embed="rId4">
            <a:extLst>
              <a:ext uri="{28A0092B-C50C-407E-A947-70E740481C1C}">
                <a14:useLocalDpi xmlns:a14="http://schemas.microsoft.com/office/drawing/2010/main" val="0"/>
              </a:ext>
            </a:extLst>
          </a:blip>
          <a:srcRect t="17893" b="38250"/>
          <a:stretch>
            <a:fillRect/>
          </a:stretch>
        </p:blipFill>
        <p:spPr>
          <a:xfrm>
            <a:off x="366432" y="3003798"/>
            <a:ext cx="2625490" cy="1547303"/>
          </a:xfrm>
          <a:prstGeom prst="rect">
            <a:avLst/>
          </a:prstGeom>
          <a:ln>
            <a:solidFill>
              <a:schemeClr val="accent1"/>
            </a:solidFill>
          </a:ln>
        </p:spPr>
      </p:pic>
      <p:pic>
        <p:nvPicPr>
          <p:cNvPr id="9" name="Picture 8">
            <a:extLst>
              <a:ext uri="{FF2B5EF4-FFF2-40B4-BE49-F238E27FC236}">
                <a16:creationId xmlns:a16="http://schemas.microsoft.com/office/drawing/2014/main" id="{9F8EB463-B6C2-9E40-A0DD-123294BE256A}"/>
              </a:ext>
            </a:extLst>
          </p:cNvPr>
          <p:cNvPicPr>
            <a:picLocks noChangeAspect="1"/>
          </p:cNvPicPr>
          <p:nvPr/>
        </p:nvPicPr>
        <p:blipFill>
          <a:blip r:embed="rId5">
            <a:extLst>
              <a:ext uri="{28A0092B-C50C-407E-A947-70E740481C1C}">
                <a14:useLocalDpi xmlns:a14="http://schemas.microsoft.com/office/drawing/2010/main" val="0"/>
              </a:ext>
            </a:extLst>
          </a:blip>
          <a:srcRect l="9093" t="17489" r="26113" b="41702"/>
          <a:stretch>
            <a:fillRect/>
          </a:stretch>
        </p:blipFill>
        <p:spPr>
          <a:xfrm>
            <a:off x="3311860" y="3003798"/>
            <a:ext cx="2520280" cy="1838933"/>
          </a:xfrm>
          <a:prstGeom prst="rect">
            <a:avLst/>
          </a:prstGeom>
          <a:ln>
            <a:solidFill>
              <a:schemeClr val="accent1"/>
            </a:solidFill>
          </a:ln>
        </p:spPr>
      </p:pic>
      <p:pic>
        <p:nvPicPr>
          <p:cNvPr id="10" name="Picture 9">
            <a:extLst>
              <a:ext uri="{FF2B5EF4-FFF2-40B4-BE49-F238E27FC236}">
                <a16:creationId xmlns:a16="http://schemas.microsoft.com/office/drawing/2014/main" id="{EFD721D4-E7F3-5DE4-4C08-0347F781A2F8}"/>
              </a:ext>
            </a:extLst>
          </p:cNvPr>
          <p:cNvPicPr>
            <a:picLocks noChangeAspect="1"/>
          </p:cNvPicPr>
          <p:nvPr/>
        </p:nvPicPr>
        <p:blipFill>
          <a:blip r:embed="rId6"/>
          <a:stretch>
            <a:fillRect/>
          </a:stretch>
        </p:blipFill>
        <p:spPr>
          <a:xfrm>
            <a:off x="6228183" y="3003798"/>
            <a:ext cx="2549385" cy="1800200"/>
          </a:xfrm>
          <a:prstGeom prst="rect">
            <a:avLst/>
          </a:prstGeom>
          <a:ln>
            <a:solidFill>
              <a:schemeClr val="accent1"/>
            </a:solidFill>
          </a:ln>
        </p:spPr>
      </p:pic>
      <p:pic>
        <p:nvPicPr>
          <p:cNvPr id="11" name="Picture 10" descr="A blue and black logo&#10;&#10;AI-generated content may be incorrect.">
            <a:extLst>
              <a:ext uri="{FF2B5EF4-FFF2-40B4-BE49-F238E27FC236}">
                <a16:creationId xmlns:a16="http://schemas.microsoft.com/office/drawing/2014/main" id="{2E609C9C-F061-9FEC-6D8E-E17CFFAB98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8004" y="2535042"/>
            <a:ext cx="1676484" cy="433455"/>
          </a:xfrm>
          <a:prstGeom prst="rect">
            <a:avLst/>
          </a:prstGeom>
        </p:spPr>
      </p:pic>
      <p:pic>
        <p:nvPicPr>
          <p:cNvPr id="12" name="Picture 11" descr="A blue and black logo&#10;&#10;AI-generated content may be incorrect.">
            <a:extLst>
              <a:ext uri="{FF2B5EF4-FFF2-40B4-BE49-F238E27FC236}">
                <a16:creationId xmlns:a16="http://schemas.microsoft.com/office/drawing/2014/main" id="{F3E38BB0-B7D2-6731-BF63-A0CA3528C0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59612" y="2549403"/>
            <a:ext cx="1676484" cy="433455"/>
          </a:xfrm>
          <a:prstGeom prst="rect">
            <a:avLst/>
          </a:prstGeom>
        </p:spPr>
      </p:pic>
      <p:pic>
        <p:nvPicPr>
          <p:cNvPr id="2050" name="Picture 2" descr="European Journal of Heart Failure, flagship journal of #HFA_ESC top ranked #HeartFailure  Journal and further increase of impact factor from 15.5 to 17.3. What a  legacy of the editor in chief @MarcoMetra @">
            <a:extLst>
              <a:ext uri="{FF2B5EF4-FFF2-40B4-BE49-F238E27FC236}">
                <a16:creationId xmlns:a16="http://schemas.microsoft.com/office/drawing/2014/main" id="{FB944D14-B9D0-833C-1903-B3110A4F0AC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04248" y="2513361"/>
            <a:ext cx="1296144" cy="455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313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2E3A9A4-76F8-6C47-B859-3D618D5064C2}"/>
              </a:ext>
            </a:extLst>
          </p:cNvPr>
          <p:cNvSpPr>
            <a:spLocks noGrp="1"/>
          </p:cNvSpPr>
          <p:nvPr>
            <p:ph type="body" sz="quarter" idx="10"/>
          </p:nvPr>
        </p:nvSpPr>
        <p:spPr/>
        <p:txBody>
          <a:bodyPr/>
          <a:lstStyle/>
          <a:p>
            <a:r>
              <a:rPr lang="fr-FR" sz="2400" dirty="0"/>
              <a:t>Background</a:t>
            </a:r>
          </a:p>
        </p:txBody>
      </p:sp>
      <p:sp>
        <p:nvSpPr>
          <p:cNvPr id="3" name="Espace réservé du contenu 2">
            <a:extLst>
              <a:ext uri="{FF2B5EF4-FFF2-40B4-BE49-F238E27FC236}">
                <a16:creationId xmlns:a16="http://schemas.microsoft.com/office/drawing/2014/main" id="{F6CD2CAC-B4A4-F34A-968A-832FBD91A239}"/>
              </a:ext>
            </a:extLst>
          </p:cNvPr>
          <p:cNvSpPr>
            <a:spLocks noGrp="1"/>
          </p:cNvSpPr>
          <p:nvPr>
            <p:ph sz="quarter" idx="11"/>
          </p:nvPr>
        </p:nvSpPr>
        <p:spPr>
          <a:xfrm>
            <a:off x="323850" y="915566"/>
            <a:ext cx="7632700" cy="3312368"/>
          </a:xfrm>
        </p:spPr>
        <p:txBody>
          <a:bodyPr>
            <a:normAutofit/>
          </a:bodyPr>
          <a:lstStyle/>
          <a:p>
            <a:r>
              <a:rPr lang="en-US" sz="1500" dirty="0"/>
              <a:t>Respiratory syncytial virus (RSV) can cause serious illness in older adults and those with chronic conditions</a:t>
            </a:r>
            <a:r>
              <a:rPr lang="en-US" sz="1500" baseline="30000" dirty="0"/>
              <a:t>1</a:t>
            </a:r>
            <a:r>
              <a:rPr lang="da-DK" sz="1500" dirty="0"/>
              <a:t> </a:t>
            </a:r>
          </a:p>
          <a:p>
            <a:endParaRPr lang="da-DK" sz="1500" dirty="0"/>
          </a:p>
          <a:p>
            <a:r>
              <a:rPr lang="fr-FR" sz="1500" dirty="0" err="1"/>
              <a:t>While</a:t>
            </a:r>
            <a:r>
              <a:rPr lang="fr-FR" sz="1500" dirty="0"/>
              <a:t> the </a:t>
            </a:r>
            <a:r>
              <a:rPr lang="fr-FR" sz="1500" dirty="0" err="1"/>
              <a:t>most</a:t>
            </a:r>
            <a:r>
              <a:rPr lang="fr-FR" sz="1500" dirty="0"/>
              <a:t> </a:t>
            </a:r>
            <a:r>
              <a:rPr lang="fr-FR" sz="1500" dirty="0" err="1"/>
              <a:t>frequent</a:t>
            </a:r>
            <a:r>
              <a:rPr lang="fr-FR" sz="1500" dirty="0"/>
              <a:t> complications are </a:t>
            </a:r>
            <a:r>
              <a:rPr lang="fr-FR" sz="1500" dirty="0" err="1"/>
              <a:t>pulmonary</a:t>
            </a:r>
            <a:r>
              <a:rPr lang="fr-FR" sz="1500" dirty="0"/>
              <a:t>, </a:t>
            </a:r>
            <a:r>
              <a:rPr lang="fr-FR" sz="1500" dirty="0" err="1"/>
              <a:t>observational</a:t>
            </a:r>
            <a:r>
              <a:rPr lang="fr-FR" sz="1500" dirty="0"/>
              <a:t> </a:t>
            </a:r>
            <a:r>
              <a:rPr lang="fr-FR" sz="1500" dirty="0" err="1"/>
              <a:t>studies</a:t>
            </a:r>
            <a:r>
              <a:rPr lang="fr-FR" sz="1500" dirty="0"/>
              <a:t> </a:t>
            </a:r>
            <a:r>
              <a:rPr lang="fr-FR" sz="1500" dirty="0" err="1"/>
              <a:t>suggest</a:t>
            </a:r>
            <a:r>
              <a:rPr lang="fr-FR" sz="1500" dirty="0"/>
              <a:t> RSV </a:t>
            </a:r>
            <a:r>
              <a:rPr lang="fr-FR" sz="1500" dirty="0" err="1"/>
              <a:t>may</a:t>
            </a:r>
            <a:r>
              <a:rPr lang="fr-FR" sz="1500" dirty="0"/>
              <a:t> </a:t>
            </a:r>
            <a:r>
              <a:rPr lang="fr-FR" sz="1500" dirty="0" err="1"/>
              <a:t>also</a:t>
            </a:r>
            <a:r>
              <a:rPr lang="fr-FR" sz="1500" dirty="0"/>
              <a:t> </a:t>
            </a:r>
            <a:r>
              <a:rPr lang="fr-FR" sz="1500" dirty="0" err="1"/>
              <a:t>contribute</a:t>
            </a:r>
            <a:r>
              <a:rPr lang="fr-FR" sz="1500" dirty="0"/>
              <a:t> to </a:t>
            </a:r>
            <a:r>
              <a:rPr lang="fr-FR" sz="1500" dirty="0" err="1"/>
              <a:t>cardiovascular</a:t>
            </a:r>
            <a:r>
              <a:rPr lang="fr-FR" sz="1500" dirty="0"/>
              <a:t> </a:t>
            </a:r>
            <a:r>
              <a:rPr lang="fr-FR" sz="1500" dirty="0" err="1"/>
              <a:t>morbidity</a:t>
            </a:r>
            <a:r>
              <a:rPr lang="fr-FR" sz="1500" dirty="0"/>
              <a:t> and mortality</a:t>
            </a:r>
            <a:r>
              <a:rPr lang="fr-FR" sz="1500" baseline="30000" dirty="0"/>
              <a:t>2-4</a:t>
            </a:r>
          </a:p>
          <a:p>
            <a:endParaRPr lang="fr-FR" sz="1500" dirty="0"/>
          </a:p>
          <a:p>
            <a:r>
              <a:rPr lang="fr-FR" sz="1500" dirty="0"/>
              <a:t>The bivalent RSV </a:t>
            </a:r>
            <a:r>
              <a:rPr lang="fr-FR" sz="1500" dirty="0" err="1"/>
              <a:t>prefusion</a:t>
            </a:r>
            <a:r>
              <a:rPr lang="fr-FR" sz="1500" dirty="0"/>
              <a:t> F (</a:t>
            </a:r>
            <a:r>
              <a:rPr lang="fr-FR" sz="1500" dirty="0" err="1"/>
              <a:t>RSVpreF</a:t>
            </a:r>
            <a:r>
              <a:rPr lang="fr-FR" sz="1500" dirty="0"/>
              <a:t>) vaccine has been </a:t>
            </a:r>
            <a:r>
              <a:rPr lang="fr-FR" sz="1500" dirty="0" err="1"/>
              <a:t>shown</a:t>
            </a:r>
            <a:r>
              <a:rPr lang="fr-FR" sz="1500" dirty="0"/>
              <a:t> to </a:t>
            </a:r>
            <a:r>
              <a:rPr lang="fr-FR" sz="1500" dirty="0" err="1"/>
              <a:t>prevent</a:t>
            </a:r>
            <a:r>
              <a:rPr lang="fr-FR" sz="1500" dirty="0"/>
              <a:t> RSV-</a:t>
            </a:r>
            <a:r>
              <a:rPr lang="fr-FR" sz="1500" dirty="0" err="1"/>
              <a:t>related</a:t>
            </a:r>
            <a:r>
              <a:rPr lang="fr-FR" sz="1500" dirty="0"/>
              <a:t> </a:t>
            </a:r>
            <a:r>
              <a:rPr lang="fr-FR" sz="1500" dirty="0" err="1"/>
              <a:t>respiratory</a:t>
            </a:r>
            <a:r>
              <a:rPr lang="fr-FR" sz="1500" dirty="0"/>
              <a:t> tract illness</a:t>
            </a:r>
            <a:r>
              <a:rPr lang="fr-FR" sz="1500" baseline="30000" dirty="0"/>
              <a:t>5</a:t>
            </a:r>
          </a:p>
          <a:p>
            <a:endParaRPr lang="fr-FR" sz="1500" dirty="0"/>
          </a:p>
          <a:p>
            <a:r>
              <a:rPr lang="en-US" sz="1600" dirty="0"/>
              <a:t>The DAN-RSV trial was designed to evaluate the effectiveness of </a:t>
            </a:r>
            <a:r>
              <a:rPr lang="en-US" sz="1600" dirty="0" err="1"/>
              <a:t>RSVpreF</a:t>
            </a:r>
            <a:r>
              <a:rPr lang="en-US" sz="1600" dirty="0"/>
              <a:t> vaccination against severe clinical outcomes in a large pragmatic randomized trial using routinely collected health data</a:t>
            </a:r>
            <a:r>
              <a:rPr lang="fr-FR" sz="1500" baseline="30000" dirty="0"/>
              <a:t>6,7</a:t>
            </a:r>
            <a:endParaRPr lang="fr-FR" sz="1500" dirty="0"/>
          </a:p>
        </p:txBody>
      </p:sp>
      <p:sp>
        <p:nvSpPr>
          <p:cNvPr id="4" name="Tekstfelt 3">
            <a:extLst>
              <a:ext uri="{FF2B5EF4-FFF2-40B4-BE49-F238E27FC236}">
                <a16:creationId xmlns:a16="http://schemas.microsoft.com/office/drawing/2014/main" id="{AEBD3461-EC5E-4CEA-B5E9-AE3CCBD29623}"/>
              </a:ext>
            </a:extLst>
          </p:cNvPr>
          <p:cNvSpPr txBox="1"/>
          <p:nvPr/>
        </p:nvSpPr>
        <p:spPr>
          <a:xfrm>
            <a:off x="1547664" y="4242975"/>
            <a:ext cx="3365665" cy="615553"/>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da-DK" sz="1000" i="0" kern="1200" baseline="30000" dirty="0">
                <a:solidFill>
                  <a:schemeClr val="tx1"/>
                </a:solidFill>
                <a:latin typeface="+mn-lt"/>
                <a:ea typeface="+mn-ea"/>
              </a:rPr>
              <a:t>1</a:t>
            </a:r>
            <a:r>
              <a:rPr lang="da-DK" sz="1000" i="0" kern="1200" dirty="0">
                <a:solidFill>
                  <a:schemeClr val="tx1"/>
                </a:solidFill>
                <a:latin typeface="+mn-lt"/>
                <a:ea typeface="+mn-ea"/>
              </a:rPr>
              <a:t>Wyffels V, et al. </a:t>
            </a:r>
            <a:r>
              <a:rPr lang="da-DK" sz="1000" i="1" kern="1200" dirty="0" err="1">
                <a:solidFill>
                  <a:schemeClr val="tx1"/>
                </a:solidFill>
                <a:latin typeface="+mn-lt"/>
                <a:ea typeface="+mn-ea"/>
              </a:rPr>
              <a:t>Adv</a:t>
            </a:r>
            <a:r>
              <a:rPr lang="da-DK" sz="1000" i="1" kern="1200" dirty="0">
                <a:solidFill>
                  <a:schemeClr val="tx1"/>
                </a:solidFill>
                <a:latin typeface="+mn-lt"/>
                <a:ea typeface="+mn-ea"/>
              </a:rPr>
              <a:t> </a:t>
            </a:r>
            <a:r>
              <a:rPr lang="da-DK" sz="1000" i="1" kern="1200" dirty="0" err="1">
                <a:solidFill>
                  <a:schemeClr val="tx1"/>
                </a:solidFill>
                <a:latin typeface="+mn-lt"/>
                <a:ea typeface="+mn-ea"/>
              </a:rPr>
              <a:t>Ther</a:t>
            </a:r>
            <a:r>
              <a:rPr lang="da-DK" sz="1000" i="1" kern="1200" dirty="0">
                <a:solidFill>
                  <a:schemeClr val="tx1"/>
                </a:solidFill>
                <a:latin typeface="+mn-lt"/>
                <a:ea typeface="+mn-ea"/>
              </a:rPr>
              <a:t> </a:t>
            </a:r>
            <a:r>
              <a:rPr lang="da-DK" sz="1000" kern="1200" dirty="0">
                <a:solidFill>
                  <a:schemeClr val="tx1"/>
                </a:solidFill>
                <a:latin typeface="+mn-lt"/>
                <a:ea typeface="+mn-ea"/>
              </a:rPr>
              <a:t>2020;37(3):1203-17</a:t>
            </a:r>
          </a:p>
          <a:p>
            <a:pPr marL="38700" indent="0" algn="l" defTabSz="360000" rtl="0" eaLnBrk="1" latinLnBrk="0" hangingPunct="1">
              <a:spcBef>
                <a:spcPct val="20000"/>
              </a:spcBef>
              <a:buClr>
                <a:srgbClr val="C00000"/>
              </a:buClr>
              <a:buFont typeface="Arial" panose="020B0604020202020204" pitchFamily="34" charset="0"/>
              <a:buNone/>
            </a:pPr>
            <a:r>
              <a:rPr lang="da-DK" sz="1000" baseline="30000" dirty="0"/>
              <a:t>2</a:t>
            </a:r>
            <a:r>
              <a:rPr lang="da-DK" sz="1000" dirty="0"/>
              <a:t>Ivey KS, et al. </a:t>
            </a:r>
            <a:r>
              <a:rPr lang="da-DK" sz="1000" i="1" dirty="0"/>
              <a:t>J Am </a:t>
            </a:r>
            <a:r>
              <a:rPr lang="da-DK" sz="1000" i="1" dirty="0" err="1"/>
              <a:t>Coll</a:t>
            </a:r>
            <a:r>
              <a:rPr lang="da-DK" sz="1000" i="1" dirty="0"/>
              <a:t> </a:t>
            </a:r>
            <a:r>
              <a:rPr lang="da-DK" sz="1000" i="1" dirty="0" err="1"/>
              <a:t>Cardiol</a:t>
            </a:r>
            <a:r>
              <a:rPr lang="da-DK" sz="1000" dirty="0"/>
              <a:t>. 2018;71(14):1574-1583</a:t>
            </a:r>
          </a:p>
          <a:p>
            <a:pPr marL="38700" indent="0" algn="l" defTabSz="360000" rtl="0" eaLnBrk="1" latinLnBrk="0" hangingPunct="1">
              <a:spcBef>
                <a:spcPct val="20000"/>
              </a:spcBef>
              <a:buClr>
                <a:srgbClr val="C00000"/>
              </a:buClr>
              <a:buFont typeface="Arial" panose="020B0604020202020204" pitchFamily="34" charset="0"/>
              <a:buNone/>
            </a:pPr>
            <a:r>
              <a:rPr lang="da-DK" sz="1000" kern="1200" baseline="30000" dirty="0">
                <a:solidFill>
                  <a:schemeClr val="tx1"/>
                </a:solidFill>
                <a:latin typeface="+mn-lt"/>
                <a:ea typeface="+mn-ea"/>
              </a:rPr>
              <a:t>3</a:t>
            </a:r>
            <a:r>
              <a:rPr lang="da-DK" sz="1000" kern="1200" dirty="0">
                <a:solidFill>
                  <a:schemeClr val="tx1"/>
                </a:solidFill>
                <a:latin typeface="+mn-lt"/>
                <a:ea typeface="+mn-ea"/>
              </a:rPr>
              <a:t>Woodruff RC, et al. </a:t>
            </a:r>
            <a:r>
              <a:rPr lang="da-DK" sz="1000" i="1" kern="1200" dirty="0">
                <a:solidFill>
                  <a:schemeClr val="tx1"/>
                </a:solidFill>
                <a:latin typeface="+mn-lt"/>
                <a:ea typeface="+mn-ea"/>
              </a:rPr>
              <a:t>JAMA Intern Med</a:t>
            </a:r>
            <a:r>
              <a:rPr lang="da-DK" sz="1000" kern="1200" dirty="0">
                <a:solidFill>
                  <a:schemeClr val="tx1"/>
                </a:solidFill>
                <a:latin typeface="+mn-lt"/>
                <a:ea typeface="+mn-ea"/>
              </a:rPr>
              <a:t>. 2024</a:t>
            </a:r>
            <a:r>
              <a:rPr lang="da-DK" sz="1000" dirty="0"/>
              <a:t>;184(6):602-611</a:t>
            </a:r>
            <a:endParaRPr lang="da-DK" sz="1000" kern="1200" dirty="0">
              <a:solidFill>
                <a:schemeClr val="tx1"/>
              </a:solidFill>
              <a:latin typeface="+mn-lt"/>
              <a:ea typeface="+mn-ea"/>
            </a:endParaRPr>
          </a:p>
        </p:txBody>
      </p:sp>
      <p:sp>
        <p:nvSpPr>
          <p:cNvPr id="5" name="Tekstfelt 4">
            <a:extLst>
              <a:ext uri="{FF2B5EF4-FFF2-40B4-BE49-F238E27FC236}">
                <a16:creationId xmlns:a16="http://schemas.microsoft.com/office/drawing/2014/main" id="{DB726807-0147-516B-B31F-679F343F494E}"/>
              </a:ext>
            </a:extLst>
          </p:cNvPr>
          <p:cNvSpPr txBox="1"/>
          <p:nvPr/>
        </p:nvSpPr>
        <p:spPr>
          <a:xfrm>
            <a:off x="4799687" y="4058310"/>
            <a:ext cx="3402535" cy="984885"/>
          </a:xfrm>
          <a:prstGeom prst="rect">
            <a:avLst/>
          </a:prstGeom>
          <a:noFill/>
        </p:spPr>
        <p:txBody>
          <a:bodyPr wrap="none" rtlCol="0">
            <a:spAutoFit/>
          </a:bodyPr>
          <a:lstStyle/>
          <a:p>
            <a:pPr marL="38700" defTabSz="360000">
              <a:spcBef>
                <a:spcPct val="20000"/>
              </a:spcBef>
              <a:buClr>
                <a:srgbClr val="C00000"/>
              </a:buClr>
            </a:pPr>
            <a:r>
              <a:rPr lang="da-DK" sz="1000" baseline="30000" dirty="0"/>
              <a:t>4</a:t>
            </a:r>
            <a:r>
              <a:rPr lang="da-DK" sz="1000" dirty="0"/>
              <a:t>Lassen</a:t>
            </a:r>
            <a:r>
              <a:rPr lang="da-DK" sz="1000" i="0" kern="1200" dirty="0">
                <a:solidFill>
                  <a:schemeClr val="tx1"/>
                </a:solidFill>
                <a:latin typeface="+mn-lt"/>
                <a:ea typeface="+mn-ea"/>
              </a:rPr>
              <a:t> MCH, et al</a:t>
            </a:r>
            <a:r>
              <a:rPr lang="da-DK" sz="1000" i="1" kern="1200" dirty="0">
                <a:solidFill>
                  <a:schemeClr val="tx1"/>
                </a:solidFill>
                <a:latin typeface="+mn-lt"/>
                <a:ea typeface="+mn-ea"/>
              </a:rPr>
              <a:t>. </a:t>
            </a:r>
            <a:r>
              <a:rPr lang="da-DK" sz="1000" i="1" dirty="0"/>
              <a:t>J Am </a:t>
            </a:r>
            <a:r>
              <a:rPr lang="da-DK" sz="1000" i="1" dirty="0" err="1"/>
              <a:t>Coll</a:t>
            </a:r>
            <a:r>
              <a:rPr lang="da-DK" sz="1000" i="1" dirty="0"/>
              <a:t> </a:t>
            </a:r>
            <a:r>
              <a:rPr lang="da-DK" sz="1000" i="1" dirty="0" err="1"/>
              <a:t>Cardiol</a:t>
            </a:r>
            <a:r>
              <a:rPr lang="da-DK" sz="1000" dirty="0"/>
              <a:t>.</a:t>
            </a:r>
            <a:r>
              <a:rPr lang="da-DK" sz="1000" i="1" kern="1200" dirty="0">
                <a:solidFill>
                  <a:schemeClr val="tx1"/>
                </a:solidFill>
                <a:latin typeface="+mn-lt"/>
                <a:ea typeface="+mn-ea"/>
              </a:rPr>
              <a:t> </a:t>
            </a:r>
            <a:r>
              <a:rPr lang="da-DK" sz="1000" kern="1200" dirty="0">
                <a:solidFill>
                  <a:schemeClr val="tx1"/>
                </a:solidFill>
                <a:latin typeface="+mn-lt"/>
                <a:ea typeface="+mn-ea"/>
              </a:rPr>
              <a:t>2025;85(14):1504-1507</a:t>
            </a:r>
          </a:p>
          <a:p>
            <a:pPr marL="38700" indent="0" algn="l" defTabSz="360000" rtl="0" eaLnBrk="1" latinLnBrk="0" hangingPunct="1">
              <a:spcBef>
                <a:spcPct val="20000"/>
              </a:spcBef>
              <a:buClr>
                <a:srgbClr val="C00000"/>
              </a:buClr>
              <a:buFont typeface="Arial" panose="020B0604020202020204" pitchFamily="34" charset="0"/>
              <a:buNone/>
            </a:pPr>
            <a:r>
              <a:rPr lang="da-DK" sz="1000" baseline="30000" dirty="0"/>
              <a:t>5</a:t>
            </a:r>
            <a:r>
              <a:rPr lang="da-DK" sz="1000" dirty="0"/>
              <a:t>Walsh EE, et al. </a:t>
            </a:r>
            <a:r>
              <a:rPr lang="da-DK" sz="1000" i="1" dirty="0"/>
              <a:t>N </a:t>
            </a:r>
            <a:r>
              <a:rPr lang="da-DK" sz="1000" i="1" dirty="0" err="1"/>
              <a:t>Engl</a:t>
            </a:r>
            <a:r>
              <a:rPr lang="da-DK" sz="1000" i="1" dirty="0"/>
              <a:t> J Med</a:t>
            </a:r>
            <a:r>
              <a:rPr lang="da-DK" sz="1000" dirty="0"/>
              <a:t>. 2023;388(16):1465-1477</a:t>
            </a:r>
          </a:p>
          <a:p>
            <a:pPr marL="38700" defTabSz="360000">
              <a:spcBef>
                <a:spcPct val="20000"/>
              </a:spcBef>
              <a:buClr>
                <a:srgbClr val="C00000"/>
              </a:buClr>
            </a:pPr>
            <a:r>
              <a:rPr lang="da-DK" sz="1000" baseline="30000" dirty="0"/>
              <a:t>6</a:t>
            </a:r>
            <a:r>
              <a:rPr lang="da-DK" sz="1000" dirty="0"/>
              <a:t>Lassen MCH , et al</a:t>
            </a:r>
            <a:r>
              <a:rPr lang="da-DK" sz="1000" i="1" dirty="0"/>
              <a:t>.</a:t>
            </a:r>
            <a:r>
              <a:rPr lang="da-DK" sz="1000" dirty="0"/>
              <a:t> </a:t>
            </a:r>
            <a:r>
              <a:rPr lang="da-DK" sz="1000" i="1" dirty="0"/>
              <a:t>Am Heart J</a:t>
            </a:r>
            <a:r>
              <a:rPr lang="da-DK" sz="1000" dirty="0"/>
              <a:t>.</a:t>
            </a:r>
            <a:r>
              <a:rPr lang="da-DK" sz="1000" i="1" dirty="0"/>
              <a:t> </a:t>
            </a:r>
            <a:r>
              <a:rPr lang="da-DK" sz="1000" dirty="0"/>
              <a:t>2026;291:14-25</a:t>
            </a:r>
            <a:r>
              <a:rPr lang="da-DK" sz="1000" i="1" dirty="0"/>
              <a:t>.</a:t>
            </a:r>
            <a:endParaRPr lang="da-DK" sz="1000" dirty="0"/>
          </a:p>
          <a:p>
            <a:pPr marL="38700" defTabSz="360000">
              <a:spcBef>
                <a:spcPct val="20000"/>
              </a:spcBef>
              <a:buClr>
                <a:srgbClr val="C00000"/>
              </a:buClr>
            </a:pPr>
            <a:r>
              <a:rPr lang="da-DK" sz="1000" baseline="30000" dirty="0"/>
              <a:t>7</a:t>
            </a:r>
            <a:r>
              <a:rPr lang="da-DK" sz="1000" dirty="0"/>
              <a:t>Lassen MCH , et al</a:t>
            </a:r>
            <a:r>
              <a:rPr lang="da-DK" sz="1000" i="1" dirty="0"/>
              <a:t>.</a:t>
            </a:r>
            <a:r>
              <a:rPr lang="da-DK" sz="1000" dirty="0"/>
              <a:t> </a:t>
            </a:r>
            <a:r>
              <a:rPr lang="da-DK" sz="1000" i="1" dirty="0"/>
              <a:t>Am Heart J</a:t>
            </a:r>
            <a:r>
              <a:rPr lang="da-DK" sz="1000" dirty="0"/>
              <a:t>.</a:t>
            </a:r>
            <a:r>
              <a:rPr lang="da-DK" sz="1000" i="1" dirty="0"/>
              <a:t> </a:t>
            </a:r>
            <a:r>
              <a:rPr lang="da-DK" sz="1000" dirty="0"/>
              <a:t>2026;300:107497</a:t>
            </a:r>
          </a:p>
          <a:p>
            <a:pPr marL="38700" indent="0" algn="l" defTabSz="360000" rtl="0" eaLnBrk="1" latinLnBrk="0" hangingPunct="1">
              <a:spcBef>
                <a:spcPct val="20000"/>
              </a:spcBef>
              <a:buClr>
                <a:srgbClr val="C00000"/>
              </a:buClr>
              <a:buFont typeface="Arial" panose="020B0604020202020204" pitchFamily="34" charset="0"/>
              <a:buNone/>
            </a:pPr>
            <a:endParaRPr lang="da-DK" sz="1000" b="1" dirty="0"/>
          </a:p>
        </p:txBody>
      </p:sp>
    </p:spTree>
    <p:extLst>
      <p:ext uri="{BB962C8B-B14F-4D97-AF65-F5344CB8AC3E}">
        <p14:creationId xmlns:p14="http://schemas.microsoft.com/office/powerpoint/2010/main" val="332731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614178-74B2-5F3D-8258-A001E41CA274}"/>
              </a:ext>
            </a:extLst>
          </p:cNvPr>
          <p:cNvPicPr>
            <a:picLocks noChangeAspect="1"/>
          </p:cNvPicPr>
          <p:nvPr/>
        </p:nvPicPr>
        <p:blipFill>
          <a:blip r:embed="rId3">
            <a:clrChange>
              <a:clrFrom>
                <a:srgbClr val="FFFFFF"/>
              </a:clrFrom>
              <a:clrTo>
                <a:srgbClr val="FFFFFF">
                  <a:alpha val="0"/>
                </a:srgbClr>
              </a:clrTo>
            </a:clrChange>
          </a:blip>
          <a:srcRect l="12261" t="24215" r="12573" b="32279"/>
          <a:stretch>
            <a:fillRect/>
          </a:stretch>
        </p:blipFill>
        <p:spPr>
          <a:xfrm>
            <a:off x="987601" y="699542"/>
            <a:ext cx="3728415" cy="1992774"/>
          </a:xfrm>
          <a:prstGeom prst="rect">
            <a:avLst/>
          </a:prstGeom>
        </p:spPr>
      </p:pic>
      <p:pic>
        <p:nvPicPr>
          <p:cNvPr id="4" name="Picture 3">
            <a:extLst>
              <a:ext uri="{FF2B5EF4-FFF2-40B4-BE49-F238E27FC236}">
                <a16:creationId xmlns:a16="http://schemas.microsoft.com/office/drawing/2014/main" id="{DED230A1-8606-8E8D-898E-85634DC5F684}"/>
              </a:ext>
            </a:extLst>
          </p:cNvPr>
          <p:cNvPicPr>
            <a:picLocks noChangeAspect="1"/>
          </p:cNvPicPr>
          <p:nvPr/>
        </p:nvPicPr>
        <p:blipFill>
          <a:blip r:embed="rId3">
            <a:clrChange>
              <a:clrFrom>
                <a:srgbClr val="FFFFFF"/>
              </a:clrFrom>
              <a:clrTo>
                <a:srgbClr val="FFFFFF">
                  <a:alpha val="0"/>
                </a:srgbClr>
              </a:clrTo>
            </a:clrChange>
          </a:blip>
          <a:srcRect l="16149" t="1760" r="28125" b="87012"/>
          <a:stretch>
            <a:fillRect/>
          </a:stretch>
        </p:blipFill>
        <p:spPr>
          <a:xfrm>
            <a:off x="1259632" y="51471"/>
            <a:ext cx="3096344" cy="576063"/>
          </a:xfrm>
          <a:prstGeom prst="rect">
            <a:avLst/>
          </a:prstGeom>
        </p:spPr>
      </p:pic>
      <p:pic>
        <p:nvPicPr>
          <p:cNvPr id="6" name="Picture 5">
            <a:extLst>
              <a:ext uri="{FF2B5EF4-FFF2-40B4-BE49-F238E27FC236}">
                <a16:creationId xmlns:a16="http://schemas.microsoft.com/office/drawing/2014/main" id="{5F430E26-7C9F-C03D-4383-433D5BDB0BA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860034" y="195486"/>
            <a:ext cx="3999653" cy="2376264"/>
          </a:xfrm>
          <a:prstGeom prst="rect">
            <a:avLst/>
          </a:prstGeom>
        </p:spPr>
      </p:pic>
      <p:graphicFrame>
        <p:nvGraphicFramePr>
          <p:cNvPr id="8" name="Tabel 3">
            <a:extLst>
              <a:ext uri="{FF2B5EF4-FFF2-40B4-BE49-F238E27FC236}">
                <a16:creationId xmlns:a16="http://schemas.microsoft.com/office/drawing/2014/main" id="{08E2693A-1381-C8B9-0F3B-A2E843A60531}"/>
              </a:ext>
            </a:extLst>
          </p:cNvPr>
          <p:cNvGraphicFramePr>
            <a:graphicFrameLocks noGrp="1"/>
          </p:cNvGraphicFramePr>
          <p:nvPr>
            <p:extLst>
              <p:ext uri="{D42A27DB-BD31-4B8C-83A1-F6EECF244321}">
                <p14:modId xmlns:p14="http://schemas.microsoft.com/office/powerpoint/2010/main" val="3438918282"/>
              </p:ext>
            </p:extLst>
          </p:nvPr>
        </p:nvGraphicFramePr>
        <p:xfrm>
          <a:off x="411537" y="2769736"/>
          <a:ext cx="8568952" cy="1920240"/>
        </p:xfrm>
        <a:graphic>
          <a:graphicData uri="http://schemas.openxmlformats.org/drawingml/2006/table">
            <a:tbl>
              <a:tblPr firstRow="1" firstCol="1" bandRow="1">
                <a:tableStyleId>{69012ECD-51FC-41F1-AA8D-1B2483CD663E}</a:tableStyleId>
              </a:tblPr>
              <a:tblGrid>
                <a:gridCol w="3024336">
                  <a:extLst>
                    <a:ext uri="{9D8B030D-6E8A-4147-A177-3AD203B41FA5}">
                      <a16:colId xmlns:a16="http://schemas.microsoft.com/office/drawing/2014/main" val="4224625971"/>
                    </a:ext>
                  </a:extLst>
                </a:gridCol>
                <a:gridCol w="1080120">
                  <a:extLst>
                    <a:ext uri="{9D8B030D-6E8A-4147-A177-3AD203B41FA5}">
                      <a16:colId xmlns:a16="http://schemas.microsoft.com/office/drawing/2014/main" val="1601991689"/>
                    </a:ext>
                  </a:extLst>
                </a:gridCol>
                <a:gridCol w="1080120">
                  <a:extLst>
                    <a:ext uri="{9D8B030D-6E8A-4147-A177-3AD203B41FA5}">
                      <a16:colId xmlns:a16="http://schemas.microsoft.com/office/drawing/2014/main" val="4018117848"/>
                    </a:ext>
                  </a:extLst>
                </a:gridCol>
                <a:gridCol w="1626415">
                  <a:extLst>
                    <a:ext uri="{9D8B030D-6E8A-4147-A177-3AD203B41FA5}">
                      <a16:colId xmlns:a16="http://schemas.microsoft.com/office/drawing/2014/main" val="4131446917"/>
                    </a:ext>
                  </a:extLst>
                </a:gridCol>
                <a:gridCol w="805732">
                  <a:extLst>
                    <a:ext uri="{9D8B030D-6E8A-4147-A177-3AD203B41FA5}">
                      <a16:colId xmlns:a16="http://schemas.microsoft.com/office/drawing/2014/main" val="2579774739"/>
                    </a:ext>
                  </a:extLst>
                </a:gridCol>
                <a:gridCol w="952229">
                  <a:extLst>
                    <a:ext uri="{9D8B030D-6E8A-4147-A177-3AD203B41FA5}">
                      <a16:colId xmlns:a16="http://schemas.microsoft.com/office/drawing/2014/main" val="557280921"/>
                    </a:ext>
                  </a:extLst>
                </a:gridCol>
              </a:tblGrid>
              <a:tr h="0">
                <a:tc>
                  <a:txBody>
                    <a:bodyPr/>
                    <a:lstStyle/>
                    <a:p>
                      <a:pPr algn="ctr">
                        <a:lnSpc>
                          <a:spcPct val="100000"/>
                        </a:lnSpc>
                      </a:pPr>
                      <a:r>
                        <a:rPr lang="en-GB" sz="900" dirty="0">
                          <a:solidFill>
                            <a:schemeClr val="bg1"/>
                          </a:solidFill>
                          <a:effectLst/>
                          <a:latin typeface="Calibri" panose="020F0502020204030204" pitchFamily="34" charset="0"/>
                          <a:cs typeface="Calibri" panose="020F0502020204030204" pitchFamily="34" charset="0"/>
                        </a:rPr>
                        <a:t> </a:t>
                      </a:r>
                      <a:endParaRPr lang="da-DK" sz="9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1"/>
                    </a:solidFill>
                  </a:tcPr>
                </a:tc>
                <a:tc>
                  <a:txBody>
                    <a:bodyPr/>
                    <a:lstStyle/>
                    <a:p>
                      <a:pPr algn="ctr">
                        <a:lnSpc>
                          <a:spcPct val="100000"/>
                        </a:lnSpc>
                      </a:pPr>
                      <a:r>
                        <a:rPr lang="da-DK" sz="900" dirty="0" err="1">
                          <a:solidFill>
                            <a:schemeClr val="bg1"/>
                          </a:solidFill>
                          <a:effectLst/>
                          <a:latin typeface="Calibri" panose="020F0502020204030204" pitchFamily="34" charset="0"/>
                          <a:cs typeface="Calibri" panose="020F0502020204030204" pitchFamily="34" charset="0"/>
                        </a:rPr>
                        <a:t>RSVpreF</a:t>
                      </a:r>
                      <a:r>
                        <a:rPr lang="da-DK" sz="900" dirty="0">
                          <a:solidFill>
                            <a:schemeClr val="bg1"/>
                          </a:solidFill>
                          <a:effectLst/>
                          <a:latin typeface="Calibri" panose="020F0502020204030204" pitchFamily="34" charset="0"/>
                          <a:cs typeface="Calibri" panose="020F0502020204030204" pitchFamily="34" charset="0"/>
                        </a:rPr>
                        <a:t> </a:t>
                      </a:r>
                      <a:r>
                        <a:rPr lang="da-DK" sz="900" dirty="0" err="1">
                          <a:solidFill>
                            <a:schemeClr val="bg1"/>
                          </a:solidFill>
                          <a:effectLst/>
                          <a:latin typeface="Calibri" panose="020F0502020204030204" pitchFamily="34" charset="0"/>
                          <a:cs typeface="Calibri" panose="020F0502020204030204" pitchFamily="34" charset="0"/>
                        </a:rPr>
                        <a:t>group</a:t>
                      </a:r>
                      <a:endParaRPr lang="da-DK" sz="900" dirty="0">
                        <a:solidFill>
                          <a:schemeClr val="bg1"/>
                        </a:solidFill>
                        <a:effectLst/>
                        <a:latin typeface="Calibri" panose="020F0502020204030204" pitchFamily="34" charset="0"/>
                        <a:cs typeface="Calibri" panose="020F0502020204030204" pitchFamily="34" charset="0"/>
                      </a:endParaRPr>
                    </a:p>
                    <a:p>
                      <a:pPr algn="ctr">
                        <a:lnSpc>
                          <a:spcPct val="100000"/>
                        </a:lnSpc>
                      </a:pPr>
                      <a:r>
                        <a:rPr lang="en-GB" sz="900" dirty="0">
                          <a:solidFill>
                            <a:schemeClr val="bg1"/>
                          </a:solidFill>
                          <a:effectLst/>
                          <a:latin typeface="Calibri" panose="020F0502020204030204" pitchFamily="34" charset="0"/>
                          <a:cs typeface="Calibri" panose="020F0502020204030204" pitchFamily="34" charset="0"/>
                        </a:rPr>
                        <a:t>n = 65,642</a:t>
                      </a:r>
                      <a:endParaRPr lang="da-DK" sz="9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1"/>
                    </a:solidFill>
                  </a:tcPr>
                </a:tc>
                <a:tc>
                  <a:txBody>
                    <a:bodyPr/>
                    <a:lstStyle/>
                    <a:p>
                      <a:pPr algn="ctr">
                        <a:lnSpc>
                          <a:spcPct val="100000"/>
                        </a:lnSpc>
                      </a:pPr>
                      <a:r>
                        <a:rPr lang="da-DK" sz="900" dirty="0">
                          <a:solidFill>
                            <a:schemeClr val="bg1"/>
                          </a:solidFill>
                          <a:effectLst/>
                          <a:latin typeface="Calibri" panose="020F0502020204030204" pitchFamily="34" charset="0"/>
                          <a:cs typeface="Calibri" panose="020F0502020204030204" pitchFamily="34" charset="0"/>
                        </a:rPr>
                        <a:t>Control </a:t>
                      </a:r>
                      <a:r>
                        <a:rPr lang="da-DK" sz="900" dirty="0" err="1">
                          <a:solidFill>
                            <a:schemeClr val="bg1"/>
                          </a:solidFill>
                          <a:effectLst/>
                          <a:latin typeface="Calibri" panose="020F0502020204030204" pitchFamily="34" charset="0"/>
                          <a:cs typeface="Calibri" panose="020F0502020204030204" pitchFamily="34" charset="0"/>
                        </a:rPr>
                        <a:t>group</a:t>
                      </a:r>
                      <a:endParaRPr lang="da-DK" sz="900" dirty="0">
                        <a:solidFill>
                          <a:schemeClr val="bg1"/>
                        </a:solidFill>
                        <a:effectLst/>
                        <a:latin typeface="Calibri" panose="020F0502020204030204" pitchFamily="34" charset="0"/>
                        <a:cs typeface="Calibri" panose="020F0502020204030204" pitchFamily="34" charset="0"/>
                      </a:endParaRPr>
                    </a:p>
                    <a:p>
                      <a:pPr algn="ctr">
                        <a:lnSpc>
                          <a:spcPct val="100000"/>
                        </a:lnSpc>
                      </a:pPr>
                      <a:r>
                        <a:rPr lang="en-GB" sz="900" dirty="0">
                          <a:solidFill>
                            <a:schemeClr val="bg1"/>
                          </a:solidFill>
                          <a:effectLst/>
                          <a:latin typeface="Calibri" panose="020F0502020204030204" pitchFamily="34" charset="0"/>
                          <a:cs typeface="Calibri" panose="020F0502020204030204" pitchFamily="34" charset="0"/>
                        </a:rPr>
                        <a:t>n = 65,634</a:t>
                      </a:r>
                      <a:endParaRPr lang="da-DK" sz="9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1"/>
                    </a:solidFill>
                  </a:tcPr>
                </a:tc>
                <a:tc>
                  <a:txBody>
                    <a:bodyPr/>
                    <a:lstStyle/>
                    <a:p>
                      <a:pPr algn="ctr">
                        <a:lnSpc>
                          <a:spcPct val="100000"/>
                        </a:lnSpc>
                      </a:pPr>
                      <a:r>
                        <a:rPr lang="en-GB" sz="900" dirty="0">
                          <a:solidFill>
                            <a:schemeClr val="bg1"/>
                          </a:solidFill>
                          <a:effectLst/>
                          <a:latin typeface="Calibri" panose="020F0502020204030204" pitchFamily="34" charset="0"/>
                          <a:cs typeface="Calibri" panose="020F0502020204030204" pitchFamily="34" charset="0"/>
                        </a:rPr>
                        <a:t>Vaccine effectiveness </a:t>
                      </a:r>
                    </a:p>
                    <a:p>
                      <a:pPr algn="ctr">
                        <a:lnSpc>
                          <a:spcPct val="100000"/>
                        </a:lnSpc>
                      </a:pPr>
                      <a:r>
                        <a:rPr lang="en-GB" sz="900" dirty="0">
                          <a:solidFill>
                            <a:schemeClr val="bg1"/>
                          </a:solidFill>
                          <a:effectLst/>
                          <a:latin typeface="Calibri" panose="020F0502020204030204" pitchFamily="34" charset="0"/>
                          <a:cs typeface="Calibri" panose="020F0502020204030204" pitchFamily="34" charset="0"/>
                        </a:rPr>
                        <a:t>(95% CI)</a:t>
                      </a:r>
                      <a:endParaRPr lang="da-DK" sz="9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1"/>
                    </a:solidFill>
                  </a:tcPr>
                </a:tc>
                <a:tc>
                  <a:txBody>
                    <a:bodyPr/>
                    <a:lstStyle/>
                    <a:p>
                      <a:pPr algn="ctr">
                        <a:lnSpc>
                          <a:spcPct val="100000"/>
                        </a:lnSpc>
                      </a:pPr>
                      <a:r>
                        <a:rPr lang="da-DK" sz="9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P-</a:t>
                      </a:r>
                      <a:r>
                        <a:rPr lang="da-DK" sz="900" dirty="0" err="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value</a:t>
                      </a:r>
                      <a:endParaRPr lang="da-DK" sz="9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1"/>
                    </a:solidFill>
                  </a:tcPr>
                </a:tc>
                <a:tc>
                  <a:txBody>
                    <a:bodyPr/>
                    <a:lstStyle/>
                    <a:p>
                      <a:pPr algn="ctr">
                        <a:lnSpc>
                          <a:spcPct val="100000"/>
                        </a:lnSpc>
                      </a:pPr>
                      <a:r>
                        <a:rPr lang="da-DK" sz="9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NNV</a:t>
                      </a:r>
                    </a:p>
                  </a:txBody>
                  <a:tcPr marL="68580" marR="68580" marT="0" marB="0" anchor="ctr">
                    <a:solidFill>
                      <a:schemeClr val="accent1"/>
                    </a:solidFill>
                  </a:tcPr>
                </a:tc>
                <a:extLst>
                  <a:ext uri="{0D108BD9-81ED-4DB2-BD59-A6C34878D82A}">
                    <a16:rowId xmlns:a16="http://schemas.microsoft.com/office/drawing/2014/main" val="470289309"/>
                  </a:ext>
                </a:extLst>
              </a:tr>
              <a:tr h="0">
                <a:tc>
                  <a:txBody>
                    <a:bodyPr/>
                    <a:lstStyle/>
                    <a:p>
                      <a:pPr>
                        <a:lnSpc>
                          <a:spcPct val="100000"/>
                        </a:lnSpc>
                      </a:pPr>
                      <a:r>
                        <a:rPr lang="en-GB" sz="900" dirty="0">
                          <a:solidFill>
                            <a:schemeClr val="bg1"/>
                          </a:solidFill>
                          <a:effectLst/>
                          <a:latin typeface="Calibri" panose="020F0502020204030204" pitchFamily="34" charset="0"/>
                          <a:cs typeface="Calibri" panose="020F0502020204030204" pitchFamily="34" charset="0"/>
                        </a:rPr>
                        <a:t>Endpoint</a:t>
                      </a:r>
                      <a:endParaRPr lang="da-DK" sz="9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b">
                    <a:solidFill>
                      <a:schemeClr val="accent1"/>
                    </a:solidFill>
                  </a:tcPr>
                </a:tc>
                <a:tc gridSpan="2">
                  <a:txBody>
                    <a:bodyPr/>
                    <a:lstStyle/>
                    <a:p>
                      <a:pPr algn="ctr">
                        <a:lnSpc>
                          <a:spcPct val="100000"/>
                        </a:lnSpc>
                      </a:pPr>
                      <a:r>
                        <a:rPr lang="en-GB" sz="900" b="1" dirty="0">
                          <a:solidFill>
                            <a:schemeClr val="bg1"/>
                          </a:solidFill>
                          <a:effectLst/>
                          <a:latin typeface="Calibri" panose="020F0502020204030204" pitchFamily="34" charset="0"/>
                          <a:cs typeface="Calibri" panose="020F0502020204030204" pitchFamily="34" charset="0"/>
                        </a:rPr>
                        <a:t>No. of events</a:t>
                      </a:r>
                      <a:endParaRPr lang="da-DK" sz="9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1"/>
                    </a:solidFill>
                  </a:tcPr>
                </a:tc>
                <a:tc hMerge="1">
                  <a:txBody>
                    <a:bodyPr/>
                    <a:lstStyle/>
                    <a:p>
                      <a:pPr algn="ctr">
                        <a:lnSpc>
                          <a:spcPct val="100000"/>
                        </a:lnSpc>
                      </a:pPr>
                      <a:endParaRPr lang="da-DK" sz="12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1"/>
                    </a:solidFill>
                  </a:tcPr>
                </a:tc>
                <a:tc>
                  <a:txBody>
                    <a:bodyPr/>
                    <a:lstStyle/>
                    <a:p>
                      <a:pPr algn="ctr">
                        <a:lnSpc>
                          <a:spcPct val="100000"/>
                        </a:lnSpc>
                      </a:pPr>
                      <a:endParaRPr lang="da-DK" sz="9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solidFill>
                      <a:schemeClr val="accent1"/>
                    </a:solidFill>
                  </a:tcPr>
                </a:tc>
                <a:tc>
                  <a:txBody>
                    <a:bodyPr/>
                    <a:lstStyle/>
                    <a:p>
                      <a:pPr algn="ctr">
                        <a:lnSpc>
                          <a:spcPct val="100000"/>
                        </a:lnSpc>
                      </a:pPr>
                      <a:endParaRPr lang="da-DK" sz="9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solidFill>
                      <a:schemeClr val="accent1"/>
                    </a:solidFill>
                  </a:tcPr>
                </a:tc>
                <a:tc>
                  <a:txBody>
                    <a:bodyPr/>
                    <a:lstStyle/>
                    <a:p>
                      <a:pPr algn="ctr">
                        <a:lnSpc>
                          <a:spcPct val="100000"/>
                        </a:lnSpc>
                      </a:pPr>
                      <a:endParaRPr lang="da-DK" sz="9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solidFill>
                      <a:schemeClr val="accent1"/>
                    </a:solidFill>
                  </a:tcPr>
                </a:tc>
                <a:extLst>
                  <a:ext uri="{0D108BD9-81ED-4DB2-BD59-A6C34878D82A}">
                    <a16:rowId xmlns:a16="http://schemas.microsoft.com/office/drawing/2014/main" val="116894552"/>
                  </a:ext>
                </a:extLst>
              </a:tr>
              <a:tr h="0">
                <a:tc>
                  <a:txBody>
                    <a:bodyPr/>
                    <a:lstStyle/>
                    <a:p>
                      <a:pPr algn="ctr">
                        <a:lnSpc>
                          <a:spcPct val="100000"/>
                        </a:lnSpc>
                      </a:pPr>
                      <a:r>
                        <a:rPr lang="en-GB" sz="900" b="1" i="1" dirty="0">
                          <a:effectLst/>
                          <a:latin typeface="Calibri" panose="020F0502020204030204" pitchFamily="34" charset="0"/>
                          <a:ea typeface="Times New Roman" panose="02020603050405020304" pitchFamily="18" charset="0"/>
                          <a:cs typeface="Calibri" panose="020F0502020204030204" pitchFamily="34" charset="0"/>
                        </a:rPr>
                        <a:t>Primary endpoint</a:t>
                      </a:r>
                      <a:endParaRPr lang="da-DK" sz="900" b="1" i="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extLst>
                  <a:ext uri="{0D108BD9-81ED-4DB2-BD59-A6C34878D82A}">
                    <a16:rowId xmlns:a16="http://schemas.microsoft.com/office/drawing/2014/main" val="3636041947"/>
                  </a:ext>
                </a:extLst>
              </a:tr>
              <a:tr h="0">
                <a:tc>
                  <a:txBody>
                    <a:bodyPr/>
                    <a:lstStyle/>
                    <a:p>
                      <a:pPr>
                        <a:lnSpc>
                          <a:spcPct val="100000"/>
                        </a:lnSpc>
                      </a:pPr>
                      <a:r>
                        <a:rPr lang="en-GB" sz="900" b="0" dirty="0">
                          <a:effectLst/>
                          <a:latin typeface="Calibri" panose="020F0502020204030204" pitchFamily="34" charset="0"/>
                          <a:cs typeface="Calibri" panose="020F0502020204030204" pitchFamily="34" charset="0"/>
                        </a:rPr>
                        <a:t>Hospitalization for RSV-related respiratory tract disease</a:t>
                      </a:r>
                      <a:endParaRPr lang="da-DK" sz="90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lnSpc>
                          <a:spcPct val="100000"/>
                        </a:lnSpc>
                      </a:pPr>
                      <a:r>
                        <a:rPr lang="en-GB" sz="900" dirty="0">
                          <a:effectLst/>
                          <a:latin typeface="Calibri" panose="020F0502020204030204" pitchFamily="34" charset="0"/>
                          <a:ea typeface="Times New Roman" panose="02020603050405020304" pitchFamily="18" charset="0"/>
                          <a:cs typeface="Calibri" panose="020F0502020204030204" pitchFamily="34" charset="0"/>
                        </a:rPr>
                        <a:t>3</a:t>
                      </a: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lnSpc>
                          <a:spcPct val="100000"/>
                        </a:lnSpc>
                      </a:pPr>
                      <a:r>
                        <a:rPr lang="da-DK" sz="900">
                          <a:effectLst/>
                          <a:latin typeface="Calibri" panose="020F0502020204030204" pitchFamily="34" charset="0"/>
                          <a:ea typeface="Times New Roman" panose="02020603050405020304" pitchFamily="18" charset="0"/>
                          <a:cs typeface="Calibri" panose="020F0502020204030204" pitchFamily="34" charset="0"/>
                        </a:rPr>
                        <a:t>18</a:t>
                      </a: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83.3% (42.9% to 96.9%)</a:t>
                      </a:r>
                    </a:p>
                  </a:txBody>
                  <a:tcPr marL="68580" marR="68580" marT="0" marB="0" anchor="ctr">
                    <a:solidFill>
                      <a:schemeClr val="accent6">
                        <a:lumMod val="20000"/>
                        <a:lumOff val="80000"/>
                      </a:schemeClr>
                    </a:solidFill>
                  </a:tcP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0.007</a:t>
                      </a:r>
                    </a:p>
                  </a:txBody>
                  <a:tcPr marL="68580" marR="68580" marT="0" marB="0" anchor="ctr">
                    <a:solidFill>
                      <a:schemeClr val="accent6">
                        <a:lumMod val="20000"/>
                        <a:lumOff val="80000"/>
                      </a:schemeClr>
                    </a:solidFill>
                  </a:tcP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1818</a:t>
                      </a:r>
                    </a:p>
                  </a:txBody>
                  <a:tcPr marL="68580" marR="68580" marT="0" marB="0" anchor="ctr">
                    <a:solidFill>
                      <a:schemeClr val="accent6">
                        <a:lumMod val="20000"/>
                        <a:lumOff val="80000"/>
                      </a:schemeClr>
                    </a:solidFill>
                  </a:tcPr>
                </a:tc>
                <a:extLst>
                  <a:ext uri="{0D108BD9-81ED-4DB2-BD59-A6C34878D82A}">
                    <a16:rowId xmlns:a16="http://schemas.microsoft.com/office/drawing/2014/main" val="1388089854"/>
                  </a:ext>
                </a:extLst>
              </a:tr>
              <a:tr h="0">
                <a:tc>
                  <a:txBody>
                    <a:bodyPr/>
                    <a:lstStyle/>
                    <a:p>
                      <a:pPr algn="ctr">
                        <a:lnSpc>
                          <a:spcPct val="100000"/>
                        </a:lnSpc>
                      </a:pPr>
                      <a:r>
                        <a:rPr lang="en-GB" sz="900" b="1" i="1" dirty="0">
                          <a:effectLst/>
                          <a:latin typeface="Calibri" panose="020F0502020204030204" pitchFamily="34" charset="0"/>
                          <a:cs typeface="Calibri" panose="020F0502020204030204" pitchFamily="34" charset="0"/>
                        </a:rPr>
                        <a:t>Secondary endpoints</a:t>
                      </a:r>
                      <a:endParaRPr lang="da-DK" sz="900" b="1" i="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extLst>
                  <a:ext uri="{0D108BD9-81ED-4DB2-BD59-A6C34878D82A}">
                    <a16:rowId xmlns:a16="http://schemas.microsoft.com/office/drawing/2014/main" val="719731253"/>
                  </a:ext>
                </a:extLst>
              </a:tr>
              <a:tr h="0">
                <a:tc>
                  <a:txBody>
                    <a:bodyPr/>
                    <a:lstStyle/>
                    <a:p>
                      <a:pPr>
                        <a:lnSpc>
                          <a:spcPct val="100000"/>
                        </a:lnSpc>
                      </a:pPr>
                      <a:r>
                        <a:rPr lang="en-GB" sz="900" b="0" dirty="0">
                          <a:effectLst/>
                          <a:latin typeface="Calibri" panose="020F0502020204030204" pitchFamily="34" charset="0"/>
                          <a:cs typeface="Calibri" panose="020F0502020204030204" pitchFamily="34" charset="0"/>
                        </a:rPr>
                        <a:t>Hospitalization for RSV-related lower respiratory tract disease</a:t>
                      </a:r>
                      <a:endParaRPr lang="da-DK" sz="90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1</a:t>
                      </a:r>
                    </a:p>
                  </a:txBody>
                  <a:tcPr marL="68580" marR="68580" marT="0" marB="0" anchor="ctr">
                    <a:solidFill>
                      <a:schemeClr val="accent6">
                        <a:lumMod val="20000"/>
                        <a:lumOff val="80000"/>
                      </a:schemeClr>
                    </a:solidFill>
                  </a:tcPr>
                </a:tc>
                <a:tc>
                  <a:txBody>
                    <a:bodyPr/>
                    <a:lstStyle/>
                    <a:p>
                      <a:pPr algn="ctr">
                        <a:lnSpc>
                          <a:spcPct val="100000"/>
                        </a:lnSpc>
                      </a:pPr>
                      <a:r>
                        <a:rPr lang="da-DK" sz="900">
                          <a:effectLst/>
                          <a:latin typeface="Calibri" panose="020F0502020204030204" pitchFamily="34" charset="0"/>
                          <a:ea typeface="Times New Roman" panose="02020603050405020304" pitchFamily="18" charset="0"/>
                          <a:cs typeface="Calibri" panose="020F0502020204030204" pitchFamily="34" charset="0"/>
                        </a:rPr>
                        <a:t>12</a:t>
                      </a: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91.7% (43.7% to 99.8%)</a:t>
                      </a:r>
                    </a:p>
                  </a:txBody>
                  <a:tcPr marL="68580" marR="68580" marT="0" marB="0" anchor="ctr">
                    <a:solidFill>
                      <a:schemeClr val="accent6">
                        <a:lumMod val="20000"/>
                        <a:lumOff val="80000"/>
                      </a:schemeClr>
                    </a:solidFill>
                  </a:tcP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0.009</a:t>
                      </a:r>
                    </a:p>
                  </a:txBody>
                  <a:tcPr marL="68580" marR="68580" marT="0" marB="0" anchor="ctr">
                    <a:solidFill>
                      <a:schemeClr val="accent6">
                        <a:lumMod val="20000"/>
                        <a:lumOff val="80000"/>
                      </a:schemeClr>
                    </a:solidFill>
                  </a:tcP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2500</a:t>
                      </a:r>
                    </a:p>
                  </a:txBody>
                  <a:tcPr marL="68580" marR="68580" marT="0" marB="0" anchor="ctr">
                    <a:solidFill>
                      <a:schemeClr val="accent6">
                        <a:lumMod val="20000"/>
                        <a:lumOff val="80000"/>
                      </a:schemeClr>
                    </a:solidFill>
                  </a:tcPr>
                </a:tc>
                <a:extLst>
                  <a:ext uri="{0D108BD9-81ED-4DB2-BD59-A6C34878D82A}">
                    <a16:rowId xmlns:a16="http://schemas.microsoft.com/office/drawing/2014/main" val="470928601"/>
                  </a:ext>
                </a:extLst>
              </a:tr>
              <a:tr h="0">
                <a:tc>
                  <a:txBody>
                    <a:bodyPr/>
                    <a:lstStyle/>
                    <a:p>
                      <a:pPr>
                        <a:lnSpc>
                          <a:spcPct val="100000"/>
                        </a:lnSpc>
                      </a:pPr>
                      <a:r>
                        <a:rPr lang="en-GB" sz="900" b="0" dirty="0">
                          <a:effectLst/>
                          <a:latin typeface="Calibri" panose="020F0502020204030204" pitchFamily="34" charset="0"/>
                          <a:cs typeface="Calibri" panose="020F0502020204030204" pitchFamily="34" charset="0"/>
                        </a:rPr>
                        <a:t>Hospitalization for any respiratory tract disease</a:t>
                      </a:r>
                      <a:endParaRPr lang="da-DK" sz="90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284</a:t>
                      </a:r>
                    </a:p>
                  </a:txBody>
                  <a:tcPr marL="68580" marR="68580" marT="0" marB="0" anchor="ctr"/>
                </a:tc>
                <a:tc>
                  <a:txBody>
                    <a:bodyPr/>
                    <a:lstStyle/>
                    <a:p>
                      <a:pPr algn="ctr">
                        <a:lnSpc>
                          <a:spcPct val="100000"/>
                        </a:lnSpc>
                      </a:pPr>
                      <a:r>
                        <a:rPr lang="da-DK" sz="900">
                          <a:effectLst/>
                          <a:latin typeface="Calibri" panose="020F0502020204030204" pitchFamily="34" charset="0"/>
                          <a:ea typeface="Times New Roman" panose="02020603050405020304" pitchFamily="18" charset="0"/>
                          <a:cs typeface="Calibri" panose="020F0502020204030204" pitchFamily="34" charset="0"/>
                        </a:rPr>
                        <a:t>335</a:t>
                      </a: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15.2% (0.5% to 27.9%)</a:t>
                      </a:r>
                    </a:p>
                  </a:txBody>
                  <a:tcPr marL="68580" marR="68580" marT="0" marB="0" anchor="ct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0.041</a:t>
                      </a:r>
                    </a:p>
                  </a:txBody>
                  <a:tcPr marL="68580" marR="68580" marT="0" marB="0" anchor="ct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535</a:t>
                      </a:r>
                    </a:p>
                  </a:txBody>
                  <a:tcPr marL="68580" marR="68580" marT="0" marB="0" anchor="ctr"/>
                </a:tc>
                <a:extLst>
                  <a:ext uri="{0D108BD9-81ED-4DB2-BD59-A6C34878D82A}">
                    <a16:rowId xmlns:a16="http://schemas.microsoft.com/office/drawing/2014/main" val="3275219889"/>
                  </a:ext>
                </a:extLst>
              </a:tr>
              <a:tr h="78559">
                <a:tc>
                  <a:txBody>
                    <a:bodyPr/>
                    <a:lstStyle/>
                    <a:p>
                      <a:pPr>
                        <a:lnSpc>
                          <a:spcPct val="100000"/>
                        </a:lnSpc>
                      </a:pPr>
                      <a:r>
                        <a:rPr lang="da-DK" sz="900" b="0" dirty="0">
                          <a:effectLst/>
                          <a:latin typeface="Calibri" panose="020F0502020204030204" pitchFamily="34" charset="0"/>
                          <a:ea typeface="Times New Roman" panose="02020603050405020304" pitchFamily="18" charset="0"/>
                          <a:cs typeface="Calibri" panose="020F0502020204030204" pitchFamily="34" charset="0"/>
                        </a:rPr>
                        <a:t>RSV-</a:t>
                      </a:r>
                      <a:r>
                        <a:rPr lang="da-DK" sz="900" b="0" dirty="0" err="1">
                          <a:effectLst/>
                          <a:latin typeface="Calibri" panose="020F0502020204030204" pitchFamily="34" charset="0"/>
                          <a:ea typeface="Times New Roman" panose="02020603050405020304" pitchFamily="18" charset="0"/>
                          <a:cs typeface="Calibri" panose="020F0502020204030204" pitchFamily="34" charset="0"/>
                        </a:rPr>
                        <a:t>related</a:t>
                      </a:r>
                      <a:r>
                        <a:rPr lang="da-DK" sz="900" b="0" dirty="0">
                          <a:effectLst/>
                          <a:latin typeface="Calibri" panose="020F0502020204030204" pitchFamily="34" charset="0"/>
                          <a:ea typeface="Times New Roman" panose="02020603050405020304" pitchFamily="18" charset="0"/>
                          <a:cs typeface="Calibri" panose="020F0502020204030204" pitchFamily="34" charset="0"/>
                        </a:rPr>
                        <a:t> </a:t>
                      </a:r>
                      <a:r>
                        <a:rPr lang="da-DK" sz="900" b="0" dirty="0" err="1">
                          <a:effectLst/>
                          <a:latin typeface="Calibri" panose="020F0502020204030204" pitchFamily="34" charset="0"/>
                          <a:ea typeface="Times New Roman" panose="02020603050405020304" pitchFamily="18" charset="0"/>
                          <a:cs typeface="Calibri" panose="020F0502020204030204" pitchFamily="34" charset="0"/>
                        </a:rPr>
                        <a:t>hospitalization</a:t>
                      </a:r>
                      <a:r>
                        <a:rPr lang="da-DK" sz="900" b="0" dirty="0">
                          <a:effectLst/>
                          <a:latin typeface="Calibri" panose="020F0502020204030204" pitchFamily="34" charset="0"/>
                          <a:ea typeface="Times New Roman" panose="02020603050405020304" pitchFamily="18" charset="0"/>
                          <a:cs typeface="Calibri" panose="020F0502020204030204" pitchFamily="34" charset="0"/>
                        </a:rPr>
                        <a:t> (ICD-10 </a:t>
                      </a:r>
                      <a:r>
                        <a:rPr lang="da-DK" sz="900" b="0" dirty="0" err="1">
                          <a:effectLst/>
                          <a:latin typeface="Calibri" panose="020F0502020204030204" pitchFamily="34" charset="0"/>
                          <a:ea typeface="Times New Roman" panose="02020603050405020304" pitchFamily="18" charset="0"/>
                          <a:cs typeface="Calibri" panose="020F0502020204030204" pitchFamily="34" charset="0"/>
                        </a:rPr>
                        <a:t>codes</a:t>
                      </a:r>
                      <a:r>
                        <a:rPr lang="da-DK" sz="900" b="0" dirty="0">
                          <a:effectLst/>
                          <a:latin typeface="Calibri" panose="020F0502020204030204" pitchFamily="34" charset="0"/>
                          <a:ea typeface="Times New Roman" panose="02020603050405020304" pitchFamily="18" charset="0"/>
                          <a:cs typeface="Calibri" panose="020F0502020204030204" pitchFamily="34" charset="0"/>
                        </a:rPr>
                        <a:t>)</a:t>
                      </a:r>
                    </a:p>
                  </a:txBody>
                  <a:tcPr marL="68580" marR="68580" marT="0" marB="0" anchor="ctr">
                    <a:solidFill>
                      <a:schemeClr val="accent6">
                        <a:lumMod val="20000"/>
                        <a:lumOff val="80000"/>
                      </a:schemeClr>
                    </a:solidFill>
                  </a:tcP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1</a:t>
                      </a:r>
                    </a:p>
                  </a:txBody>
                  <a:tcPr marL="68580" marR="68580" marT="0" marB="0" anchor="ctr">
                    <a:solidFill>
                      <a:schemeClr val="accent6">
                        <a:lumMod val="20000"/>
                        <a:lumOff val="80000"/>
                      </a:schemeClr>
                    </a:solidFill>
                  </a:tcPr>
                </a:tc>
                <a:tc>
                  <a:txBody>
                    <a:bodyPr/>
                    <a:lstStyle/>
                    <a:p>
                      <a:pPr algn="ctr">
                        <a:lnSpc>
                          <a:spcPct val="100000"/>
                        </a:lnSpc>
                      </a:pPr>
                      <a:r>
                        <a:rPr lang="da-DK" sz="900">
                          <a:effectLst/>
                          <a:latin typeface="Calibri" panose="020F0502020204030204" pitchFamily="34" charset="0"/>
                          <a:ea typeface="Times New Roman" panose="02020603050405020304" pitchFamily="18" charset="0"/>
                          <a:cs typeface="Calibri" panose="020F0502020204030204" pitchFamily="34" charset="0"/>
                        </a:rPr>
                        <a:t>8</a:t>
                      </a: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87.5% (6.8% to 99.7%)</a:t>
                      </a:r>
                    </a:p>
                  </a:txBody>
                  <a:tcPr marL="68580" marR="68580" marT="0" marB="0" anchor="ctr">
                    <a:solidFill>
                      <a:schemeClr val="accent6">
                        <a:lumMod val="20000"/>
                        <a:lumOff val="80000"/>
                      </a:schemeClr>
                    </a:solidFill>
                  </a:tcPr>
                </a:tc>
                <a:tc>
                  <a:txBody>
                    <a:bodyPr/>
                    <a:lstStyle/>
                    <a:p>
                      <a:pPr algn="ctr">
                        <a:lnSpc>
                          <a:spcPct val="100000"/>
                        </a:lnSpc>
                      </a:pP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4000</a:t>
                      </a:r>
                    </a:p>
                  </a:txBody>
                  <a:tcPr marL="68580" marR="68580" marT="0" marB="0" anchor="ctr">
                    <a:solidFill>
                      <a:schemeClr val="accent6">
                        <a:lumMod val="20000"/>
                        <a:lumOff val="80000"/>
                      </a:schemeClr>
                    </a:solidFill>
                  </a:tcPr>
                </a:tc>
                <a:extLst>
                  <a:ext uri="{0D108BD9-81ED-4DB2-BD59-A6C34878D82A}">
                    <a16:rowId xmlns:a16="http://schemas.microsoft.com/office/drawing/2014/main" val="3474404026"/>
                  </a:ext>
                </a:extLst>
              </a:tr>
              <a:tr h="0">
                <a:tc>
                  <a:txBody>
                    <a:bodyPr/>
                    <a:lstStyle/>
                    <a:p>
                      <a:pPr>
                        <a:lnSpc>
                          <a:spcPct val="100000"/>
                        </a:lnSpc>
                      </a:pPr>
                      <a:r>
                        <a:rPr lang="da-DK" sz="900" b="0" dirty="0" err="1">
                          <a:effectLst/>
                          <a:latin typeface="Calibri" panose="020F0502020204030204" pitchFamily="34" charset="0"/>
                          <a:ea typeface="Times New Roman" panose="02020603050405020304" pitchFamily="18" charset="0"/>
                          <a:cs typeface="Calibri" panose="020F0502020204030204" pitchFamily="34" charset="0"/>
                        </a:rPr>
                        <a:t>Hospitalization</a:t>
                      </a:r>
                      <a:r>
                        <a:rPr lang="da-DK" sz="900" b="0" dirty="0">
                          <a:effectLst/>
                          <a:latin typeface="Calibri" panose="020F0502020204030204" pitchFamily="34" charset="0"/>
                          <a:ea typeface="Times New Roman" panose="02020603050405020304" pitchFamily="18" charset="0"/>
                          <a:cs typeface="Calibri" panose="020F0502020204030204" pitchFamily="34" charset="0"/>
                        </a:rPr>
                        <a:t> for RSV-</a:t>
                      </a:r>
                      <a:r>
                        <a:rPr lang="da-DK" sz="900" b="0" dirty="0" err="1">
                          <a:effectLst/>
                          <a:latin typeface="Calibri" panose="020F0502020204030204" pitchFamily="34" charset="0"/>
                          <a:ea typeface="Times New Roman" panose="02020603050405020304" pitchFamily="18" charset="0"/>
                          <a:cs typeface="Calibri" panose="020F0502020204030204" pitchFamily="34" charset="0"/>
                        </a:rPr>
                        <a:t>related</a:t>
                      </a:r>
                      <a:r>
                        <a:rPr lang="da-DK" sz="900" b="0" dirty="0">
                          <a:effectLst/>
                          <a:latin typeface="Calibri" panose="020F0502020204030204" pitchFamily="34" charset="0"/>
                          <a:ea typeface="Times New Roman" panose="02020603050405020304" pitchFamily="18" charset="0"/>
                          <a:cs typeface="Calibri" panose="020F0502020204030204" pitchFamily="34" charset="0"/>
                        </a:rPr>
                        <a:t> </a:t>
                      </a:r>
                      <a:r>
                        <a:rPr lang="da-DK" sz="900" b="0" dirty="0" err="1">
                          <a:effectLst/>
                          <a:latin typeface="Calibri" panose="020F0502020204030204" pitchFamily="34" charset="0"/>
                          <a:ea typeface="Times New Roman" panose="02020603050405020304" pitchFamily="18" charset="0"/>
                          <a:cs typeface="Calibri" panose="020F0502020204030204" pitchFamily="34" charset="0"/>
                        </a:rPr>
                        <a:t>cardiorespiratory</a:t>
                      </a:r>
                      <a:r>
                        <a:rPr lang="da-DK" sz="900" b="0" dirty="0">
                          <a:effectLst/>
                          <a:latin typeface="Calibri" panose="020F0502020204030204" pitchFamily="34" charset="0"/>
                          <a:ea typeface="Times New Roman" panose="02020603050405020304" pitchFamily="18" charset="0"/>
                          <a:cs typeface="Calibri" panose="020F0502020204030204" pitchFamily="34" charset="0"/>
                        </a:rPr>
                        <a:t> </a:t>
                      </a:r>
                      <a:r>
                        <a:rPr lang="da-DK" sz="900" b="0" dirty="0" err="1">
                          <a:effectLst/>
                          <a:latin typeface="Calibri" panose="020F0502020204030204" pitchFamily="34" charset="0"/>
                          <a:ea typeface="Times New Roman" panose="02020603050405020304" pitchFamily="18" charset="0"/>
                          <a:cs typeface="Calibri" panose="020F0502020204030204" pitchFamily="34" charset="0"/>
                        </a:rPr>
                        <a:t>disease</a:t>
                      </a:r>
                      <a:endParaRPr lang="da-DK" sz="90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3</a:t>
                      </a:r>
                    </a:p>
                  </a:txBody>
                  <a:tcPr marL="68580" marR="68580" marT="0" marB="0" anchor="ctr"/>
                </a:tc>
                <a:tc>
                  <a:txBody>
                    <a:bodyPr/>
                    <a:lstStyle/>
                    <a:p>
                      <a:pPr algn="ctr">
                        <a:lnSpc>
                          <a:spcPct val="100000"/>
                        </a:lnSpc>
                      </a:pPr>
                      <a:r>
                        <a:rPr lang="da-DK" sz="900"/>
                        <a:t>19</a:t>
                      </a: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84.2% (46.4% to 97.0%)</a:t>
                      </a:r>
                    </a:p>
                  </a:txBody>
                  <a:tcPr marL="68580" marR="68580" marT="0" marB="0" anchor="ctr"/>
                </a:tc>
                <a:tc>
                  <a:txBody>
                    <a:bodyPr/>
                    <a:lstStyle/>
                    <a:p>
                      <a:pPr algn="ctr">
                        <a:lnSpc>
                          <a:spcPct val="100000"/>
                        </a:lnSpc>
                      </a:pP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1695</a:t>
                      </a:r>
                    </a:p>
                  </a:txBody>
                  <a:tcPr marL="68580" marR="68580" marT="0" marB="0" anchor="ctr"/>
                </a:tc>
                <a:extLst>
                  <a:ext uri="{0D108BD9-81ED-4DB2-BD59-A6C34878D82A}">
                    <a16:rowId xmlns:a16="http://schemas.microsoft.com/office/drawing/2014/main" val="280648829"/>
                  </a:ext>
                </a:extLst>
              </a:tr>
              <a:tr h="0">
                <a:tc>
                  <a:txBody>
                    <a:bodyPr/>
                    <a:lstStyle/>
                    <a:p>
                      <a:pPr>
                        <a:lnSpc>
                          <a:spcPct val="100000"/>
                        </a:lnSpc>
                      </a:pPr>
                      <a:r>
                        <a:rPr lang="da-DK" sz="900" b="0" dirty="0" err="1">
                          <a:effectLst/>
                          <a:latin typeface="Calibri" panose="020F0502020204030204" pitchFamily="34" charset="0"/>
                          <a:ea typeface="Times New Roman" panose="02020603050405020304" pitchFamily="18" charset="0"/>
                          <a:cs typeface="Calibri" panose="020F0502020204030204" pitchFamily="34" charset="0"/>
                        </a:rPr>
                        <a:t>Hospitalization</a:t>
                      </a:r>
                      <a:r>
                        <a:rPr lang="da-DK" sz="900" b="0" dirty="0">
                          <a:effectLst/>
                          <a:latin typeface="Calibri" panose="020F0502020204030204" pitchFamily="34" charset="0"/>
                          <a:ea typeface="Times New Roman" panose="02020603050405020304" pitchFamily="18" charset="0"/>
                          <a:cs typeface="Calibri" panose="020F0502020204030204" pitchFamily="34" charset="0"/>
                        </a:rPr>
                        <a:t> for </a:t>
                      </a:r>
                      <a:r>
                        <a:rPr lang="da-DK" sz="900" b="0" dirty="0" err="1">
                          <a:effectLst/>
                          <a:latin typeface="Calibri" panose="020F0502020204030204" pitchFamily="34" charset="0"/>
                          <a:ea typeface="Times New Roman" panose="02020603050405020304" pitchFamily="18" charset="0"/>
                          <a:cs typeface="Calibri" panose="020F0502020204030204" pitchFamily="34" charset="0"/>
                        </a:rPr>
                        <a:t>any</a:t>
                      </a:r>
                      <a:r>
                        <a:rPr lang="da-DK" sz="900" b="0" dirty="0">
                          <a:effectLst/>
                          <a:latin typeface="Calibri" panose="020F0502020204030204" pitchFamily="34" charset="0"/>
                          <a:ea typeface="Times New Roman" panose="02020603050405020304" pitchFamily="18" charset="0"/>
                          <a:cs typeface="Calibri" panose="020F0502020204030204" pitchFamily="34" charset="0"/>
                        </a:rPr>
                        <a:t> </a:t>
                      </a:r>
                      <a:r>
                        <a:rPr lang="da-DK" sz="900" b="0" dirty="0" err="1">
                          <a:effectLst/>
                          <a:latin typeface="Calibri" panose="020F0502020204030204" pitchFamily="34" charset="0"/>
                          <a:ea typeface="Times New Roman" panose="02020603050405020304" pitchFamily="18" charset="0"/>
                          <a:cs typeface="Calibri" panose="020F0502020204030204" pitchFamily="34" charset="0"/>
                        </a:rPr>
                        <a:t>cardiorespiratory</a:t>
                      </a:r>
                      <a:r>
                        <a:rPr lang="da-DK" sz="900" b="0" dirty="0">
                          <a:effectLst/>
                          <a:latin typeface="Calibri" panose="020F0502020204030204" pitchFamily="34" charset="0"/>
                          <a:ea typeface="Times New Roman" panose="02020603050405020304" pitchFamily="18" charset="0"/>
                          <a:cs typeface="Calibri" panose="020F0502020204030204" pitchFamily="34" charset="0"/>
                        </a:rPr>
                        <a:t> </a:t>
                      </a:r>
                      <a:r>
                        <a:rPr lang="da-DK" sz="900" b="0" dirty="0" err="1">
                          <a:effectLst/>
                          <a:latin typeface="Calibri" panose="020F0502020204030204" pitchFamily="34" charset="0"/>
                          <a:ea typeface="Times New Roman" panose="02020603050405020304" pitchFamily="18" charset="0"/>
                          <a:cs typeface="Calibri" panose="020F0502020204030204" pitchFamily="34" charset="0"/>
                        </a:rPr>
                        <a:t>disease</a:t>
                      </a:r>
                      <a:endParaRPr lang="da-DK" sz="90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715</a:t>
                      </a:r>
                    </a:p>
                  </a:txBody>
                  <a:tcPr marL="68580" marR="68580" marT="0" marB="0" anchor="ctr">
                    <a:solidFill>
                      <a:schemeClr val="accent6">
                        <a:lumMod val="20000"/>
                        <a:lumOff val="80000"/>
                      </a:schemeClr>
                    </a:solidFill>
                  </a:tcPr>
                </a:tc>
                <a:tc>
                  <a:txBody>
                    <a:bodyPr/>
                    <a:lstStyle/>
                    <a:p>
                      <a:pPr algn="ctr">
                        <a:lnSpc>
                          <a:spcPct val="100000"/>
                        </a:lnSpc>
                      </a:pPr>
                      <a:r>
                        <a:rPr lang="da-DK" sz="900"/>
                        <a:t>794</a:t>
                      </a: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9.9% (0.3% to 18.7%)</a:t>
                      </a:r>
                    </a:p>
                  </a:txBody>
                  <a:tcPr marL="68580" marR="68580" marT="0" marB="0" anchor="ctr">
                    <a:solidFill>
                      <a:schemeClr val="accent6">
                        <a:lumMod val="20000"/>
                        <a:lumOff val="80000"/>
                      </a:schemeClr>
                    </a:solidFill>
                  </a:tcPr>
                </a:tc>
                <a:tc>
                  <a:txBody>
                    <a:bodyPr/>
                    <a:lstStyle/>
                    <a:p>
                      <a:pPr algn="ctr">
                        <a:lnSpc>
                          <a:spcPct val="100000"/>
                        </a:lnSpc>
                      </a:pP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345</a:t>
                      </a:r>
                    </a:p>
                  </a:txBody>
                  <a:tcPr marL="68580" marR="68580" marT="0" marB="0" anchor="ctr">
                    <a:solidFill>
                      <a:schemeClr val="accent6">
                        <a:lumMod val="20000"/>
                        <a:lumOff val="80000"/>
                      </a:schemeClr>
                    </a:solidFill>
                  </a:tcPr>
                </a:tc>
                <a:extLst>
                  <a:ext uri="{0D108BD9-81ED-4DB2-BD59-A6C34878D82A}">
                    <a16:rowId xmlns:a16="http://schemas.microsoft.com/office/drawing/2014/main" val="124000818"/>
                  </a:ext>
                </a:extLst>
              </a:tr>
              <a:tr h="0">
                <a:tc>
                  <a:txBody>
                    <a:bodyPr/>
                    <a:lstStyle/>
                    <a:p>
                      <a:pPr>
                        <a:lnSpc>
                          <a:spcPct val="100000"/>
                        </a:lnSpc>
                      </a:pPr>
                      <a:r>
                        <a:rPr lang="da-DK" sz="900" b="0" dirty="0" err="1">
                          <a:effectLst/>
                          <a:latin typeface="Calibri" panose="020F0502020204030204" pitchFamily="34" charset="0"/>
                          <a:ea typeface="Times New Roman" panose="02020603050405020304" pitchFamily="18" charset="0"/>
                          <a:cs typeface="Calibri" panose="020F0502020204030204" pitchFamily="34" charset="0"/>
                        </a:rPr>
                        <a:t>Hospitalization</a:t>
                      </a:r>
                      <a:r>
                        <a:rPr lang="da-DK" sz="900" b="0" dirty="0">
                          <a:effectLst/>
                          <a:latin typeface="Calibri" panose="020F0502020204030204" pitchFamily="34" charset="0"/>
                          <a:ea typeface="Times New Roman" panose="02020603050405020304" pitchFamily="18" charset="0"/>
                          <a:cs typeface="Calibri" panose="020F0502020204030204" pitchFamily="34" charset="0"/>
                        </a:rPr>
                        <a:t> for </a:t>
                      </a:r>
                      <a:r>
                        <a:rPr lang="da-DK" sz="900" b="0" dirty="0" err="1">
                          <a:effectLst/>
                          <a:latin typeface="Calibri" panose="020F0502020204030204" pitchFamily="34" charset="0"/>
                          <a:ea typeface="Times New Roman" panose="02020603050405020304" pitchFamily="18" charset="0"/>
                          <a:cs typeface="Calibri" panose="020F0502020204030204" pitchFamily="34" charset="0"/>
                        </a:rPr>
                        <a:t>any</a:t>
                      </a:r>
                      <a:r>
                        <a:rPr lang="da-DK" sz="900" b="0" dirty="0">
                          <a:effectLst/>
                          <a:latin typeface="Calibri" panose="020F0502020204030204" pitchFamily="34" charset="0"/>
                          <a:ea typeface="Times New Roman" panose="02020603050405020304" pitchFamily="18" charset="0"/>
                          <a:cs typeface="Calibri" panose="020F0502020204030204" pitchFamily="34" charset="0"/>
                        </a:rPr>
                        <a:t> </a:t>
                      </a:r>
                      <a:r>
                        <a:rPr lang="da-DK" sz="900" b="0" dirty="0" err="1">
                          <a:effectLst/>
                          <a:latin typeface="Calibri" panose="020F0502020204030204" pitchFamily="34" charset="0"/>
                          <a:ea typeface="Times New Roman" panose="02020603050405020304" pitchFamily="18" charset="0"/>
                          <a:cs typeface="Calibri" panose="020F0502020204030204" pitchFamily="34" charset="0"/>
                        </a:rPr>
                        <a:t>lower</a:t>
                      </a:r>
                      <a:r>
                        <a:rPr lang="da-DK" sz="900" b="0" dirty="0">
                          <a:effectLst/>
                          <a:latin typeface="Calibri" panose="020F0502020204030204" pitchFamily="34" charset="0"/>
                          <a:ea typeface="Times New Roman" panose="02020603050405020304" pitchFamily="18" charset="0"/>
                          <a:cs typeface="Calibri" panose="020F0502020204030204" pitchFamily="34" charset="0"/>
                        </a:rPr>
                        <a:t> </a:t>
                      </a:r>
                      <a:r>
                        <a:rPr lang="da-DK" sz="900" b="0" dirty="0" err="1">
                          <a:effectLst/>
                          <a:latin typeface="Calibri" panose="020F0502020204030204" pitchFamily="34" charset="0"/>
                          <a:ea typeface="Times New Roman" panose="02020603050405020304" pitchFamily="18" charset="0"/>
                          <a:cs typeface="Calibri" panose="020F0502020204030204" pitchFamily="34" charset="0"/>
                        </a:rPr>
                        <a:t>respiratory</a:t>
                      </a:r>
                      <a:r>
                        <a:rPr lang="da-DK" sz="900" b="0" dirty="0">
                          <a:effectLst/>
                          <a:latin typeface="Calibri" panose="020F0502020204030204" pitchFamily="34" charset="0"/>
                          <a:ea typeface="Times New Roman" panose="02020603050405020304" pitchFamily="18" charset="0"/>
                          <a:cs typeface="Calibri" panose="020F0502020204030204" pitchFamily="34" charset="0"/>
                        </a:rPr>
                        <a:t> </a:t>
                      </a:r>
                      <a:r>
                        <a:rPr lang="da-DK" sz="900" b="0" dirty="0" err="1">
                          <a:effectLst/>
                          <a:latin typeface="Calibri" panose="020F0502020204030204" pitchFamily="34" charset="0"/>
                          <a:ea typeface="Times New Roman" panose="02020603050405020304" pitchFamily="18" charset="0"/>
                          <a:cs typeface="Calibri" panose="020F0502020204030204" pitchFamily="34" charset="0"/>
                        </a:rPr>
                        <a:t>tract</a:t>
                      </a:r>
                      <a:r>
                        <a:rPr lang="da-DK" sz="900" b="0" dirty="0">
                          <a:effectLst/>
                          <a:latin typeface="Calibri" panose="020F0502020204030204" pitchFamily="34" charset="0"/>
                          <a:ea typeface="Times New Roman" panose="02020603050405020304" pitchFamily="18" charset="0"/>
                          <a:cs typeface="Calibri" panose="020F0502020204030204" pitchFamily="34" charset="0"/>
                        </a:rPr>
                        <a:t> </a:t>
                      </a:r>
                      <a:r>
                        <a:rPr lang="da-DK" sz="900" b="0" dirty="0" err="1">
                          <a:effectLst/>
                          <a:latin typeface="Calibri" panose="020F0502020204030204" pitchFamily="34" charset="0"/>
                          <a:ea typeface="Times New Roman" panose="02020603050405020304" pitchFamily="18" charset="0"/>
                          <a:cs typeface="Calibri" panose="020F0502020204030204" pitchFamily="34" charset="0"/>
                        </a:rPr>
                        <a:t>disease</a:t>
                      </a:r>
                      <a:endParaRPr lang="da-DK" sz="90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236</a:t>
                      </a:r>
                    </a:p>
                  </a:txBody>
                  <a:tcPr marL="68580" marR="68580" marT="0" marB="0" anchor="ctr"/>
                </a:tc>
                <a:tc>
                  <a:txBody>
                    <a:bodyPr/>
                    <a:lstStyle/>
                    <a:p>
                      <a:pPr algn="ctr">
                        <a:lnSpc>
                          <a:spcPct val="100000"/>
                        </a:lnSpc>
                      </a:pPr>
                      <a:r>
                        <a:rPr lang="da-DK" sz="900"/>
                        <a:t>298</a:t>
                      </a: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20.8% (5.8% to 33.6%)</a:t>
                      </a:r>
                    </a:p>
                  </a:txBody>
                  <a:tcPr marL="68580" marR="68580" marT="0" marB="0" anchor="ctr"/>
                </a:tc>
                <a:tc>
                  <a:txBody>
                    <a:bodyPr/>
                    <a:lstStyle/>
                    <a:p>
                      <a:pPr algn="ctr">
                        <a:lnSpc>
                          <a:spcPct val="100000"/>
                        </a:lnSpc>
                      </a:pP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440</a:t>
                      </a:r>
                    </a:p>
                  </a:txBody>
                  <a:tcPr marL="68580" marR="68580" marT="0" marB="0" anchor="ctr"/>
                </a:tc>
                <a:extLst>
                  <a:ext uri="{0D108BD9-81ED-4DB2-BD59-A6C34878D82A}">
                    <a16:rowId xmlns:a16="http://schemas.microsoft.com/office/drawing/2014/main" val="3519494699"/>
                  </a:ext>
                </a:extLst>
              </a:tr>
              <a:tr h="33975">
                <a:tc>
                  <a:txBody>
                    <a:bodyPr/>
                    <a:lstStyle/>
                    <a:p>
                      <a:pPr>
                        <a:lnSpc>
                          <a:spcPct val="100000"/>
                        </a:lnSpc>
                      </a:pPr>
                      <a:r>
                        <a:rPr lang="da-DK" sz="900" b="0" dirty="0" err="1">
                          <a:effectLst/>
                          <a:latin typeface="Calibri" panose="020F0502020204030204" pitchFamily="34" charset="0"/>
                          <a:ea typeface="Times New Roman" panose="02020603050405020304" pitchFamily="18" charset="0"/>
                          <a:cs typeface="Calibri" panose="020F0502020204030204" pitchFamily="34" charset="0"/>
                        </a:rPr>
                        <a:t>Hospitalization</a:t>
                      </a:r>
                      <a:r>
                        <a:rPr lang="da-DK" sz="900" b="0" dirty="0">
                          <a:effectLst/>
                          <a:latin typeface="Calibri" panose="020F0502020204030204" pitchFamily="34" charset="0"/>
                          <a:ea typeface="Times New Roman" panose="02020603050405020304" pitchFamily="18" charset="0"/>
                          <a:cs typeface="Calibri" panose="020F0502020204030204" pitchFamily="34" charset="0"/>
                        </a:rPr>
                        <a:t> for </a:t>
                      </a:r>
                      <a:r>
                        <a:rPr lang="da-DK" sz="900" b="0" dirty="0" err="1">
                          <a:effectLst/>
                          <a:latin typeface="Calibri" panose="020F0502020204030204" pitchFamily="34" charset="0"/>
                          <a:ea typeface="Times New Roman" panose="02020603050405020304" pitchFamily="18" charset="0"/>
                          <a:cs typeface="Calibri" panose="020F0502020204030204" pitchFamily="34" charset="0"/>
                        </a:rPr>
                        <a:t>any</a:t>
                      </a:r>
                      <a:r>
                        <a:rPr lang="da-DK" sz="900" b="0" dirty="0">
                          <a:effectLst/>
                          <a:latin typeface="Calibri" panose="020F0502020204030204" pitchFamily="34" charset="0"/>
                          <a:ea typeface="Times New Roman" panose="02020603050405020304" pitchFamily="18" charset="0"/>
                          <a:cs typeface="Calibri" panose="020F0502020204030204" pitchFamily="34" charset="0"/>
                        </a:rPr>
                        <a:t> cause</a:t>
                      </a:r>
                    </a:p>
                  </a:txBody>
                  <a:tcPr marL="68580" marR="68580" marT="0" marB="0" anchor="ctr">
                    <a:solidFill>
                      <a:schemeClr val="accent6">
                        <a:lumMod val="20000"/>
                        <a:lumOff val="80000"/>
                      </a:schemeClr>
                    </a:solidFill>
                  </a:tcP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3526</a:t>
                      </a:r>
                    </a:p>
                  </a:txBody>
                  <a:tcPr marL="68580" marR="68580" marT="0" marB="0" anchor="ctr">
                    <a:solidFill>
                      <a:schemeClr val="accent6">
                        <a:lumMod val="20000"/>
                        <a:lumOff val="80000"/>
                      </a:schemeClr>
                    </a:solidFill>
                  </a:tcPr>
                </a:tc>
                <a:tc>
                  <a:txBody>
                    <a:bodyPr/>
                    <a:lstStyle/>
                    <a:p>
                      <a:pPr algn="ctr">
                        <a:lnSpc>
                          <a:spcPct val="100000"/>
                        </a:lnSpc>
                      </a:pPr>
                      <a:r>
                        <a:rPr lang="da-DK" sz="900"/>
                        <a:t>3598</a:t>
                      </a: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2.0% (-2.7% to 6.5%)</a:t>
                      </a:r>
                    </a:p>
                  </a:txBody>
                  <a:tcPr marL="68580" marR="68580" marT="0" marB="0" anchor="ctr">
                    <a:solidFill>
                      <a:schemeClr val="accent6">
                        <a:lumMod val="20000"/>
                        <a:lumOff val="80000"/>
                      </a:schemeClr>
                    </a:solidFill>
                  </a:tcPr>
                </a:tc>
                <a:tc>
                  <a:txBody>
                    <a:bodyPr/>
                    <a:lstStyle/>
                    <a:p>
                      <a:pPr algn="ctr">
                        <a:lnSpc>
                          <a:spcPct val="100000"/>
                        </a:lnSpc>
                      </a:pP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tc>
                  <a:txBody>
                    <a:bodyPr/>
                    <a:lstStyle/>
                    <a:p>
                      <a:pPr algn="ctr">
                        <a:lnSpc>
                          <a:spcPct val="100000"/>
                        </a:lnSpc>
                      </a:pP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2593805928"/>
                  </a:ext>
                </a:extLst>
              </a:tr>
              <a:tr h="112135">
                <a:tc>
                  <a:txBody>
                    <a:bodyPr/>
                    <a:lstStyle/>
                    <a:p>
                      <a:pPr>
                        <a:lnSpc>
                          <a:spcPct val="100000"/>
                        </a:lnSpc>
                      </a:pPr>
                      <a:r>
                        <a:rPr lang="da-DK" sz="900" b="0" dirty="0">
                          <a:effectLst/>
                          <a:latin typeface="Calibri" panose="020F0502020204030204" pitchFamily="34" charset="0"/>
                          <a:ea typeface="Times New Roman" panose="02020603050405020304" pitchFamily="18" charset="0"/>
                          <a:cs typeface="Calibri" panose="020F0502020204030204" pitchFamily="34" charset="0"/>
                        </a:rPr>
                        <a:t>All-cause </a:t>
                      </a:r>
                      <a:r>
                        <a:rPr lang="da-DK" sz="900" b="0" dirty="0" err="1">
                          <a:effectLst/>
                          <a:latin typeface="Calibri" panose="020F0502020204030204" pitchFamily="34" charset="0"/>
                          <a:ea typeface="Times New Roman" panose="02020603050405020304" pitchFamily="18" charset="0"/>
                          <a:cs typeface="Calibri" panose="020F0502020204030204" pitchFamily="34" charset="0"/>
                        </a:rPr>
                        <a:t>mortality</a:t>
                      </a:r>
                      <a:endParaRPr lang="da-DK" sz="900" b="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146</a:t>
                      </a:r>
                    </a:p>
                  </a:txBody>
                  <a:tcPr marL="68580" marR="68580" marT="0" marB="0" anchor="ctr"/>
                </a:tc>
                <a:tc>
                  <a:txBody>
                    <a:bodyPr/>
                    <a:lstStyle/>
                    <a:p>
                      <a:pPr algn="ctr">
                        <a:lnSpc>
                          <a:spcPct val="100000"/>
                        </a:lnSpc>
                      </a:pPr>
                      <a:r>
                        <a:rPr lang="da-DK" sz="900" dirty="0"/>
                        <a:t>120</a:t>
                      </a: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r>
                        <a:rPr lang="da-DK" sz="900" dirty="0">
                          <a:effectLst/>
                          <a:latin typeface="Calibri" panose="020F0502020204030204" pitchFamily="34" charset="0"/>
                          <a:ea typeface="Times New Roman" panose="02020603050405020304" pitchFamily="18" charset="0"/>
                          <a:cs typeface="Calibri" panose="020F0502020204030204" pitchFamily="34" charset="0"/>
                        </a:rPr>
                        <a:t>-21.7% (-56.1% to 5.1%)</a:t>
                      </a:r>
                    </a:p>
                  </a:txBody>
                  <a:tcPr marL="68580" marR="68580" marT="0" marB="0" anchor="ctr"/>
                </a:tc>
                <a:tc>
                  <a:txBody>
                    <a:bodyPr/>
                    <a:lstStyle/>
                    <a:p>
                      <a:pPr algn="ctr">
                        <a:lnSpc>
                          <a:spcPct val="100000"/>
                        </a:lnSpc>
                      </a:pP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0000"/>
                        </a:lnSpc>
                      </a:pPr>
                      <a:endParaRPr lang="da-DK" sz="9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extLst>
                  <a:ext uri="{0D108BD9-81ED-4DB2-BD59-A6C34878D82A}">
                    <a16:rowId xmlns:a16="http://schemas.microsoft.com/office/drawing/2014/main" val="1918767309"/>
                  </a:ext>
                </a:extLst>
              </a:tr>
            </a:tbl>
          </a:graphicData>
        </a:graphic>
      </p:graphicFrame>
      <p:sp>
        <p:nvSpPr>
          <p:cNvPr id="9" name="Tekstfelt 4">
            <a:extLst>
              <a:ext uri="{FF2B5EF4-FFF2-40B4-BE49-F238E27FC236}">
                <a16:creationId xmlns:a16="http://schemas.microsoft.com/office/drawing/2014/main" id="{C20400C7-BA70-F1C9-1BE1-A5347AB05A2C}"/>
              </a:ext>
            </a:extLst>
          </p:cNvPr>
          <p:cNvSpPr txBox="1"/>
          <p:nvPr/>
        </p:nvSpPr>
        <p:spPr>
          <a:xfrm>
            <a:off x="5364088" y="4855851"/>
            <a:ext cx="4276757" cy="430887"/>
          </a:xfrm>
          <a:prstGeom prst="rect">
            <a:avLst/>
          </a:prstGeom>
          <a:noFill/>
        </p:spPr>
        <p:txBody>
          <a:bodyPr wrap="square" rtlCol="0">
            <a:spAutoFit/>
          </a:bodyPr>
          <a:lstStyle/>
          <a:p>
            <a:pPr marL="38700" defTabSz="360000">
              <a:spcBef>
                <a:spcPct val="20000"/>
              </a:spcBef>
              <a:buClr>
                <a:srgbClr val="C00000"/>
              </a:buClr>
            </a:pPr>
            <a:r>
              <a:rPr lang="da-DK" sz="1000" dirty="0"/>
              <a:t>Lassen MCH , et al</a:t>
            </a:r>
            <a:r>
              <a:rPr lang="da-DK" sz="1000" i="1" dirty="0"/>
              <a:t>. N </a:t>
            </a:r>
            <a:r>
              <a:rPr lang="da-DK" sz="1000" i="1" dirty="0" err="1"/>
              <a:t>Engl</a:t>
            </a:r>
            <a:r>
              <a:rPr lang="da-DK" sz="1000" i="1" dirty="0"/>
              <a:t> J Med</a:t>
            </a:r>
            <a:r>
              <a:rPr lang="da-DK" sz="1000" dirty="0"/>
              <a:t>. 2026; 394(2):138-151.</a:t>
            </a:r>
          </a:p>
          <a:p>
            <a:pPr marL="38700" indent="0" algn="l" defTabSz="360000" rtl="0" eaLnBrk="1" latinLnBrk="0" hangingPunct="1">
              <a:spcBef>
                <a:spcPct val="20000"/>
              </a:spcBef>
              <a:buClr>
                <a:srgbClr val="C00000"/>
              </a:buClr>
              <a:buFont typeface="Arial" panose="020B0604020202020204" pitchFamily="34" charset="0"/>
              <a:buNone/>
            </a:pPr>
            <a:endParaRPr lang="da-DK" sz="1000" b="1" dirty="0"/>
          </a:p>
        </p:txBody>
      </p:sp>
    </p:spTree>
    <p:extLst>
      <p:ext uri="{BB962C8B-B14F-4D97-AF65-F5344CB8AC3E}">
        <p14:creationId xmlns:p14="http://schemas.microsoft.com/office/powerpoint/2010/main" val="1168305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3E918-5AC8-8246-23C6-D765C68DA671}"/>
            </a:ext>
          </a:extLst>
        </p:cNvPr>
        <p:cNvGrpSpPr/>
        <p:nvPr/>
      </p:nvGrpSpPr>
      <p:grpSpPr>
        <a:xfrm>
          <a:off x="0" y="0"/>
          <a:ext cx="0" cy="0"/>
          <a:chOff x="0" y="0"/>
          <a:chExt cx="0" cy="0"/>
        </a:xfrm>
      </p:grpSpPr>
      <p:grpSp>
        <p:nvGrpSpPr>
          <p:cNvPr id="6" name="Gruppe 1">
            <a:extLst>
              <a:ext uri="{FF2B5EF4-FFF2-40B4-BE49-F238E27FC236}">
                <a16:creationId xmlns:a16="http://schemas.microsoft.com/office/drawing/2014/main" id="{969CA4C3-FE3B-0D1D-C2C3-FA3E44B228DB}"/>
              </a:ext>
            </a:extLst>
          </p:cNvPr>
          <p:cNvGrpSpPr/>
          <p:nvPr/>
        </p:nvGrpSpPr>
        <p:grpSpPr>
          <a:xfrm>
            <a:off x="5963800" y="2091135"/>
            <a:ext cx="2119049" cy="2049623"/>
            <a:chOff x="9257599" y="2896639"/>
            <a:chExt cx="1959057" cy="1898014"/>
          </a:xfrm>
          <a:solidFill>
            <a:schemeClr val="accent6"/>
          </a:solidFill>
        </p:grpSpPr>
        <p:sp>
          <p:nvSpPr>
            <p:cNvPr id="7" name="Graphique 9">
              <a:extLst>
                <a:ext uri="{FF2B5EF4-FFF2-40B4-BE49-F238E27FC236}">
                  <a16:creationId xmlns:a16="http://schemas.microsoft.com/office/drawing/2014/main" id="{E66EDB07-89B7-8EE3-C7BE-BB4EC99C0F15}"/>
                </a:ext>
              </a:extLst>
            </p:cNvPr>
            <p:cNvSpPr/>
            <p:nvPr/>
          </p:nvSpPr>
          <p:spPr>
            <a:xfrm>
              <a:off x="9257599" y="2896639"/>
              <a:ext cx="1959057" cy="1898014"/>
            </a:xfrm>
            <a:custGeom>
              <a:avLst/>
              <a:gdLst>
                <a:gd name="connsiteX0" fmla="*/ 767709 w 1535418"/>
                <a:gd name="connsiteY0" fmla="*/ 1515503 h 1515502"/>
                <a:gd name="connsiteX1" fmla="*/ 0 w 1535418"/>
                <a:gd name="connsiteY1" fmla="*/ 757778 h 1515502"/>
                <a:gd name="connsiteX2" fmla="*/ 767709 w 1535418"/>
                <a:gd name="connsiteY2" fmla="*/ 0 h 1515502"/>
                <a:gd name="connsiteX3" fmla="*/ 1535419 w 1535418"/>
                <a:gd name="connsiteY3" fmla="*/ 757778 h 1515502"/>
                <a:gd name="connsiteX4" fmla="*/ 767709 w 1535418"/>
                <a:gd name="connsiteY4" fmla="*/ 1515503 h 1515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5418" h="1515502">
                  <a:moveTo>
                    <a:pt x="767709" y="1515503"/>
                  </a:moveTo>
                  <a:cubicBezTo>
                    <a:pt x="289133" y="1515503"/>
                    <a:pt x="0" y="1236302"/>
                    <a:pt x="0" y="757778"/>
                  </a:cubicBezTo>
                  <a:cubicBezTo>
                    <a:pt x="0" y="279201"/>
                    <a:pt x="289133" y="0"/>
                    <a:pt x="767709" y="0"/>
                  </a:cubicBezTo>
                  <a:cubicBezTo>
                    <a:pt x="1246234" y="0"/>
                    <a:pt x="1535419" y="279201"/>
                    <a:pt x="1535419" y="757778"/>
                  </a:cubicBezTo>
                  <a:cubicBezTo>
                    <a:pt x="1535419" y="1236355"/>
                    <a:pt x="1246286" y="1515503"/>
                    <a:pt x="767709" y="1515503"/>
                  </a:cubicBezTo>
                  <a:close/>
                </a:path>
              </a:pathLst>
            </a:custGeom>
            <a:grpFill/>
            <a:ln w="5252" cap="flat">
              <a:solidFill>
                <a:schemeClr val="accent6"/>
              </a:solidFill>
              <a:prstDash val="solid"/>
              <a:miter/>
            </a:ln>
          </p:spPr>
          <p:txBody>
            <a:bodyPr rtlCol="0" anchor="ctr"/>
            <a:lstStyle/>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Verdana"/>
                <a:ea typeface="+mn-ea"/>
                <a:cs typeface="+mn-cs"/>
              </a:endParaRPr>
            </a:p>
          </p:txBody>
        </p:sp>
        <p:sp>
          <p:nvSpPr>
            <p:cNvPr id="8" name="TextBox 1107">
              <a:extLst>
                <a:ext uri="{FF2B5EF4-FFF2-40B4-BE49-F238E27FC236}">
                  <a16:creationId xmlns:a16="http://schemas.microsoft.com/office/drawing/2014/main" id="{4AFFC0C2-E3A9-8435-F6DB-2B8DF1F9F0F0}"/>
                </a:ext>
              </a:extLst>
            </p:cNvPr>
            <p:cNvSpPr txBox="1"/>
            <p:nvPr/>
          </p:nvSpPr>
          <p:spPr>
            <a:xfrm>
              <a:off x="9532834" y="3527540"/>
              <a:ext cx="1437650" cy="584775"/>
            </a:xfrm>
            <a:prstGeom prst="rect">
              <a:avLst/>
            </a:prstGeom>
            <a:no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Verdana"/>
                </a:rPr>
                <a:t>513</a:t>
              </a:r>
              <a:r>
                <a:rPr kumimoji="0" lang="en-US" sz="3200" b="1" i="0" u="none" strike="noStrike" kern="1200" cap="none" spc="0" normalizeH="0" baseline="0" noProof="0" dirty="0">
                  <a:ln>
                    <a:noFill/>
                  </a:ln>
                  <a:solidFill>
                    <a:prstClr val="white"/>
                  </a:solidFill>
                  <a:effectLst/>
                  <a:uLnTx/>
                  <a:uFillTx/>
                  <a:latin typeface="Verdana"/>
                  <a:ea typeface="+mn-ea"/>
                  <a:cs typeface="+mn-cs"/>
                </a:rPr>
                <a:t>K</a:t>
              </a:r>
            </a:p>
          </p:txBody>
        </p:sp>
      </p:grpSp>
      <p:grpSp>
        <p:nvGrpSpPr>
          <p:cNvPr id="9" name="Gruppe 13">
            <a:extLst>
              <a:ext uri="{FF2B5EF4-FFF2-40B4-BE49-F238E27FC236}">
                <a16:creationId xmlns:a16="http://schemas.microsoft.com/office/drawing/2014/main" id="{7D98670D-D8A4-3260-52A7-A317D3514B37}"/>
              </a:ext>
            </a:extLst>
          </p:cNvPr>
          <p:cNvGrpSpPr/>
          <p:nvPr/>
        </p:nvGrpSpPr>
        <p:grpSpPr>
          <a:xfrm>
            <a:off x="1009457" y="1624359"/>
            <a:ext cx="1108435" cy="1141138"/>
            <a:chOff x="4658803" y="2240789"/>
            <a:chExt cx="1496422" cy="1496422"/>
          </a:xfrm>
        </p:grpSpPr>
        <p:sp>
          <p:nvSpPr>
            <p:cNvPr id="10" name="Oval 159">
              <a:extLst>
                <a:ext uri="{FF2B5EF4-FFF2-40B4-BE49-F238E27FC236}">
                  <a16:creationId xmlns:a16="http://schemas.microsoft.com/office/drawing/2014/main" id="{E54BD328-B9B0-4A76-2F8B-445C2A65122B}"/>
                </a:ext>
              </a:extLst>
            </p:cNvPr>
            <p:cNvSpPr/>
            <p:nvPr/>
          </p:nvSpPr>
          <p:spPr>
            <a:xfrm>
              <a:off x="4658803" y="2240789"/>
              <a:ext cx="1496422" cy="1496422"/>
            </a:xfrm>
            <a:prstGeom prst="ellipse">
              <a:avLst/>
            </a:prstGeom>
            <a:solidFill>
              <a:srgbClr val="C9142C"/>
            </a:solidFill>
            <a:ln>
              <a:solidFill>
                <a:srgbClr val="C914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8933" rtl="0" eaLnBrk="1" fontAlgn="auto" latinLnBrk="0" hangingPunct="1">
                <a:lnSpc>
                  <a:spcPct val="100000"/>
                </a:lnSpc>
                <a:spcBef>
                  <a:spcPts val="0"/>
                </a:spcBef>
                <a:spcAft>
                  <a:spcPts val="0"/>
                </a:spcAft>
                <a:buClrTx/>
                <a:buSzTx/>
                <a:buFontTx/>
                <a:buNone/>
                <a:tabLst/>
                <a:defRPr/>
              </a:pPr>
              <a:endParaRPr kumimoji="0" lang="en-IN" sz="1711" b="0" i="0" u="none" strike="noStrike" kern="1200" cap="none" spc="0" normalizeH="0" baseline="0" noProof="0">
                <a:ln>
                  <a:noFill/>
                </a:ln>
                <a:solidFill>
                  <a:prstClr val="white"/>
                </a:solidFill>
                <a:effectLst/>
                <a:uLnTx/>
                <a:uFillTx/>
                <a:latin typeface="Verdana"/>
                <a:ea typeface="+mn-ea"/>
                <a:cs typeface="+mn-cs"/>
              </a:endParaRPr>
            </a:p>
          </p:txBody>
        </p:sp>
        <p:sp>
          <p:nvSpPr>
            <p:cNvPr id="11" name="TextBox 1107">
              <a:extLst>
                <a:ext uri="{FF2B5EF4-FFF2-40B4-BE49-F238E27FC236}">
                  <a16:creationId xmlns:a16="http://schemas.microsoft.com/office/drawing/2014/main" id="{1BC59B4E-0BA3-1F5A-7FE2-ECE9CA967C78}"/>
                </a:ext>
              </a:extLst>
            </p:cNvPr>
            <p:cNvSpPr txBox="1"/>
            <p:nvPr/>
          </p:nvSpPr>
          <p:spPr>
            <a:xfrm>
              <a:off x="4874437" y="2773591"/>
              <a:ext cx="1065154" cy="430820"/>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Verdana"/>
                  <a:ea typeface="+mn-ea"/>
                  <a:cs typeface="+mn-cs"/>
                </a:rPr>
                <a:t>131K</a:t>
              </a:r>
            </a:p>
          </p:txBody>
        </p:sp>
      </p:grpSp>
      <p:sp>
        <p:nvSpPr>
          <p:cNvPr id="12" name="Graphic 19">
            <a:extLst>
              <a:ext uri="{FF2B5EF4-FFF2-40B4-BE49-F238E27FC236}">
                <a16:creationId xmlns:a16="http://schemas.microsoft.com/office/drawing/2014/main" id="{F505E549-6398-F61C-6293-DE90D7D35476}"/>
              </a:ext>
            </a:extLst>
          </p:cNvPr>
          <p:cNvSpPr/>
          <p:nvPr/>
        </p:nvSpPr>
        <p:spPr>
          <a:xfrm>
            <a:off x="2267744" y="2211710"/>
            <a:ext cx="396000" cy="396000"/>
          </a:xfrm>
          <a:custGeom>
            <a:avLst/>
            <a:gdLst>
              <a:gd name="connsiteX0" fmla="*/ 303552 w 607104"/>
              <a:gd name="connsiteY0" fmla="*/ 0 h 607105"/>
              <a:gd name="connsiteX1" fmla="*/ 607104 w 607104"/>
              <a:gd name="connsiteY1" fmla="*/ 303553 h 607105"/>
              <a:gd name="connsiteX2" fmla="*/ 303552 w 607104"/>
              <a:gd name="connsiteY2" fmla="*/ 607105 h 607105"/>
              <a:gd name="connsiteX3" fmla="*/ 0 w 607104"/>
              <a:gd name="connsiteY3" fmla="*/ 303553 h 607105"/>
              <a:gd name="connsiteX4" fmla="*/ 303552 w 607104"/>
              <a:gd name="connsiteY4" fmla="*/ 0 h 607105"/>
              <a:gd name="connsiteX5" fmla="*/ 271031 w 607104"/>
              <a:gd name="connsiteY5" fmla="*/ 433639 h 607105"/>
              <a:gd name="connsiteX6" fmla="*/ 271031 w 607104"/>
              <a:gd name="connsiteY6" fmla="*/ 336074 h 607105"/>
              <a:gd name="connsiteX7" fmla="*/ 173467 w 607104"/>
              <a:gd name="connsiteY7" fmla="*/ 336074 h 607105"/>
              <a:gd name="connsiteX8" fmla="*/ 140945 w 607104"/>
              <a:gd name="connsiteY8" fmla="*/ 303553 h 607105"/>
              <a:gd name="connsiteX9" fmla="*/ 173467 w 607104"/>
              <a:gd name="connsiteY9" fmla="*/ 271031 h 607105"/>
              <a:gd name="connsiteX10" fmla="*/ 271031 w 607104"/>
              <a:gd name="connsiteY10" fmla="*/ 271031 h 607105"/>
              <a:gd name="connsiteX11" fmla="*/ 271031 w 607104"/>
              <a:gd name="connsiteY11" fmla="*/ 173467 h 607105"/>
              <a:gd name="connsiteX12" fmla="*/ 303552 w 607104"/>
              <a:gd name="connsiteY12" fmla="*/ 140945 h 607105"/>
              <a:gd name="connsiteX13" fmla="*/ 336074 w 607104"/>
              <a:gd name="connsiteY13" fmla="*/ 173467 h 607105"/>
              <a:gd name="connsiteX14" fmla="*/ 336074 w 607104"/>
              <a:gd name="connsiteY14" fmla="*/ 271031 h 607105"/>
              <a:gd name="connsiteX15" fmla="*/ 433638 w 607104"/>
              <a:gd name="connsiteY15" fmla="*/ 271031 h 607105"/>
              <a:gd name="connsiteX16" fmla="*/ 466159 w 607104"/>
              <a:gd name="connsiteY16" fmla="*/ 303553 h 607105"/>
              <a:gd name="connsiteX17" fmla="*/ 433638 w 607104"/>
              <a:gd name="connsiteY17" fmla="*/ 336074 h 607105"/>
              <a:gd name="connsiteX18" fmla="*/ 336074 w 607104"/>
              <a:gd name="connsiteY18" fmla="*/ 336074 h 607105"/>
              <a:gd name="connsiteX19" fmla="*/ 336074 w 607104"/>
              <a:gd name="connsiteY19" fmla="*/ 433639 h 607105"/>
              <a:gd name="connsiteX20" fmla="*/ 303552 w 607104"/>
              <a:gd name="connsiteY20" fmla="*/ 466160 h 607105"/>
              <a:gd name="connsiteX21" fmla="*/ 271031 w 607104"/>
              <a:gd name="connsiteY21" fmla="*/ 433639 h 607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07104" h="607105">
                <a:moveTo>
                  <a:pt x="303552" y="0"/>
                </a:moveTo>
                <a:cubicBezTo>
                  <a:pt x="471158" y="0"/>
                  <a:pt x="607104" y="135947"/>
                  <a:pt x="607104" y="303553"/>
                </a:cubicBezTo>
                <a:cubicBezTo>
                  <a:pt x="607104" y="471159"/>
                  <a:pt x="471158" y="607105"/>
                  <a:pt x="303552" y="607105"/>
                </a:cubicBezTo>
                <a:cubicBezTo>
                  <a:pt x="135946" y="607105"/>
                  <a:pt x="0" y="471159"/>
                  <a:pt x="0" y="303553"/>
                </a:cubicBezTo>
                <a:cubicBezTo>
                  <a:pt x="0" y="135947"/>
                  <a:pt x="135946" y="0"/>
                  <a:pt x="303552" y="0"/>
                </a:cubicBezTo>
                <a:close/>
                <a:moveTo>
                  <a:pt x="271031" y="433639"/>
                </a:moveTo>
                <a:lnTo>
                  <a:pt x="271031" y="336074"/>
                </a:lnTo>
                <a:lnTo>
                  <a:pt x="173467" y="336074"/>
                </a:lnTo>
                <a:cubicBezTo>
                  <a:pt x="155597" y="336074"/>
                  <a:pt x="140945" y="321480"/>
                  <a:pt x="140945" y="303553"/>
                </a:cubicBezTo>
                <a:cubicBezTo>
                  <a:pt x="140945" y="285626"/>
                  <a:pt x="155540" y="271031"/>
                  <a:pt x="173467" y="271031"/>
                </a:cubicBezTo>
                <a:lnTo>
                  <a:pt x="271031" y="271031"/>
                </a:lnTo>
                <a:lnTo>
                  <a:pt x="271031" y="173467"/>
                </a:lnTo>
                <a:cubicBezTo>
                  <a:pt x="271031" y="155540"/>
                  <a:pt x="285625" y="140945"/>
                  <a:pt x="303552" y="140945"/>
                </a:cubicBezTo>
                <a:cubicBezTo>
                  <a:pt x="321479" y="140945"/>
                  <a:pt x="336074" y="155597"/>
                  <a:pt x="336074" y="173467"/>
                </a:cubicBezTo>
                <a:lnTo>
                  <a:pt x="336074" y="271031"/>
                </a:lnTo>
                <a:lnTo>
                  <a:pt x="433638" y="271031"/>
                </a:lnTo>
                <a:cubicBezTo>
                  <a:pt x="451565" y="271031"/>
                  <a:pt x="466159" y="285626"/>
                  <a:pt x="466159" y="303553"/>
                </a:cubicBezTo>
                <a:cubicBezTo>
                  <a:pt x="466159" y="321480"/>
                  <a:pt x="451507" y="336074"/>
                  <a:pt x="433638" y="336074"/>
                </a:cubicBezTo>
                <a:lnTo>
                  <a:pt x="336074" y="336074"/>
                </a:lnTo>
                <a:lnTo>
                  <a:pt x="336074" y="433639"/>
                </a:lnTo>
                <a:cubicBezTo>
                  <a:pt x="336074" y="451508"/>
                  <a:pt x="321479" y="466160"/>
                  <a:pt x="303552" y="466160"/>
                </a:cubicBezTo>
                <a:cubicBezTo>
                  <a:pt x="285625" y="466160"/>
                  <a:pt x="271031" y="451566"/>
                  <a:pt x="271031" y="433639"/>
                </a:cubicBezTo>
                <a:close/>
              </a:path>
            </a:pathLst>
          </a:custGeom>
          <a:solidFill>
            <a:schemeClr val="bg1">
              <a:lumMod val="85000"/>
            </a:schemeClr>
          </a:solidFill>
          <a:ln w="5661" cap="flat">
            <a:noFill/>
            <a:prstDash val="solid"/>
            <a:miter/>
          </a:ln>
        </p:spPr>
        <p:txBody>
          <a:bodyPr rtlCol="0" anchor="ctr"/>
          <a:lstStyle/>
          <a:p>
            <a:endParaRPr lang="da-DK"/>
          </a:p>
        </p:txBody>
      </p:sp>
      <p:sp>
        <p:nvSpPr>
          <p:cNvPr id="14" name="Subtitle 2">
            <a:extLst>
              <a:ext uri="{FF2B5EF4-FFF2-40B4-BE49-F238E27FC236}">
                <a16:creationId xmlns:a16="http://schemas.microsoft.com/office/drawing/2014/main" id="{37569E1A-1655-ADB0-0074-C44FA40F4138}"/>
              </a:ext>
            </a:extLst>
          </p:cNvPr>
          <p:cNvSpPr txBox="1">
            <a:spLocks/>
          </p:cNvSpPr>
          <p:nvPr/>
        </p:nvSpPr>
        <p:spPr>
          <a:xfrm>
            <a:off x="734061" y="2808625"/>
            <a:ext cx="1713139" cy="1166474"/>
          </a:xfrm>
          <a:prstGeom prst="rect">
            <a:avLst/>
          </a:prstGeom>
        </p:spPr>
        <p:txBody>
          <a:bodyPr vert="horz" lIns="0" tIns="0" rIns="0" bIns="0" rtlCol="0" anchor="t">
            <a:normAutofit/>
          </a:bodyPr>
          <a:lstStyle>
            <a:lvl1pPr marL="0" indent="0" algn="l" defTabSz="914400" rtl="0" eaLnBrk="1" latinLnBrk="0" hangingPunct="1">
              <a:lnSpc>
                <a:spcPct val="97000"/>
              </a:lnSpc>
              <a:spcBef>
                <a:spcPts val="0"/>
              </a:spcBef>
              <a:buFont typeface="+mj-lt"/>
              <a:buNone/>
              <a:defRPr sz="2400" b="0" kern="1200">
                <a:solidFill>
                  <a:schemeClr val="tx1"/>
                </a:solidFill>
                <a:latin typeface="+mn-lt"/>
                <a:ea typeface="+mn-ea"/>
                <a:cs typeface="+mn-cs"/>
              </a:defRPr>
            </a:lvl1pPr>
            <a:lvl2pPr marL="457200" indent="0" algn="ctr" defTabSz="914400" rtl="0" eaLnBrk="1" latinLnBrk="0" hangingPunct="1">
              <a:lnSpc>
                <a:spcPct val="98000"/>
              </a:lnSpc>
              <a:spcBef>
                <a:spcPts val="0"/>
              </a:spcBef>
              <a:buFont typeface="Aptos" panose="020B00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8000"/>
              </a:lnSpc>
              <a:spcBef>
                <a:spcPts val="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8000"/>
              </a:lnSpc>
              <a:spcBef>
                <a:spcPts val="0"/>
              </a:spcBef>
              <a:buFont typeface="+mj-lt"/>
              <a:buNone/>
              <a:defRPr sz="1600" kern="1200">
                <a:solidFill>
                  <a:schemeClr val="tx1"/>
                </a:solidFill>
                <a:latin typeface="+mn-lt"/>
                <a:ea typeface="+mn-ea"/>
                <a:cs typeface="+mn-cs"/>
              </a:defRPr>
            </a:lvl4pPr>
            <a:lvl5pPr marL="1828800" indent="0" algn="ctr" defTabSz="914400" rtl="0" eaLnBrk="1" latinLnBrk="0" hangingPunct="1">
              <a:lnSpc>
                <a:spcPct val="98000"/>
              </a:lnSpc>
              <a:spcBef>
                <a:spcPts val="0"/>
              </a:spcBef>
              <a:buFont typeface="Aptos" panose="020B00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lnSpc>
                <a:spcPts val="2100"/>
              </a:lnSpc>
            </a:pPr>
            <a:r>
              <a:rPr lang="en-US" sz="1600" b="1" dirty="0"/>
              <a:t>Denmark</a:t>
            </a:r>
          </a:p>
          <a:p>
            <a:pPr algn="ctr">
              <a:lnSpc>
                <a:spcPts val="2100"/>
              </a:lnSpc>
            </a:pPr>
            <a:r>
              <a:rPr lang="en-US" sz="1600" dirty="0"/>
              <a:t>Season: 2024/25</a:t>
            </a:r>
          </a:p>
          <a:p>
            <a:pPr algn="ctr">
              <a:lnSpc>
                <a:spcPts val="2100"/>
              </a:lnSpc>
            </a:pPr>
            <a:r>
              <a:rPr lang="en-US" sz="1600" dirty="0"/>
              <a:t>Age ≥60 years</a:t>
            </a:r>
          </a:p>
          <a:p>
            <a:pPr>
              <a:lnSpc>
                <a:spcPts val="2100"/>
              </a:lnSpc>
            </a:pPr>
            <a:endParaRPr lang="en-US" sz="1600" b="1" dirty="0">
              <a:solidFill>
                <a:schemeClr val="bg2">
                  <a:lumMod val="50000"/>
                </a:schemeClr>
              </a:solidFill>
              <a:latin typeface="+mj-lt"/>
            </a:endParaRPr>
          </a:p>
        </p:txBody>
      </p:sp>
      <p:sp>
        <p:nvSpPr>
          <p:cNvPr id="15" name="Subtitle 2">
            <a:extLst>
              <a:ext uri="{FF2B5EF4-FFF2-40B4-BE49-F238E27FC236}">
                <a16:creationId xmlns:a16="http://schemas.microsoft.com/office/drawing/2014/main" id="{669024E2-AB2C-0799-59A7-10BEC2BBFD18}"/>
              </a:ext>
            </a:extLst>
          </p:cNvPr>
          <p:cNvSpPr txBox="1">
            <a:spLocks/>
          </p:cNvSpPr>
          <p:nvPr/>
        </p:nvSpPr>
        <p:spPr>
          <a:xfrm>
            <a:off x="2480307" y="4265612"/>
            <a:ext cx="2484000" cy="864096"/>
          </a:xfrm>
          <a:prstGeom prst="rect">
            <a:avLst/>
          </a:prstGeom>
        </p:spPr>
        <p:txBody>
          <a:bodyPr vert="horz" lIns="0" tIns="0" rIns="0" bIns="0" rtlCol="0" anchor="t">
            <a:normAutofit/>
          </a:bodyPr>
          <a:lstStyle>
            <a:lvl1pPr marL="0" indent="0" algn="l" defTabSz="914400" rtl="0" eaLnBrk="1" latinLnBrk="0" hangingPunct="1">
              <a:lnSpc>
                <a:spcPct val="97000"/>
              </a:lnSpc>
              <a:spcBef>
                <a:spcPts val="0"/>
              </a:spcBef>
              <a:buFont typeface="+mj-lt"/>
              <a:buNone/>
              <a:defRPr sz="2400" b="0" kern="1200">
                <a:solidFill>
                  <a:schemeClr val="tx1"/>
                </a:solidFill>
                <a:latin typeface="+mn-lt"/>
                <a:ea typeface="+mn-ea"/>
                <a:cs typeface="+mn-cs"/>
              </a:defRPr>
            </a:lvl1pPr>
            <a:lvl2pPr marL="457200" indent="0" algn="ctr" defTabSz="914400" rtl="0" eaLnBrk="1" latinLnBrk="0" hangingPunct="1">
              <a:lnSpc>
                <a:spcPct val="98000"/>
              </a:lnSpc>
              <a:spcBef>
                <a:spcPts val="0"/>
              </a:spcBef>
              <a:buFont typeface="Aptos" panose="020B00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8000"/>
              </a:lnSpc>
              <a:spcBef>
                <a:spcPts val="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8000"/>
              </a:lnSpc>
              <a:spcBef>
                <a:spcPts val="0"/>
              </a:spcBef>
              <a:buFont typeface="+mj-lt"/>
              <a:buNone/>
              <a:defRPr sz="1600" kern="1200">
                <a:solidFill>
                  <a:schemeClr val="tx1"/>
                </a:solidFill>
                <a:latin typeface="+mn-lt"/>
                <a:ea typeface="+mn-ea"/>
                <a:cs typeface="+mn-cs"/>
              </a:defRPr>
            </a:lvl4pPr>
            <a:lvl5pPr marL="1828800" indent="0" algn="ctr" defTabSz="914400" rtl="0" eaLnBrk="1" latinLnBrk="0" hangingPunct="1">
              <a:lnSpc>
                <a:spcPct val="98000"/>
              </a:lnSpc>
              <a:spcBef>
                <a:spcPts val="0"/>
              </a:spcBef>
              <a:buFont typeface="Aptos" panose="020B00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lnSpc>
                <a:spcPts val="2100"/>
              </a:lnSpc>
            </a:pPr>
            <a:r>
              <a:rPr lang="en-US" sz="1600" b="1" dirty="0"/>
              <a:t>Denmark + Galicia, Spain</a:t>
            </a:r>
          </a:p>
          <a:p>
            <a:pPr algn="ctr">
              <a:lnSpc>
                <a:spcPts val="2100"/>
              </a:lnSpc>
            </a:pPr>
            <a:r>
              <a:rPr lang="en-US" sz="1600" dirty="0"/>
              <a:t>Season: 2025/26</a:t>
            </a:r>
          </a:p>
          <a:p>
            <a:pPr algn="ctr">
              <a:lnSpc>
                <a:spcPts val="2100"/>
              </a:lnSpc>
            </a:pPr>
            <a:r>
              <a:rPr lang="en-US" sz="1600" dirty="0"/>
              <a:t>Age ≥18 years</a:t>
            </a:r>
          </a:p>
          <a:p>
            <a:pPr>
              <a:lnSpc>
                <a:spcPts val="2100"/>
              </a:lnSpc>
            </a:pPr>
            <a:endParaRPr lang="en-US" sz="1600" b="1" dirty="0">
              <a:solidFill>
                <a:schemeClr val="bg2">
                  <a:lumMod val="50000"/>
                </a:schemeClr>
              </a:solidFill>
            </a:endParaRPr>
          </a:p>
          <a:p>
            <a:pPr>
              <a:lnSpc>
                <a:spcPts val="2100"/>
              </a:lnSpc>
            </a:pPr>
            <a:endParaRPr lang="en-US" sz="1600" b="1" dirty="0">
              <a:solidFill>
                <a:schemeClr val="bg2">
                  <a:lumMod val="50000"/>
                </a:schemeClr>
              </a:solidFill>
              <a:latin typeface="+mj-lt"/>
            </a:endParaRPr>
          </a:p>
        </p:txBody>
      </p:sp>
      <p:pic>
        <p:nvPicPr>
          <p:cNvPr id="17" name="Billede 21">
            <a:extLst>
              <a:ext uri="{FF2B5EF4-FFF2-40B4-BE49-F238E27FC236}">
                <a16:creationId xmlns:a16="http://schemas.microsoft.com/office/drawing/2014/main" id="{9B87C8DA-2051-2AD5-8B95-76384D9A82D1}"/>
              </a:ext>
            </a:extLst>
          </p:cNvPr>
          <p:cNvPicPr>
            <a:picLocks noChangeAspect="1"/>
          </p:cNvPicPr>
          <p:nvPr/>
        </p:nvPicPr>
        <p:blipFill>
          <a:blip r:embed="rId3"/>
          <a:srcRect l="1237" t="3746"/>
          <a:stretch/>
        </p:blipFill>
        <p:spPr>
          <a:xfrm>
            <a:off x="1089572" y="699542"/>
            <a:ext cx="962148" cy="648000"/>
          </a:xfrm>
          <a:prstGeom prst="rect">
            <a:avLst/>
          </a:prstGeom>
        </p:spPr>
      </p:pic>
      <p:grpSp>
        <p:nvGrpSpPr>
          <p:cNvPr id="19" name="Gruppe 31">
            <a:extLst>
              <a:ext uri="{FF2B5EF4-FFF2-40B4-BE49-F238E27FC236}">
                <a16:creationId xmlns:a16="http://schemas.microsoft.com/office/drawing/2014/main" id="{9AC53C3C-6A18-19CD-03F9-3D0C97F87000}"/>
              </a:ext>
            </a:extLst>
          </p:cNvPr>
          <p:cNvGrpSpPr/>
          <p:nvPr/>
        </p:nvGrpSpPr>
        <p:grpSpPr>
          <a:xfrm>
            <a:off x="2688070" y="2194928"/>
            <a:ext cx="2119048" cy="1982861"/>
            <a:chOff x="4617123" y="2354135"/>
            <a:chExt cx="2696195" cy="2441115"/>
          </a:xfrm>
        </p:grpSpPr>
        <p:grpSp>
          <p:nvGrpSpPr>
            <p:cNvPr id="20" name="Gruppe 8">
              <a:extLst>
                <a:ext uri="{FF2B5EF4-FFF2-40B4-BE49-F238E27FC236}">
                  <a16:creationId xmlns:a16="http://schemas.microsoft.com/office/drawing/2014/main" id="{C6F57465-D430-8D00-B6F0-26BF2F6C475B}"/>
                </a:ext>
              </a:extLst>
            </p:cNvPr>
            <p:cNvGrpSpPr/>
            <p:nvPr/>
          </p:nvGrpSpPr>
          <p:grpSpPr>
            <a:xfrm>
              <a:off x="4617123" y="2354135"/>
              <a:ext cx="1935667" cy="1935667"/>
              <a:chOff x="831660" y="1928805"/>
              <a:chExt cx="1935667" cy="1935667"/>
            </a:xfrm>
          </p:grpSpPr>
          <p:sp>
            <p:nvSpPr>
              <p:cNvPr id="24" name="Oval 147">
                <a:extLst>
                  <a:ext uri="{FF2B5EF4-FFF2-40B4-BE49-F238E27FC236}">
                    <a16:creationId xmlns:a16="http://schemas.microsoft.com/office/drawing/2014/main" id="{858C784E-FA6E-2DF2-E900-ED361998C625}"/>
                  </a:ext>
                </a:extLst>
              </p:cNvPr>
              <p:cNvSpPr/>
              <p:nvPr/>
            </p:nvSpPr>
            <p:spPr>
              <a:xfrm>
                <a:off x="831660" y="1928805"/>
                <a:ext cx="1935667" cy="1935667"/>
              </a:xfrm>
              <a:prstGeom prst="ellipse">
                <a:avLst/>
              </a:prstGeom>
              <a:solidFill>
                <a:srgbClr val="C914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8933" rtl="0" eaLnBrk="1" fontAlgn="auto" latinLnBrk="0" hangingPunct="1">
                  <a:lnSpc>
                    <a:spcPct val="100000"/>
                  </a:lnSpc>
                  <a:spcBef>
                    <a:spcPts val="0"/>
                  </a:spcBef>
                  <a:spcAft>
                    <a:spcPts val="0"/>
                  </a:spcAft>
                  <a:buClrTx/>
                  <a:buSzTx/>
                  <a:buFontTx/>
                  <a:buNone/>
                  <a:tabLst/>
                  <a:defRPr/>
                </a:pPr>
                <a:endParaRPr kumimoji="0" lang="en-IN" sz="1711" b="0" i="0" u="none" strike="noStrike" kern="1200" cap="none" spc="0" normalizeH="0" baseline="0" noProof="0">
                  <a:ln>
                    <a:noFill/>
                  </a:ln>
                  <a:solidFill>
                    <a:prstClr val="white"/>
                  </a:solidFill>
                  <a:effectLst/>
                  <a:uLnTx/>
                  <a:uFillTx/>
                  <a:latin typeface="Verdana"/>
                  <a:ea typeface="+mn-ea"/>
                  <a:cs typeface="+mn-cs"/>
                </a:endParaRPr>
              </a:p>
            </p:txBody>
          </p:sp>
          <p:sp>
            <p:nvSpPr>
              <p:cNvPr id="25" name="TextBox 1107">
                <a:extLst>
                  <a:ext uri="{FF2B5EF4-FFF2-40B4-BE49-F238E27FC236}">
                    <a16:creationId xmlns:a16="http://schemas.microsoft.com/office/drawing/2014/main" id="{2C734284-C9F1-B1B7-0A0B-EFAC50EE7F90}"/>
                  </a:ext>
                </a:extLst>
              </p:cNvPr>
              <p:cNvSpPr txBox="1"/>
              <p:nvPr/>
            </p:nvSpPr>
            <p:spPr>
              <a:xfrm>
                <a:off x="1278517" y="2681194"/>
                <a:ext cx="1041952" cy="430886"/>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332K</a:t>
                </a:r>
              </a:p>
            </p:txBody>
          </p:sp>
        </p:grpSp>
        <p:grpSp>
          <p:nvGrpSpPr>
            <p:cNvPr id="21" name="Gruppe 23">
              <a:extLst>
                <a:ext uri="{FF2B5EF4-FFF2-40B4-BE49-F238E27FC236}">
                  <a16:creationId xmlns:a16="http://schemas.microsoft.com/office/drawing/2014/main" id="{37472B3C-9443-0FEC-7943-EB9FA22D4AE8}"/>
                </a:ext>
              </a:extLst>
            </p:cNvPr>
            <p:cNvGrpSpPr/>
            <p:nvPr/>
          </p:nvGrpSpPr>
          <p:grpSpPr>
            <a:xfrm>
              <a:off x="6326170" y="3788021"/>
              <a:ext cx="987148" cy="1007229"/>
              <a:chOff x="4658803" y="2398797"/>
              <a:chExt cx="1234850" cy="1338413"/>
            </a:xfrm>
          </p:grpSpPr>
          <p:sp>
            <p:nvSpPr>
              <p:cNvPr id="22" name="Oval 159">
                <a:extLst>
                  <a:ext uri="{FF2B5EF4-FFF2-40B4-BE49-F238E27FC236}">
                    <a16:creationId xmlns:a16="http://schemas.microsoft.com/office/drawing/2014/main" id="{F2326CEB-007A-0A9D-F3BF-DD9D1D20D71F}"/>
                  </a:ext>
                </a:extLst>
              </p:cNvPr>
              <p:cNvSpPr/>
              <p:nvPr/>
            </p:nvSpPr>
            <p:spPr>
              <a:xfrm>
                <a:off x="4658803" y="2398797"/>
                <a:ext cx="1234850" cy="1338413"/>
              </a:xfrm>
              <a:prstGeom prst="ellipse">
                <a:avLst/>
              </a:prstGeom>
              <a:solidFill>
                <a:srgbClr val="EFD01F"/>
              </a:solidFill>
              <a:ln>
                <a:solidFill>
                  <a:srgbClr val="EFD0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8933" rtl="0" eaLnBrk="1" fontAlgn="auto" latinLnBrk="0" hangingPunct="1">
                  <a:lnSpc>
                    <a:spcPct val="100000"/>
                  </a:lnSpc>
                  <a:spcBef>
                    <a:spcPts val="0"/>
                  </a:spcBef>
                  <a:spcAft>
                    <a:spcPts val="0"/>
                  </a:spcAft>
                  <a:buClrTx/>
                  <a:buSzTx/>
                  <a:buFontTx/>
                  <a:buNone/>
                  <a:tabLst/>
                  <a:defRPr/>
                </a:pPr>
                <a:endParaRPr kumimoji="0" lang="en-IN" sz="1711" b="0" i="0" u="none" strike="noStrike" kern="1200" cap="none" spc="0" normalizeH="0" baseline="0" noProof="0" dirty="0">
                  <a:ln>
                    <a:noFill/>
                  </a:ln>
                  <a:solidFill>
                    <a:prstClr val="white"/>
                  </a:solidFill>
                  <a:effectLst/>
                  <a:uLnTx/>
                  <a:uFillTx/>
                  <a:latin typeface="Verdana"/>
                  <a:ea typeface="+mn-ea"/>
                  <a:cs typeface="+mn-cs"/>
                </a:endParaRPr>
              </a:p>
            </p:txBody>
          </p:sp>
          <p:sp>
            <p:nvSpPr>
              <p:cNvPr id="23" name="TextBox 1107">
                <a:extLst>
                  <a:ext uri="{FF2B5EF4-FFF2-40B4-BE49-F238E27FC236}">
                    <a16:creationId xmlns:a16="http://schemas.microsoft.com/office/drawing/2014/main" id="{20A7385D-7001-4037-B300-C032453E4BF2}"/>
                  </a:ext>
                </a:extLst>
              </p:cNvPr>
              <p:cNvSpPr txBox="1"/>
              <p:nvPr/>
            </p:nvSpPr>
            <p:spPr>
              <a:xfrm>
                <a:off x="4960403" y="2881528"/>
                <a:ext cx="631650" cy="368078"/>
              </a:xfrm>
              <a:prstGeom prst="rect">
                <a:avLst/>
              </a:prstGeom>
              <a:noFill/>
              <a:ln>
                <a:solidFill>
                  <a:srgbClr val="EFD01F"/>
                </a:solidFill>
              </a:ln>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lang="en-US" b="1" dirty="0">
                    <a:solidFill>
                      <a:prstClr val="white"/>
                    </a:solidFill>
                    <a:latin typeface="Verdana"/>
                  </a:rPr>
                  <a:t>50</a:t>
                </a:r>
                <a:r>
                  <a:rPr kumimoji="0" lang="en-US" b="1" i="0" u="none" strike="noStrike" kern="1200" cap="none" spc="0" normalizeH="0" baseline="0" noProof="0" dirty="0">
                    <a:ln>
                      <a:noFill/>
                    </a:ln>
                    <a:solidFill>
                      <a:prstClr val="white"/>
                    </a:solidFill>
                    <a:effectLst/>
                    <a:uLnTx/>
                    <a:uFillTx/>
                    <a:latin typeface="Verdana"/>
                    <a:ea typeface="+mn-ea"/>
                    <a:cs typeface="+mn-cs"/>
                  </a:rPr>
                  <a:t>K</a:t>
                </a:r>
              </a:p>
            </p:txBody>
          </p:sp>
        </p:grpSp>
      </p:grpSp>
      <p:pic>
        <p:nvPicPr>
          <p:cNvPr id="28" name="Billede 28">
            <a:extLst>
              <a:ext uri="{FF2B5EF4-FFF2-40B4-BE49-F238E27FC236}">
                <a16:creationId xmlns:a16="http://schemas.microsoft.com/office/drawing/2014/main" id="{F22AFC78-7402-E089-0923-7A2694C7E660}"/>
              </a:ext>
            </a:extLst>
          </p:cNvPr>
          <p:cNvPicPr>
            <a:picLocks noChangeAspect="1"/>
          </p:cNvPicPr>
          <p:nvPr/>
        </p:nvPicPr>
        <p:blipFill>
          <a:blip r:embed="rId4"/>
          <a:stretch>
            <a:fillRect/>
          </a:stretch>
        </p:blipFill>
        <p:spPr>
          <a:xfrm>
            <a:off x="3379939" y="699614"/>
            <a:ext cx="976037" cy="648000"/>
          </a:xfrm>
          <a:prstGeom prst="rect">
            <a:avLst/>
          </a:prstGeom>
        </p:spPr>
      </p:pic>
      <p:grpSp>
        <p:nvGrpSpPr>
          <p:cNvPr id="29" name="Gruppe 7">
            <a:extLst>
              <a:ext uri="{FF2B5EF4-FFF2-40B4-BE49-F238E27FC236}">
                <a16:creationId xmlns:a16="http://schemas.microsoft.com/office/drawing/2014/main" id="{61BDF4C9-7FE9-E5D0-9B48-FBE13D7D966F}"/>
              </a:ext>
            </a:extLst>
          </p:cNvPr>
          <p:cNvGrpSpPr/>
          <p:nvPr/>
        </p:nvGrpSpPr>
        <p:grpSpPr>
          <a:xfrm>
            <a:off x="4860032" y="694480"/>
            <a:ext cx="2528898" cy="648000"/>
            <a:chOff x="8620356" y="1649605"/>
            <a:chExt cx="2528898" cy="648000"/>
          </a:xfrm>
        </p:grpSpPr>
        <p:sp>
          <p:nvSpPr>
            <p:cNvPr id="30" name="Subtitle 2">
              <a:extLst>
                <a:ext uri="{FF2B5EF4-FFF2-40B4-BE49-F238E27FC236}">
                  <a16:creationId xmlns:a16="http://schemas.microsoft.com/office/drawing/2014/main" id="{1AEBDBDF-9B34-9E1C-6DA1-87697B4D9EF5}"/>
                </a:ext>
              </a:extLst>
            </p:cNvPr>
            <p:cNvSpPr txBox="1">
              <a:spLocks/>
            </p:cNvSpPr>
            <p:nvPr/>
          </p:nvSpPr>
          <p:spPr>
            <a:xfrm>
              <a:off x="8620356" y="1787868"/>
              <a:ext cx="1429927" cy="371475"/>
            </a:xfrm>
            <a:prstGeom prst="rect">
              <a:avLst/>
            </a:prstGeom>
          </p:spPr>
          <p:txBody>
            <a:bodyPr vert="horz" lIns="0" tIns="0" rIns="0" bIns="0" rtlCol="0" anchor="t">
              <a:normAutofit/>
            </a:bodyPr>
            <a:lstStyle>
              <a:lvl1pPr marL="0" indent="0" algn="l" defTabSz="914400" rtl="0" eaLnBrk="1" latinLnBrk="0" hangingPunct="1">
                <a:lnSpc>
                  <a:spcPct val="97000"/>
                </a:lnSpc>
                <a:spcBef>
                  <a:spcPts val="0"/>
                </a:spcBef>
                <a:buFont typeface="+mj-lt"/>
                <a:buNone/>
                <a:defRPr sz="2400" b="0" kern="1200">
                  <a:solidFill>
                    <a:schemeClr val="tx1"/>
                  </a:solidFill>
                  <a:latin typeface="+mn-lt"/>
                  <a:ea typeface="+mn-ea"/>
                  <a:cs typeface="+mn-cs"/>
                </a:defRPr>
              </a:lvl1pPr>
              <a:lvl2pPr marL="457200" indent="0" algn="ctr" defTabSz="914400" rtl="0" eaLnBrk="1" latinLnBrk="0" hangingPunct="1">
                <a:lnSpc>
                  <a:spcPct val="98000"/>
                </a:lnSpc>
                <a:spcBef>
                  <a:spcPts val="0"/>
                </a:spcBef>
                <a:buFont typeface="Aptos" panose="020B00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8000"/>
                </a:lnSpc>
                <a:spcBef>
                  <a:spcPts val="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8000"/>
                </a:lnSpc>
                <a:spcBef>
                  <a:spcPts val="0"/>
                </a:spcBef>
                <a:buFont typeface="+mj-lt"/>
                <a:buNone/>
                <a:defRPr sz="1600" kern="1200">
                  <a:solidFill>
                    <a:schemeClr val="tx1"/>
                  </a:solidFill>
                  <a:latin typeface="+mn-lt"/>
                  <a:ea typeface="+mn-ea"/>
                  <a:cs typeface="+mn-cs"/>
                </a:defRPr>
              </a:lvl4pPr>
              <a:lvl5pPr marL="1828800" indent="0" algn="ctr" defTabSz="914400" rtl="0" eaLnBrk="1" latinLnBrk="0" hangingPunct="1">
                <a:lnSpc>
                  <a:spcPct val="98000"/>
                </a:lnSpc>
                <a:spcBef>
                  <a:spcPts val="0"/>
                </a:spcBef>
                <a:buFont typeface="Aptos" panose="020B00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ts val="2100"/>
                </a:lnSpc>
              </a:pPr>
              <a:endParaRPr lang="en-US" sz="1800" b="1" dirty="0">
                <a:solidFill>
                  <a:schemeClr val="bg2">
                    <a:lumMod val="50000"/>
                  </a:schemeClr>
                </a:solidFill>
              </a:endParaRPr>
            </a:p>
          </p:txBody>
        </p:sp>
        <p:pic>
          <p:nvPicPr>
            <p:cNvPr id="31" name="Billede 33">
              <a:extLst>
                <a:ext uri="{FF2B5EF4-FFF2-40B4-BE49-F238E27FC236}">
                  <a16:creationId xmlns:a16="http://schemas.microsoft.com/office/drawing/2014/main" id="{16BC1624-71CB-C0D1-3E76-402B78DCC582}"/>
                </a:ext>
              </a:extLst>
            </p:cNvPr>
            <p:cNvPicPr>
              <a:picLocks noChangeAspect="1"/>
            </p:cNvPicPr>
            <p:nvPr/>
          </p:nvPicPr>
          <p:blipFill>
            <a:blip r:embed="rId4"/>
            <a:stretch>
              <a:fillRect/>
            </a:stretch>
          </p:blipFill>
          <p:spPr>
            <a:xfrm>
              <a:off x="10173217" y="1649605"/>
              <a:ext cx="976037" cy="648000"/>
            </a:xfrm>
            <a:prstGeom prst="rect">
              <a:avLst/>
            </a:prstGeom>
          </p:spPr>
        </p:pic>
      </p:grpSp>
      <p:sp>
        <p:nvSpPr>
          <p:cNvPr id="32" name="Subtitle 2">
            <a:extLst>
              <a:ext uri="{FF2B5EF4-FFF2-40B4-BE49-F238E27FC236}">
                <a16:creationId xmlns:a16="http://schemas.microsoft.com/office/drawing/2014/main" id="{FC466B62-AD67-CA93-CFF3-CA7C3EAE87DF}"/>
              </a:ext>
            </a:extLst>
          </p:cNvPr>
          <p:cNvSpPr txBox="1">
            <a:spLocks/>
          </p:cNvSpPr>
          <p:nvPr/>
        </p:nvSpPr>
        <p:spPr>
          <a:xfrm>
            <a:off x="5796136" y="4227934"/>
            <a:ext cx="2484000" cy="864096"/>
          </a:xfrm>
          <a:prstGeom prst="rect">
            <a:avLst/>
          </a:prstGeom>
        </p:spPr>
        <p:txBody>
          <a:bodyPr vert="horz" lIns="0" tIns="0" rIns="0" bIns="0" rtlCol="0" anchor="t">
            <a:normAutofit/>
          </a:bodyPr>
          <a:lstStyle>
            <a:lvl1pPr marL="0" indent="0" algn="l" defTabSz="914400" rtl="0" eaLnBrk="1" latinLnBrk="0" hangingPunct="1">
              <a:lnSpc>
                <a:spcPct val="97000"/>
              </a:lnSpc>
              <a:spcBef>
                <a:spcPts val="0"/>
              </a:spcBef>
              <a:buFont typeface="+mj-lt"/>
              <a:buNone/>
              <a:defRPr sz="2400" b="0" kern="1200">
                <a:solidFill>
                  <a:schemeClr val="tx1"/>
                </a:solidFill>
                <a:latin typeface="+mn-lt"/>
                <a:ea typeface="+mn-ea"/>
                <a:cs typeface="+mn-cs"/>
              </a:defRPr>
            </a:lvl1pPr>
            <a:lvl2pPr marL="457200" indent="0" algn="ctr" defTabSz="914400" rtl="0" eaLnBrk="1" latinLnBrk="0" hangingPunct="1">
              <a:lnSpc>
                <a:spcPct val="98000"/>
              </a:lnSpc>
              <a:spcBef>
                <a:spcPts val="0"/>
              </a:spcBef>
              <a:buFont typeface="Aptos" panose="020B00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8000"/>
              </a:lnSpc>
              <a:spcBef>
                <a:spcPts val="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8000"/>
              </a:lnSpc>
              <a:spcBef>
                <a:spcPts val="0"/>
              </a:spcBef>
              <a:buFont typeface="+mj-lt"/>
              <a:buNone/>
              <a:defRPr sz="1600" kern="1200">
                <a:solidFill>
                  <a:schemeClr val="tx1"/>
                </a:solidFill>
                <a:latin typeface="+mn-lt"/>
                <a:ea typeface="+mn-ea"/>
                <a:cs typeface="+mn-cs"/>
              </a:defRPr>
            </a:lvl4pPr>
            <a:lvl5pPr marL="1828800" indent="0" algn="ctr" defTabSz="914400" rtl="0" eaLnBrk="1" latinLnBrk="0" hangingPunct="1">
              <a:lnSpc>
                <a:spcPct val="98000"/>
              </a:lnSpc>
              <a:spcBef>
                <a:spcPts val="0"/>
              </a:spcBef>
              <a:buFont typeface="Aptos" panose="020B00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lnSpc>
                <a:spcPts val="2100"/>
              </a:lnSpc>
            </a:pPr>
            <a:r>
              <a:rPr lang="en-US" sz="1600" b="1" dirty="0"/>
              <a:t>Denmark + Galicia, Spain</a:t>
            </a:r>
          </a:p>
          <a:p>
            <a:pPr algn="ctr">
              <a:lnSpc>
                <a:spcPts val="2100"/>
              </a:lnSpc>
            </a:pPr>
            <a:r>
              <a:rPr lang="en-US" sz="1600" dirty="0"/>
              <a:t>Seasons: 2024/25 + 2025/26</a:t>
            </a:r>
          </a:p>
          <a:p>
            <a:pPr algn="ctr">
              <a:lnSpc>
                <a:spcPts val="2100"/>
              </a:lnSpc>
            </a:pPr>
            <a:r>
              <a:rPr lang="en-US" sz="1600" dirty="0"/>
              <a:t>Age ≥18 years</a:t>
            </a:r>
          </a:p>
          <a:p>
            <a:pPr>
              <a:lnSpc>
                <a:spcPts val="2100"/>
              </a:lnSpc>
            </a:pPr>
            <a:endParaRPr lang="en-US" sz="1600" b="1" dirty="0">
              <a:solidFill>
                <a:schemeClr val="bg2">
                  <a:lumMod val="50000"/>
                </a:schemeClr>
              </a:solidFill>
              <a:latin typeface="+mj-lt"/>
            </a:endParaRPr>
          </a:p>
        </p:txBody>
      </p:sp>
      <p:sp>
        <p:nvSpPr>
          <p:cNvPr id="35" name="TextBox 34">
            <a:extLst>
              <a:ext uri="{FF2B5EF4-FFF2-40B4-BE49-F238E27FC236}">
                <a16:creationId xmlns:a16="http://schemas.microsoft.com/office/drawing/2014/main" id="{7A7D9692-3BB4-DB7E-B9A8-3589F07E5FE7}"/>
              </a:ext>
            </a:extLst>
          </p:cNvPr>
          <p:cNvSpPr txBox="1"/>
          <p:nvPr/>
        </p:nvSpPr>
        <p:spPr>
          <a:xfrm>
            <a:off x="4276" y="123478"/>
            <a:ext cx="1111202" cy="261610"/>
          </a:xfrm>
          <a:prstGeom prst="rect">
            <a:avLst/>
          </a:prstGeom>
          <a:noFill/>
        </p:spPr>
        <p:txBody>
          <a:bodyPr wrap="none" rtlCol="0">
            <a:spAutoFit/>
          </a:bodyPr>
          <a:lstStyle/>
          <a:p>
            <a:pPr algn="ctr" defTabSz="914377">
              <a:defRPr/>
            </a:pPr>
            <a:r>
              <a:rPr lang="en-US" sz="1100" dirty="0">
                <a:solidFill>
                  <a:prstClr val="black"/>
                </a:solidFill>
                <a:latin typeface="Verdana"/>
              </a:rPr>
              <a:t>RSV Seasons</a:t>
            </a:r>
            <a:endParaRPr lang="en-GB" sz="1100" dirty="0">
              <a:solidFill>
                <a:prstClr val="black"/>
              </a:solidFill>
              <a:latin typeface="Verdana"/>
            </a:endParaRPr>
          </a:p>
        </p:txBody>
      </p:sp>
      <p:cxnSp>
        <p:nvCxnSpPr>
          <p:cNvPr id="36" name="Straight Connector 35">
            <a:extLst>
              <a:ext uri="{FF2B5EF4-FFF2-40B4-BE49-F238E27FC236}">
                <a16:creationId xmlns:a16="http://schemas.microsoft.com/office/drawing/2014/main" id="{BDAF7B0E-C1F7-2616-01A9-5CF433DB860A}"/>
              </a:ext>
            </a:extLst>
          </p:cNvPr>
          <p:cNvCxnSpPr>
            <a:cxnSpLocks/>
            <a:stCxn id="35" idx="3"/>
          </p:cNvCxnSpPr>
          <p:nvPr/>
        </p:nvCxnSpPr>
        <p:spPr>
          <a:xfrm>
            <a:off x="1115478" y="254283"/>
            <a:ext cx="4392626" cy="0"/>
          </a:xfrm>
          <a:prstGeom prst="line">
            <a:avLst/>
          </a:prstGeom>
          <a:ln w="38100">
            <a:prstDash val="solid"/>
            <a:tailEnd type="triangle"/>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4CCFDC6E-2A91-C0ED-BF04-231D8AC453D2}"/>
              </a:ext>
            </a:extLst>
          </p:cNvPr>
          <p:cNvSpPr/>
          <p:nvPr/>
        </p:nvSpPr>
        <p:spPr>
          <a:xfrm>
            <a:off x="1317512" y="204935"/>
            <a:ext cx="88491" cy="11922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sz="1600">
              <a:solidFill>
                <a:prstClr val="white"/>
              </a:solidFill>
              <a:latin typeface="Verdana"/>
            </a:endParaRPr>
          </a:p>
        </p:txBody>
      </p:sp>
      <p:sp>
        <p:nvSpPr>
          <p:cNvPr id="39" name="Oval 38">
            <a:extLst>
              <a:ext uri="{FF2B5EF4-FFF2-40B4-BE49-F238E27FC236}">
                <a16:creationId xmlns:a16="http://schemas.microsoft.com/office/drawing/2014/main" id="{F82EE777-5BFF-6A16-6FC8-5CB28C61A152}"/>
              </a:ext>
            </a:extLst>
          </p:cNvPr>
          <p:cNvSpPr/>
          <p:nvPr/>
        </p:nvSpPr>
        <p:spPr>
          <a:xfrm>
            <a:off x="2757250" y="202056"/>
            <a:ext cx="88491" cy="11922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sz="1600">
              <a:solidFill>
                <a:prstClr val="white"/>
              </a:solidFill>
              <a:latin typeface="Verdana"/>
            </a:endParaRPr>
          </a:p>
        </p:txBody>
      </p:sp>
      <p:sp>
        <p:nvSpPr>
          <p:cNvPr id="41" name="Oval 40">
            <a:extLst>
              <a:ext uri="{FF2B5EF4-FFF2-40B4-BE49-F238E27FC236}">
                <a16:creationId xmlns:a16="http://schemas.microsoft.com/office/drawing/2014/main" id="{198DACAF-BB5B-C1FE-5423-E89D25C77583}"/>
              </a:ext>
            </a:extLst>
          </p:cNvPr>
          <p:cNvSpPr/>
          <p:nvPr/>
        </p:nvSpPr>
        <p:spPr>
          <a:xfrm>
            <a:off x="4242470" y="213389"/>
            <a:ext cx="88491" cy="11922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sz="1600">
              <a:solidFill>
                <a:prstClr val="white"/>
              </a:solidFill>
              <a:latin typeface="Verdana"/>
            </a:endParaRPr>
          </a:p>
        </p:txBody>
      </p:sp>
      <p:sp>
        <p:nvSpPr>
          <p:cNvPr id="43" name="TextBox 42">
            <a:extLst>
              <a:ext uri="{FF2B5EF4-FFF2-40B4-BE49-F238E27FC236}">
                <a16:creationId xmlns:a16="http://schemas.microsoft.com/office/drawing/2014/main" id="{A34353DB-5B2A-EAC9-D4E1-7B3714DE83C6}"/>
              </a:ext>
            </a:extLst>
          </p:cNvPr>
          <p:cNvSpPr txBox="1"/>
          <p:nvPr/>
        </p:nvSpPr>
        <p:spPr>
          <a:xfrm>
            <a:off x="1102859" y="370913"/>
            <a:ext cx="575799" cy="276999"/>
          </a:xfrm>
          <a:prstGeom prst="rect">
            <a:avLst/>
          </a:prstGeom>
          <a:noFill/>
        </p:spPr>
        <p:txBody>
          <a:bodyPr wrap="square" rtlCol="0">
            <a:spAutoFit/>
          </a:bodyPr>
          <a:lstStyle/>
          <a:p>
            <a:pPr defTabSz="914377">
              <a:defRPr/>
            </a:pPr>
            <a:r>
              <a:rPr lang="en-US" sz="1200" dirty="0">
                <a:solidFill>
                  <a:prstClr val="black"/>
                </a:solidFill>
                <a:latin typeface="Verdana"/>
              </a:rPr>
              <a:t>2024</a:t>
            </a:r>
            <a:endParaRPr lang="en-GB" sz="1200" dirty="0">
              <a:solidFill>
                <a:prstClr val="black"/>
              </a:solidFill>
              <a:latin typeface="Verdana"/>
            </a:endParaRPr>
          </a:p>
        </p:txBody>
      </p:sp>
      <p:sp>
        <p:nvSpPr>
          <p:cNvPr id="45" name="TextBox 44">
            <a:extLst>
              <a:ext uri="{FF2B5EF4-FFF2-40B4-BE49-F238E27FC236}">
                <a16:creationId xmlns:a16="http://schemas.microsoft.com/office/drawing/2014/main" id="{AE485B85-E90A-11EC-9B5E-087244F52F71}"/>
              </a:ext>
            </a:extLst>
          </p:cNvPr>
          <p:cNvSpPr txBox="1"/>
          <p:nvPr/>
        </p:nvSpPr>
        <p:spPr>
          <a:xfrm>
            <a:off x="2483768" y="389023"/>
            <a:ext cx="575799" cy="276999"/>
          </a:xfrm>
          <a:prstGeom prst="rect">
            <a:avLst/>
          </a:prstGeom>
          <a:noFill/>
        </p:spPr>
        <p:txBody>
          <a:bodyPr wrap="square" rtlCol="0">
            <a:spAutoFit/>
          </a:bodyPr>
          <a:lstStyle/>
          <a:p>
            <a:pPr defTabSz="914377">
              <a:defRPr/>
            </a:pPr>
            <a:r>
              <a:rPr lang="en-US" sz="1200" dirty="0">
                <a:solidFill>
                  <a:prstClr val="black"/>
                </a:solidFill>
                <a:latin typeface="Verdana"/>
              </a:rPr>
              <a:t>2025</a:t>
            </a:r>
            <a:endParaRPr lang="en-GB" sz="1200" dirty="0">
              <a:solidFill>
                <a:prstClr val="black"/>
              </a:solidFill>
              <a:latin typeface="Verdana"/>
            </a:endParaRPr>
          </a:p>
        </p:txBody>
      </p:sp>
      <p:sp>
        <p:nvSpPr>
          <p:cNvPr id="47" name="TextBox 46">
            <a:extLst>
              <a:ext uri="{FF2B5EF4-FFF2-40B4-BE49-F238E27FC236}">
                <a16:creationId xmlns:a16="http://schemas.microsoft.com/office/drawing/2014/main" id="{722BE3E9-B598-D7B7-BCE9-3A2C88C62C5B}"/>
              </a:ext>
            </a:extLst>
          </p:cNvPr>
          <p:cNvSpPr txBox="1"/>
          <p:nvPr/>
        </p:nvSpPr>
        <p:spPr>
          <a:xfrm>
            <a:off x="3995936" y="388220"/>
            <a:ext cx="575799" cy="276999"/>
          </a:xfrm>
          <a:prstGeom prst="rect">
            <a:avLst/>
          </a:prstGeom>
          <a:noFill/>
        </p:spPr>
        <p:txBody>
          <a:bodyPr wrap="square" rtlCol="0">
            <a:spAutoFit/>
          </a:bodyPr>
          <a:lstStyle/>
          <a:p>
            <a:pPr defTabSz="914377">
              <a:defRPr/>
            </a:pPr>
            <a:r>
              <a:rPr lang="en-US" sz="1200" dirty="0">
                <a:solidFill>
                  <a:prstClr val="black"/>
                </a:solidFill>
                <a:latin typeface="Verdana"/>
              </a:rPr>
              <a:t>2026</a:t>
            </a:r>
            <a:endParaRPr lang="en-GB" sz="1200" dirty="0">
              <a:solidFill>
                <a:prstClr val="black"/>
              </a:solidFill>
              <a:latin typeface="Verdana"/>
            </a:endParaRPr>
          </a:p>
        </p:txBody>
      </p:sp>
      <p:sp>
        <p:nvSpPr>
          <p:cNvPr id="51" name="TextBox 50">
            <a:extLst>
              <a:ext uri="{FF2B5EF4-FFF2-40B4-BE49-F238E27FC236}">
                <a16:creationId xmlns:a16="http://schemas.microsoft.com/office/drawing/2014/main" id="{85F1C7D1-3BAD-B91B-3F94-0EDBC06CA186}"/>
              </a:ext>
            </a:extLst>
          </p:cNvPr>
          <p:cNvSpPr txBox="1"/>
          <p:nvPr/>
        </p:nvSpPr>
        <p:spPr>
          <a:xfrm>
            <a:off x="1457293" y="1397302"/>
            <a:ext cx="3906795" cy="230832"/>
          </a:xfrm>
          <a:prstGeom prst="rect">
            <a:avLst/>
          </a:prstGeom>
          <a:noFill/>
        </p:spPr>
        <p:txBody>
          <a:bodyPr wrap="square">
            <a:spAutoFit/>
          </a:bodyPr>
          <a:lstStyle/>
          <a:p>
            <a:pPr defTabSz="914377">
              <a:defRPr/>
            </a:pPr>
            <a:r>
              <a:rPr lang="en-GB" sz="900" dirty="0">
                <a:solidFill>
                  <a:prstClr val="black"/>
                </a:solidFill>
                <a:latin typeface="Verdana"/>
              </a:rPr>
              <a:t>2 season vaccine effectiveness estimates: NH 24/25 and 25/26</a:t>
            </a:r>
          </a:p>
        </p:txBody>
      </p:sp>
      <p:sp>
        <p:nvSpPr>
          <p:cNvPr id="53" name="Arrow: Right 52">
            <a:extLst>
              <a:ext uri="{FF2B5EF4-FFF2-40B4-BE49-F238E27FC236}">
                <a16:creationId xmlns:a16="http://schemas.microsoft.com/office/drawing/2014/main" id="{D297A69B-3E45-6EF9-B9BC-47074CAA7774}"/>
              </a:ext>
            </a:extLst>
          </p:cNvPr>
          <p:cNvSpPr/>
          <p:nvPr/>
        </p:nvSpPr>
        <p:spPr>
          <a:xfrm>
            <a:off x="5364804" y="2834123"/>
            <a:ext cx="512727" cy="485739"/>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prstClr val="white"/>
              </a:solidFill>
              <a:latin typeface="Verdana"/>
            </a:endParaRPr>
          </a:p>
        </p:txBody>
      </p:sp>
      <p:sp>
        <p:nvSpPr>
          <p:cNvPr id="54" name="Right Brace 53">
            <a:extLst>
              <a:ext uri="{FF2B5EF4-FFF2-40B4-BE49-F238E27FC236}">
                <a16:creationId xmlns:a16="http://schemas.microsoft.com/office/drawing/2014/main" id="{0546B0A4-6C63-EDCD-675F-0C37A4456E22}"/>
              </a:ext>
            </a:extLst>
          </p:cNvPr>
          <p:cNvSpPr/>
          <p:nvPr/>
        </p:nvSpPr>
        <p:spPr>
          <a:xfrm>
            <a:off x="5123217" y="1635646"/>
            <a:ext cx="465385" cy="2916555"/>
          </a:xfrm>
          <a:prstGeom prst="rightBrace">
            <a:avLst/>
          </a:prstGeom>
          <a:ln>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77">
              <a:defRPr/>
            </a:pPr>
            <a:endParaRPr lang="en-GB" sz="1600">
              <a:ln>
                <a:solidFill>
                  <a:srgbClr val="23004C"/>
                </a:solidFill>
              </a:ln>
              <a:solidFill>
                <a:prstClr val="black"/>
              </a:solidFill>
              <a:latin typeface="Verdana"/>
            </a:endParaRPr>
          </a:p>
        </p:txBody>
      </p:sp>
      <p:cxnSp>
        <p:nvCxnSpPr>
          <p:cNvPr id="57" name="Straight Arrow Connector 56">
            <a:extLst>
              <a:ext uri="{FF2B5EF4-FFF2-40B4-BE49-F238E27FC236}">
                <a16:creationId xmlns:a16="http://schemas.microsoft.com/office/drawing/2014/main" id="{0A220289-7CF1-75C5-69EC-0EDC622BD51D}"/>
              </a:ext>
            </a:extLst>
          </p:cNvPr>
          <p:cNvCxnSpPr>
            <a:cxnSpLocks/>
          </p:cNvCxnSpPr>
          <p:nvPr/>
        </p:nvCxnSpPr>
        <p:spPr>
          <a:xfrm>
            <a:off x="1897565" y="1635771"/>
            <a:ext cx="3120412" cy="11564"/>
          </a:xfrm>
          <a:prstGeom prst="straightConnector1">
            <a:avLst/>
          </a:prstGeom>
          <a:ln w="19050">
            <a:solidFill>
              <a:srgbClr val="0070C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76E7E2F5-E55E-72E5-B341-87BA7A942F3A}"/>
              </a:ext>
            </a:extLst>
          </p:cNvPr>
          <p:cNvSpPr txBox="1"/>
          <p:nvPr/>
        </p:nvSpPr>
        <p:spPr>
          <a:xfrm>
            <a:off x="6144682" y="1511339"/>
            <a:ext cx="2990216" cy="507831"/>
          </a:xfrm>
          <a:prstGeom prst="rect">
            <a:avLst/>
          </a:prstGeom>
          <a:noFill/>
        </p:spPr>
        <p:txBody>
          <a:bodyPr wrap="square">
            <a:spAutoFit/>
          </a:bodyPr>
          <a:lstStyle/>
          <a:p>
            <a:pPr algn="ctr" defTabSz="914377">
              <a:defRPr/>
            </a:pPr>
            <a:r>
              <a:rPr lang="en-GB" sz="900" dirty="0">
                <a:solidFill>
                  <a:prstClr val="black"/>
                </a:solidFill>
                <a:latin typeface="Verdana"/>
              </a:rPr>
              <a:t>1st season vaccine effectiveness estimates for </a:t>
            </a:r>
            <a:r>
              <a:rPr lang="en-US" sz="900" dirty="0">
                <a:solidFill>
                  <a:prstClr val="black"/>
                </a:solidFill>
                <a:latin typeface="Verdana"/>
              </a:rPr>
              <a:t>expanded age eligibility and expanded geographic enrollment</a:t>
            </a:r>
            <a:r>
              <a:rPr lang="en-GB" sz="900" dirty="0">
                <a:solidFill>
                  <a:prstClr val="black"/>
                </a:solidFill>
                <a:latin typeface="Verdana"/>
              </a:rPr>
              <a:t> </a:t>
            </a:r>
          </a:p>
        </p:txBody>
      </p:sp>
      <p:cxnSp>
        <p:nvCxnSpPr>
          <p:cNvPr id="61" name="Straight Arrow Connector 60">
            <a:extLst>
              <a:ext uri="{FF2B5EF4-FFF2-40B4-BE49-F238E27FC236}">
                <a16:creationId xmlns:a16="http://schemas.microsoft.com/office/drawing/2014/main" id="{F8E7BEE4-E4E3-072E-E0F7-90B8E120550F}"/>
              </a:ext>
            </a:extLst>
          </p:cNvPr>
          <p:cNvCxnSpPr>
            <a:cxnSpLocks/>
          </p:cNvCxnSpPr>
          <p:nvPr/>
        </p:nvCxnSpPr>
        <p:spPr>
          <a:xfrm>
            <a:off x="6412893" y="2030662"/>
            <a:ext cx="2534209" cy="0"/>
          </a:xfrm>
          <a:prstGeom prst="straightConnector1">
            <a:avLst/>
          </a:prstGeom>
          <a:ln w="19050">
            <a:solidFill>
              <a:srgbClr val="0070C0"/>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462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1000"/>
                                        <p:tgtEl>
                                          <p:spTgt spid="51"/>
                                        </p:tgtEl>
                                      </p:cBhvr>
                                    </p:animEffect>
                                    <p:anim calcmode="lin" valueType="num">
                                      <p:cBhvr>
                                        <p:cTn id="8" dur="1000" fill="hold"/>
                                        <p:tgtEl>
                                          <p:spTgt spid="51"/>
                                        </p:tgtEl>
                                        <p:attrNameLst>
                                          <p:attrName>ppt_x</p:attrName>
                                        </p:attrNameLst>
                                      </p:cBhvr>
                                      <p:tavLst>
                                        <p:tav tm="0">
                                          <p:val>
                                            <p:strVal val="#ppt_x"/>
                                          </p:val>
                                        </p:tav>
                                        <p:tav tm="100000">
                                          <p:val>
                                            <p:strVal val="#ppt_x"/>
                                          </p:val>
                                        </p:tav>
                                      </p:tavLst>
                                    </p:anim>
                                    <p:anim calcmode="lin" valueType="num">
                                      <p:cBhvr>
                                        <p:cTn id="9" dur="1000" fill="hold"/>
                                        <p:tgtEl>
                                          <p:spTgt spid="5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fade">
                                      <p:cBhvr>
                                        <p:cTn id="12" dur="1000"/>
                                        <p:tgtEl>
                                          <p:spTgt spid="57"/>
                                        </p:tgtEl>
                                      </p:cBhvr>
                                    </p:animEffect>
                                    <p:anim calcmode="lin" valueType="num">
                                      <p:cBhvr>
                                        <p:cTn id="13" dur="1000" fill="hold"/>
                                        <p:tgtEl>
                                          <p:spTgt spid="57"/>
                                        </p:tgtEl>
                                        <p:attrNameLst>
                                          <p:attrName>ppt_x</p:attrName>
                                        </p:attrNameLst>
                                      </p:cBhvr>
                                      <p:tavLst>
                                        <p:tav tm="0">
                                          <p:val>
                                            <p:strVal val="#ppt_x"/>
                                          </p:val>
                                        </p:tav>
                                        <p:tav tm="100000">
                                          <p:val>
                                            <p:strVal val="#ppt_x"/>
                                          </p:val>
                                        </p:tav>
                                      </p:tavLst>
                                    </p:anim>
                                    <p:anim calcmode="lin" valueType="num">
                                      <p:cBhvr>
                                        <p:cTn id="14"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42" presetClass="entr" presetSubtype="0" fill="hold"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1000"/>
                                        <p:tgtEl>
                                          <p:spTgt spid="19"/>
                                        </p:tgtEl>
                                      </p:cBhvr>
                                    </p:animEffect>
                                    <p:anim calcmode="lin" valueType="num">
                                      <p:cBhvr>
                                        <p:cTn id="26" dur="1000" fill="hold"/>
                                        <p:tgtEl>
                                          <p:spTgt spid="19"/>
                                        </p:tgtEl>
                                        <p:attrNameLst>
                                          <p:attrName>ppt_x</p:attrName>
                                        </p:attrNameLst>
                                      </p:cBhvr>
                                      <p:tavLst>
                                        <p:tav tm="0">
                                          <p:val>
                                            <p:strVal val="#ppt_x"/>
                                          </p:val>
                                        </p:tav>
                                        <p:tav tm="100000">
                                          <p:val>
                                            <p:strVal val="#ppt_x"/>
                                          </p:val>
                                        </p:tav>
                                      </p:tavLst>
                                    </p:anim>
                                    <p:anim calcmode="lin" valueType="num">
                                      <p:cBhvr>
                                        <p:cTn id="27" dur="1000" fill="hold"/>
                                        <p:tgtEl>
                                          <p:spTgt spid="19"/>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1000"/>
                                        <p:tgtEl>
                                          <p:spTgt spid="15"/>
                                        </p:tgtEl>
                                      </p:cBhvr>
                                    </p:animEffect>
                                    <p:anim calcmode="lin" valueType="num">
                                      <p:cBhvr>
                                        <p:cTn id="31" dur="1000" fill="hold"/>
                                        <p:tgtEl>
                                          <p:spTgt spid="15"/>
                                        </p:tgtEl>
                                        <p:attrNameLst>
                                          <p:attrName>ppt_x</p:attrName>
                                        </p:attrNameLst>
                                      </p:cBhvr>
                                      <p:tavLst>
                                        <p:tav tm="0">
                                          <p:val>
                                            <p:strVal val="#ppt_x"/>
                                          </p:val>
                                        </p:tav>
                                        <p:tav tm="100000">
                                          <p:val>
                                            <p:strVal val="#ppt_x"/>
                                          </p:val>
                                        </p:tav>
                                      </p:tavLst>
                                    </p:anim>
                                    <p:anim calcmode="lin" valueType="num">
                                      <p:cBhvr>
                                        <p:cTn id="32" dur="1000" fill="hold"/>
                                        <p:tgtEl>
                                          <p:spTgt spid="15"/>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1000"/>
                                        <p:tgtEl>
                                          <p:spTgt spid="28"/>
                                        </p:tgtEl>
                                      </p:cBhvr>
                                    </p:animEffect>
                                    <p:anim calcmode="lin" valueType="num">
                                      <p:cBhvr>
                                        <p:cTn id="36" dur="1000" fill="hold"/>
                                        <p:tgtEl>
                                          <p:spTgt spid="28"/>
                                        </p:tgtEl>
                                        <p:attrNameLst>
                                          <p:attrName>ppt_x</p:attrName>
                                        </p:attrNameLst>
                                      </p:cBhvr>
                                      <p:tavLst>
                                        <p:tav tm="0">
                                          <p:val>
                                            <p:strVal val="#ppt_x"/>
                                          </p:val>
                                        </p:tav>
                                        <p:tav tm="100000">
                                          <p:val>
                                            <p:strVal val="#ppt_x"/>
                                          </p:val>
                                        </p:tav>
                                      </p:tavLst>
                                    </p:anim>
                                    <p:anim calcmode="lin" valueType="num">
                                      <p:cBhvr>
                                        <p:cTn id="37"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4"/>
                                        </p:tgtEl>
                                        <p:attrNameLst>
                                          <p:attrName>style.visibility</p:attrName>
                                        </p:attrNameLst>
                                      </p:cBhvr>
                                      <p:to>
                                        <p:strVal val="visible"/>
                                      </p:to>
                                    </p:set>
                                    <p:animEffect transition="in" filter="fade">
                                      <p:cBhvr>
                                        <p:cTn id="42" dur="1000"/>
                                        <p:tgtEl>
                                          <p:spTgt spid="54"/>
                                        </p:tgtEl>
                                      </p:cBhvr>
                                    </p:animEffect>
                                    <p:anim calcmode="lin" valueType="num">
                                      <p:cBhvr>
                                        <p:cTn id="43" dur="1000" fill="hold"/>
                                        <p:tgtEl>
                                          <p:spTgt spid="54"/>
                                        </p:tgtEl>
                                        <p:attrNameLst>
                                          <p:attrName>ppt_x</p:attrName>
                                        </p:attrNameLst>
                                      </p:cBhvr>
                                      <p:tavLst>
                                        <p:tav tm="0">
                                          <p:val>
                                            <p:strVal val="#ppt_x"/>
                                          </p:val>
                                        </p:tav>
                                        <p:tav tm="100000">
                                          <p:val>
                                            <p:strVal val="#ppt_x"/>
                                          </p:val>
                                        </p:tav>
                                      </p:tavLst>
                                    </p:anim>
                                    <p:anim calcmode="lin" valueType="num">
                                      <p:cBhvr>
                                        <p:cTn id="44" dur="1000" fill="hold"/>
                                        <p:tgtEl>
                                          <p:spTgt spid="54"/>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53"/>
                                        </p:tgtEl>
                                        <p:attrNameLst>
                                          <p:attrName>style.visibility</p:attrName>
                                        </p:attrNameLst>
                                      </p:cBhvr>
                                      <p:to>
                                        <p:strVal val="visible"/>
                                      </p:to>
                                    </p:set>
                                    <p:animEffect transition="in" filter="fade">
                                      <p:cBhvr>
                                        <p:cTn id="47" dur="1000"/>
                                        <p:tgtEl>
                                          <p:spTgt spid="53"/>
                                        </p:tgtEl>
                                      </p:cBhvr>
                                    </p:animEffect>
                                    <p:anim calcmode="lin" valueType="num">
                                      <p:cBhvr>
                                        <p:cTn id="48" dur="1000" fill="hold"/>
                                        <p:tgtEl>
                                          <p:spTgt spid="53"/>
                                        </p:tgtEl>
                                        <p:attrNameLst>
                                          <p:attrName>ppt_x</p:attrName>
                                        </p:attrNameLst>
                                      </p:cBhvr>
                                      <p:tavLst>
                                        <p:tav tm="0">
                                          <p:val>
                                            <p:strVal val="#ppt_x"/>
                                          </p:val>
                                        </p:tav>
                                        <p:tav tm="100000">
                                          <p:val>
                                            <p:strVal val="#ppt_x"/>
                                          </p:val>
                                        </p:tav>
                                      </p:tavLst>
                                    </p:anim>
                                    <p:anim calcmode="lin" valueType="num">
                                      <p:cBhvr>
                                        <p:cTn id="49" dur="1000" fill="hold"/>
                                        <p:tgtEl>
                                          <p:spTgt spid="53"/>
                                        </p:tgtEl>
                                        <p:attrNameLst>
                                          <p:attrName>ppt_y</p:attrName>
                                        </p:attrNameLst>
                                      </p:cBhvr>
                                      <p:tavLst>
                                        <p:tav tm="0">
                                          <p:val>
                                            <p:strVal val="#ppt_y+.1"/>
                                          </p:val>
                                        </p:tav>
                                        <p:tav tm="100000">
                                          <p:val>
                                            <p:strVal val="#ppt_y"/>
                                          </p:val>
                                        </p:tav>
                                      </p:tavLst>
                                    </p:anim>
                                  </p:childTnLst>
                                </p:cTn>
                              </p:par>
                            </p:childTnLst>
                          </p:cTn>
                        </p:par>
                        <p:par>
                          <p:cTn id="50" fill="hold">
                            <p:stCondLst>
                              <p:cond delay="1000"/>
                            </p:stCondLst>
                            <p:childTnLst>
                              <p:par>
                                <p:cTn id="51" presetID="42" presetClass="entr" presetSubtype="0" fill="hold" nodeType="after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fade">
                                      <p:cBhvr>
                                        <p:cTn id="53" dur="1000"/>
                                        <p:tgtEl>
                                          <p:spTgt spid="29"/>
                                        </p:tgtEl>
                                      </p:cBhvr>
                                    </p:animEffect>
                                    <p:anim calcmode="lin" valueType="num">
                                      <p:cBhvr>
                                        <p:cTn id="54" dur="1000" fill="hold"/>
                                        <p:tgtEl>
                                          <p:spTgt spid="29"/>
                                        </p:tgtEl>
                                        <p:attrNameLst>
                                          <p:attrName>ppt_x</p:attrName>
                                        </p:attrNameLst>
                                      </p:cBhvr>
                                      <p:tavLst>
                                        <p:tav tm="0">
                                          <p:val>
                                            <p:strVal val="#ppt_x"/>
                                          </p:val>
                                        </p:tav>
                                        <p:tav tm="100000">
                                          <p:val>
                                            <p:strVal val="#ppt_x"/>
                                          </p:val>
                                        </p:tav>
                                      </p:tavLst>
                                    </p:anim>
                                    <p:anim calcmode="lin" valueType="num">
                                      <p:cBhvr>
                                        <p:cTn id="55" dur="1000" fill="hold"/>
                                        <p:tgtEl>
                                          <p:spTgt spid="29"/>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fade">
                                      <p:cBhvr>
                                        <p:cTn id="58" dur="1000"/>
                                        <p:tgtEl>
                                          <p:spTgt spid="6"/>
                                        </p:tgtEl>
                                      </p:cBhvr>
                                    </p:animEffect>
                                    <p:anim calcmode="lin" valueType="num">
                                      <p:cBhvr>
                                        <p:cTn id="59" dur="1000" fill="hold"/>
                                        <p:tgtEl>
                                          <p:spTgt spid="6"/>
                                        </p:tgtEl>
                                        <p:attrNameLst>
                                          <p:attrName>ppt_x</p:attrName>
                                        </p:attrNameLst>
                                      </p:cBhvr>
                                      <p:tavLst>
                                        <p:tav tm="0">
                                          <p:val>
                                            <p:strVal val="#ppt_x"/>
                                          </p:val>
                                        </p:tav>
                                        <p:tav tm="100000">
                                          <p:val>
                                            <p:strVal val="#ppt_x"/>
                                          </p:val>
                                        </p:tav>
                                      </p:tavLst>
                                    </p:anim>
                                    <p:anim calcmode="lin" valueType="num">
                                      <p:cBhvr>
                                        <p:cTn id="60" dur="1000" fill="hold"/>
                                        <p:tgtEl>
                                          <p:spTgt spid="6"/>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32"/>
                                        </p:tgtEl>
                                        <p:attrNameLst>
                                          <p:attrName>style.visibility</p:attrName>
                                        </p:attrNameLst>
                                      </p:cBhvr>
                                      <p:to>
                                        <p:strVal val="visible"/>
                                      </p:to>
                                    </p:set>
                                    <p:animEffect transition="in" filter="fade">
                                      <p:cBhvr>
                                        <p:cTn id="63" dur="1000"/>
                                        <p:tgtEl>
                                          <p:spTgt spid="32"/>
                                        </p:tgtEl>
                                      </p:cBhvr>
                                    </p:animEffect>
                                    <p:anim calcmode="lin" valueType="num">
                                      <p:cBhvr>
                                        <p:cTn id="64" dur="1000" fill="hold"/>
                                        <p:tgtEl>
                                          <p:spTgt spid="32"/>
                                        </p:tgtEl>
                                        <p:attrNameLst>
                                          <p:attrName>ppt_x</p:attrName>
                                        </p:attrNameLst>
                                      </p:cBhvr>
                                      <p:tavLst>
                                        <p:tav tm="0">
                                          <p:val>
                                            <p:strVal val="#ppt_x"/>
                                          </p:val>
                                        </p:tav>
                                        <p:tav tm="100000">
                                          <p:val>
                                            <p:strVal val="#ppt_x"/>
                                          </p:val>
                                        </p:tav>
                                      </p:tavLst>
                                    </p:anim>
                                    <p:anim calcmode="lin" valueType="num">
                                      <p:cBhvr>
                                        <p:cTn id="65" dur="1000" fill="hold"/>
                                        <p:tgtEl>
                                          <p:spTgt spid="32"/>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61"/>
                                        </p:tgtEl>
                                        <p:attrNameLst>
                                          <p:attrName>style.visibility</p:attrName>
                                        </p:attrNameLst>
                                      </p:cBhvr>
                                      <p:to>
                                        <p:strVal val="visible"/>
                                      </p:to>
                                    </p:set>
                                    <p:animEffect transition="in" filter="fade">
                                      <p:cBhvr>
                                        <p:cTn id="68" dur="1000"/>
                                        <p:tgtEl>
                                          <p:spTgt spid="61"/>
                                        </p:tgtEl>
                                      </p:cBhvr>
                                    </p:animEffect>
                                    <p:anim calcmode="lin" valueType="num">
                                      <p:cBhvr>
                                        <p:cTn id="69" dur="1000" fill="hold"/>
                                        <p:tgtEl>
                                          <p:spTgt spid="61"/>
                                        </p:tgtEl>
                                        <p:attrNameLst>
                                          <p:attrName>ppt_x</p:attrName>
                                        </p:attrNameLst>
                                      </p:cBhvr>
                                      <p:tavLst>
                                        <p:tav tm="0">
                                          <p:val>
                                            <p:strVal val="#ppt_x"/>
                                          </p:val>
                                        </p:tav>
                                        <p:tav tm="100000">
                                          <p:val>
                                            <p:strVal val="#ppt_x"/>
                                          </p:val>
                                        </p:tav>
                                      </p:tavLst>
                                    </p:anim>
                                    <p:anim calcmode="lin" valueType="num">
                                      <p:cBhvr>
                                        <p:cTn id="70" dur="1000" fill="hold"/>
                                        <p:tgtEl>
                                          <p:spTgt spid="61"/>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60"/>
                                        </p:tgtEl>
                                        <p:attrNameLst>
                                          <p:attrName>style.visibility</p:attrName>
                                        </p:attrNameLst>
                                      </p:cBhvr>
                                      <p:to>
                                        <p:strVal val="visible"/>
                                      </p:to>
                                    </p:set>
                                    <p:animEffect transition="in" filter="fade">
                                      <p:cBhvr>
                                        <p:cTn id="73" dur="1000"/>
                                        <p:tgtEl>
                                          <p:spTgt spid="60"/>
                                        </p:tgtEl>
                                      </p:cBhvr>
                                    </p:animEffect>
                                    <p:anim calcmode="lin" valueType="num">
                                      <p:cBhvr>
                                        <p:cTn id="74" dur="1000" fill="hold"/>
                                        <p:tgtEl>
                                          <p:spTgt spid="60"/>
                                        </p:tgtEl>
                                        <p:attrNameLst>
                                          <p:attrName>ppt_x</p:attrName>
                                        </p:attrNameLst>
                                      </p:cBhvr>
                                      <p:tavLst>
                                        <p:tav tm="0">
                                          <p:val>
                                            <p:strVal val="#ppt_x"/>
                                          </p:val>
                                        </p:tav>
                                        <p:tav tm="100000">
                                          <p:val>
                                            <p:strVal val="#ppt_x"/>
                                          </p:val>
                                        </p:tav>
                                      </p:tavLst>
                                    </p:anim>
                                    <p:anim calcmode="lin" valueType="num">
                                      <p:cBhvr>
                                        <p:cTn id="75"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p:bldP spid="32" grpId="0"/>
      <p:bldP spid="51" grpId="0"/>
      <p:bldP spid="53" grpId="0" animBg="1"/>
      <p:bldP spid="54" grpId="0" animBg="1"/>
      <p:bldP spid="6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tekst 1">
            <a:extLst>
              <a:ext uri="{FF2B5EF4-FFF2-40B4-BE49-F238E27FC236}">
                <a16:creationId xmlns:a16="http://schemas.microsoft.com/office/drawing/2014/main" id="{2183345E-22CC-1540-135A-CD046D8AAD60}"/>
              </a:ext>
            </a:extLst>
          </p:cNvPr>
          <p:cNvSpPr>
            <a:spLocks noGrp="1"/>
          </p:cNvSpPr>
          <p:nvPr>
            <p:ph type="body" sz="quarter" idx="10"/>
          </p:nvPr>
        </p:nvSpPr>
        <p:spPr>
          <a:xfrm>
            <a:off x="324618" y="339502"/>
            <a:ext cx="7631757" cy="432048"/>
          </a:xfrm>
        </p:spPr>
        <p:txBody>
          <a:bodyPr/>
          <a:lstStyle/>
          <a:p>
            <a:r>
              <a:rPr lang="da-DK" sz="2400" dirty="0" err="1"/>
              <a:t>Objectives</a:t>
            </a:r>
            <a:endParaRPr lang="da-DK" sz="2400" dirty="0"/>
          </a:p>
        </p:txBody>
      </p:sp>
      <p:sp>
        <p:nvSpPr>
          <p:cNvPr id="6" name="Pladsholder til indhold 2">
            <a:extLst>
              <a:ext uri="{FF2B5EF4-FFF2-40B4-BE49-F238E27FC236}">
                <a16:creationId xmlns:a16="http://schemas.microsoft.com/office/drawing/2014/main" id="{1E98D513-8009-3B96-6733-AC7F6FE4A2C1}"/>
              </a:ext>
            </a:extLst>
          </p:cNvPr>
          <p:cNvSpPr txBox="1">
            <a:spLocks/>
          </p:cNvSpPr>
          <p:nvPr/>
        </p:nvSpPr>
        <p:spPr>
          <a:xfrm>
            <a:off x="539552" y="915566"/>
            <a:ext cx="8064896" cy="3890434"/>
          </a:xfrm>
          <a:prstGeom prst="rect">
            <a:avLst/>
          </a:prstGeom>
        </p:spPr>
        <p:txBody>
          <a:bodyPr/>
          <a:lstStyle>
            <a:lvl1pPr marL="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500" dirty="0"/>
              <a:t>To assess the vaccine effectiveness of the </a:t>
            </a:r>
            <a:r>
              <a:rPr lang="en-US" sz="1500" dirty="0" err="1"/>
              <a:t>RSVpreF</a:t>
            </a:r>
            <a:r>
              <a:rPr lang="en-US" sz="1500" dirty="0"/>
              <a:t> vaccine against RSV-related hospitalization outcomes during a second RSV season after vaccination.</a:t>
            </a:r>
          </a:p>
          <a:p>
            <a:endParaRPr lang="en-US" sz="1500" dirty="0"/>
          </a:p>
          <a:p>
            <a:r>
              <a:rPr lang="en-US" sz="1500" dirty="0"/>
              <a:t>To assess the  vaccine effectiveness of the </a:t>
            </a:r>
            <a:r>
              <a:rPr lang="en-US" sz="1500" dirty="0" err="1"/>
              <a:t>RSVpreF</a:t>
            </a:r>
            <a:r>
              <a:rPr lang="en-US" sz="1500" dirty="0"/>
              <a:t> vaccine against RSV-related hospitalization outcomes for everyone 18 years of age or older across an expanded geographic area.</a:t>
            </a:r>
            <a:endParaRPr lang="da-DK" sz="1500" dirty="0"/>
          </a:p>
        </p:txBody>
      </p:sp>
    </p:spTree>
    <p:extLst>
      <p:ext uri="{BB962C8B-B14F-4D97-AF65-F5344CB8AC3E}">
        <p14:creationId xmlns:p14="http://schemas.microsoft.com/office/powerpoint/2010/main" val="1521935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tekst 1">
            <a:extLst>
              <a:ext uri="{FF2B5EF4-FFF2-40B4-BE49-F238E27FC236}">
                <a16:creationId xmlns:a16="http://schemas.microsoft.com/office/drawing/2014/main" id="{91EF6756-1C0A-626F-DADD-4AC5EC3E7726}"/>
              </a:ext>
            </a:extLst>
          </p:cNvPr>
          <p:cNvSpPr>
            <a:spLocks noGrp="1"/>
          </p:cNvSpPr>
          <p:nvPr>
            <p:ph type="body" sz="quarter" idx="10"/>
          </p:nvPr>
        </p:nvSpPr>
        <p:spPr>
          <a:xfrm>
            <a:off x="324618" y="339502"/>
            <a:ext cx="7631757" cy="432048"/>
          </a:xfrm>
        </p:spPr>
        <p:txBody>
          <a:bodyPr/>
          <a:lstStyle/>
          <a:p>
            <a:r>
              <a:rPr lang="da-DK" sz="2400" dirty="0"/>
              <a:t>Methods</a:t>
            </a:r>
          </a:p>
        </p:txBody>
      </p:sp>
      <p:sp>
        <p:nvSpPr>
          <p:cNvPr id="5" name="Pladsholder til indhold 2">
            <a:extLst>
              <a:ext uri="{FF2B5EF4-FFF2-40B4-BE49-F238E27FC236}">
                <a16:creationId xmlns:a16="http://schemas.microsoft.com/office/drawing/2014/main" id="{81978EE6-446A-CC8D-FF00-81F85028EF68}"/>
              </a:ext>
            </a:extLst>
          </p:cNvPr>
          <p:cNvSpPr txBox="1">
            <a:spLocks/>
          </p:cNvSpPr>
          <p:nvPr/>
        </p:nvSpPr>
        <p:spPr>
          <a:xfrm>
            <a:off x="323850" y="915566"/>
            <a:ext cx="8136582" cy="3890434"/>
          </a:xfrm>
          <a:prstGeom prst="rect">
            <a:avLst/>
          </a:prstGeom>
        </p:spPr>
        <p:txBody>
          <a:bodyPr>
            <a:normAutofit/>
          </a:bodyPr>
          <a:lstStyle>
            <a:lvl1pPr marL="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500" dirty="0"/>
              <a:t>The extended DAN-RSV trial was a </a:t>
            </a:r>
            <a:r>
              <a:rPr lang="en-US" sz="1600" dirty="0">
                <a:solidFill>
                  <a:srgbClr val="1F1F1F"/>
                </a:solidFill>
                <a:latin typeface="ElsevierGulliver"/>
              </a:rPr>
              <a:t>pragmatic, registry-based, open-label, individually randomized</a:t>
            </a:r>
            <a:r>
              <a:rPr lang="en-US" sz="1500" dirty="0"/>
              <a:t> trial conducted during the 2024/2025 and 2025/2026 Northern Hemisphere winter season</a:t>
            </a:r>
          </a:p>
          <a:p>
            <a:endParaRPr lang="en-US" sz="1500" dirty="0"/>
          </a:p>
        </p:txBody>
      </p:sp>
      <p:grpSp>
        <p:nvGrpSpPr>
          <p:cNvPr id="6" name="Gruppe 3">
            <a:extLst>
              <a:ext uri="{FF2B5EF4-FFF2-40B4-BE49-F238E27FC236}">
                <a16:creationId xmlns:a16="http://schemas.microsoft.com/office/drawing/2014/main" id="{4BAD8240-BE65-7841-67AD-A96F8ACF844E}"/>
              </a:ext>
            </a:extLst>
          </p:cNvPr>
          <p:cNvGrpSpPr/>
          <p:nvPr/>
        </p:nvGrpSpPr>
        <p:grpSpPr>
          <a:xfrm>
            <a:off x="3060154" y="1923678"/>
            <a:ext cx="3312046" cy="2568761"/>
            <a:chOff x="2916460" y="2019213"/>
            <a:chExt cx="3312046" cy="2568761"/>
          </a:xfrm>
        </p:grpSpPr>
        <p:sp>
          <p:nvSpPr>
            <p:cNvPr id="7" name="Pladsholder til indhold 2">
              <a:extLst>
                <a:ext uri="{FF2B5EF4-FFF2-40B4-BE49-F238E27FC236}">
                  <a16:creationId xmlns:a16="http://schemas.microsoft.com/office/drawing/2014/main" id="{EDDC83BA-C5FB-56B9-E990-16F1BC2348DA}"/>
                </a:ext>
              </a:extLst>
            </p:cNvPr>
            <p:cNvSpPr txBox="1">
              <a:spLocks/>
            </p:cNvSpPr>
            <p:nvPr/>
          </p:nvSpPr>
          <p:spPr>
            <a:xfrm>
              <a:off x="2916460" y="2784103"/>
              <a:ext cx="3312046" cy="871438"/>
            </a:xfrm>
            <a:prstGeom prst="rect">
              <a:avLst/>
            </a:prstGeom>
            <a:ln w="28575">
              <a:solidFill>
                <a:schemeClr val="accent1"/>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fontScale="92500" lnSpcReduction="20000"/>
            </a:bodyPr>
            <a:lstStyle>
              <a:lvl1pPr marL="180975" indent="-180975" algn="l" defTabSz="360000" rtl="0" eaLnBrk="1" latinLnBrk="0" hangingPunct="1">
                <a:spcBef>
                  <a:spcPct val="20000"/>
                </a:spcBef>
                <a:buClr>
                  <a:srgbClr val="C00000"/>
                </a:buClr>
                <a:buFont typeface="Arial" panose="020B0604020202020204" pitchFamily="34" charset="0"/>
                <a:buChar char="•"/>
                <a:defRPr lang="en-US" sz="2400" b="1" i="0" kern="1200">
                  <a:solidFill>
                    <a:schemeClr val="tx1"/>
                  </a:solidFill>
                  <a:latin typeface="+mn-lt"/>
                  <a:ea typeface="+mn-ea"/>
                  <a:cs typeface="+mn-cs"/>
                </a:defRPr>
              </a:lvl1pPr>
              <a:lvl2pPr marL="447675" indent="-179388" algn="l" defTabSz="358775" rtl="0" eaLnBrk="1" latinLnBrk="0" hangingPunct="1">
                <a:spcBef>
                  <a:spcPct val="20000"/>
                </a:spcBef>
                <a:buClr>
                  <a:srgbClr val="AE1022"/>
                </a:buClr>
                <a:buFont typeface="Arial" panose="020B0604020202020204" pitchFamily="34" charset="0"/>
                <a:buChar char="•"/>
                <a:defRPr lang="en-US" sz="2000" b="0" i="0" kern="1200">
                  <a:solidFill>
                    <a:schemeClr val="tx1"/>
                  </a:solidFill>
                  <a:latin typeface="+mn-lt"/>
                  <a:ea typeface="+mn-ea"/>
                  <a:cs typeface="+mn-cs"/>
                </a:defRPr>
              </a:lvl2pPr>
              <a:lvl3pPr marL="628650" indent="-179388" algn="l" defTabSz="360000" rtl="0" eaLnBrk="1" latinLnBrk="0" hangingPunct="1">
                <a:spcBef>
                  <a:spcPct val="20000"/>
                </a:spcBef>
                <a:buClr>
                  <a:srgbClr val="AE1022"/>
                </a:buClr>
                <a:buFont typeface="Arial" panose="020B0604020202020204" pitchFamily="34" charset="0"/>
                <a:buChar char="•"/>
                <a:defRPr lang="en-US" sz="1800" b="0" i="0" kern="1200">
                  <a:solidFill>
                    <a:schemeClr val="tx1"/>
                  </a:solidFill>
                  <a:latin typeface="+mn-lt"/>
                  <a:ea typeface="+mn-ea"/>
                  <a:cs typeface="+mn-cs"/>
                </a:defRPr>
              </a:lvl3pPr>
              <a:lvl4pPr marL="804863" indent="-179388" algn="l" defTabSz="360000" rtl="0" eaLnBrk="1" latinLnBrk="0" hangingPunct="1">
                <a:spcBef>
                  <a:spcPct val="20000"/>
                </a:spcBef>
                <a:buClr>
                  <a:srgbClr val="AE1022"/>
                </a:buClr>
                <a:buFont typeface="Arial" panose="020B0604020202020204" pitchFamily="34" charset="0"/>
                <a:buChar char="•"/>
                <a:tabLst>
                  <a:tab pos="804863" algn="l"/>
                </a:tabLst>
                <a:defRPr lang="en-US" sz="1800" b="0" i="0" kern="1200">
                  <a:solidFill>
                    <a:schemeClr val="tx1"/>
                  </a:solidFill>
                  <a:latin typeface="+mn-lt"/>
                  <a:ea typeface="+mn-ea"/>
                  <a:cs typeface="+mn-cs"/>
                </a:defRPr>
              </a:lvl4pPr>
              <a:lvl5pPr marL="985838" indent="-179388" algn="l" defTabSz="360000" rtl="0" eaLnBrk="1" latinLnBrk="0" hangingPunct="1">
                <a:spcBef>
                  <a:spcPct val="20000"/>
                </a:spcBef>
                <a:buClr>
                  <a:srgbClr val="AE1022"/>
                </a:buClr>
                <a:buFont typeface="Arial" panose="020B0604020202020204" pitchFamily="34" charset="0"/>
                <a:buChar char="•"/>
                <a:defRPr lang="en-US" sz="1800" b="0" i="0" kern="1200">
                  <a:solidFill>
                    <a:schemeClr val="tx1"/>
                  </a:solidFill>
                  <a:latin typeface="+mn-lt"/>
                  <a:ea typeface="+mn-ea"/>
                  <a:cs typeface="+mn-cs"/>
                </a:defRPr>
              </a:lvl5pPr>
              <a:lvl6pPr marL="1166813" indent="-179388" algn="l" defTabSz="914400" rtl="0" eaLnBrk="1" latinLnBrk="0" hangingPunct="1">
                <a:spcBef>
                  <a:spcPct val="20000"/>
                </a:spcBef>
                <a:buClr>
                  <a:srgbClr val="AE1022"/>
                </a:buClr>
                <a:buFont typeface="Arial" panose="020B0604020202020204" pitchFamily="34" charset="0"/>
                <a:buChar char="•"/>
                <a:tabLst>
                  <a:tab pos="1076325" algn="l"/>
                </a:tabLst>
                <a:defRPr lang="en-US" sz="1800" kern="1200">
                  <a:solidFill>
                    <a:schemeClr val="dk1"/>
                  </a:solidFill>
                  <a:latin typeface="+mn-lt"/>
                  <a:ea typeface="+mn-ea"/>
                  <a:cs typeface="+mn-cs"/>
                </a:defRPr>
              </a:lvl6pPr>
              <a:lvl7pPr marL="1346400" indent="-179388" algn="l" defTabSz="914400" rtl="0" eaLnBrk="1" latinLnBrk="0" hangingPunct="1">
                <a:spcBef>
                  <a:spcPct val="20000"/>
                </a:spcBef>
                <a:buClr>
                  <a:srgbClr val="C00000"/>
                </a:buClr>
                <a:buFont typeface="Arial" pitchFamily="34" charset="0"/>
                <a:buChar char="•"/>
                <a:defRPr lang="en-US" sz="1800" kern="1200">
                  <a:solidFill>
                    <a:schemeClr val="dk1"/>
                  </a:solidFill>
                  <a:latin typeface="+mn-lt"/>
                  <a:ea typeface="+mn-ea"/>
                  <a:cs typeface="+mn-cs"/>
                </a:defRPr>
              </a:lvl7pPr>
              <a:lvl8pPr marL="1530000" indent="-179388" algn="l" defTabSz="914400" rtl="0" eaLnBrk="1" latinLnBrk="0" hangingPunct="1">
                <a:spcBef>
                  <a:spcPct val="20000"/>
                </a:spcBef>
                <a:buClr>
                  <a:srgbClr val="C00000"/>
                </a:buClr>
                <a:buFont typeface="Arial" pitchFamily="34" charset="0"/>
                <a:buChar char="•"/>
                <a:defRPr lang="en-US" sz="1800" kern="1200">
                  <a:solidFill>
                    <a:schemeClr val="dk1"/>
                  </a:solidFill>
                  <a:latin typeface="+mn-lt"/>
                  <a:ea typeface="+mn-ea"/>
                  <a:cs typeface="+mn-cs"/>
                </a:defRPr>
              </a:lvl8pPr>
              <a:lvl9pPr marL="2424113" indent="-228600" algn="l" defTabSz="914400" rtl="0" eaLnBrk="1" latinLnBrk="0" hangingPunct="1">
                <a:spcBef>
                  <a:spcPct val="20000"/>
                </a:spcBef>
                <a:buClr>
                  <a:srgbClr val="C00000"/>
                </a:buClr>
                <a:buFont typeface="Arial" pitchFamily="34" charset="0"/>
                <a:buNone/>
                <a:defRPr sz="1400" kern="1200">
                  <a:solidFill>
                    <a:schemeClr val="dk1"/>
                  </a:solidFill>
                  <a:latin typeface="+mn-lt"/>
                  <a:ea typeface="+mn-ea"/>
                  <a:cs typeface="+mn-cs"/>
                </a:defRPr>
              </a:lvl9pPr>
            </a:lstStyle>
            <a:p>
              <a:pPr marL="0" indent="0">
                <a:buNone/>
              </a:pPr>
              <a:r>
                <a:rPr lang="da-DK" sz="1800" dirty="0" err="1"/>
                <a:t>Inclusion</a:t>
              </a:r>
              <a:r>
                <a:rPr lang="da-DK" sz="1800" dirty="0"/>
                <a:t> </a:t>
              </a:r>
              <a:r>
                <a:rPr lang="da-DK" sz="1800" dirty="0" err="1"/>
                <a:t>criteria</a:t>
              </a:r>
              <a:r>
                <a:rPr lang="da-DK" sz="1800" dirty="0"/>
                <a:t>:</a:t>
              </a:r>
            </a:p>
            <a:p>
              <a:r>
                <a:rPr lang="da-DK" sz="1800" b="0" dirty="0"/>
                <a:t>Age ≥18 </a:t>
              </a:r>
              <a:r>
                <a:rPr lang="da-DK" sz="1800" b="0" dirty="0" err="1"/>
                <a:t>years</a:t>
              </a:r>
              <a:endParaRPr lang="da-DK" sz="1800" b="0" dirty="0"/>
            </a:p>
            <a:p>
              <a:r>
                <a:rPr lang="da-DK" sz="1800" b="0" dirty="0" err="1"/>
                <a:t>Signed</a:t>
              </a:r>
              <a:r>
                <a:rPr lang="da-DK" sz="1800" b="0" dirty="0"/>
                <a:t> </a:t>
              </a:r>
              <a:r>
                <a:rPr lang="da-DK" sz="1800" b="0" dirty="0" err="1"/>
                <a:t>informed</a:t>
              </a:r>
              <a:r>
                <a:rPr lang="da-DK" sz="1800" b="0" dirty="0"/>
                <a:t> </a:t>
              </a:r>
              <a:r>
                <a:rPr lang="da-DK" sz="1800" b="0" dirty="0" err="1"/>
                <a:t>consent</a:t>
              </a:r>
              <a:endParaRPr lang="da-DK" sz="1800" b="0" dirty="0"/>
            </a:p>
          </p:txBody>
        </p:sp>
        <p:sp>
          <p:nvSpPr>
            <p:cNvPr id="8" name="Pladsholder til indhold 2">
              <a:extLst>
                <a:ext uri="{FF2B5EF4-FFF2-40B4-BE49-F238E27FC236}">
                  <a16:creationId xmlns:a16="http://schemas.microsoft.com/office/drawing/2014/main" id="{D32E50CC-6740-80CF-A79A-EE38B0DA78CF}"/>
                </a:ext>
              </a:extLst>
            </p:cNvPr>
            <p:cNvSpPr txBox="1">
              <a:spLocks/>
            </p:cNvSpPr>
            <p:nvPr/>
          </p:nvSpPr>
          <p:spPr>
            <a:xfrm>
              <a:off x="2916460" y="3795886"/>
              <a:ext cx="3312046" cy="792088"/>
            </a:xfrm>
            <a:prstGeom prst="rect">
              <a:avLst/>
            </a:prstGeom>
            <a:ln w="28575">
              <a:solidFill>
                <a:schemeClr val="accent1"/>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180975" indent="-180975" algn="l" defTabSz="360000" rtl="0" eaLnBrk="1" latinLnBrk="0" hangingPunct="1">
                <a:spcBef>
                  <a:spcPct val="20000"/>
                </a:spcBef>
                <a:buClr>
                  <a:srgbClr val="C00000"/>
                </a:buClr>
                <a:buFont typeface="Arial" panose="020B0604020202020204" pitchFamily="34" charset="0"/>
                <a:buChar char="•"/>
                <a:defRPr lang="en-US" sz="2400" b="1" i="0" kern="1200">
                  <a:solidFill>
                    <a:schemeClr val="tx1"/>
                  </a:solidFill>
                  <a:latin typeface="+mn-lt"/>
                  <a:ea typeface="+mn-ea"/>
                  <a:cs typeface="+mn-cs"/>
                </a:defRPr>
              </a:lvl1pPr>
              <a:lvl2pPr marL="447675" indent="-179388" algn="l" defTabSz="358775" rtl="0" eaLnBrk="1" latinLnBrk="0" hangingPunct="1">
                <a:spcBef>
                  <a:spcPct val="20000"/>
                </a:spcBef>
                <a:buClr>
                  <a:srgbClr val="AE1022"/>
                </a:buClr>
                <a:buFont typeface="Arial" panose="020B0604020202020204" pitchFamily="34" charset="0"/>
                <a:buChar char="•"/>
                <a:defRPr lang="en-US" sz="2000" b="0" i="0" kern="1200">
                  <a:solidFill>
                    <a:schemeClr val="tx1"/>
                  </a:solidFill>
                  <a:latin typeface="+mn-lt"/>
                  <a:ea typeface="+mn-ea"/>
                  <a:cs typeface="+mn-cs"/>
                </a:defRPr>
              </a:lvl2pPr>
              <a:lvl3pPr marL="628650" indent="-179388" algn="l" defTabSz="360000" rtl="0" eaLnBrk="1" latinLnBrk="0" hangingPunct="1">
                <a:spcBef>
                  <a:spcPct val="20000"/>
                </a:spcBef>
                <a:buClr>
                  <a:srgbClr val="AE1022"/>
                </a:buClr>
                <a:buFont typeface="Arial" panose="020B0604020202020204" pitchFamily="34" charset="0"/>
                <a:buChar char="•"/>
                <a:defRPr lang="en-US" sz="1800" b="0" i="0" kern="1200">
                  <a:solidFill>
                    <a:schemeClr val="tx1"/>
                  </a:solidFill>
                  <a:latin typeface="+mn-lt"/>
                  <a:ea typeface="+mn-ea"/>
                  <a:cs typeface="+mn-cs"/>
                </a:defRPr>
              </a:lvl3pPr>
              <a:lvl4pPr marL="804863" indent="-179388" algn="l" defTabSz="360000" rtl="0" eaLnBrk="1" latinLnBrk="0" hangingPunct="1">
                <a:spcBef>
                  <a:spcPct val="20000"/>
                </a:spcBef>
                <a:buClr>
                  <a:srgbClr val="AE1022"/>
                </a:buClr>
                <a:buFont typeface="Arial" panose="020B0604020202020204" pitchFamily="34" charset="0"/>
                <a:buChar char="•"/>
                <a:tabLst>
                  <a:tab pos="804863" algn="l"/>
                </a:tabLst>
                <a:defRPr lang="en-US" sz="1800" b="0" i="0" kern="1200">
                  <a:solidFill>
                    <a:schemeClr val="tx1"/>
                  </a:solidFill>
                  <a:latin typeface="+mn-lt"/>
                  <a:ea typeface="+mn-ea"/>
                  <a:cs typeface="+mn-cs"/>
                </a:defRPr>
              </a:lvl4pPr>
              <a:lvl5pPr marL="985838" indent="-179388" algn="l" defTabSz="360000" rtl="0" eaLnBrk="1" latinLnBrk="0" hangingPunct="1">
                <a:spcBef>
                  <a:spcPct val="20000"/>
                </a:spcBef>
                <a:buClr>
                  <a:srgbClr val="AE1022"/>
                </a:buClr>
                <a:buFont typeface="Arial" panose="020B0604020202020204" pitchFamily="34" charset="0"/>
                <a:buChar char="•"/>
                <a:defRPr lang="en-US" sz="1800" b="0" i="0" kern="1200">
                  <a:solidFill>
                    <a:schemeClr val="tx1"/>
                  </a:solidFill>
                  <a:latin typeface="+mn-lt"/>
                  <a:ea typeface="+mn-ea"/>
                  <a:cs typeface="+mn-cs"/>
                </a:defRPr>
              </a:lvl5pPr>
              <a:lvl6pPr marL="1166813" indent="-179388" algn="l" defTabSz="914400" rtl="0" eaLnBrk="1" latinLnBrk="0" hangingPunct="1">
                <a:spcBef>
                  <a:spcPct val="20000"/>
                </a:spcBef>
                <a:buClr>
                  <a:srgbClr val="AE1022"/>
                </a:buClr>
                <a:buFont typeface="Arial" panose="020B0604020202020204" pitchFamily="34" charset="0"/>
                <a:buChar char="•"/>
                <a:tabLst>
                  <a:tab pos="1076325" algn="l"/>
                </a:tabLst>
                <a:defRPr lang="en-US" sz="1800" kern="1200">
                  <a:solidFill>
                    <a:schemeClr val="dk1"/>
                  </a:solidFill>
                  <a:latin typeface="+mn-lt"/>
                  <a:ea typeface="+mn-ea"/>
                  <a:cs typeface="+mn-cs"/>
                </a:defRPr>
              </a:lvl6pPr>
              <a:lvl7pPr marL="1346400" indent="-179388" algn="l" defTabSz="914400" rtl="0" eaLnBrk="1" latinLnBrk="0" hangingPunct="1">
                <a:spcBef>
                  <a:spcPct val="20000"/>
                </a:spcBef>
                <a:buClr>
                  <a:srgbClr val="C00000"/>
                </a:buClr>
                <a:buFont typeface="Arial" pitchFamily="34" charset="0"/>
                <a:buChar char="•"/>
                <a:defRPr lang="en-US" sz="1800" kern="1200">
                  <a:solidFill>
                    <a:schemeClr val="dk1"/>
                  </a:solidFill>
                  <a:latin typeface="+mn-lt"/>
                  <a:ea typeface="+mn-ea"/>
                  <a:cs typeface="+mn-cs"/>
                </a:defRPr>
              </a:lvl7pPr>
              <a:lvl8pPr marL="1530000" indent="-179388" algn="l" defTabSz="914400" rtl="0" eaLnBrk="1" latinLnBrk="0" hangingPunct="1">
                <a:spcBef>
                  <a:spcPct val="20000"/>
                </a:spcBef>
                <a:buClr>
                  <a:srgbClr val="C00000"/>
                </a:buClr>
                <a:buFont typeface="Arial" pitchFamily="34" charset="0"/>
                <a:buChar char="•"/>
                <a:defRPr lang="en-US" sz="1800" kern="1200">
                  <a:solidFill>
                    <a:schemeClr val="dk1"/>
                  </a:solidFill>
                  <a:latin typeface="+mn-lt"/>
                  <a:ea typeface="+mn-ea"/>
                  <a:cs typeface="+mn-cs"/>
                </a:defRPr>
              </a:lvl8pPr>
              <a:lvl9pPr marL="2424113" indent="-228600" algn="l" defTabSz="914400" rtl="0" eaLnBrk="1" latinLnBrk="0" hangingPunct="1">
                <a:spcBef>
                  <a:spcPct val="20000"/>
                </a:spcBef>
                <a:buClr>
                  <a:srgbClr val="C00000"/>
                </a:buClr>
                <a:buFont typeface="Arial" pitchFamily="34" charset="0"/>
                <a:buNone/>
                <a:defRPr sz="1400" kern="1200">
                  <a:solidFill>
                    <a:schemeClr val="dk1"/>
                  </a:solidFill>
                  <a:latin typeface="+mn-lt"/>
                  <a:ea typeface="+mn-ea"/>
                  <a:cs typeface="+mn-cs"/>
                </a:defRPr>
              </a:lvl9pPr>
            </a:lstStyle>
            <a:p>
              <a:pPr marL="0" indent="0">
                <a:lnSpc>
                  <a:spcPct val="80000"/>
                </a:lnSpc>
                <a:buNone/>
              </a:pPr>
              <a:endParaRPr lang="da-DK" sz="1700" dirty="0"/>
            </a:p>
            <a:p>
              <a:pPr marL="0" indent="0">
                <a:lnSpc>
                  <a:spcPct val="80000"/>
                </a:lnSpc>
                <a:buNone/>
              </a:pPr>
              <a:r>
                <a:rPr lang="da-DK" sz="1700" dirty="0"/>
                <a:t>No formal </a:t>
              </a:r>
              <a:r>
                <a:rPr lang="da-DK" sz="1700" dirty="0" err="1"/>
                <a:t>exclusion</a:t>
              </a:r>
              <a:r>
                <a:rPr lang="da-DK" sz="1700" dirty="0"/>
                <a:t> </a:t>
              </a:r>
              <a:r>
                <a:rPr lang="da-DK" sz="1700" dirty="0" err="1"/>
                <a:t>criteria</a:t>
              </a:r>
              <a:endParaRPr lang="da-DK" sz="1700" b="0" dirty="0"/>
            </a:p>
          </p:txBody>
        </p:sp>
        <p:sp>
          <p:nvSpPr>
            <p:cNvPr id="9" name="Pladsholder til indhold 2">
              <a:extLst>
                <a:ext uri="{FF2B5EF4-FFF2-40B4-BE49-F238E27FC236}">
                  <a16:creationId xmlns:a16="http://schemas.microsoft.com/office/drawing/2014/main" id="{1ECC0284-08BA-1BCC-1B9D-3ED728B10E3E}"/>
                </a:ext>
              </a:extLst>
            </p:cNvPr>
            <p:cNvSpPr txBox="1">
              <a:spLocks/>
            </p:cNvSpPr>
            <p:nvPr/>
          </p:nvSpPr>
          <p:spPr>
            <a:xfrm>
              <a:off x="2916460" y="2019213"/>
              <a:ext cx="3312046" cy="624545"/>
            </a:xfrm>
            <a:prstGeom prst="rect">
              <a:avLst/>
            </a:prstGeom>
            <a:ln w="28575">
              <a:solidFill>
                <a:schemeClr val="accent1"/>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lnSpcReduction="10000"/>
            </a:bodyPr>
            <a:lstStyle>
              <a:lvl1pPr marL="180975" indent="-180975" algn="l" defTabSz="360000" rtl="0" eaLnBrk="1" latinLnBrk="0" hangingPunct="1">
                <a:spcBef>
                  <a:spcPct val="20000"/>
                </a:spcBef>
                <a:buClr>
                  <a:srgbClr val="C00000"/>
                </a:buClr>
                <a:buFont typeface="Arial" panose="020B0604020202020204" pitchFamily="34" charset="0"/>
                <a:buChar char="•"/>
                <a:defRPr lang="en-US" sz="2400" b="1" i="0" kern="1200">
                  <a:solidFill>
                    <a:schemeClr val="tx1"/>
                  </a:solidFill>
                  <a:latin typeface="+mn-lt"/>
                  <a:ea typeface="+mn-ea"/>
                  <a:cs typeface="+mn-cs"/>
                </a:defRPr>
              </a:lvl1pPr>
              <a:lvl2pPr marL="447675" indent="-179388" algn="l" defTabSz="358775" rtl="0" eaLnBrk="1" latinLnBrk="0" hangingPunct="1">
                <a:spcBef>
                  <a:spcPct val="20000"/>
                </a:spcBef>
                <a:buClr>
                  <a:srgbClr val="AE1022"/>
                </a:buClr>
                <a:buFont typeface="Arial" panose="020B0604020202020204" pitchFamily="34" charset="0"/>
                <a:buChar char="•"/>
                <a:defRPr lang="en-US" sz="2000" b="0" i="0" kern="1200">
                  <a:solidFill>
                    <a:schemeClr val="tx1"/>
                  </a:solidFill>
                  <a:latin typeface="+mn-lt"/>
                  <a:ea typeface="+mn-ea"/>
                  <a:cs typeface="+mn-cs"/>
                </a:defRPr>
              </a:lvl2pPr>
              <a:lvl3pPr marL="628650" indent="-179388" algn="l" defTabSz="360000" rtl="0" eaLnBrk="1" latinLnBrk="0" hangingPunct="1">
                <a:spcBef>
                  <a:spcPct val="20000"/>
                </a:spcBef>
                <a:buClr>
                  <a:srgbClr val="AE1022"/>
                </a:buClr>
                <a:buFont typeface="Arial" panose="020B0604020202020204" pitchFamily="34" charset="0"/>
                <a:buChar char="•"/>
                <a:defRPr lang="en-US" sz="1800" b="0" i="0" kern="1200">
                  <a:solidFill>
                    <a:schemeClr val="tx1"/>
                  </a:solidFill>
                  <a:latin typeface="+mn-lt"/>
                  <a:ea typeface="+mn-ea"/>
                  <a:cs typeface="+mn-cs"/>
                </a:defRPr>
              </a:lvl3pPr>
              <a:lvl4pPr marL="804863" indent="-179388" algn="l" defTabSz="360000" rtl="0" eaLnBrk="1" latinLnBrk="0" hangingPunct="1">
                <a:spcBef>
                  <a:spcPct val="20000"/>
                </a:spcBef>
                <a:buClr>
                  <a:srgbClr val="AE1022"/>
                </a:buClr>
                <a:buFont typeface="Arial" panose="020B0604020202020204" pitchFamily="34" charset="0"/>
                <a:buChar char="•"/>
                <a:tabLst>
                  <a:tab pos="804863" algn="l"/>
                </a:tabLst>
                <a:defRPr lang="en-US" sz="1800" b="0" i="0" kern="1200">
                  <a:solidFill>
                    <a:schemeClr val="tx1"/>
                  </a:solidFill>
                  <a:latin typeface="+mn-lt"/>
                  <a:ea typeface="+mn-ea"/>
                  <a:cs typeface="+mn-cs"/>
                </a:defRPr>
              </a:lvl4pPr>
              <a:lvl5pPr marL="985838" indent="-179388" algn="l" defTabSz="360000" rtl="0" eaLnBrk="1" latinLnBrk="0" hangingPunct="1">
                <a:spcBef>
                  <a:spcPct val="20000"/>
                </a:spcBef>
                <a:buClr>
                  <a:srgbClr val="AE1022"/>
                </a:buClr>
                <a:buFont typeface="Arial" panose="020B0604020202020204" pitchFamily="34" charset="0"/>
                <a:buChar char="•"/>
                <a:defRPr lang="en-US" sz="1800" b="0" i="0" kern="1200">
                  <a:solidFill>
                    <a:schemeClr val="tx1"/>
                  </a:solidFill>
                  <a:latin typeface="+mn-lt"/>
                  <a:ea typeface="+mn-ea"/>
                  <a:cs typeface="+mn-cs"/>
                </a:defRPr>
              </a:lvl5pPr>
              <a:lvl6pPr marL="1166813" indent="-179388" algn="l" defTabSz="914400" rtl="0" eaLnBrk="1" latinLnBrk="0" hangingPunct="1">
                <a:spcBef>
                  <a:spcPct val="20000"/>
                </a:spcBef>
                <a:buClr>
                  <a:srgbClr val="AE1022"/>
                </a:buClr>
                <a:buFont typeface="Arial" panose="020B0604020202020204" pitchFamily="34" charset="0"/>
                <a:buChar char="•"/>
                <a:tabLst>
                  <a:tab pos="1076325" algn="l"/>
                </a:tabLst>
                <a:defRPr lang="en-US" sz="1800" kern="1200">
                  <a:solidFill>
                    <a:schemeClr val="dk1"/>
                  </a:solidFill>
                  <a:latin typeface="+mn-lt"/>
                  <a:ea typeface="+mn-ea"/>
                  <a:cs typeface="+mn-cs"/>
                </a:defRPr>
              </a:lvl6pPr>
              <a:lvl7pPr marL="1346400" indent="-179388" algn="l" defTabSz="914400" rtl="0" eaLnBrk="1" latinLnBrk="0" hangingPunct="1">
                <a:spcBef>
                  <a:spcPct val="20000"/>
                </a:spcBef>
                <a:buClr>
                  <a:srgbClr val="C00000"/>
                </a:buClr>
                <a:buFont typeface="Arial" pitchFamily="34" charset="0"/>
                <a:buChar char="•"/>
                <a:defRPr lang="en-US" sz="1800" kern="1200">
                  <a:solidFill>
                    <a:schemeClr val="dk1"/>
                  </a:solidFill>
                  <a:latin typeface="+mn-lt"/>
                  <a:ea typeface="+mn-ea"/>
                  <a:cs typeface="+mn-cs"/>
                </a:defRPr>
              </a:lvl7pPr>
              <a:lvl8pPr marL="1530000" indent="-179388" algn="l" defTabSz="914400" rtl="0" eaLnBrk="1" latinLnBrk="0" hangingPunct="1">
                <a:spcBef>
                  <a:spcPct val="20000"/>
                </a:spcBef>
                <a:buClr>
                  <a:srgbClr val="C00000"/>
                </a:buClr>
                <a:buFont typeface="Arial" pitchFamily="34" charset="0"/>
                <a:buChar char="•"/>
                <a:defRPr lang="en-US" sz="1800" kern="1200">
                  <a:solidFill>
                    <a:schemeClr val="dk1"/>
                  </a:solidFill>
                  <a:latin typeface="+mn-lt"/>
                  <a:ea typeface="+mn-ea"/>
                  <a:cs typeface="+mn-cs"/>
                </a:defRPr>
              </a:lvl8pPr>
              <a:lvl9pPr marL="2424113" indent="-228600" algn="l" defTabSz="914400" rtl="0" eaLnBrk="1" latinLnBrk="0" hangingPunct="1">
                <a:spcBef>
                  <a:spcPct val="20000"/>
                </a:spcBef>
                <a:buClr>
                  <a:srgbClr val="C00000"/>
                </a:buClr>
                <a:buFont typeface="Arial" pitchFamily="34" charset="0"/>
                <a:buNone/>
                <a:defRPr sz="1400" kern="1200">
                  <a:solidFill>
                    <a:schemeClr val="dk1"/>
                  </a:solidFill>
                  <a:latin typeface="+mn-lt"/>
                  <a:ea typeface="+mn-ea"/>
                  <a:cs typeface="+mn-cs"/>
                </a:defRPr>
              </a:lvl9pPr>
            </a:lstStyle>
            <a:p>
              <a:pPr marL="0" indent="0">
                <a:buNone/>
              </a:pPr>
              <a:r>
                <a:rPr lang="da-DK" sz="1700" dirty="0" err="1"/>
                <a:t>Planned</a:t>
              </a:r>
              <a:r>
                <a:rPr lang="da-DK" sz="1700" dirty="0"/>
                <a:t> sample </a:t>
              </a:r>
              <a:r>
                <a:rPr lang="da-DK" sz="1700" dirty="0" err="1"/>
                <a:t>size</a:t>
              </a:r>
              <a:r>
                <a:rPr lang="da-DK" sz="1700" dirty="0"/>
                <a:t>:</a:t>
              </a:r>
            </a:p>
            <a:p>
              <a:r>
                <a:rPr lang="da-DK" sz="1700" b="0" dirty="0"/>
                <a:t>Up to 690000 participants</a:t>
              </a:r>
            </a:p>
          </p:txBody>
        </p:sp>
      </p:grpSp>
      <p:sp>
        <p:nvSpPr>
          <p:cNvPr id="10" name="Tekstfelt 12">
            <a:extLst>
              <a:ext uri="{FF2B5EF4-FFF2-40B4-BE49-F238E27FC236}">
                <a16:creationId xmlns:a16="http://schemas.microsoft.com/office/drawing/2014/main" id="{5E159BF7-C77F-4223-F26E-048D997125C6}"/>
              </a:ext>
            </a:extLst>
          </p:cNvPr>
          <p:cNvSpPr txBox="1"/>
          <p:nvPr/>
        </p:nvSpPr>
        <p:spPr>
          <a:xfrm>
            <a:off x="5364088" y="4642239"/>
            <a:ext cx="2827056" cy="615553"/>
          </a:xfrm>
          <a:prstGeom prst="rect">
            <a:avLst/>
          </a:prstGeom>
          <a:noFill/>
        </p:spPr>
        <p:txBody>
          <a:bodyPr wrap="none" rtlCol="0">
            <a:spAutoFit/>
          </a:bodyPr>
          <a:lstStyle/>
          <a:p>
            <a:pPr marL="38700" defTabSz="360000">
              <a:spcBef>
                <a:spcPct val="20000"/>
              </a:spcBef>
              <a:buClr>
                <a:srgbClr val="C00000"/>
              </a:buClr>
            </a:pPr>
            <a:r>
              <a:rPr lang="da-DK" sz="1000" dirty="0"/>
              <a:t>Lassen MCH , et al</a:t>
            </a:r>
            <a:r>
              <a:rPr lang="da-DK" sz="1000" i="1" dirty="0"/>
              <a:t>.</a:t>
            </a:r>
            <a:r>
              <a:rPr lang="da-DK" sz="1000" dirty="0"/>
              <a:t> </a:t>
            </a:r>
            <a:r>
              <a:rPr lang="da-DK" sz="1000" i="1" dirty="0"/>
              <a:t>Am Heart J</a:t>
            </a:r>
            <a:r>
              <a:rPr lang="da-DK" sz="1000" dirty="0"/>
              <a:t>.</a:t>
            </a:r>
            <a:r>
              <a:rPr lang="da-DK" sz="1000" i="1" dirty="0"/>
              <a:t> </a:t>
            </a:r>
            <a:r>
              <a:rPr lang="da-DK" sz="1000" dirty="0"/>
              <a:t>2026;291:14-25</a:t>
            </a:r>
            <a:r>
              <a:rPr lang="da-DK" sz="1000" i="1" dirty="0"/>
              <a:t>.</a:t>
            </a:r>
            <a:endParaRPr lang="da-DK" sz="1000" dirty="0"/>
          </a:p>
          <a:p>
            <a:pPr marL="38700" defTabSz="360000">
              <a:spcBef>
                <a:spcPct val="20000"/>
              </a:spcBef>
              <a:buClr>
                <a:srgbClr val="C00000"/>
              </a:buClr>
            </a:pPr>
            <a:r>
              <a:rPr lang="da-DK" sz="1000" dirty="0"/>
              <a:t>Lassen MCH , et al</a:t>
            </a:r>
            <a:r>
              <a:rPr lang="da-DK" sz="1000" i="1" dirty="0"/>
              <a:t>.</a:t>
            </a:r>
            <a:r>
              <a:rPr lang="da-DK" sz="1000" dirty="0"/>
              <a:t> </a:t>
            </a:r>
            <a:r>
              <a:rPr lang="da-DK" sz="1000" i="1" dirty="0"/>
              <a:t>Am Heart J</a:t>
            </a:r>
            <a:r>
              <a:rPr lang="da-DK" sz="1000" dirty="0"/>
              <a:t>.</a:t>
            </a:r>
            <a:r>
              <a:rPr lang="da-DK" sz="1000" i="1" dirty="0"/>
              <a:t> </a:t>
            </a:r>
            <a:r>
              <a:rPr lang="da-DK" sz="1000" dirty="0"/>
              <a:t>2026;300:107497</a:t>
            </a:r>
          </a:p>
          <a:p>
            <a:pPr marL="38700" defTabSz="360000">
              <a:spcBef>
                <a:spcPct val="20000"/>
              </a:spcBef>
              <a:buClr>
                <a:srgbClr val="C00000"/>
              </a:buClr>
            </a:pPr>
            <a:endParaRPr lang="da-DK" sz="1000" kern="1200" dirty="0">
              <a:solidFill>
                <a:schemeClr val="tx1"/>
              </a:solidFill>
              <a:latin typeface="+mn-lt"/>
              <a:ea typeface="+mn-ea"/>
            </a:endParaRPr>
          </a:p>
        </p:txBody>
      </p:sp>
      <p:sp>
        <p:nvSpPr>
          <p:cNvPr id="2" name="Rectangle 1">
            <a:extLst>
              <a:ext uri="{FF2B5EF4-FFF2-40B4-BE49-F238E27FC236}">
                <a16:creationId xmlns:a16="http://schemas.microsoft.com/office/drawing/2014/main" id="{7957F9DF-8E10-F93D-5C74-AAE9EAA78CC8}"/>
              </a:ext>
            </a:extLst>
          </p:cNvPr>
          <p:cNvSpPr/>
          <p:nvPr/>
        </p:nvSpPr>
        <p:spPr>
          <a:xfrm>
            <a:off x="8410024" y="4227934"/>
            <a:ext cx="360040" cy="216024"/>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4229324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82">
            <a:extLst>
              <a:ext uri="{FF2B5EF4-FFF2-40B4-BE49-F238E27FC236}">
                <a16:creationId xmlns:a16="http://schemas.microsoft.com/office/drawing/2014/main" id="{2B1F339C-4CD1-F6E1-D210-036F5C26E1E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799507" y="2580299"/>
            <a:ext cx="4871882" cy="2481720"/>
          </a:xfrm>
          <a:prstGeom prst="rect">
            <a:avLst/>
          </a:prstGeom>
          <a:solidFill>
            <a:schemeClr val="bg1"/>
          </a:solidFill>
        </p:spPr>
      </p:pic>
      <p:pic>
        <p:nvPicPr>
          <p:cNvPr id="4" name="Picture 3" descr="DISTRIBUTION VIA E-BOKS">
            <a:extLst>
              <a:ext uri="{FF2B5EF4-FFF2-40B4-BE49-F238E27FC236}">
                <a16:creationId xmlns:a16="http://schemas.microsoft.com/office/drawing/2014/main" id="{2F5029C2-CF63-5EE2-7EB7-AEA242D48C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1539" y="91492"/>
            <a:ext cx="1456036" cy="145603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Lige pilforbindelse 4">
            <a:extLst>
              <a:ext uri="{FF2B5EF4-FFF2-40B4-BE49-F238E27FC236}">
                <a16:creationId xmlns:a16="http://schemas.microsoft.com/office/drawing/2014/main" id="{CD284AFC-9EA6-5F0D-288D-36B7BD5DFBC4}"/>
              </a:ext>
            </a:extLst>
          </p:cNvPr>
          <p:cNvCxnSpPr/>
          <p:nvPr/>
        </p:nvCxnSpPr>
        <p:spPr>
          <a:xfrm>
            <a:off x="4065447" y="819509"/>
            <a:ext cx="69272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 name="Billede 2">
            <a:extLst>
              <a:ext uri="{FF2B5EF4-FFF2-40B4-BE49-F238E27FC236}">
                <a16:creationId xmlns:a16="http://schemas.microsoft.com/office/drawing/2014/main" id="{3A918F54-46E1-4014-9D47-95615F1B3EA5}"/>
              </a:ext>
            </a:extLst>
          </p:cNvPr>
          <p:cNvPicPr>
            <a:picLocks noChangeAspect="1"/>
          </p:cNvPicPr>
          <p:nvPr/>
        </p:nvPicPr>
        <p:blipFill rotWithShape="1">
          <a:blip r:embed="rId5"/>
          <a:srcRect l="75947" t="8082" r="4830" b="41173"/>
          <a:stretch/>
        </p:blipFill>
        <p:spPr>
          <a:xfrm>
            <a:off x="273824" y="-92546"/>
            <a:ext cx="1199809" cy="1613379"/>
          </a:xfrm>
          <a:prstGeom prst="rect">
            <a:avLst/>
          </a:prstGeom>
          <a:solidFill>
            <a:schemeClr val="bg1"/>
          </a:solidFill>
        </p:spPr>
      </p:pic>
      <p:sp>
        <p:nvSpPr>
          <p:cNvPr id="7" name="Plus Sign 6">
            <a:extLst>
              <a:ext uri="{FF2B5EF4-FFF2-40B4-BE49-F238E27FC236}">
                <a16:creationId xmlns:a16="http://schemas.microsoft.com/office/drawing/2014/main" id="{4EC2F6B6-1829-E291-42A2-649566B1CD2A}"/>
              </a:ext>
            </a:extLst>
          </p:cNvPr>
          <p:cNvSpPr/>
          <p:nvPr/>
        </p:nvSpPr>
        <p:spPr>
          <a:xfrm>
            <a:off x="1759389" y="667805"/>
            <a:ext cx="184532" cy="250623"/>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Billede 6" descr="Et billede, der indeholder tekst, skærmbillede, Font/skrifttype, design&#10;&#10;Automatisk genereret beskrivelse">
            <a:extLst>
              <a:ext uri="{FF2B5EF4-FFF2-40B4-BE49-F238E27FC236}">
                <a16:creationId xmlns:a16="http://schemas.microsoft.com/office/drawing/2014/main" id="{B49E527B-502B-881D-80BE-F172119DC713}"/>
              </a:ext>
            </a:extLst>
          </p:cNvPr>
          <p:cNvPicPr>
            <a:picLocks noChangeAspect="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37943" t="44036" r="44631" b="44672"/>
          <a:stretch/>
        </p:blipFill>
        <p:spPr>
          <a:xfrm>
            <a:off x="6079350" y="1746818"/>
            <a:ext cx="1184077" cy="464231"/>
          </a:xfrm>
          <a:prstGeom prst="rect">
            <a:avLst/>
          </a:prstGeom>
        </p:spPr>
      </p:pic>
      <p:cxnSp>
        <p:nvCxnSpPr>
          <p:cNvPr id="9" name="Straight Arrow Connector 8">
            <a:extLst>
              <a:ext uri="{FF2B5EF4-FFF2-40B4-BE49-F238E27FC236}">
                <a16:creationId xmlns:a16="http://schemas.microsoft.com/office/drawing/2014/main" id="{777E55E0-CF1D-D509-4522-BB053FB0A4D8}"/>
              </a:ext>
            </a:extLst>
          </p:cNvPr>
          <p:cNvCxnSpPr>
            <a:cxnSpLocks/>
          </p:cNvCxnSpPr>
          <p:nvPr/>
        </p:nvCxnSpPr>
        <p:spPr>
          <a:xfrm>
            <a:off x="6668370" y="1464716"/>
            <a:ext cx="3019" cy="36925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DB04976-4415-B308-9DCB-8A0D879B0C70}"/>
              </a:ext>
            </a:extLst>
          </p:cNvPr>
          <p:cNvCxnSpPr>
            <a:cxnSpLocks/>
          </p:cNvCxnSpPr>
          <p:nvPr/>
        </p:nvCxnSpPr>
        <p:spPr>
          <a:xfrm>
            <a:off x="7297021" y="2077297"/>
            <a:ext cx="509312" cy="596252"/>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723C2BC1-308A-7F46-C8A3-98A7F5FA6D4C}"/>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849585" y="2335238"/>
            <a:ext cx="1168699" cy="998873"/>
          </a:xfrm>
          <a:prstGeom prst="rect">
            <a:avLst/>
          </a:prstGeom>
        </p:spPr>
      </p:pic>
      <p:sp>
        <p:nvSpPr>
          <p:cNvPr id="12" name="TextBox 11">
            <a:extLst>
              <a:ext uri="{FF2B5EF4-FFF2-40B4-BE49-F238E27FC236}">
                <a16:creationId xmlns:a16="http://schemas.microsoft.com/office/drawing/2014/main" id="{F26099DB-AF77-A557-0FE5-EDFF28C54B46}"/>
              </a:ext>
            </a:extLst>
          </p:cNvPr>
          <p:cNvSpPr txBox="1"/>
          <p:nvPr/>
        </p:nvSpPr>
        <p:spPr>
          <a:xfrm>
            <a:off x="899592" y="1513116"/>
            <a:ext cx="2962920" cy="338554"/>
          </a:xfrm>
          <a:prstGeom prst="rect">
            <a:avLst/>
          </a:prstGeom>
          <a:noFill/>
        </p:spPr>
        <p:txBody>
          <a:bodyPr wrap="squar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US" sz="1600" dirty="0"/>
              <a:t>~ </a:t>
            </a:r>
            <a:r>
              <a:rPr lang="en-US" sz="1600" i="0" kern="1200" dirty="0">
                <a:solidFill>
                  <a:schemeClr val="tx1"/>
                </a:solidFill>
                <a:latin typeface="+mn-lt"/>
                <a:ea typeface="+mn-ea"/>
              </a:rPr>
              <a:t>4,500,000 invites sent</a:t>
            </a:r>
          </a:p>
        </p:txBody>
      </p:sp>
      <p:pic>
        <p:nvPicPr>
          <p:cNvPr id="13" name="Picture 12">
            <a:extLst>
              <a:ext uri="{FF2B5EF4-FFF2-40B4-BE49-F238E27FC236}">
                <a16:creationId xmlns:a16="http://schemas.microsoft.com/office/drawing/2014/main" id="{DB6B3295-CE48-D045-A2FB-ADD5FF92B463}"/>
              </a:ext>
            </a:extLst>
          </p:cNvPr>
          <p:cNvPicPr>
            <a:picLocks noChangeAspect="1"/>
          </p:cNvPicPr>
          <p:nvPr/>
        </p:nvPicPr>
        <p:blipFill>
          <a:blip r:embed="rId8"/>
          <a:stretch>
            <a:fillRect/>
          </a:stretch>
        </p:blipFill>
        <p:spPr>
          <a:xfrm>
            <a:off x="5179522" y="175095"/>
            <a:ext cx="2257084" cy="1128542"/>
          </a:xfrm>
          <a:prstGeom prst="rect">
            <a:avLst/>
          </a:prstGeom>
        </p:spPr>
      </p:pic>
      <p:cxnSp>
        <p:nvCxnSpPr>
          <p:cNvPr id="15" name="Straight Arrow Connector 14">
            <a:extLst>
              <a:ext uri="{FF2B5EF4-FFF2-40B4-BE49-F238E27FC236}">
                <a16:creationId xmlns:a16="http://schemas.microsoft.com/office/drawing/2014/main" id="{B682EA5E-D68D-B276-609F-AB5D545511A9}"/>
              </a:ext>
            </a:extLst>
          </p:cNvPr>
          <p:cNvCxnSpPr>
            <a:cxnSpLocks/>
          </p:cNvCxnSpPr>
          <p:nvPr/>
        </p:nvCxnSpPr>
        <p:spPr>
          <a:xfrm flipH="1">
            <a:off x="3347864" y="1996928"/>
            <a:ext cx="2529336" cy="67662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ekstfelt 12">
            <a:extLst>
              <a:ext uri="{FF2B5EF4-FFF2-40B4-BE49-F238E27FC236}">
                <a16:creationId xmlns:a16="http://schemas.microsoft.com/office/drawing/2014/main" id="{9BBDC8F1-757B-4294-9427-CE96135DFB32}"/>
              </a:ext>
            </a:extLst>
          </p:cNvPr>
          <p:cNvSpPr txBox="1"/>
          <p:nvPr/>
        </p:nvSpPr>
        <p:spPr>
          <a:xfrm>
            <a:off x="7092280" y="4220170"/>
            <a:ext cx="2368126" cy="923330"/>
          </a:xfrm>
          <a:prstGeom prst="rect">
            <a:avLst/>
          </a:prstGeom>
          <a:noFill/>
        </p:spPr>
        <p:txBody>
          <a:bodyPr wrap="square" rtlCol="0">
            <a:spAutoFit/>
          </a:bodyPr>
          <a:lstStyle/>
          <a:p>
            <a:pPr marL="38700" defTabSz="360000">
              <a:spcBef>
                <a:spcPct val="20000"/>
              </a:spcBef>
              <a:buClr>
                <a:srgbClr val="C00000"/>
              </a:buClr>
            </a:pPr>
            <a:r>
              <a:rPr lang="da-DK" sz="1000" dirty="0"/>
              <a:t>Lassen MCH , et al</a:t>
            </a:r>
            <a:r>
              <a:rPr lang="da-DK" sz="1000" i="1" dirty="0"/>
              <a:t>.</a:t>
            </a:r>
            <a:r>
              <a:rPr lang="da-DK" sz="1000" dirty="0"/>
              <a:t> </a:t>
            </a:r>
            <a:r>
              <a:rPr lang="da-DK" sz="1000" i="1" dirty="0"/>
              <a:t>Am Heart J</a:t>
            </a:r>
            <a:r>
              <a:rPr lang="da-DK" sz="1000" dirty="0"/>
              <a:t>.</a:t>
            </a:r>
            <a:r>
              <a:rPr lang="da-DK" sz="1000" i="1" dirty="0"/>
              <a:t> </a:t>
            </a:r>
            <a:r>
              <a:rPr lang="da-DK" sz="1000" dirty="0"/>
              <a:t>2026;291:14-25</a:t>
            </a:r>
            <a:r>
              <a:rPr lang="da-DK" sz="1000" i="1" dirty="0"/>
              <a:t>.</a:t>
            </a:r>
            <a:endParaRPr lang="da-DK" sz="1000" dirty="0"/>
          </a:p>
          <a:p>
            <a:pPr marL="38700" defTabSz="360000">
              <a:spcBef>
                <a:spcPct val="20000"/>
              </a:spcBef>
              <a:buClr>
                <a:srgbClr val="C00000"/>
              </a:buClr>
            </a:pPr>
            <a:r>
              <a:rPr lang="da-DK" sz="1000" dirty="0"/>
              <a:t>Lassen MCH , et al</a:t>
            </a:r>
            <a:r>
              <a:rPr lang="da-DK" sz="1000" i="1" dirty="0"/>
              <a:t>.</a:t>
            </a:r>
            <a:r>
              <a:rPr lang="da-DK" sz="1000" dirty="0"/>
              <a:t> </a:t>
            </a:r>
            <a:r>
              <a:rPr lang="da-DK" sz="1000" i="1" dirty="0"/>
              <a:t>Am Heart J</a:t>
            </a:r>
            <a:r>
              <a:rPr lang="da-DK" sz="1000" dirty="0"/>
              <a:t>.</a:t>
            </a:r>
            <a:r>
              <a:rPr lang="da-DK" sz="1000" i="1" dirty="0"/>
              <a:t> </a:t>
            </a:r>
            <a:r>
              <a:rPr lang="da-DK" sz="1000" dirty="0"/>
              <a:t>2026;300:107497</a:t>
            </a:r>
          </a:p>
          <a:p>
            <a:pPr marL="38700" defTabSz="360000">
              <a:spcBef>
                <a:spcPct val="20000"/>
              </a:spcBef>
              <a:buClr>
                <a:srgbClr val="C00000"/>
              </a:buClr>
            </a:pPr>
            <a:endParaRPr lang="da-DK" sz="1000" kern="1200" dirty="0">
              <a:solidFill>
                <a:schemeClr val="tx1"/>
              </a:solidFill>
              <a:latin typeface="+mn-lt"/>
              <a:ea typeface="+mn-ea"/>
            </a:endParaRPr>
          </a:p>
        </p:txBody>
      </p:sp>
    </p:spTree>
    <p:extLst>
      <p:ext uri="{BB962C8B-B14F-4D97-AF65-F5344CB8AC3E}">
        <p14:creationId xmlns:p14="http://schemas.microsoft.com/office/powerpoint/2010/main" val="1670241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anim calcmode="lin" valueType="num">
                                      <p:cBhvr>
                                        <p:cTn id="37" dur="1000" fill="hold"/>
                                        <p:tgtEl>
                                          <p:spTgt spid="15"/>
                                        </p:tgtEl>
                                        <p:attrNameLst>
                                          <p:attrName>ppt_x</p:attrName>
                                        </p:attrNameLst>
                                      </p:cBhvr>
                                      <p:tavLst>
                                        <p:tav tm="0">
                                          <p:val>
                                            <p:strVal val="#ppt_x"/>
                                          </p:val>
                                        </p:tav>
                                        <p:tav tm="100000">
                                          <p:val>
                                            <p:strVal val="#ppt_x"/>
                                          </p:val>
                                        </p:tav>
                                      </p:tavLst>
                                    </p:anim>
                                    <p:anim calcmode="lin" valueType="num">
                                      <p:cBhvr>
                                        <p:cTn id="38" dur="1000" fill="hold"/>
                                        <p:tgtEl>
                                          <p:spTgt spid="15"/>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1000"/>
                                        <p:tgtEl>
                                          <p:spTgt spid="11"/>
                                        </p:tgtEl>
                                      </p:cBhvr>
                                    </p:animEffect>
                                    <p:anim calcmode="lin" valueType="num">
                                      <p:cBhvr>
                                        <p:cTn id="47" dur="1000" fill="hold"/>
                                        <p:tgtEl>
                                          <p:spTgt spid="11"/>
                                        </p:tgtEl>
                                        <p:attrNameLst>
                                          <p:attrName>ppt_x</p:attrName>
                                        </p:attrNameLst>
                                      </p:cBhvr>
                                      <p:tavLst>
                                        <p:tav tm="0">
                                          <p:val>
                                            <p:strVal val="#ppt_x"/>
                                          </p:val>
                                        </p:tav>
                                        <p:tav tm="100000">
                                          <p:val>
                                            <p:strVal val="#ppt_x"/>
                                          </p:val>
                                        </p:tav>
                                      </p:tavLst>
                                    </p:anim>
                                    <p:anim calcmode="lin" valueType="num">
                                      <p:cBhvr>
                                        <p:cTn id="4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tekst 1">
            <a:extLst>
              <a:ext uri="{FF2B5EF4-FFF2-40B4-BE49-F238E27FC236}">
                <a16:creationId xmlns:a16="http://schemas.microsoft.com/office/drawing/2014/main" id="{2ECCC21F-15B4-3AC6-C570-4B0D3B7EDC52}"/>
              </a:ext>
            </a:extLst>
          </p:cNvPr>
          <p:cNvSpPr>
            <a:spLocks noGrp="1"/>
          </p:cNvSpPr>
          <p:nvPr>
            <p:ph type="body" sz="quarter" idx="10"/>
          </p:nvPr>
        </p:nvSpPr>
        <p:spPr>
          <a:xfrm>
            <a:off x="324618" y="339502"/>
            <a:ext cx="7631757" cy="432048"/>
          </a:xfrm>
        </p:spPr>
        <p:txBody>
          <a:bodyPr/>
          <a:lstStyle/>
          <a:p>
            <a:r>
              <a:rPr lang="da-DK" sz="2400" dirty="0" err="1"/>
              <a:t>Endpoints</a:t>
            </a:r>
            <a:endParaRPr lang="da-DK" sz="2400" dirty="0"/>
          </a:p>
        </p:txBody>
      </p:sp>
      <p:sp>
        <p:nvSpPr>
          <p:cNvPr id="6" name="Pladsholder til indhold 2">
            <a:extLst>
              <a:ext uri="{FF2B5EF4-FFF2-40B4-BE49-F238E27FC236}">
                <a16:creationId xmlns:a16="http://schemas.microsoft.com/office/drawing/2014/main" id="{0B6F2D65-7AEB-5439-0B73-69C6661FFEE9}"/>
              </a:ext>
            </a:extLst>
          </p:cNvPr>
          <p:cNvSpPr txBox="1">
            <a:spLocks/>
          </p:cNvSpPr>
          <p:nvPr/>
        </p:nvSpPr>
        <p:spPr>
          <a:xfrm>
            <a:off x="827732" y="915566"/>
            <a:ext cx="7632700" cy="3744416"/>
          </a:xfrm>
          <a:prstGeom prst="rect">
            <a:avLst/>
          </a:prstGeom>
        </p:spPr>
        <p:txBody>
          <a:bodyPr>
            <a:normAutofit fontScale="92500" lnSpcReduction="20000"/>
          </a:bodyPr>
          <a:lstStyle>
            <a:lvl1pPr marL="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500" dirty="0"/>
              <a:t>Participants were followed for clinical outcomes from 14 days after initially booked trial visit until May 31 the following year</a:t>
            </a:r>
          </a:p>
          <a:p>
            <a:endParaRPr lang="en-US" sz="1500" dirty="0"/>
          </a:p>
          <a:p>
            <a:r>
              <a:rPr lang="en-US" sz="1500" b="1" dirty="0"/>
              <a:t>Primary endpoint:</a:t>
            </a:r>
          </a:p>
          <a:p>
            <a:r>
              <a:rPr lang="en-US" sz="1500" dirty="0"/>
              <a:t>Hospitalization for RSV-related respiratory tract disease</a:t>
            </a:r>
          </a:p>
          <a:p>
            <a:endParaRPr lang="en-US" sz="1500" dirty="0"/>
          </a:p>
          <a:p>
            <a:r>
              <a:rPr lang="en-US" sz="1500" b="1" dirty="0"/>
              <a:t>Key Secondary endpoints:</a:t>
            </a:r>
          </a:p>
          <a:p>
            <a:r>
              <a:rPr lang="en-US" sz="1500" dirty="0"/>
              <a:t>Hospitalization for RSV-related lower respiratory tract disease</a:t>
            </a:r>
            <a:r>
              <a:rPr lang="en-US" sz="1600" dirty="0"/>
              <a:t> </a:t>
            </a:r>
            <a:endParaRPr lang="en-US" sz="1500" dirty="0"/>
          </a:p>
          <a:p>
            <a:r>
              <a:rPr lang="en-US" sz="1500" dirty="0"/>
              <a:t>Hospitalization for any respiratory tract disease</a:t>
            </a:r>
            <a:r>
              <a:rPr lang="en-US" sz="1600" dirty="0"/>
              <a:t> </a:t>
            </a:r>
            <a:endParaRPr lang="en-US" sz="1500" dirty="0"/>
          </a:p>
          <a:p>
            <a:endParaRPr lang="en-US" sz="1500" dirty="0"/>
          </a:p>
          <a:p>
            <a:r>
              <a:rPr lang="en-US" sz="1500" b="1" dirty="0"/>
              <a:t>Additional Secondary endpoints:</a:t>
            </a:r>
            <a:endParaRPr lang="en-US" sz="1500" dirty="0"/>
          </a:p>
          <a:p>
            <a:r>
              <a:rPr lang="en-US" sz="1500" dirty="0"/>
              <a:t>Hospitalization for RSV-related cardiorespiratory disease</a:t>
            </a:r>
          </a:p>
          <a:p>
            <a:r>
              <a:rPr lang="en-US" sz="1500" dirty="0"/>
              <a:t>Hospitalization for any cardiorespiratory disease</a:t>
            </a:r>
          </a:p>
          <a:p>
            <a:r>
              <a:rPr lang="en-US" sz="1500" dirty="0"/>
              <a:t>Hospitalization for any lower respiratory tract disease</a:t>
            </a:r>
          </a:p>
          <a:p>
            <a:r>
              <a:rPr lang="en-US" sz="1500" dirty="0"/>
              <a:t>Hospitalization for any cause</a:t>
            </a:r>
          </a:p>
          <a:p>
            <a:r>
              <a:rPr lang="en-US" sz="1500" dirty="0"/>
              <a:t>All-cause death</a:t>
            </a:r>
          </a:p>
        </p:txBody>
      </p:sp>
    </p:spTree>
    <p:extLst>
      <p:ext uri="{BB962C8B-B14F-4D97-AF65-F5344CB8AC3E}">
        <p14:creationId xmlns:p14="http://schemas.microsoft.com/office/powerpoint/2010/main" val="2424899768"/>
      </p:ext>
    </p:extLst>
  </p:cSld>
  <p:clrMapOvr>
    <a:masterClrMapping/>
  </p:clrMapOvr>
</p:sld>
</file>

<file path=ppt/theme/theme1.xml><?xml version="1.0" encoding="utf-8"?>
<a:theme xmlns:a="http://schemas.openxmlformats.org/drawingml/2006/main" name="ESC_PPT_Light_220817-16-9">
  <a:themeElements>
    <a:clrScheme name="Custom 31">
      <a:dk1>
        <a:srgbClr val="000000"/>
      </a:dk1>
      <a:lt1>
        <a:srgbClr val="FFFFFF"/>
      </a:lt1>
      <a:dk2>
        <a:srgbClr val="595959"/>
      </a:dk2>
      <a:lt2>
        <a:srgbClr val="F2F2F2"/>
      </a:lt2>
      <a:accent1>
        <a:srgbClr val="AE1022"/>
      </a:accent1>
      <a:accent2>
        <a:srgbClr val="552682"/>
      </a:accent2>
      <a:accent3>
        <a:srgbClr val="00ABAA"/>
      </a:accent3>
      <a:accent4>
        <a:srgbClr val="005694"/>
      </a:accent4>
      <a:accent5>
        <a:srgbClr val="FBB800"/>
      </a:accent5>
      <a:accent6>
        <a:srgbClr val="EF7918"/>
      </a:accent6>
      <a:hlink>
        <a:srgbClr val="005694"/>
      </a:hlink>
      <a:folHlink>
        <a:srgbClr val="005694"/>
      </a:folHlink>
    </a:clrScheme>
    <a:fontScheme name="Custom 1">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1"/>
        </a:lnRef>
        <a:fillRef idx="1">
          <a:schemeClr val="lt1"/>
        </a:fillRef>
        <a:effectRef idx="0">
          <a:schemeClr val="accent1"/>
        </a:effectRef>
        <a:fontRef idx="minor">
          <a:schemeClr val="dk1"/>
        </a:fontRef>
      </a:style>
    </a:spDef>
    <a:txDef>
      <a:spPr>
        <a:noFill/>
      </a:spPr>
      <a:bodyPr wrap="square" rtlCol="0">
        <a:spAutoFit/>
      </a:bodyPr>
      <a:lstStyle>
        <a:defPPr marL="38700" indent="0" algn="l" defTabSz="360000" rtl="0" eaLnBrk="1" latinLnBrk="0" hangingPunct="1">
          <a:spcBef>
            <a:spcPct val="20000"/>
          </a:spcBef>
          <a:buClr>
            <a:srgbClr val="C00000"/>
          </a:buClr>
          <a:buFont typeface="Arial" panose="020B0604020202020204" pitchFamily="34" charset="0"/>
          <a:buNone/>
          <a:defRPr sz="1600" b="1" i="0" kern="1200" dirty="0" smtClean="0">
            <a:solidFill>
              <a:schemeClr val="tx1"/>
            </a:solidFill>
            <a:latin typeface="+mn-lt"/>
            <a:ea typeface="+mn-ea"/>
          </a:defRPr>
        </a:defPPr>
      </a:lstStyle>
    </a:txDef>
  </a:objectDefaults>
  <a:extraClrSchemeLst/>
  <a:extLst>
    <a:ext uri="{05A4C25C-085E-4340-85A3-A5531E510DB2}">
      <thm15:themeFamily xmlns:thm15="http://schemas.microsoft.com/office/thememl/2012/main" name="ESC_PPT_GENERIC_12012021  -  Read-Only" id="{8CB5A6F9-0108-4F1C-927D-5872DF40D793}" vid="{717AFAD0-94CD-4965-A011-B2544BC082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7869</TotalTime>
  <Words>3184</Words>
  <Application>Microsoft Office PowerPoint</Application>
  <PresentationFormat>On-screen Show (16:9)</PresentationFormat>
  <Paragraphs>546</Paragraphs>
  <Slides>29</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Aptos Black</vt:lpstr>
      <vt:lpstr>Arial</vt:lpstr>
      <vt:lpstr>Calibri</vt:lpstr>
      <vt:lpstr>ElsevierGulliver</vt:lpstr>
      <vt:lpstr>Tahoma</vt:lpstr>
      <vt:lpstr>Times New Roman</vt:lpstr>
      <vt:lpstr>Verdana</vt:lpstr>
      <vt:lpstr>ESC_PPT_Light_220817-16-9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Roland COLLIN</dc:creator>
  <cp:lastModifiedBy>Tor Biering-Sørensen</cp:lastModifiedBy>
  <cp:revision>105</cp:revision>
  <dcterms:created xsi:type="dcterms:W3CDTF">2021-07-16T09:19:14Z</dcterms:created>
  <dcterms:modified xsi:type="dcterms:W3CDTF">2026-08-28T15:57:09Z</dcterms:modified>
</cp:coreProperties>
</file>